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86" r:id="rId4"/>
    <p:sldId id="287" r:id="rId5"/>
    <p:sldId id="288" r:id="rId6"/>
    <p:sldId id="305" r:id="rId7"/>
    <p:sldId id="289" r:id="rId8"/>
    <p:sldId id="290" r:id="rId9"/>
    <p:sldId id="291" r:id="rId10"/>
    <p:sldId id="292" r:id="rId11"/>
    <p:sldId id="293" r:id="rId12"/>
    <p:sldId id="294" r:id="rId13"/>
    <p:sldId id="306" r:id="rId14"/>
    <p:sldId id="295" r:id="rId15"/>
    <p:sldId id="308" r:id="rId16"/>
    <p:sldId id="296" r:id="rId17"/>
    <p:sldId id="297" r:id="rId18"/>
    <p:sldId id="309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10" r:id="rId27"/>
    <p:sldId id="311" r:id="rId28"/>
    <p:sldId id="285" r:id="rId29"/>
    <p:sldId id="317" r:id="rId30"/>
    <p:sldId id="318" r:id="rId31"/>
    <p:sldId id="319" r:id="rId32"/>
    <p:sldId id="320" r:id="rId33"/>
    <p:sldId id="321" r:id="rId34"/>
    <p:sldId id="322" r:id="rId35"/>
    <p:sldId id="31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15" r:id="rId46"/>
    <p:sldId id="333" r:id="rId47"/>
    <p:sldId id="334" r:id="rId48"/>
    <p:sldId id="335" r:id="rId49"/>
    <p:sldId id="336" r:id="rId50"/>
    <p:sldId id="338" r:id="rId51"/>
    <p:sldId id="360" r:id="rId52"/>
    <p:sldId id="340" r:id="rId53"/>
    <p:sldId id="361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25416A-A421-A54A-9D47-717D4A57E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53ACF-D7A7-E648-84E2-8CFE061DF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D3A4309-E97E-FB42-B335-A0CC0E5FA307}" type="datetimeFigureOut">
              <a:rPr lang="en-US" altLang="zh-TW"/>
              <a:pPr>
                <a:defRPr/>
              </a:pPr>
              <a:t>3/20/23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33569-BFCF-7541-9960-D966DC289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EFB8-4E93-4140-9CEF-BC7A9BDE2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C6CE4F7-87BB-DC49-8A67-6B37EF5E8C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6073A-3F5E-4E41-9E95-9D74FA244358}" type="datetimeFigureOut">
              <a:rPr kumimoji="1" lang="zh-TW" altLang="en-US" smtClean="0"/>
              <a:t>2023/3/20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A486-C23A-0447-8DC3-B349363F23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88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>
            <a:extLst>
              <a:ext uri="{FF2B5EF4-FFF2-40B4-BE49-F238E27FC236}">
                <a16:creationId xmlns:a16="http://schemas.microsoft.com/office/drawing/2014/main" id="{DDE70E99-DD21-E347-8E35-5159F3A89F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備忘稿版面配置區 2">
            <a:extLst>
              <a:ext uri="{FF2B5EF4-FFF2-40B4-BE49-F238E27FC236}">
                <a16:creationId xmlns:a16="http://schemas.microsoft.com/office/drawing/2014/main" id="{951A41A6-515E-324C-BC93-7FB33EE427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48132" name="投影片編號版面配置區 3">
            <a:extLst>
              <a:ext uri="{FF2B5EF4-FFF2-40B4-BE49-F238E27FC236}">
                <a16:creationId xmlns:a16="http://schemas.microsoft.com/office/drawing/2014/main" id="{76DC7150-2D7A-CA40-A5A7-0897C2EE6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7B87A3-ADE3-7E49-BB53-7B6C13DC5FA4}" type="slidenum">
              <a:rPr lang="zh-TW" altLang="en-US"/>
              <a:pPr eaLnBrk="1" hangingPunct="1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6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B311F959-9180-C84F-A6CC-CC8C70E5E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203E71EA-0FEB-2146-BE57-890CB941E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3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012AA6-7C5B-7848-B4C9-64C20027B8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A24C1-FAE9-3C41-80F3-B4D2D01326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1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253E80-2ED2-DA47-83FF-E394C65F03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E3668-72C3-234F-9F61-B49B994104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16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C802A8-9056-254C-AC8D-C8B9A01345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7AC74-3F77-5841-9F86-B260182C8F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6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ACEAD51-E642-1948-B979-E2EF3AE9D3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2FE3C-1CF2-C342-AE34-AA5F706BD9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13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605F64A-CC75-894A-BC91-9C750193D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3419A-3BE1-494C-854E-31C6D59C45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5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95620AF-0A1B-F54F-BCA0-D77162627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5DDC2-80C8-454A-8D41-F9298233EB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19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DF2CC9-283D-FF44-9A3E-44E010EAC7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E8F7-ACE5-9E41-AA77-F41917DDE4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02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F0855E-1CFB-314E-BC24-124A5CA43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CFA34-B740-2E48-A56C-135EF2D893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599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AB768A-1371-1747-A029-51771E232E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00FD-9ECA-CA40-B9F9-B3A68B45A4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49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634CC3-592B-4944-85F2-47A3B74A46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3358C-6547-5A47-8D49-C669B5470A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62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D3A95B-50A2-614E-B1B7-C39C62EF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DD1297-208F-A14F-9DB0-D6C0FCA38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523BE0-BCF9-C044-AC1D-2168A3C2B0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8F615A8-DC49-8649-8BB3-2539C1E89E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19E7E786-9AF3-DA40-9C2F-5CA0ACDC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3600" b="1" dirty="0">
                <a:latin typeface="Tw Cen MT" pitchFamily="34" charset="0"/>
                <a:ea typeface="+mn-ea"/>
              </a:rPr>
              <a:t>More About Strings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C0648EC7-0ADD-0347-B8C3-C4D16456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2800" b="1" dirty="0">
                <a:solidFill>
                  <a:srgbClr val="007DC4"/>
                </a:solidFill>
                <a:latin typeface="Tw Cen MT" pitchFamily="34" charset="0"/>
                <a:ea typeface="+mn-ea"/>
              </a:rPr>
              <a:t>C H A P T E R 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3E67083-BEDC-C44E-861F-81D395A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E488272-F360-8F4A-AC3A-D57E0420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Strings are immutable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Once they are created, they cannot be changed</a:t>
            </a:r>
          </a:p>
          <a:p>
            <a:pPr lvl="2"/>
            <a:r>
              <a:rPr lang="en-US" altLang="zh-TW" u="sng" dirty="0">
                <a:solidFill>
                  <a:srgbClr val="007DC4"/>
                </a:solidFill>
                <a:ea typeface="新細明體" panose="02020500000000000000" pitchFamily="18" charset="-120"/>
              </a:rPr>
              <a:t>Concatenation doesn’t actually change the existing string, but rather creates a new string and assigns the new string to the previously used variable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Cannot</a:t>
            </a:r>
            <a:r>
              <a:rPr lang="en-US" altLang="zh-TW" dirty="0">
                <a:ea typeface="新細明體" panose="02020500000000000000" pitchFamily="18" charset="-120"/>
              </a:rPr>
              <a:t> use an expression of the form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new_character</a:t>
            </a:r>
            <a:endParaRPr lang="en-US" altLang="zh-TW" i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Statement of this type will raise an exception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7F8577-F61B-FF49-9C43-8CBE5CA6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C2B6348E-D683-2B4B-95A3-FB5869DB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3581400"/>
            <a:ext cx="8229600" cy="3160713"/>
          </a:xfrm>
        </p:spPr>
      </p:pic>
      <p:sp>
        <p:nvSpPr>
          <p:cNvPr id="12292" name="矩形 1">
            <a:extLst>
              <a:ext uri="{FF2B5EF4-FFF2-40B4-BE49-F238E27FC236}">
                <a16:creationId xmlns:a16="http://schemas.microsoft.com/office/drawing/2014/main" id="{A8A40F16-9213-C844-A05E-0094D5BB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6363"/>
            <a:ext cx="45720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'Carmen'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print('The name is', 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name + ' Brown'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print('Now the name is', 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F6F96EB-C270-384F-BD60-A3FDDED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1FECDD1-F250-034D-94E3-040E3C90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Slice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substring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up to, but not including,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endParaRPr lang="en-US" altLang="zh-TW" i="1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len(string)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>
            <a:extLst>
              <a:ext uri="{FF2B5EF4-FFF2-40B4-BE49-F238E27FC236}">
                <a16:creationId xmlns:a16="http://schemas.microsoft.com/office/drawing/2014/main" id="{A1B1F16D-DE2E-6D48-A41D-3D53CACA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4663"/>
            <a:ext cx="7239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full_name = 'Patty Lynn Smith'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middle_name = full_name[6:10]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(middle_name)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Lynn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first_name = full_name[:5]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(first_name)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Patty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last_name = full_name[11:]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(last_name)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mystring = full_name[0:len(full_name)]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(my_string)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(mystring)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Patty Lynn 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(full_name[0:len(full_name):2])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PtyLn mt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ADFF559-8E54-4B4D-AC91-BB08AB2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88E0F83-7A28-2140-98F4-F3258290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You can use the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operator to determine whether one string is contained in another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General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string1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in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string2</a:t>
            </a:r>
          </a:p>
          <a:p>
            <a:pPr lvl="2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string1 </a:t>
            </a:r>
            <a:r>
              <a:rPr lang="en-US" altLang="zh-TW">
                <a:ea typeface="新細明體" panose="02020500000000000000" pitchFamily="18" charset="-120"/>
              </a:rPr>
              <a:t>and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 string2 </a:t>
            </a:r>
            <a:r>
              <a:rPr lang="en-US" altLang="zh-TW">
                <a:ea typeface="新細明體" panose="02020500000000000000" pitchFamily="18" charset="-120"/>
              </a:rPr>
              <a:t>can be string literals or variables referencing strings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Similarly you can use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not in</a:t>
            </a:r>
            <a:r>
              <a:rPr lang="en-US" altLang="zh-TW">
                <a:ea typeface="新細明體" panose="02020500000000000000" pitchFamily="18" charset="-120"/>
              </a:rPr>
              <a:t> operator to determine whether one string is not contained in another string</a:t>
            </a:r>
            <a:endParaRPr lang="he-IL" altLang="zh-TW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E29D4690-0ABE-6D4E-9E76-0F84190E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6324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text = 'Four score and seven years ago'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'seven'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'ok'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'e 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'Seven'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9E25B6A-4AAB-B64D-AEDE-7BBE3E69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BCB9102-7485-F541-84A0-0C295438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			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method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arguments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Generally Boolean methods, that return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if a condition exists,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otherwise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57ECCC6-3A52-854F-A212-7B73214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C39C5212-DCD2-7943-A304-C5E5F2DDB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790700"/>
            <a:ext cx="8229600" cy="4144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99FCD047-9CCC-B04E-9C5E-81EEA6FB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229600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Get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user_string = input('Enter a string: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print('This is what I found about that string:')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Test the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user_string.isalnum():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is alphanumeric.')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user_string.isdigit():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digits.')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user_string.isalpha():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alphabetic characters.')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user_string.isspace():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whitespace characters.')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user_string.islower():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letters in the string are all lowercase.')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user_string.isupper():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letters in the string are all uppercase.')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main();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368242-10C5-C042-9431-AB0928F8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F0D07B1-AEA7-F04D-8345-C75D8EB6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244738E-95C5-6A48-AA9E-B880610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ACE0308-DBB2-6B42-ADE8-01B56F08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String Operations</a:t>
            </a:r>
          </a:p>
          <a:p>
            <a:pPr eaLnBrk="1" hangingPunct="1"/>
            <a:r>
              <a:rPr lang="en-US" altLang="en-US"/>
              <a:t>String Slicing</a:t>
            </a:r>
          </a:p>
          <a:p>
            <a:pPr eaLnBrk="1" hangingPunct="1"/>
            <a:r>
              <a:rPr lang="en-US" altLang="en-US"/>
              <a:t>Testing, Searching, and Manipulating Strings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F057533F-480A-B84C-A1A0-EF4550488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" y="744538"/>
            <a:ext cx="8610600" cy="5961062"/>
          </a:xfrm>
        </p:spPr>
      </p:pic>
      <p:sp>
        <p:nvSpPr>
          <p:cNvPr id="21507" name="矩形 1">
            <a:extLst>
              <a:ext uri="{FF2B5EF4-FFF2-40B4-BE49-F238E27FC236}">
                <a16:creationId xmlns:a16="http://schemas.microsoft.com/office/drawing/2014/main" id="{83DE2F44-A49C-C04C-826C-943DA2A4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62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letters = 'WXYZ'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print(letters, letters.lower())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WXYZ wxyz</a:t>
            </a:r>
          </a:p>
        </p:txBody>
      </p:sp>
      <p:cxnSp>
        <p:nvCxnSpPr>
          <p:cNvPr id="21508" name="直線接點 4">
            <a:extLst>
              <a:ext uri="{FF2B5EF4-FFF2-40B4-BE49-F238E27FC236}">
                <a16:creationId xmlns:a16="http://schemas.microsoft.com/office/drawing/2014/main" id="{0C29988C-2EEE-DB43-8E99-1922F0649C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2098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直線接點 7">
            <a:extLst>
              <a:ext uri="{FF2B5EF4-FFF2-40B4-BE49-F238E27FC236}">
                <a16:creationId xmlns:a16="http://schemas.microsoft.com/office/drawing/2014/main" id="{8B83FBEC-2921-7A48-86ED-D0E5998FB9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35814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直線接點 8">
            <a:extLst>
              <a:ext uri="{FF2B5EF4-FFF2-40B4-BE49-F238E27FC236}">
                <a16:creationId xmlns:a16="http://schemas.microsoft.com/office/drawing/2014/main" id="{6C95DFB8-F66E-8C42-971C-69AF1168D7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51816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BF9C904-4ACB-C046-8EA4-39DA76B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CC1227E-E918-794E-B670-A4B7341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endswith(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startswith(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DB4B3D8-22FB-8042-9F18-2B42DC27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314EEA9-CD07-E74E-A84A-53263BF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searches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is replaced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>
            <a:extLst>
              <a:ext uri="{FF2B5EF4-FFF2-40B4-BE49-F238E27FC236}">
                <a16:creationId xmlns:a16="http://schemas.microsoft.com/office/drawing/2014/main" id="{0CEE43BB-C9E0-374E-BCA4-D563FCA8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565400"/>
            <a:ext cx="9090025" cy="337820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CCA1308-4F37-0047-9F55-102BCDB503D6}"/>
              </a:ext>
            </a:extLst>
          </p:cNvPr>
          <p:cNvSpPr/>
          <p:nvPr/>
        </p:nvSpPr>
        <p:spPr>
          <a:xfrm>
            <a:off x="2362200" y="533400"/>
            <a:ext cx="45720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&gt;&gt;&gt; filename = input('enter file name')</a:t>
            </a:r>
          </a:p>
          <a:p>
            <a:pPr>
              <a:defRPr/>
            </a:pPr>
            <a:r>
              <a:rPr lang="en-US" altLang="zh-TW" dirty="0"/>
              <a:t>enter file name </a:t>
            </a:r>
            <a:r>
              <a:rPr lang="en-US" altLang="zh-TW" dirty="0">
                <a:solidFill>
                  <a:srgbClr val="007D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AA.py</a:t>
            </a:r>
          </a:p>
          <a:p>
            <a:pPr>
              <a:defRPr/>
            </a:pPr>
            <a:r>
              <a:rPr lang="en-US" altLang="zh-TW" dirty="0"/>
              <a:t>&gt;&gt;&gt; if </a:t>
            </a:r>
            <a:r>
              <a:rPr lang="en-US" altLang="zh-TW" dirty="0" err="1"/>
              <a:t>filename.endswith</a:t>
            </a:r>
            <a:r>
              <a:rPr lang="en-US" altLang="zh-TW" dirty="0"/>
              <a:t>('.</a:t>
            </a:r>
            <a:r>
              <a:rPr lang="en-US" altLang="zh-TW" dirty="0" err="1"/>
              <a:t>py</a:t>
            </a:r>
            <a:r>
              <a:rPr lang="en-US" altLang="zh-TW" dirty="0"/>
              <a:t>'):</a:t>
            </a:r>
          </a:p>
          <a:p>
            <a:pPr>
              <a:defRPr/>
            </a:pPr>
            <a:r>
              <a:rPr lang="en-US" altLang="zh-TW" dirty="0"/>
              <a:t>...     print('This is a python file')</a:t>
            </a:r>
          </a:p>
          <a:p>
            <a:pPr>
              <a:defRPr/>
            </a:pPr>
            <a:r>
              <a:rPr lang="en-US" altLang="zh-TW" dirty="0"/>
              <a:t>...</a:t>
            </a:r>
          </a:p>
          <a:p>
            <a:pPr>
              <a:defRPr/>
            </a:pPr>
            <a:r>
              <a:rPr lang="en-US" altLang="zh-TW" dirty="0"/>
              <a:t>This is a python file</a:t>
            </a:r>
          </a:p>
          <a:p>
            <a:pPr>
              <a:defRPr/>
            </a:pPr>
            <a:r>
              <a:rPr lang="en-US" altLang="zh-TW" dirty="0"/>
              <a:t>&gt;&gt;&gt;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3623A24-3155-EB4E-BBEA-9C698DCB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2EDD8E0-5CA3-D84A-9997-C4CA988F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Repetition operator</a:t>
            </a:r>
            <a:r>
              <a:rPr lang="en-US" altLang="zh-TW">
                <a:ea typeface="新細明體" panose="02020500000000000000" pitchFamily="18" charset="-120"/>
              </a:rPr>
              <a:t>: makes multiple copies of a string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* symbol is a repetition operator when applied to a string and an integer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String is left operand;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007DC4"/>
                </a:solidFill>
                <a:ea typeface="新細明體" panose="02020500000000000000" pitchFamily="18" charset="-120"/>
              </a:rPr>
              <a:t>General format: </a:t>
            </a:r>
            <a:r>
              <a:rPr lang="en-US" altLang="zh-TW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string_to_copy</a:t>
            </a:r>
            <a:r>
              <a:rPr lang="en-US" altLang="zh-TW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B910D65-ACFA-3042-A303-8F79A79F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8D6AE5-9D25-9746-8141-936E4C5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/>
              <a:t> method</a:t>
            </a:r>
            <a:r>
              <a:rPr lang="en-US" altLang="en-US"/>
              <a:t>: returns a list containing the words in the string</a:t>
            </a:r>
          </a:p>
          <a:p>
            <a:pPr lvl="1" eaLnBrk="1" hangingPunct="1"/>
            <a:r>
              <a:rPr lang="en-US" altLang="en-US">
                <a:solidFill>
                  <a:srgbClr val="007DC4"/>
                </a:solidFill>
              </a:rPr>
              <a:t>By default, uses space as separator</a:t>
            </a:r>
          </a:p>
          <a:p>
            <a:pPr lvl="1" eaLnBrk="1" hangingPunct="1"/>
            <a:r>
              <a:rPr lang="en-US" altLang="en-US">
                <a:solidFill>
                  <a:srgbClr val="007DC4"/>
                </a:solidFill>
              </a:rPr>
              <a:t>Can specify a different separator by passing it as an argument to the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>
                <a:solidFill>
                  <a:srgbClr val="007DC4"/>
                </a:solidFill>
              </a:rPr>
              <a:t> method</a:t>
            </a:r>
            <a:endParaRPr lang="he-IL" altLang="en-US">
              <a:solidFill>
                <a:srgbClr val="007DC4"/>
              </a:solidFill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1A82F687-8BC6-F54B-88E8-69B4143C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162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demonstrates the split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Create a string with multiple words.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my_string = 'One two three four'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Split the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word_list = my_string.split()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Print the list of words.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print(word_list)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7FF2D72A-9AB8-EA42-92C8-FCDB22BA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90588"/>
            <a:ext cx="6781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calls the split method, using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'/' character as a separator.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Create a string with a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date_string = '11/26/2012'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Split the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date_list = date_string.split('/')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Display each piece of the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print('Month:', date_list[0])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print('Day:', date_list[1])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print('Year:', date_list[2])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B926AB5-F047-BF4B-BBD7-5B2ED8F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E2C55E-219C-A143-9342-432F3D13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String operations, including:</a:t>
            </a:r>
          </a:p>
          <a:p>
            <a:pPr lvl="2" eaLnBrk="1" hangingPunct="1"/>
            <a:r>
              <a:rPr lang="en-US" altLang="en-US"/>
              <a:t>Methods for iterating over strings</a:t>
            </a:r>
          </a:p>
          <a:p>
            <a:pPr lvl="2" eaLnBrk="1" hangingPunct="1"/>
            <a:r>
              <a:rPr lang="en-US" altLang="en-US"/>
              <a:t>Repetition and concatenation operators</a:t>
            </a:r>
          </a:p>
          <a:p>
            <a:pPr lvl="2" eaLnBrk="1" hangingPunct="1"/>
            <a:r>
              <a:rPr lang="en-US" altLang="en-US"/>
              <a:t>Strings as immutable objects</a:t>
            </a:r>
          </a:p>
          <a:p>
            <a:pPr lvl="2" eaLnBrk="1" hangingPunct="1"/>
            <a:r>
              <a:rPr lang="en-US" altLang="en-US"/>
              <a:t>Slicing strings and testing strings</a:t>
            </a:r>
          </a:p>
          <a:p>
            <a:pPr lvl="2" eaLnBrk="1" hangingPunct="1"/>
            <a:r>
              <a:rPr lang="en-US" altLang="en-US"/>
              <a:t>String methods</a:t>
            </a:r>
          </a:p>
          <a:p>
            <a:pPr lvl="2" eaLnBrk="1" hangingPunct="1"/>
            <a:r>
              <a:rPr lang="en-US" altLang="en-US"/>
              <a:t>Splitting a string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184F3B1-6C53-4F46-97B7-93862EE1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9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F29E89B4-E9C8-B840-B4C8-256698A5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Dictionaries and Sets</a:t>
            </a:r>
          </a:p>
        </p:txBody>
      </p:sp>
    </p:spTree>
    <p:extLst>
      <p:ext uri="{BB962C8B-B14F-4D97-AF65-F5344CB8AC3E}">
        <p14:creationId xmlns:p14="http://schemas.microsoft.com/office/powerpoint/2010/main" val="24177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9310A71-5630-E34A-A8A9-EB816B75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String Operations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3AB5322-DB3D-F845-BF03-CDB79463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types of programs perform operations on strings</a:t>
            </a:r>
          </a:p>
          <a:p>
            <a:r>
              <a:rPr lang="en-US" altLang="en-US"/>
              <a:t>In Python, many tools for examining and manipulating strings</a:t>
            </a:r>
          </a:p>
          <a:p>
            <a:pPr lvl="1"/>
            <a:r>
              <a:rPr lang="en-US" altLang="en-US"/>
              <a:t>Strings are sequences, so many of the tools that work with sequences work with strings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EA18382-CCEA-0C45-90E4-2195C3BD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47F5104-23D8-AB4F-BA9B-2E4CA0FF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</a:t>
            </a:r>
          </a:p>
          <a:p>
            <a:r>
              <a:rPr lang="en-US" altLang="en-US" dirty="0"/>
              <a:t>Serializing Objects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54105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4AE09C4-7F64-D143-B7B9-E4A2741E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260B550-A824-3045-826C-34A31B7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Dictionary</a:t>
            </a:r>
            <a:r>
              <a:rPr lang="en-US" altLang="en-US"/>
              <a:t>: object that stores a collection of data</a:t>
            </a:r>
          </a:p>
          <a:p>
            <a:pPr lvl="1"/>
            <a:r>
              <a:rPr lang="en-US" altLang="en-US"/>
              <a:t>Each element consists of a </a:t>
            </a:r>
            <a:r>
              <a:rPr lang="en-US" altLang="en-US" i="1"/>
              <a:t>key</a:t>
            </a:r>
            <a:r>
              <a:rPr lang="en-US" altLang="en-US"/>
              <a:t> and a </a:t>
            </a:r>
            <a:r>
              <a:rPr lang="en-US" altLang="en-US" i="1"/>
              <a:t>value</a:t>
            </a:r>
          </a:p>
          <a:p>
            <a:pPr lvl="2"/>
            <a:r>
              <a:rPr lang="en-US" altLang="en-US"/>
              <a:t>Often referred to as </a:t>
            </a:r>
            <a:r>
              <a:rPr lang="en-US" altLang="en-US" i="1"/>
              <a:t>mapping</a:t>
            </a:r>
            <a:r>
              <a:rPr lang="en-US" altLang="en-US"/>
              <a:t> of key to value</a:t>
            </a:r>
          </a:p>
          <a:p>
            <a:pPr lvl="2"/>
            <a:r>
              <a:rPr lang="en-US" altLang="en-US"/>
              <a:t>Key must be an immutable object</a:t>
            </a:r>
          </a:p>
          <a:p>
            <a:pPr lvl="1"/>
            <a:r>
              <a:rPr lang="en-US" altLang="en-US"/>
              <a:t>To retrieve a specific value, use the key associated with it</a:t>
            </a:r>
          </a:p>
          <a:p>
            <a:pPr lvl="1"/>
            <a:r>
              <a:rPr lang="en-US" altLang="en-US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64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6CBC479-6B2D-1C41-8C51-2CCA7EC5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Value from a Dictionary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2073D25-D577-F343-A244-88586401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Elements in dictionary are unsorted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 is raised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 in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operators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Helps prevent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11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DEAFCA-BAB0-A143-AAD7-BA058734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 to an Existing Dictionary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186D0C4-B356-4543-89B6-88327B34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 are mutable objects</a:t>
            </a:r>
          </a:p>
          <a:p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54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9503A07-6E25-D14F-A9F9-BFB59643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Elements From an Existing Dictionary and len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D59DA6E-A2DF-8F40-B73B-4E6A4D8B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altLang="en-US"/>
              <a:t>To delete a key-value pair: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/>
              <a:t>If key is not in the dictionary,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 </a:t>
            </a:r>
            <a:r>
              <a:rPr lang="en-US" altLang="en-US"/>
              <a:t>exception is raised</a:t>
            </a:r>
          </a:p>
          <a:p>
            <a:endParaRPr lang="en-US" altLang="zh-TW" u="sng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used to obtain number of elements in a dictionary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691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5D2B717B-3C95-FA4C-B80C-607A2D82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79248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phonebook={'chris':'111', 'katie':'222'}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'111',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phonebook['chirs']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Traceback (most recent call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KeyError: 'chirs'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phonebook['chris']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'111'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if 'chris' in phonebook: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     print(phonebook['chris'])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phonebook['joe']= '333'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'111', 'joe': '333',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del phonebook['chris']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{'joe': '333',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len(phonebook)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3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784C986-A9C2-D246-B3F0-310D88EE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Getting the Number of Elements and Mixing Data Types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1B02C01-4A72-F346-95B8-6BAB71C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Keys must be immutable objects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but associated values can be any type of object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20" name="矩形 1">
            <a:extLst>
              <a:ext uri="{FF2B5EF4-FFF2-40B4-BE49-F238E27FC236}">
                <a16:creationId xmlns:a16="http://schemas.microsoft.com/office/drawing/2014/main" id="{D5F473A8-B6FB-7D44-BF4C-697169B5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6172200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test = {[1,2]:[1,2,3]}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Traceback (most recent call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TypeError: unhashable type: 'list'</a:t>
            </a:r>
          </a:p>
        </p:txBody>
      </p:sp>
    </p:spTree>
    <p:extLst>
      <p:ext uri="{BB962C8B-B14F-4D97-AF65-F5344CB8AC3E}">
        <p14:creationId xmlns:p14="http://schemas.microsoft.com/office/powerpoint/2010/main" val="191001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1EC1A8-E9CA-B642-8614-36CED3C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Creating an Empty Dictionary and Using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/>
              <a:t> Loop to Iterate Over a Dictionary</a:t>
            </a:r>
            <a:endParaRPr lang="en-US" altLang="zh-TW" sz="3600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3369532-F183-0345-BB47-E5FC1EE8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create an empty dictionary: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built-in function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loop to iterate over a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45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2C1E8347-FBC7-EF4E-A231-73004429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6813"/>
            <a:ext cx="8229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mixed_up = {'abc':1, 999:'yaya', (1,2):[23,33]}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mixed_up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{(1, 2): [23, 33], 'abc': 1, 999: 'yaya'}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 =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phonebook['chris'] = '999'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phonebook['bill'] = '888'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'999',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for key in phonebook: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     print(key, phonebook[key])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 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bill 888</a:t>
            </a:r>
          </a:p>
        </p:txBody>
      </p:sp>
    </p:spTree>
    <p:extLst>
      <p:ext uri="{BB962C8B-B14F-4D97-AF65-F5344CB8AC3E}">
        <p14:creationId xmlns:p14="http://schemas.microsoft.com/office/powerpoint/2010/main" val="405915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5B677C9-A7A2-B641-AE50-2CA0034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65CBBE8-9A1B-D84B-80C5-CAB453B9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/>
              <a:t> method</a:t>
            </a:r>
            <a:r>
              <a:rPr lang="en-US" altLang="en-US"/>
              <a:t>: deletes all the elements in a dictionary, leaving it empty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/>
              <a:t> method</a:t>
            </a:r>
            <a:r>
              <a:rPr lang="en-US" altLang="en-US"/>
              <a:t>: gets a value associated with specified key from the dictionary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/>
              <a:t> is returned 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/>
              <a:t> is not found</a:t>
            </a:r>
          </a:p>
          <a:p>
            <a:pPr lvl="1"/>
            <a:r>
              <a:rPr lang="en-US" altLang="en-US"/>
              <a:t>Alternative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/>
              <a:t> operator</a:t>
            </a:r>
          </a:p>
          <a:p>
            <a:pPr lvl="2"/>
            <a:r>
              <a:rPr lang="en-US" altLang="en-US"/>
              <a:t>Cannot raise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/>
              <a:t> exception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2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D2AD61-EAAE-7144-8BD3-9832A7F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AE3352-3996-4146-9B1F-BF98AFE8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a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loop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character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indexing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character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my_string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DAC28A-1E8D-3D46-B46A-FEFA941D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EEC7410-2471-2147-9D3F-674FFBF7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/>
              <a:t> method</a:t>
            </a:r>
            <a:r>
              <a:rPr lang="en-US" altLang="en-US"/>
              <a:t>: returns all the dictionaries keys and associated values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  <a:p>
            <a:pPr lvl="1"/>
            <a:r>
              <a:rPr lang="en-US" altLang="en-US"/>
              <a:t>Returned as a </a:t>
            </a:r>
            <a:r>
              <a:rPr lang="en-US" altLang="en-US" i="1"/>
              <a:t>dictionary view</a:t>
            </a:r>
          </a:p>
          <a:p>
            <a:pPr lvl="2"/>
            <a:r>
              <a:rPr lang="en-US" altLang="en-US"/>
              <a:t>Each element in dictionary view is a tuple which contains a key and its associated value</a:t>
            </a:r>
          </a:p>
          <a:p>
            <a:pPr lvl="2"/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iterate over the tuples in the sequence</a:t>
            </a:r>
          </a:p>
          <a:p>
            <a:pPr lvl="3"/>
            <a:r>
              <a:rPr lang="en-US" altLang="en-US"/>
              <a:t>Can use a variable which receives a tuple, or can use two variables which receive key and value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0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F298A2C-09AB-B440-BE79-B20C194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A5756F-D919-8743-AF30-D4765C07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keys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method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returns all the dictionaries keys as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.keys()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</a:t>
            </a:r>
            <a:r>
              <a:rPr lang="en-US" altLang="zh-TW" u="sng">
                <a:ea typeface="新細明體" panose="02020500000000000000" pitchFamily="18" charset="-120"/>
              </a:rPr>
              <a:t> method</a:t>
            </a:r>
            <a:r>
              <a:rPr lang="en-US" altLang="zh-TW">
                <a:ea typeface="新細明體" panose="02020500000000000000" pitchFamily="18" charset="-120"/>
              </a:rPr>
              <a:t>: returns value associated with specified key and removes that key-value pair from the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.pop(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ea typeface="新細明體" panose="02020500000000000000" pitchFamily="18" charset="-120"/>
              </a:rPr>
              <a:t> is returned 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key</a:t>
            </a:r>
            <a:r>
              <a:rPr lang="en-US" altLang="zh-TW">
                <a:ea typeface="新細明體" panose="02020500000000000000" pitchFamily="18" charset="-120"/>
              </a:rPr>
              <a:t> is not found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92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A5880FD-68D9-5D4F-BF7B-8CA2556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FA064C4-6266-8D4F-8D10-046F4E3B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popitem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method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returns a randomly selected key-value pair and removes that key-value pair from the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.popitem()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Key-value pair returned as a tuple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values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method</a:t>
            </a:r>
            <a:r>
              <a:rPr lang="en-US" altLang="zh-TW">
                <a:ea typeface="新細明體" panose="02020500000000000000" pitchFamily="18" charset="-120"/>
              </a:rPr>
              <a:t>: returns all the dictionaries values as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.values()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Use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>
                <a:ea typeface="新細明體" panose="02020500000000000000" pitchFamily="18" charset="-120"/>
              </a:rPr>
              <a:t> loop to iterate over the values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915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BCC3CC0-EDD1-8645-ADAE-8664F5F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8958018D-E014-FD4B-9671-7B01D6EE7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957388"/>
            <a:ext cx="8229600" cy="3811587"/>
          </a:xfrm>
        </p:spPr>
      </p:pic>
    </p:spTree>
    <p:extLst>
      <p:ext uri="{BB962C8B-B14F-4D97-AF65-F5344CB8AC3E}">
        <p14:creationId xmlns:p14="http://schemas.microsoft.com/office/powerpoint/2010/main" val="3073680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5FBA6C26-31FE-FB46-B318-ACBA918E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97346"/>
            <a:ext cx="80391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value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phonebook.get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('bill',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value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phonebook.get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phonebook.items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endParaRPr lang="en-US" altLang="zh-TW" sz="1800" u="sng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dict_items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([('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'999'), ('bill', '888')])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name, phone in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phonebook.items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print(name, phone)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bill 888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phonebook.keys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dict_keys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(['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'bill'])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phonebook.pop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'999'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{'bill': '888'}</a:t>
            </a:r>
          </a:p>
        </p:txBody>
      </p:sp>
    </p:spTree>
    <p:extLst>
      <p:ext uri="{BB962C8B-B14F-4D97-AF65-F5344CB8AC3E}">
        <p14:creationId xmlns:p14="http://schemas.microsoft.com/office/powerpoint/2010/main" val="304431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757DFD9D-7C5C-C241-85F0-8916F8A1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75"/>
            <a:ext cx="7696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phonebook['andy'] = '777'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{'andy': '777',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key, value = phonebook.popitem()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 (key,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andy 777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phonebook['andy'] = '777'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phonebook['david'] = '444'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phonebook.values()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dict_values(['777', '444', '888'])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{'andy': '777', 'david': '444',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phonebook.clear()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211998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454DA9D-D857-3140-BE32-C5EC46A9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4A32177-5620-3B4E-82BB-EC5E3FCE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Serialize an object</a:t>
            </a:r>
            <a:r>
              <a:rPr lang="en-US" altLang="en-US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Pickling</a:t>
            </a:r>
            <a:r>
              <a:rPr lang="en-US" altLang="en-US">
                <a:cs typeface="Courier New" panose="02070309020205020404" pitchFamily="49" charset="0"/>
              </a:rPr>
              <a:t>: serializing an object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0897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6664930-B2E0-774D-A6E3-6E1C51B4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0EE2654-B77B-7144-9FEE-32C2A8D3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pickle an object: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Import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object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Close the file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can pickle multiple objects to one file prior to closing the file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5240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30B08CA-00A8-9848-BB6E-0A7DDB0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6CD00C3-FB2D-BD40-AB45-D1A6259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Unpickling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retrieving pickled object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unpickle an object: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Import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function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Close the file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can unpickle multiple objects from the file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1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F262F241-340C-2F42-8B4A-A0CBC9D6A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8305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import pickle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with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....pb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[{'chris':999}, {'david':888}, {'andy':111}] </a:t>
            </a:r>
          </a:p>
        </p:txBody>
      </p:sp>
      <p:sp>
        <p:nvSpPr>
          <p:cNvPr id="23555" name="矩形 2">
            <a:extLst>
              <a:ext uri="{FF2B5EF4-FFF2-40B4-BE49-F238E27FC236}">
                <a16:creationId xmlns:a16="http://schemas.microsoft.com/office/drawing/2014/main" id="{31D8F6E5-F0ED-0343-BE07-35129A7A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8305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import pickle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 = [{'chris':999}, {'david':888}, {'andy':111}]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with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....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(phonebook,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output_file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mspan@stu-000000005:~$ 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java 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public_html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python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mspan@stu-000000005:~$ more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endParaRPr lang="en-US" altLang="zh-TW" sz="1800" b="0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▒}q</a:t>
            </a:r>
          </a:p>
        </p:txBody>
      </p:sp>
    </p:spTree>
    <p:extLst>
      <p:ext uri="{BB962C8B-B14F-4D97-AF65-F5344CB8AC3E}">
        <p14:creationId xmlns:p14="http://schemas.microsoft.com/office/powerpoint/2010/main" val="32962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3CD70B47-073B-E149-AC21-C52FE0C5B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13" y="630238"/>
            <a:ext cx="767397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B0CD306-F80C-1D4E-B504-5486A5DC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4027096-E6DB-9A4E-A929-05F9FFD4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Dictionaries, including:</a:t>
            </a:r>
          </a:p>
          <a:p>
            <a:pPr lvl="2" eaLnBrk="1" hangingPunct="1"/>
            <a:r>
              <a:rPr lang="en-US" altLang="en-US" dirty="0"/>
              <a:t>Creating dictionaries</a:t>
            </a:r>
          </a:p>
          <a:p>
            <a:pPr lvl="2" eaLnBrk="1" hangingPunct="1"/>
            <a:r>
              <a:rPr lang="en-US" altLang="en-US" dirty="0"/>
              <a:t>Inserting, retrieving, adding, and deleting key-value pairs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 eaLnBrk="1" hangingPunct="1"/>
            <a:r>
              <a:rPr lang="en-US" altLang="en-US" dirty="0"/>
              <a:t>Dictionary methods</a:t>
            </a:r>
          </a:p>
          <a:p>
            <a:pPr lvl="1" eaLnBrk="1" hangingPunct="1"/>
            <a:r>
              <a:rPr lang="en-US" altLang="en-US" dirty="0"/>
              <a:t>Serializing objects</a:t>
            </a:r>
          </a:p>
          <a:p>
            <a:pPr lvl="2" eaLnBrk="1" hangingPunct="1"/>
            <a:r>
              <a:rPr lang="en-US" altLang="en-US" dirty="0"/>
              <a:t>Pickling and unpickling objects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868100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30B08CA-00A8-9848-BB6E-0A7DDB0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Notice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6CD00C3-FB2D-BD40-AB45-D1A6259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You should take the dictionary as a </a:t>
            </a:r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data structure 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data structure in python is dynamic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Use .get to access the dictionary in a more safe way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Use .items() to traverse all items in a dictionary  </a:t>
            </a:r>
          </a:p>
        </p:txBody>
      </p:sp>
    </p:spTree>
    <p:extLst>
      <p:ext uri="{BB962C8B-B14F-4D97-AF65-F5344CB8AC3E}">
        <p14:creationId xmlns:p14="http://schemas.microsoft.com/office/powerpoint/2010/main" val="105203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D34331C9-997F-C541-9C95-531DD7C5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our pretest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55572B33-8859-4C4C-81E9-C60DA7BB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400" b="0" dirty="0">
                <a:ea typeface="新細明體" panose="02020500000000000000" pitchFamily="18" charset="-120"/>
              </a:rPr>
              <a:t>Given any string </a:t>
            </a:r>
            <a:r>
              <a:rPr lang="en" altLang="zh-TW" sz="2400" b="0" dirty="0" err="1">
                <a:ea typeface="新細明體" panose="02020500000000000000" pitchFamily="18" charset="-120"/>
              </a:rPr>
              <a:t>str_input</a:t>
            </a:r>
            <a:r>
              <a:rPr lang="en" altLang="zh-TW" sz="2400" b="0" dirty="0">
                <a:ea typeface="新細明體" panose="02020500000000000000" pitchFamily="18" charset="-120"/>
              </a:rPr>
              <a:t>, please count the number of individual character. For example, if the </a:t>
            </a:r>
            <a:r>
              <a:rPr lang="en" altLang="zh-TW" sz="2400" b="0" dirty="0" err="1">
                <a:ea typeface="新細明體" panose="02020500000000000000" pitchFamily="18" charset="-120"/>
              </a:rPr>
              <a:t>str_input</a:t>
            </a:r>
            <a:r>
              <a:rPr lang="en" altLang="zh-TW" sz="2400" b="0" dirty="0">
                <a:ea typeface="新細明體" panose="02020500000000000000" pitchFamily="18" charset="-120"/>
              </a:rPr>
              <a:t> is “</a:t>
            </a:r>
            <a:r>
              <a:rPr lang="en" altLang="zh-TW" sz="2400" b="0" dirty="0" err="1">
                <a:ea typeface="新細明體" panose="02020500000000000000" pitchFamily="18" charset="-120"/>
              </a:rPr>
              <a:t>aabbccaaccddeeeffwwgcceeda</a:t>
            </a:r>
            <a:r>
              <a:rPr lang="en" altLang="zh-TW" sz="2400" b="0" dirty="0">
                <a:ea typeface="新細明體" panose="02020500000000000000" pitchFamily="18" charset="-120"/>
              </a:rPr>
              <a:t>”, the result will be a: 5, b: 2, …..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EEA8B4-0263-E24A-B46A-460266EE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17863"/>
            <a:ext cx="5156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30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95EB5-6DB8-D34E-87A3-13BCE30F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Assignment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B2A39E-1AD8-FE41-996C-57648367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Maintain student’s data structure by a list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7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>
            <a:extLst>
              <a:ext uri="{FF2B5EF4-FFF2-40B4-BE49-F238E27FC236}">
                <a16:creationId xmlns:a16="http://schemas.microsoft.com/office/drawing/2014/main" id="{40453920-3568-D341-989E-E87972BB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28600"/>
            <a:ext cx="8382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counts the number of times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the letter T (uppercase or lowercase)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appears in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Create a variable to use to hold the count.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The variable must start with 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count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Get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my_string = input('Enter a sentence: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Count the 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for ch in my_string: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if ch == 'T' or ch  == 't':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Print the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print('The letter T appears', count, 'times.')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1421A30-0E35-1F43-B1F6-57FFEE64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pic>
        <p:nvPicPr>
          <p:cNvPr id="8195" name="Content Placeholder 5">
            <a:extLst>
              <a:ext uri="{FF2B5EF4-FFF2-40B4-BE49-F238E27FC236}">
                <a16:creationId xmlns:a16="http://schemas.microsoft.com/office/drawing/2014/main" id="{B32B1083-D770-314B-8E4D-9792DD5A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" y="2209800"/>
            <a:ext cx="8229600" cy="1306513"/>
          </a:xfrm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3982FFF4-752D-B845-82CD-C1BD0166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425" y="40386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字方塊 1">
            <a:extLst>
              <a:ext uri="{FF2B5EF4-FFF2-40B4-BE49-F238E27FC236}">
                <a16:creationId xmlns:a16="http://schemas.microsoft.com/office/drawing/2014/main" id="{2D6A9713-4E0D-784B-BAB4-5103053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342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setting ch=my_string[6]</a:t>
            </a:r>
            <a:endParaRPr kumimoji="0" lang="zh-TW" altLang="en-US" sz="1400" b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FD03928-9D49-CC45-B4BB-3907C2B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6BAEF86-8B2D-0941-8B6F-B79BDFF6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DAE9C7E-379B-F941-89B9-F368193C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19A1020-D804-0C40-8619-E8071788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Concatenation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the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The augmented assignment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+=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can also be used to concatenate strings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The operand on the left side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+=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2991</Words>
  <Application>Microsoft Macintosh PowerPoint</Application>
  <PresentationFormat>如螢幕大小 (4:3)</PresentationFormat>
  <Paragraphs>425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Tw Cen MT</vt:lpstr>
      <vt:lpstr>Default Design</vt:lpstr>
      <vt:lpstr>PowerPoint 簡報</vt:lpstr>
      <vt:lpstr>Topics</vt:lpstr>
      <vt:lpstr>Basic String Operations</vt:lpstr>
      <vt:lpstr>Accessing the Individual Characters in a String</vt:lpstr>
      <vt:lpstr>PowerPoint 簡報</vt:lpstr>
      <vt:lpstr>PowerPoint 簡報</vt:lpstr>
      <vt:lpstr>Accessing the Individual Characters in a String (cont’d.)</vt:lpstr>
      <vt:lpstr>Accessing the Individual Characters in a String (cont’d.)</vt:lpstr>
      <vt:lpstr>String Concatenation</vt:lpstr>
      <vt:lpstr>Strings Are Immutable</vt:lpstr>
      <vt:lpstr>Strings Are Immutable (cont’d.)</vt:lpstr>
      <vt:lpstr>String Slicing</vt:lpstr>
      <vt:lpstr>PowerPoint 簡報</vt:lpstr>
      <vt:lpstr>Testing, Searching, and Manipulating Strings</vt:lpstr>
      <vt:lpstr>PowerPoint 簡報</vt:lpstr>
      <vt:lpstr>String Methods</vt:lpstr>
      <vt:lpstr>String Methods (cont’d.)</vt:lpstr>
      <vt:lpstr>PowerPoint 簡報</vt:lpstr>
      <vt:lpstr>String Methods (cont’d.)</vt:lpstr>
      <vt:lpstr>PowerPoint 簡報</vt:lpstr>
      <vt:lpstr>String Methods (cont’d.)</vt:lpstr>
      <vt:lpstr>String Methods (cont’d.)</vt:lpstr>
      <vt:lpstr>PowerPoint 簡報</vt:lpstr>
      <vt:lpstr>The Repetition Operator</vt:lpstr>
      <vt:lpstr>Splitting a String</vt:lpstr>
      <vt:lpstr>PowerPoint 簡報</vt:lpstr>
      <vt:lpstr>PowerPoint 簡報</vt:lpstr>
      <vt:lpstr>Summary</vt:lpstr>
      <vt:lpstr>PowerPoint 簡報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 and len function</vt:lpstr>
      <vt:lpstr>PowerPoint 簡報</vt:lpstr>
      <vt:lpstr>Getting the Number of Elements and Mixing Data Types</vt:lpstr>
      <vt:lpstr>Creating an Empty Dictionary and Using for Loop to Iterate Over a Dictionary</vt:lpstr>
      <vt:lpstr>PowerPoint 簡報</vt:lpstr>
      <vt:lpstr>Some Dictionary Methods</vt:lpstr>
      <vt:lpstr>Some Dictionary Methods (cont’d.) </vt:lpstr>
      <vt:lpstr>Some Dictionary Methods (cont’d.) </vt:lpstr>
      <vt:lpstr>Some Dictionary Methods (cont’d.) </vt:lpstr>
      <vt:lpstr>Some Dictionary Methods (cont’d.) </vt:lpstr>
      <vt:lpstr>PowerPoint 簡報</vt:lpstr>
      <vt:lpstr>PowerPoint 簡報</vt:lpstr>
      <vt:lpstr>Serializing Objects</vt:lpstr>
      <vt:lpstr>Serializing Objects (cont’d.)</vt:lpstr>
      <vt:lpstr>Serializing Objects (cont’d.)</vt:lpstr>
      <vt:lpstr>PowerPoint 簡報</vt:lpstr>
      <vt:lpstr>Summary</vt:lpstr>
      <vt:lpstr>Notice</vt:lpstr>
      <vt:lpstr>In our pretest</vt:lpstr>
      <vt:lpstr>Assignment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Microsoft Office User</cp:lastModifiedBy>
  <cp:revision>182</cp:revision>
  <dcterms:created xsi:type="dcterms:W3CDTF">2011-02-21T19:15:53Z</dcterms:created>
  <dcterms:modified xsi:type="dcterms:W3CDTF">2023-03-20T00:35:14Z</dcterms:modified>
</cp:coreProperties>
</file>