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62" r:id="rId11"/>
    <p:sldId id="273" r:id="rId12"/>
    <p:sldId id="274" r:id="rId13"/>
    <p:sldId id="275" r:id="rId14"/>
    <p:sldId id="258" r:id="rId15"/>
    <p:sldId id="259" r:id="rId16"/>
    <p:sldId id="277" r:id="rId17"/>
    <p:sldId id="278" r:id="rId18"/>
    <p:sldId id="279" r:id="rId19"/>
    <p:sldId id="280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ndar Singh" initials="SS" lastIdx="2" clrIdx="0">
    <p:extLst>
      <p:ext uri="{19B8F6BF-5375-455C-9EA6-DF929625EA0E}">
        <p15:presenceInfo xmlns:p15="http://schemas.microsoft.com/office/powerpoint/2012/main" userId="165a5e49ce8483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6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9597-9705-480A-9180-D0CCF1783487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2E01-9608-4217-8E16-BD4BD87D0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7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9597-9705-480A-9180-D0CCF1783487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2E01-9608-4217-8E16-BD4BD87D0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51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9597-9705-480A-9180-D0CCF1783487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2E01-9608-4217-8E16-BD4BD87D0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71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9597-9705-480A-9180-D0CCF1783487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2E01-9608-4217-8E16-BD4BD87D0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54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9597-9705-480A-9180-D0CCF1783487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2E01-9608-4217-8E16-BD4BD87D0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26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9597-9705-480A-9180-D0CCF1783487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2E01-9608-4217-8E16-BD4BD87D0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6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9597-9705-480A-9180-D0CCF1783487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2E01-9608-4217-8E16-BD4BD87D0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89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9597-9705-480A-9180-D0CCF1783487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2E01-9608-4217-8E16-BD4BD87D0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68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9597-9705-480A-9180-D0CCF1783487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2E01-9608-4217-8E16-BD4BD87D0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05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9597-9705-480A-9180-D0CCF1783487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2E01-9608-4217-8E16-BD4BD87D0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5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9597-9705-480A-9180-D0CCF1783487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2E01-9608-4217-8E16-BD4BD87D0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55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69597-9705-480A-9180-D0CCF1783487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12E01-9608-4217-8E16-BD4BD87D0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38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53783"/>
          </a:xfrm>
        </p:spPr>
        <p:txBody>
          <a:bodyPr>
            <a:noAutofit/>
          </a:bodyPr>
          <a:lstStyle/>
          <a:p>
            <a:pPr marL="321945" marR="63500" algn="ctr">
              <a:lnSpc>
                <a:spcPct val="107000"/>
              </a:lnSpc>
              <a:spcAft>
                <a:spcPts val="620"/>
              </a:spcAft>
            </a:pPr>
            <a:r>
              <a:rPr lang="en-IN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CROP RELATED PATTERN AND 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CROP DISEASE DETECTION USING DATA MINING AND </a:t>
            </a:r>
            <a:r>
              <a:rPr lang="en-IN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DENSENET-121</a:t>
            </a:r>
            <a:endParaRPr lang="en-IN" sz="4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97652E-C7A9-4461-A135-97B2DD7B705B}"/>
              </a:ext>
            </a:extLst>
          </p:cNvPr>
          <p:cNvSpPr/>
          <p:nvPr/>
        </p:nvSpPr>
        <p:spPr>
          <a:xfrm>
            <a:off x="246184" y="4240374"/>
            <a:ext cx="3824654" cy="2206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GUIDE DETAILS:</a:t>
            </a:r>
          </a:p>
          <a:p>
            <a:pPr algn="ctr"/>
            <a:r>
              <a:rPr lang="en-IN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DR. R. GEETHA RAMANI</a:t>
            </a:r>
          </a:p>
          <a:p>
            <a:pPr algn="ctr"/>
            <a:r>
              <a:rPr lang="en-IN" sz="2800" b="1" dirty="0">
                <a:solidFill>
                  <a:schemeClr val="tx1"/>
                </a:solidFill>
              </a:rPr>
              <a:t>PROFESSOR</a:t>
            </a:r>
          </a:p>
          <a:p>
            <a:pPr algn="ctr"/>
            <a:r>
              <a:rPr lang="en-IN" sz="2800" b="1" dirty="0">
                <a:solidFill>
                  <a:schemeClr val="tx1"/>
                </a:solidFill>
              </a:rPr>
              <a:t>DEPARTMENT OF IST</a:t>
            </a:r>
          </a:p>
          <a:p>
            <a:pPr algn="ctr"/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57FF0D-37B4-4F99-9C6E-961D8F9CB270}"/>
              </a:ext>
            </a:extLst>
          </p:cNvPr>
          <p:cNvSpPr/>
          <p:nvPr/>
        </p:nvSpPr>
        <p:spPr>
          <a:xfrm>
            <a:off x="8367346" y="4284906"/>
            <a:ext cx="3824654" cy="2206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STUDENT DETAILS:</a:t>
            </a:r>
          </a:p>
          <a:p>
            <a:pPr algn="ctr"/>
            <a:r>
              <a:rPr lang="en-I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SAMUNDAR SINGH</a:t>
            </a:r>
          </a:p>
          <a:p>
            <a:pPr algn="ctr"/>
            <a:r>
              <a:rPr lang="en-I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2019272033</a:t>
            </a:r>
          </a:p>
          <a:p>
            <a:pPr algn="ctr"/>
            <a:r>
              <a:rPr lang="en-I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MCA(SS)</a:t>
            </a:r>
            <a:r>
              <a:rPr lang="en-IN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 2019-22</a:t>
            </a:r>
          </a:p>
          <a:p>
            <a:pPr algn="ctr"/>
            <a:endParaRPr lang="en-IN" sz="28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474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Module-1 </a:t>
            </a:r>
            <a:r>
              <a:rPr lang="en-US" dirty="0"/>
              <a:t>(1)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Crop-Area-produce Model: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D6D6C-B353-4CE5-98BB-6E40BA3FA9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796"/>
          <a:stretch/>
        </p:blipFill>
        <p:spPr>
          <a:xfrm>
            <a:off x="951253" y="2398946"/>
            <a:ext cx="2127453" cy="4093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ECF94B-00CC-4106-A8D8-80907F1D7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759" y="3107747"/>
            <a:ext cx="9287241" cy="262049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988FA6C-02DC-4BE3-BD3D-B36B7EFACAED}"/>
              </a:ext>
            </a:extLst>
          </p:cNvPr>
          <p:cNvSpPr/>
          <p:nvPr/>
        </p:nvSpPr>
        <p:spPr>
          <a:xfrm>
            <a:off x="3191759" y="2692906"/>
            <a:ext cx="1431635" cy="559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</a:t>
            </a:r>
            <a:endParaRPr lang="en-IN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000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Module-1 </a:t>
            </a:r>
            <a:r>
              <a:rPr lang="en-US" dirty="0"/>
              <a:t>(2)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Crop-Irrigation  Model: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88FA6C-02DC-4BE3-BD3D-B36B7EFACAED}"/>
              </a:ext>
            </a:extLst>
          </p:cNvPr>
          <p:cNvSpPr/>
          <p:nvPr/>
        </p:nvSpPr>
        <p:spPr>
          <a:xfrm>
            <a:off x="3606543" y="2813688"/>
            <a:ext cx="1431635" cy="559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</a:t>
            </a:r>
            <a:endParaRPr lang="en-IN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FB96E8-9B47-4FDA-A7A8-A750DA7434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01" t="3998" r="33481"/>
          <a:stretch/>
        </p:blipFill>
        <p:spPr>
          <a:xfrm>
            <a:off x="587543" y="2361062"/>
            <a:ext cx="3315717" cy="4351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7EE3E9-D65C-4E29-8C34-3183AC3F80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57"/>
          <a:stretch/>
        </p:blipFill>
        <p:spPr>
          <a:xfrm>
            <a:off x="3715725" y="3194217"/>
            <a:ext cx="8476275" cy="281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50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Module-1 </a:t>
            </a:r>
            <a:r>
              <a:rPr lang="en-US" dirty="0"/>
              <a:t>(3)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Crop-Fertilizer Model: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D4ECE0-217E-4DF0-B0C9-57A5F35664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87" t="31529" r="48187" b="16745"/>
          <a:stretch/>
        </p:blipFill>
        <p:spPr>
          <a:xfrm>
            <a:off x="642581" y="2793401"/>
            <a:ext cx="3442083" cy="8105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3A9281-492B-4162-9D6C-A06F10788D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28"/>
          <a:stretch/>
        </p:blipFill>
        <p:spPr>
          <a:xfrm>
            <a:off x="4280283" y="2793400"/>
            <a:ext cx="7584604" cy="335673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C510B18-B6DB-44F1-B153-47714F208644}"/>
              </a:ext>
            </a:extLst>
          </p:cNvPr>
          <p:cNvSpPr/>
          <p:nvPr/>
        </p:nvSpPr>
        <p:spPr>
          <a:xfrm>
            <a:off x="3889046" y="2434880"/>
            <a:ext cx="1431635" cy="559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</a:t>
            </a:r>
            <a:endParaRPr lang="en-IN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2930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Module-2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Crop-Disease Model: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8D1DB0-C51A-4433-B42B-1E2356E78F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30" r="16073"/>
          <a:stretch/>
        </p:blipFill>
        <p:spPr>
          <a:xfrm>
            <a:off x="838200" y="2333815"/>
            <a:ext cx="5445458" cy="35533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2F5490-5A8A-4143-83AE-B058D33C41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939"/>
          <a:stretch/>
        </p:blipFill>
        <p:spPr>
          <a:xfrm>
            <a:off x="6493570" y="1462155"/>
            <a:ext cx="5052435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98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test case for Crop Produce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CCC3FE-E21D-4A26-A541-F1E6F6664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472941" cy="48021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D85252-2B67-4685-BB51-E00363C5E6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104"/>
          <a:stretch/>
        </p:blipFill>
        <p:spPr>
          <a:xfrm>
            <a:off x="6560984" y="3825672"/>
            <a:ext cx="5171549" cy="235676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FB12386-812F-4E1E-8242-EDD688BC7B4B}"/>
              </a:ext>
            </a:extLst>
          </p:cNvPr>
          <p:cNvSpPr/>
          <p:nvPr/>
        </p:nvSpPr>
        <p:spPr>
          <a:xfrm>
            <a:off x="6311141" y="3149096"/>
            <a:ext cx="1431635" cy="559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</a:t>
            </a:r>
            <a:endParaRPr lang="en-IN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4275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Graphical Analysis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310"/>
            <a:ext cx="10515600" cy="44436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Accuracy Graph of Crop-Produce model.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/>
              <a:t>Accuracy Graph of Irrigation model.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77343FF-71CF-4BEF-ADB6-410ED90DB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850" y="1826392"/>
            <a:ext cx="8389393" cy="230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187ACC8-302C-4918-A18E-F9572182C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176" y="4555616"/>
            <a:ext cx="8288740" cy="230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203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Graphical Analysis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Accuracy Graph of Fertilizer model.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42DD35D-92DF-4E3C-A016-C01749E70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997" y="2474570"/>
            <a:ext cx="3998793" cy="354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257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Graphical Analysis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310"/>
            <a:ext cx="10515600" cy="44436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Accuracy and loss Graph of Plant Disease model.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4B0ACF2-3354-428F-B6BC-E88C52D6F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63" y="2337034"/>
            <a:ext cx="5098873" cy="363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DC74F5EE-DEEC-4330-B209-ED7D64837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420" y="2337034"/>
            <a:ext cx="5177317" cy="363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681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Interface 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310"/>
            <a:ext cx="10515600" cy="444369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79839C-0FFC-45BB-9415-AACDC564A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66" y="1460310"/>
            <a:ext cx="10901222" cy="506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76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Interface 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310"/>
            <a:ext cx="10515600" cy="444369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74A68A-56BF-4BC9-B00A-40C85B072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0310"/>
            <a:ext cx="10622507" cy="50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4280967" y="531034"/>
            <a:ext cx="10515600" cy="169025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ARCHITECTURE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B42E1-388B-4BE3-B809-92C130B80A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33"/>
          <a:stretch/>
        </p:blipFill>
        <p:spPr>
          <a:xfrm>
            <a:off x="1639043" y="0"/>
            <a:ext cx="8947678" cy="68478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C9F52C0-6E78-4EDB-B457-01AB3E99E62F}"/>
              </a:ext>
            </a:extLst>
          </p:cNvPr>
          <p:cNvSpPr/>
          <p:nvPr/>
        </p:nvSpPr>
        <p:spPr>
          <a:xfrm>
            <a:off x="10789920" y="853440"/>
            <a:ext cx="132080" cy="1422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EA6167-46F9-4302-A8EE-BFBB3EB38B2E}"/>
              </a:ext>
            </a:extLst>
          </p:cNvPr>
          <p:cNvSpPr/>
          <p:nvPr/>
        </p:nvSpPr>
        <p:spPr>
          <a:xfrm>
            <a:off x="10789920" y="1838960"/>
            <a:ext cx="132080" cy="1422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D16646-D116-4CEA-9FD3-51CD955E87C5}"/>
              </a:ext>
            </a:extLst>
          </p:cNvPr>
          <p:cNvSpPr/>
          <p:nvPr/>
        </p:nvSpPr>
        <p:spPr>
          <a:xfrm>
            <a:off x="11013440" y="853440"/>
            <a:ext cx="873760" cy="396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First review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5A6E1A-FD8A-42D4-BDD9-1EB53E9D4874}"/>
              </a:ext>
            </a:extLst>
          </p:cNvPr>
          <p:cNvSpPr/>
          <p:nvPr/>
        </p:nvSpPr>
        <p:spPr>
          <a:xfrm>
            <a:off x="11013440" y="1711960"/>
            <a:ext cx="873760" cy="396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second review</a:t>
            </a:r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230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Interface -3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665" y="1542196"/>
            <a:ext cx="10515600" cy="444369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12D704-3073-4522-B017-08E86EB66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124" y="1649338"/>
            <a:ext cx="8652681" cy="433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40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CA71D1-EE3A-4671-AAA1-CB53B65C1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6573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b="1" dirty="0"/>
              <a:t>Thank You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42776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OF MODULES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8BFAB-6CAE-463C-B3E1-AFE4C1ACF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 dirty="0"/>
              <a:t>Module 1</a:t>
            </a:r>
          </a:p>
          <a:p>
            <a:pPr lvl="1"/>
            <a:r>
              <a:rPr lang="en-US" dirty="0"/>
              <a:t>Sub-module 1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00B0F0"/>
                </a:solidFill>
              </a:rPr>
              <a:t>Description : </a:t>
            </a:r>
            <a:r>
              <a:rPr lang="en-US" b="1" dirty="0"/>
              <a:t>Predicting the produce of crop </a:t>
            </a:r>
          </a:p>
          <a:p>
            <a:pPr lvl="3"/>
            <a:r>
              <a:rPr lang="en-US" dirty="0"/>
              <a:t>Total </a:t>
            </a:r>
            <a:r>
              <a:rPr lang="en-US" b="1" dirty="0">
                <a:solidFill>
                  <a:srgbClr val="FF0000"/>
                </a:solidFill>
              </a:rPr>
              <a:t>23 model </a:t>
            </a:r>
            <a:r>
              <a:rPr lang="en-US" dirty="0"/>
              <a:t>of different crops is created </a:t>
            </a:r>
          </a:p>
          <a:p>
            <a:pPr lvl="3"/>
            <a:r>
              <a:rPr lang="en-US" dirty="0"/>
              <a:t>The accuracy of different model vary from 75% -95%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4D313-4B39-4CDB-9761-57B38C70E11E}"/>
              </a:ext>
            </a:extLst>
          </p:cNvPr>
          <p:cNvSpPr/>
          <p:nvPr/>
        </p:nvSpPr>
        <p:spPr>
          <a:xfrm>
            <a:off x="2281383" y="4518519"/>
            <a:ext cx="2050473" cy="1014051"/>
          </a:xfrm>
          <a:prstGeom prst="rect">
            <a:avLst/>
          </a:prstGeom>
          <a:noFill/>
          <a:ln w="57150">
            <a:solidFill>
              <a:srgbClr val="FF960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BE3A2E-5BDA-437D-9DEE-AF7A9E49B5CF}"/>
              </a:ext>
            </a:extLst>
          </p:cNvPr>
          <p:cNvSpPr/>
          <p:nvPr/>
        </p:nvSpPr>
        <p:spPr>
          <a:xfrm>
            <a:off x="9071264" y="4414277"/>
            <a:ext cx="2050473" cy="1014051"/>
          </a:xfrm>
          <a:prstGeom prst="rect">
            <a:avLst/>
          </a:prstGeom>
          <a:noFill/>
          <a:ln w="57150">
            <a:solidFill>
              <a:srgbClr val="FF960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AB292F-4444-4A9E-BE72-9CDBEAD01D08}"/>
              </a:ext>
            </a:extLst>
          </p:cNvPr>
          <p:cNvSpPr/>
          <p:nvPr/>
        </p:nvSpPr>
        <p:spPr>
          <a:xfrm>
            <a:off x="1874984" y="4383582"/>
            <a:ext cx="1431635" cy="559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  <a:endParaRPr lang="en-IN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B980FF-78B4-41EA-BD5B-C002040986C3}"/>
              </a:ext>
            </a:extLst>
          </p:cNvPr>
          <p:cNvSpPr/>
          <p:nvPr/>
        </p:nvSpPr>
        <p:spPr>
          <a:xfrm>
            <a:off x="2163620" y="4798422"/>
            <a:ext cx="2225963" cy="559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Crop produce dataset</a:t>
            </a:r>
            <a:endParaRPr lang="en-IN" sz="16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6F4EEE-D228-4ECB-AE77-16744C939AAE}"/>
              </a:ext>
            </a:extLst>
          </p:cNvPr>
          <p:cNvSpPr/>
          <p:nvPr/>
        </p:nvSpPr>
        <p:spPr>
          <a:xfrm>
            <a:off x="4996873" y="3875089"/>
            <a:ext cx="3195782" cy="23018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E7C504-B40D-4123-BE1C-8B8D05538745}"/>
              </a:ext>
            </a:extLst>
          </p:cNvPr>
          <p:cNvSpPr/>
          <p:nvPr/>
        </p:nvSpPr>
        <p:spPr>
          <a:xfrm>
            <a:off x="5120123" y="3799890"/>
            <a:ext cx="1431635" cy="559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 -processing</a:t>
            </a:r>
            <a:endParaRPr lang="en-IN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B2B153-ECE9-4ADD-89EA-4DE8CDF75A3D}"/>
              </a:ext>
            </a:extLst>
          </p:cNvPr>
          <p:cNvSpPr/>
          <p:nvPr/>
        </p:nvSpPr>
        <p:spPr>
          <a:xfrm>
            <a:off x="5126762" y="4313092"/>
            <a:ext cx="1293088" cy="66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Cleaning the dataset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7FA592-0B66-4D21-87A6-7E251BB6A159}"/>
              </a:ext>
            </a:extLst>
          </p:cNvPr>
          <p:cNvSpPr/>
          <p:nvPr/>
        </p:nvSpPr>
        <p:spPr>
          <a:xfrm>
            <a:off x="6725806" y="4313092"/>
            <a:ext cx="1293088" cy="66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Split the data frame on basis of crops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C5C004-4555-44AE-8640-EBD8A0D0495D}"/>
              </a:ext>
            </a:extLst>
          </p:cNvPr>
          <p:cNvSpPr/>
          <p:nvPr/>
        </p:nvSpPr>
        <p:spPr>
          <a:xfrm>
            <a:off x="5431561" y="5111362"/>
            <a:ext cx="2421077" cy="421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Split the dataset on train and testing data frame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329A95-C183-47F4-84B9-3D5EC642CE11}"/>
              </a:ext>
            </a:extLst>
          </p:cNvPr>
          <p:cNvSpPr/>
          <p:nvPr/>
        </p:nvSpPr>
        <p:spPr>
          <a:xfrm>
            <a:off x="5431561" y="5686486"/>
            <a:ext cx="2421077" cy="421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linear regression Train the model and dumped it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33F983-8360-4C10-90DB-C3CFCDB3E1C7}"/>
              </a:ext>
            </a:extLst>
          </p:cNvPr>
          <p:cNvCxnSpPr>
            <a:endCxn id="17" idx="1"/>
          </p:cNvCxnSpPr>
          <p:nvPr/>
        </p:nvCxnSpPr>
        <p:spPr>
          <a:xfrm>
            <a:off x="6419850" y="4644763"/>
            <a:ext cx="3059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1D4189-4B3D-490F-835B-78ECCA1FFEA5}"/>
              </a:ext>
            </a:extLst>
          </p:cNvPr>
          <p:cNvCxnSpPr>
            <a:stCxn id="17" idx="2"/>
          </p:cNvCxnSpPr>
          <p:nvPr/>
        </p:nvCxnSpPr>
        <p:spPr>
          <a:xfrm>
            <a:off x="7372350" y="4976435"/>
            <a:ext cx="0" cy="134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2B29F9-8037-4A4E-83CF-F45BD229E614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6642100" y="5532582"/>
            <a:ext cx="0" cy="15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8FD0B7A-9F0C-47E6-B271-4242A9008263}"/>
              </a:ext>
            </a:extLst>
          </p:cNvPr>
          <p:cNvSpPr/>
          <p:nvPr/>
        </p:nvSpPr>
        <p:spPr>
          <a:xfrm>
            <a:off x="8769925" y="4291480"/>
            <a:ext cx="1431635" cy="559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  <a:endParaRPr lang="en-IN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82FB83-D20D-4DE4-B9D2-9E368C577732}"/>
              </a:ext>
            </a:extLst>
          </p:cNvPr>
          <p:cNvSpPr/>
          <p:nvPr/>
        </p:nvSpPr>
        <p:spPr>
          <a:xfrm>
            <a:off x="9071264" y="4745640"/>
            <a:ext cx="2225963" cy="559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23 model of different crop created</a:t>
            </a:r>
            <a:endParaRPr lang="en-IN" sz="16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AACC87A-48EE-4656-9748-97D583AEB7BE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4331856" y="5025545"/>
            <a:ext cx="665017" cy="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F22846-8F65-484B-BDCE-2D21E1A80DD4}"/>
              </a:ext>
            </a:extLst>
          </p:cNvPr>
          <p:cNvCxnSpPr>
            <a:stCxn id="14" idx="3"/>
            <a:endCxn id="27" idx="1"/>
          </p:cNvCxnSpPr>
          <p:nvPr/>
        </p:nvCxnSpPr>
        <p:spPr>
          <a:xfrm flipV="1">
            <a:off x="8192655" y="5025544"/>
            <a:ext cx="878609" cy="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3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OF MODULES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8BFAB-6CAE-463C-B3E1-AFE4C1ACF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 dirty="0"/>
              <a:t>Module 1</a:t>
            </a:r>
          </a:p>
          <a:p>
            <a:pPr lvl="1"/>
            <a:r>
              <a:rPr lang="en-US" dirty="0"/>
              <a:t>Sub-module 2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00B0F0"/>
                </a:solidFill>
              </a:rPr>
              <a:t>Description : </a:t>
            </a:r>
            <a:r>
              <a:rPr lang="en-US" b="1" dirty="0"/>
              <a:t>Predicting the Irrigation</a:t>
            </a:r>
          </a:p>
          <a:p>
            <a:pPr lvl="3"/>
            <a:r>
              <a:rPr lang="en-US" dirty="0"/>
              <a:t>Total </a:t>
            </a:r>
            <a:r>
              <a:rPr lang="en-US" b="1" dirty="0">
                <a:solidFill>
                  <a:srgbClr val="FF0000"/>
                </a:solidFill>
              </a:rPr>
              <a:t>20 model </a:t>
            </a:r>
            <a:r>
              <a:rPr lang="en-US" dirty="0"/>
              <a:t>of different crops is created </a:t>
            </a:r>
          </a:p>
          <a:p>
            <a:pPr lvl="3"/>
            <a:r>
              <a:rPr lang="en-US" dirty="0"/>
              <a:t>The accuracy of different model vary from 65% -89%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4D313-4B39-4CDB-9761-57B38C70E11E}"/>
              </a:ext>
            </a:extLst>
          </p:cNvPr>
          <p:cNvSpPr/>
          <p:nvPr/>
        </p:nvSpPr>
        <p:spPr>
          <a:xfrm>
            <a:off x="2281383" y="4518519"/>
            <a:ext cx="2050473" cy="1014051"/>
          </a:xfrm>
          <a:prstGeom prst="rect">
            <a:avLst/>
          </a:prstGeom>
          <a:noFill/>
          <a:ln w="57150">
            <a:solidFill>
              <a:srgbClr val="FF960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BE3A2E-5BDA-437D-9DEE-AF7A9E49B5CF}"/>
              </a:ext>
            </a:extLst>
          </p:cNvPr>
          <p:cNvSpPr/>
          <p:nvPr/>
        </p:nvSpPr>
        <p:spPr>
          <a:xfrm>
            <a:off x="9071264" y="4414277"/>
            <a:ext cx="2050473" cy="1014051"/>
          </a:xfrm>
          <a:prstGeom prst="rect">
            <a:avLst/>
          </a:prstGeom>
          <a:noFill/>
          <a:ln w="57150">
            <a:solidFill>
              <a:srgbClr val="FF960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AB292F-4444-4A9E-BE72-9CDBEAD01D08}"/>
              </a:ext>
            </a:extLst>
          </p:cNvPr>
          <p:cNvSpPr/>
          <p:nvPr/>
        </p:nvSpPr>
        <p:spPr>
          <a:xfrm>
            <a:off x="1874984" y="4383582"/>
            <a:ext cx="1431635" cy="559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  <a:endParaRPr lang="en-IN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B980FF-78B4-41EA-BD5B-C002040986C3}"/>
              </a:ext>
            </a:extLst>
          </p:cNvPr>
          <p:cNvSpPr/>
          <p:nvPr/>
        </p:nvSpPr>
        <p:spPr>
          <a:xfrm>
            <a:off x="2163620" y="4798422"/>
            <a:ext cx="2225963" cy="559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Crop irrigation dataset</a:t>
            </a:r>
            <a:endParaRPr lang="en-IN" sz="16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6F4EEE-D228-4ECB-AE77-16744C939AAE}"/>
              </a:ext>
            </a:extLst>
          </p:cNvPr>
          <p:cNvSpPr/>
          <p:nvPr/>
        </p:nvSpPr>
        <p:spPr>
          <a:xfrm>
            <a:off x="4996873" y="3875089"/>
            <a:ext cx="3195782" cy="23018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E7C504-B40D-4123-BE1C-8B8D05538745}"/>
              </a:ext>
            </a:extLst>
          </p:cNvPr>
          <p:cNvSpPr/>
          <p:nvPr/>
        </p:nvSpPr>
        <p:spPr>
          <a:xfrm>
            <a:off x="5120123" y="3799890"/>
            <a:ext cx="1431635" cy="559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 -processing</a:t>
            </a:r>
            <a:endParaRPr lang="en-IN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B2B153-ECE9-4ADD-89EA-4DE8CDF75A3D}"/>
              </a:ext>
            </a:extLst>
          </p:cNvPr>
          <p:cNvSpPr/>
          <p:nvPr/>
        </p:nvSpPr>
        <p:spPr>
          <a:xfrm>
            <a:off x="5126762" y="4313092"/>
            <a:ext cx="1293088" cy="66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Cleaning the dataset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7FA592-0B66-4D21-87A6-7E251BB6A159}"/>
              </a:ext>
            </a:extLst>
          </p:cNvPr>
          <p:cNvSpPr/>
          <p:nvPr/>
        </p:nvSpPr>
        <p:spPr>
          <a:xfrm>
            <a:off x="6725806" y="4313092"/>
            <a:ext cx="1293088" cy="66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Split the data frame on basis of crops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C5C004-4555-44AE-8640-EBD8A0D0495D}"/>
              </a:ext>
            </a:extLst>
          </p:cNvPr>
          <p:cNvSpPr/>
          <p:nvPr/>
        </p:nvSpPr>
        <p:spPr>
          <a:xfrm>
            <a:off x="5431561" y="5111362"/>
            <a:ext cx="2421077" cy="421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Split the dataset on train and testing data frame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329A95-C183-47F4-84B9-3D5EC642CE11}"/>
              </a:ext>
            </a:extLst>
          </p:cNvPr>
          <p:cNvSpPr/>
          <p:nvPr/>
        </p:nvSpPr>
        <p:spPr>
          <a:xfrm>
            <a:off x="5431561" y="5686486"/>
            <a:ext cx="2421077" cy="421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random forest Train the model and dumped it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33F983-8360-4C10-90DB-C3CFCDB3E1C7}"/>
              </a:ext>
            </a:extLst>
          </p:cNvPr>
          <p:cNvCxnSpPr>
            <a:endCxn id="17" idx="1"/>
          </p:cNvCxnSpPr>
          <p:nvPr/>
        </p:nvCxnSpPr>
        <p:spPr>
          <a:xfrm>
            <a:off x="6419850" y="4644763"/>
            <a:ext cx="3059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1D4189-4B3D-490F-835B-78ECCA1FFEA5}"/>
              </a:ext>
            </a:extLst>
          </p:cNvPr>
          <p:cNvCxnSpPr>
            <a:stCxn id="17" idx="2"/>
          </p:cNvCxnSpPr>
          <p:nvPr/>
        </p:nvCxnSpPr>
        <p:spPr>
          <a:xfrm>
            <a:off x="7372350" y="4976435"/>
            <a:ext cx="0" cy="134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2B29F9-8037-4A4E-83CF-F45BD229E614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6642100" y="5532582"/>
            <a:ext cx="0" cy="15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8FD0B7A-9F0C-47E6-B271-4242A9008263}"/>
              </a:ext>
            </a:extLst>
          </p:cNvPr>
          <p:cNvSpPr/>
          <p:nvPr/>
        </p:nvSpPr>
        <p:spPr>
          <a:xfrm>
            <a:off x="8769925" y="4291480"/>
            <a:ext cx="1431635" cy="559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  <a:endParaRPr lang="en-IN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82FB83-D20D-4DE4-B9D2-9E368C577732}"/>
              </a:ext>
            </a:extLst>
          </p:cNvPr>
          <p:cNvSpPr/>
          <p:nvPr/>
        </p:nvSpPr>
        <p:spPr>
          <a:xfrm>
            <a:off x="9071264" y="4745640"/>
            <a:ext cx="2225963" cy="559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20 model of different crop created </a:t>
            </a:r>
            <a:endParaRPr lang="en-IN" sz="16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AACC87A-48EE-4656-9748-97D583AEB7BE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4331856" y="5025545"/>
            <a:ext cx="665017" cy="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F22846-8F65-484B-BDCE-2D21E1A80DD4}"/>
              </a:ext>
            </a:extLst>
          </p:cNvPr>
          <p:cNvCxnSpPr>
            <a:stCxn id="14" idx="3"/>
            <a:endCxn id="27" idx="1"/>
          </p:cNvCxnSpPr>
          <p:nvPr/>
        </p:nvCxnSpPr>
        <p:spPr>
          <a:xfrm flipV="1">
            <a:off x="8192655" y="5025544"/>
            <a:ext cx="878609" cy="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498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OF MODULES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8BFAB-6CAE-463C-B3E1-AFE4C1ACF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 dirty="0"/>
              <a:t>Module 1</a:t>
            </a:r>
          </a:p>
          <a:p>
            <a:pPr lvl="1"/>
            <a:r>
              <a:rPr lang="en-US" dirty="0"/>
              <a:t>Sub-module 3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00B0F0"/>
                </a:solidFill>
              </a:rPr>
              <a:t>Description : </a:t>
            </a:r>
            <a:r>
              <a:rPr lang="en-US" b="1" dirty="0"/>
              <a:t>Predicting the fertilizers.</a:t>
            </a:r>
          </a:p>
          <a:p>
            <a:pPr lvl="3"/>
            <a:r>
              <a:rPr lang="en-US" dirty="0"/>
              <a:t>Total </a:t>
            </a:r>
            <a:r>
              <a:rPr lang="en-US" b="1" dirty="0">
                <a:solidFill>
                  <a:srgbClr val="FF0000"/>
                </a:solidFill>
              </a:rPr>
              <a:t>3 model </a:t>
            </a:r>
            <a:r>
              <a:rPr lang="en-US" dirty="0"/>
              <a:t>of nitrogen, phosphate and potash are created </a:t>
            </a:r>
          </a:p>
          <a:p>
            <a:pPr lvl="3"/>
            <a:r>
              <a:rPr lang="en-US" dirty="0"/>
              <a:t>The accuracy of different model vary from 71% -80%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4D313-4B39-4CDB-9761-57B38C70E11E}"/>
              </a:ext>
            </a:extLst>
          </p:cNvPr>
          <p:cNvSpPr/>
          <p:nvPr/>
        </p:nvSpPr>
        <p:spPr>
          <a:xfrm>
            <a:off x="2281383" y="4518519"/>
            <a:ext cx="2050473" cy="1014051"/>
          </a:xfrm>
          <a:prstGeom prst="rect">
            <a:avLst/>
          </a:prstGeom>
          <a:noFill/>
          <a:ln w="57150">
            <a:solidFill>
              <a:srgbClr val="FF960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BE3A2E-5BDA-437D-9DEE-AF7A9E49B5CF}"/>
              </a:ext>
            </a:extLst>
          </p:cNvPr>
          <p:cNvSpPr/>
          <p:nvPr/>
        </p:nvSpPr>
        <p:spPr>
          <a:xfrm>
            <a:off x="9071264" y="4414277"/>
            <a:ext cx="2050473" cy="1014051"/>
          </a:xfrm>
          <a:prstGeom prst="rect">
            <a:avLst/>
          </a:prstGeom>
          <a:noFill/>
          <a:ln w="57150">
            <a:solidFill>
              <a:srgbClr val="FF960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AB292F-4444-4A9E-BE72-9CDBEAD01D08}"/>
              </a:ext>
            </a:extLst>
          </p:cNvPr>
          <p:cNvSpPr/>
          <p:nvPr/>
        </p:nvSpPr>
        <p:spPr>
          <a:xfrm>
            <a:off x="1874984" y="4383582"/>
            <a:ext cx="1431635" cy="559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  <a:endParaRPr lang="en-IN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B980FF-78B4-41EA-BD5B-C002040986C3}"/>
              </a:ext>
            </a:extLst>
          </p:cNvPr>
          <p:cNvSpPr/>
          <p:nvPr/>
        </p:nvSpPr>
        <p:spPr>
          <a:xfrm>
            <a:off x="2163620" y="4798422"/>
            <a:ext cx="2225963" cy="559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Crop fertilizer dataset</a:t>
            </a:r>
            <a:endParaRPr lang="en-IN" sz="16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6F4EEE-D228-4ECB-AE77-16744C939AAE}"/>
              </a:ext>
            </a:extLst>
          </p:cNvPr>
          <p:cNvSpPr/>
          <p:nvPr/>
        </p:nvSpPr>
        <p:spPr>
          <a:xfrm>
            <a:off x="4996873" y="3875089"/>
            <a:ext cx="3195782" cy="23018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E7C504-B40D-4123-BE1C-8B8D05538745}"/>
              </a:ext>
            </a:extLst>
          </p:cNvPr>
          <p:cNvSpPr/>
          <p:nvPr/>
        </p:nvSpPr>
        <p:spPr>
          <a:xfrm>
            <a:off x="5120123" y="3799890"/>
            <a:ext cx="1431635" cy="559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 -processing</a:t>
            </a:r>
            <a:endParaRPr lang="en-IN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B2B153-ECE9-4ADD-89EA-4DE8CDF75A3D}"/>
              </a:ext>
            </a:extLst>
          </p:cNvPr>
          <p:cNvSpPr/>
          <p:nvPr/>
        </p:nvSpPr>
        <p:spPr>
          <a:xfrm>
            <a:off x="5126762" y="4313092"/>
            <a:ext cx="1293088" cy="66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Cleaning the dataset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7FA592-0B66-4D21-87A6-7E251BB6A159}"/>
              </a:ext>
            </a:extLst>
          </p:cNvPr>
          <p:cNvSpPr/>
          <p:nvPr/>
        </p:nvSpPr>
        <p:spPr>
          <a:xfrm>
            <a:off x="6725806" y="4313092"/>
            <a:ext cx="1293088" cy="66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Split the data frame on basis of crops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C5C004-4555-44AE-8640-EBD8A0D0495D}"/>
              </a:ext>
            </a:extLst>
          </p:cNvPr>
          <p:cNvSpPr/>
          <p:nvPr/>
        </p:nvSpPr>
        <p:spPr>
          <a:xfrm>
            <a:off x="5431561" y="5111362"/>
            <a:ext cx="2421077" cy="421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Split the dataset on train and testing data frame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329A95-C183-47F4-84B9-3D5EC642CE11}"/>
              </a:ext>
            </a:extLst>
          </p:cNvPr>
          <p:cNvSpPr/>
          <p:nvPr/>
        </p:nvSpPr>
        <p:spPr>
          <a:xfrm>
            <a:off x="5431561" y="5686486"/>
            <a:ext cx="2421077" cy="421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random forest Train the model and dumped it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33F983-8360-4C10-90DB-C3CFCDB3E1C7}"/>
              </a:ext>
            </a:extLst>
          </p:cNvPr>
          <p:cNvCxnSpPr>
            <a:endCxn id="17" idx="1"/>
          </p:cNvCxnSpPr>
          <p:nvPr/>
        </p:nvCxnSpPr>
        <p:spPr>
          <a:xfrm>
            <a:off x="6419850" y="4644763"/>
            <a:ext cx="3059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1D4189-4B3D-490F-835B-78ECCA1FFEA5}"/>
              </a:ext>
            </a:extLst>
          </p:cNvPr>
          <p:cNvCxnSpPr>
            <a:stCxn id="17" idx="2"/>
          </p:cNvCxnSpPr>
          <p:nvPr/>
        </p:nvCxnSpPr>
        <p:spPr>
          <a:xfrm>
            <a:off x="7372350" y="4976435"/>
            <a:ext cx="0" cy="134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2B29F9-8037-4A4E-83CF-F45BD229E614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6642100" y="5532582"/>
            <a:ext cx="0" cy="15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8FD0B7A-9F0C-47E6-B271-4242A9008263}"/>
              </a:ext>
            </a:extLst>
          </p:cNvPr>
          <p:cNvSpPr/>
          <p:nvPr/>
        </p:nvSpPr>
        <p:spPr>
          <a:xfrm>
            <a:off x="8769925" y="4291480"/>
            <a:ext cx="1431635" cy="559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  <a:endParaRPr lang="en-IN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82FB83-D20D-4DE4-B9D2-9E368C577732}"/>
              </a:ext>
            </a:extLst>
          </p:cNvPr>
          <p:cNvSpPr/>
          <p:nvPr/>
        </p:nvSpPr>
        <p:spPr>
          <a:xfrm>
            <a:off x="9071264" y="4745640"/>
            <a:ext cx="2225963" cy="559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3 models of fertilizer is created</a:t>
            </a:r>
            <a:endParaRPr lang="en-IN" sz="16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AACC87A-48EE-4656-9748-97D583AEB7BE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4331856" y="5025545"/>
            <a:ext cx="665017" cy="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F22846-8F65-484B-BDCE-2D21E1A80DD4}"/>
              </a:ext>
            </a:extLst>
          </p:cNvPr>
          <p:cNvCxnSpPr>
            <a:stCxn id="14" idx="3"/>
            <a:endCxn id="27" idx="1"/>
          </p:cNvCxnSpPr>
          <p:nvPr/>
        </p:nvCxnSpPr>
        <p:spPr>
          <a:xfrm flipV="1">
            <a:off x="8192655" y="5025544"/>
            <a:ext cx="878609" cy="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41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OF MODULES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8BFAB-6CAE-463C-B3E1-AFE4C1ACF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741"/>
            <a:ext cx="10515600" cy="4351338"/>
          </a:xfrm>
        </p:spPr>
        <p:txBody>
          <a:bodyPr/>
          <a:lstStyle/>
          <a:p>
            <a:r>
              <a:rPr lang="en-US" b="1" dirty="0"/>
              <a:t>Module 2</a:t>
            </a:r>
            <a:endParaRPr lang="en-US" dirty="0"/>
          </a:p>
          <a:p>
            <a:pPr marL="914400" lvl="2" indent="0">
              <a:buNone/>
            </a:pPr>
            <a:r>
              <a:rPr lang="en-US" b="1" dirty="0">
                <a:solidFill>
                  <a:srgbClr val="00B0F0"/>
                </a:solidFill>
              </a:rPr>
              <a:t>Description : </a:t>
            </a:r>
            <a:r>
              <a:rPr lang="en-US" b="1" dirty="0"/>
              <a:t>Predicting the disease of the plant.</a:t>
            </a:r>
          </a:p>
          <a:p>
            <a:pPr lvl="3"/>
            <a:r>
              <a:rPr lang="en-US" dirty="0"/>
              <a:t>Total </a:t>
            </a:r>
            <a:r>
              <a:rPr lang="en-US" b="1" dirty="0">
                <a:solidFill>
                  <a:srgbClr val="FF0000"/>
                </a:solidFill>
              </a:rPr>
              <a:t>14 different </a:t>
            </a:r>
            <a:r>
              <a:rPr lang="en-US" dirty="0"/>
              <a:t>crop and </a:t>
            </a:r>
            <a:r>
              <a:rPr lang="en-US" b="1" dirty="0">
                <a:solidFill>
                  <a:srgbClr val="FF0000"/>
                </a:solidFill>
              </a:rPr>
              <a:t>38 different </a:t>
            </a:r>
            <a:r>
              <a:rPr lang="en-US" dirty="0"/>
              <a:t>disease are detected by this model</a:t>
            </a:r>
          </a:p>
          <a:p>
            <a:pPr lvl="3"/>
            <a:r>
              <a:rPr lang="en-US" dirty="0"/>
              <a:t>The accuracy of different model vary from 93%.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4D313-4B39-4CDB-9761-57B38C70E11E}"/>
              </a:ext>
            </a:extLst>
          </p:cNvPr>
          <p:cNvSpPr/>
          <p:nvPr/>
        </p:nvSpPr>
        <p:spPr>
          <a:xfrm>
            <a:off x="1270497" y="4310476"/>
            <a:ext cx="2050473" cy="1014051"/>
          </a:xfrm>
          <a:prstGeom prst="rect">
            <a:avLst/>
          </a:prstGeom>
          <a:noFill/>
          <a:ln w="57150">
            <a:solidFill>
              <a:srgbClr val="FF960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BE3A2E-5BDA-437D-9DEE-AF7A9E49B5CF}"/>
              </a:ext>
            </a:extLst>
          </p:cNvPr>
          <p:cNvSpPr/>
          <p:nvPr/>
        </p:nvSpPr>
        <p:spPr>
          <a:xfrm>
            <a:off x="9071264" y="4303798"/>
            <a:ext cx="2050473" cy="1014051"/>
          </a:xfrm>
          <a:prstGeom prst="rect">
            <a:avLst/>
          </a:prstGeom>
          <a:noFill/>
          <a:ln w="57150">
            <a:solidFill>
              <a:srgbClr val="FF960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AB292F-4444-4A9E-BE72-9CDBEAD01D08}"/>
              </a:ext>
            </a:extLst>
          </p:cNvPr>
          <p:cNvSpPr/>
          <p:nvPr/>
        </p:nvSpPr>
        <p:spPr>
          <a:xfrm>
            <a:off x="855519" y="4223267"/>
            <a:ext cx="1431635" cy="559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  <a:endParaRPr lang="en-IN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B980FF-78B4-41EA-BD5B-C002040986C3}"/>
              </a:ext>
            </a:extLst>
          </p:cNvPr>
          <p:cNvSpPr/>
          <p:nvPr/>
        </p:nvSpPr>
        <p:spPr>
          <a:xfrm>
            <a:off x="1137107" y="4605062"/>
            <a:ext cx="2225963" cy="559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Plant Disease images </a:t>
            </a:r>
            <a:endParaRPr lang="en-IN" sz="16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6F4EEE-D228-4ECB-AE77-16744C939AAE}"/>
              </a:ext>
            </a:extLst>
          </p:cNvPr>
          <p:cNvSpPr/>
          <p:nvPr/>
        </p:nvSpPr>
        <p:spPr>
          <a:xfrm>
            <a:off x="4459844" y="2902633"/>
            <a:ext cx="3195782" cy="38465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E7C504-B40D-4123-BE1C-8B8D05538745}"/>
              </a:ext>
            </a:extLst>
          </p:cNvPr>
          <p:cNvSpPr/>
          <p:nvPr/>
        </p:nvSpPr>
        <p:spPr>
          <a:xfrm>
            <a:off x="4434035" y="2902634"/>
            <a:ext cx="1431635" cy="559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Processing</a:t>
            </a:r>
            <a:endParaRPr lang="en-IN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B2B153-ECE9-4ADD-89EA-4DE8CDF75A3D}"/>
              </a:ext>
            </a:extLst>
          </p:cNvPr>
          <p:cNvSpPr/>
          <p:nvPr/>
        </p:nvSpPr>
        <p:spPr>
          <a:xfrm>
            <a:off x="4528457" y="3444463"/>
            <a:ext cx="3050220" cy="268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Changing the Color Space (RGB to HSV)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FD0B7A-9F0C-47E6-B271-4242A9008263}"/>
              </a:ext>
            </a:extLst>
          </p:cNvPr>
          <p:cNvSpPr/>
          <p:nvPr/>
        </p:nvSpPr>
        <p:spPr>
          <a:xfrm>
            <a:off x="8769925" y="4181001"/>
            <a:ext cx="1431635" cy="559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  <a:endParaRPr lang="en-IN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82FB83-D20D-4DE4-B9D2-9E368C577732}"/>
              </a:ext>
            </a:extLst>
          </p:cNvPr>
          <p:cNvSpPr/>
          <p:nvPr/>
        </p:nvSpPr>
        <p:spPr>
          <a:xfrm>
            <a:off x="9071264" y="4553273"/>
            <a:ext cx="2225963" cy="559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3 models of fertilizer is created</a:t>
            </a:r>
            <a:endParaRPr lang="en-IN" sz="16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AACC87A-48EE-4656-9748-97D583AEB7BE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3320970" y="4817502"/>
            <a:ext cx="1138874" cy="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 hidden="1">
            <a:extLst>
              <a:ext uri="{FF2B5EF4-FFF2-40B4-BE49-F238E27FC236}">
                <a16:creationId xmlns:a16="http://schemas.microsoft.com/office/drawing/2014/main" id="{A7F22846-8F65-484B-BDCE-2D21E1A80DD4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>
            <a:off x="7655626" y="4825888"/>
            <a:ext cx="1415638" cy="7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13A8D0C-9C9E-423F-96BC-2609391A4B61}"/>
              </a:ext>
            </a:extLst>
          </p:cNvPr>
          <p:cNvSpPr/>
          <p:nvPr/>
        </p:nvSpPr>
        <p:spPr>
          <a:xfrm>
            <a:off x="4528457" y="3870636"/>
            <a:ext cx="3050220" cy="268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Generating Binary Mask 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B41314-0D24-4583-A016-68149BBFE2C0}"/>
              </a:ext>
            </a:extLst>
          </p:cNvPr>
          <p:cNvSpPr/>
          <p:nvPr/>
        </p:nvSpPr>
        <p:spPr>
          <a:xfrm>
            <a:off x="4528457" y="4325004"/>
            <a:ext cx="3050220" cy="268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Applying mask to original image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3F64AB-6922-44CB-A7F9-F962FBE095DC}"/>
              </a:ext>
            </a:extLst>
          </p:cNvPr>
          <p:cNvSpPr/>
          <p:nvPr/>
        </p:nvSpPr>
        <p:spPr>
          <a:xfrm>
            <a:off x="4528457" y="4798117"/>
            <a:ext cx="3050220" cy="268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Split the data to train and testing frame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B71AE0-D023-4D3B-8870-94D7A7AADBEE}"/>
              </a:ext>
            </a:extLst>
          </p:cNvPr>
          <p:cNvSpPr/>
          <p:nvPr/>
        </p:nvSpPr>
        <p:spPr>
          <a:xfrm>
            <a:off x="4528457" y="5329997"/>
            <a:ext cx="3050220" cy="268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Split the data to train and testing frame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0A2F67-2291-4AB7-8C1B-ED964D6D4E80}"/>
              </a:ext>
            </a:extLst>
          </p:cNvPr>
          <p:cNvSpPr/>
          <p:nvPr/>
        </p:nvSpPr>
        <p:spPr>
          <a:xfrm>
            <a:off x="4528457" y="5806008"/>
            <a:ext cx="3050220" cy="268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the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Densenet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-121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DA838EA-188B-4F24-BD74-A399E9C98322}"/>
              </a:ext>
            </a:extLst>
          </p:cNvPr>
          <p:cNvSpPr/>
          <p:nvPr/>
        </p:nvSpPr>
        <p:spPr>
          <a:xfrm>
            <a:off x="4925620" y="6299020"/>
            <a:ext cx="2255893" cy="268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Created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DEA7C98-7A04-4277-85CC-A34FDE8EAA4E}"/>
              </a:ext>
            </a:extLst>
          </p:cNvPr>
          <p:cNvCxnSpPr>
            <a:stCxn id="16" idx="2"/>
            <a:endCxn id="30" idx="0"/>
          </p:cNvCxnSpPr>
          <p:nvPr/>
        </p:nvCxnSpPr>
        <p:spPr>
          <a:xfrm>
            <a:off x="6053567" y="3713360"/>
            <a:ext cx="0" cy="157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A79987-6F2D-4C9A-B5E9-C886131D0DA5}"/>
              </a:ext>
            </a:extLst>
          </p:cNvPr>
          <p:cNvCxnSpPr>
            <a:stCxn id="30" idx="2"/>
            <a:endCxn id="32" idx="0"/>
          </p:cNvCxnSpPr>
          <p:nvPr/>
        </p:nvCxnSpPr>
        <p:spPr>
          <a:xfrm>
            <a:off x="6053567" y="4139533"/>
            <a:ext cx="0" cy="185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78630F-58E7-4BA9-AA44-C2F5FD69D832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6053567" y="4593901"/>
            <a:ext cx="0" cy="20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878574D-4784-4027-B6F2-D7EBE3B7D332}"/>
              </a:ext>
            </a:extLst>
          </p:cNvPr>
          <p:cNvCxnSpPr>
            <a:endCxn id="34" idx="0"/>
          </p:cNvCxnSpPr>
          <p:nvPr/>
        </p:nvCxnSpPr>
        <p:spPr>
          <a:xfrm>
            <a:off x="6053567" y="5067014"/>
            <a:ext cx="0" cy="262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D6ABC54-6891-48BA-8F90-BC245BC956CC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6053567" y="5598894"/>
            <a:ext cx="0" cy="20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E2576D7-3D91-4AEB-B6E8-433BC75C31F6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6053567" y="6074905"/>
            <a:ext cx="0" cy="22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610ED6F-38F9-4C32-80B7-C0C2A34A5233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>
            <a:off x="7655626" y="4825888"/>
            <a:ext cx="1415638" cy="7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062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Module-1</a:t>
            </a:r>
            <a:r>
              <a:rPr lang="en-US" dirty="0"/>
              <a:t> (1)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79450" marR="331470" indent="0" algn="ctr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25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 TO FIND THE CROP PRODUCE USING LINEAR REGRESSION</a:t>
            </a:r>
          </a:p>
          <a:p>
            <a:pPr marL="679450" marR="331470" indent="0">
              <a:lnSpc>
                <a:spcPct val="107000"/>
              </a:lnSpc>
              <a:spcBef>
                <a:spcPts val="0"/>
              </a:spcBef>
              <a:buNone/>
            </a:pP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79450" marR="33147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Start</a:t>
            </a:r>
          </a:p>
          <a:p>
            <a:pPr marL="679450" marR="33147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2: import linear regression from sklearn</a:t>
            </a:r>
          </a:p>
          <a:p>
            <a:pPr marL="679450" marR="33147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3: take variable lr = Linear Regression(normalize=True)</a:t>
            </a:r>
          </a:p>
          <a:p>
            <a:pPr marL="679450" marR="33147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4: get the X train = train df(area)</a:t>
            </a:r>
          </a:p>
          <a:p>
            <a:pPr marL="679450" marR="33147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5: Get the Y train = train df(produce)</a:t>
            </a:r>
          </a:p>
          <a:p>
            <a:pPr marL="679450" marR="33147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6: Get the x test = test df. drop (produce, axis=1). copy()</a:t>
            </a:r>
          </a:p>
          <a:p>
            <a:pPr marL="679450" marR="33147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7: fit in variable lr.fit (x train, Y train)</a:t>
            </a:r>
          </a:p>
          <a:p>
            <a:pPr marL="679450" marR="33147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8: lr. predict = lr. predict (X test)</a:t>
            </a:r>
          </a:p>
          <a:p>
            <a:pPr marL="679450" marR="33147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9: lr. accuracy = round (lr. score(X train,Y train) * 100,2)</a:t>
            </a:r>
          </a:p>
          <a:p>
            <a:pPr marL="550545" marR="33147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10: print lr. accuracy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9947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Module-1</a:t>
            </a:r>
            <a:r>
              <a:rPr lang="en-US" dirty="0"/>
              <a:t> (2)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4085"/>
            <a:ext cx="10515600" cy="5243915"/>
          </a:xfrm>
        </p:spPr>
        <p:txBody>
          <a:bodyPr>
            <a:normAutofit fontScale="92500" lnSpcReduction="20000"/>
          </a:bodyPr>
          <a:lstStyle/>
          <a:p>
            <a:pPr marL="679450" marR="331470" indent="0" algn="ctr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25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ALGORITHM TO FIND THE IRRIGATION AND FERTILIZER VALUE</a:t>
            </a:r>
          </a:p>
          <a:p>
            <a:pPr marL="679450" marR="33147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1: Start</a:t>
            </a:r>
          </a:p>
          <a:p>
            <a:pPr marL="550545" marR="33147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2: import RandomForestRegressor from sklearn.</a:t>
            </a:r>
          </a:p>
          <a:p>
            <a:pPr marL="550545" marR="33147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3: take variable tree1,tree2 = RandomForestRegressor</a:t>
            </a:r>
          </a:p>
          <a:p>
            <a:pPr marL="550545" marR="33147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4: split the irrigation dataframe according to the crop.</a:t>
            </a:r>
          </a:p>
          <a:p>
            <a:pPr marL="550545" marR="33147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5: split the fertilizer dataframe according to the district.</a:t>
            </a:r>
          </a:p>
          <a:p>
            <a:pPr marL="550545" marR="33147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6: get the x1train = train df (district name)</a:t>
            </a:r>
          </a:p>
          <a:p>
            <a:pPr marL="550545" marR="33147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7: get the x2train = train df (district)</a:t>
            </a:r>
          </a:p>
          <a:p>
            <a:pPr marL="550545" marR="33147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8: Get the y1 train = train df(fertilizer names)</a:t>
            </a:r>
          </a:p>
          <a:p>
            <a:pPr marL="550545" marR="33147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9: Get the y2train = train df(crop irrigation data )</a:t>
            </a:r>
          </a:p>
          <a:p>
            <a:pPr marL="550545" marR="33147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10: create the test data for both the data frame also using train_test_split feature</a:t>
            </a:r>
          </a:p>
          <a:p>
            <a:pPr marL="550545" marR="33147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11: fit in variable tree1.fit(x1train, y1train)</a:t>
            </a:r>
          </a:p>
          <a:p>
            <a:pPr marL="550545" marR="33147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12: fit in variable tree2.fit(x2train, y2train)</a:t>
            </a:r>
          </a:p>
          <a:p>
            <a:pPr marL="550545" marR="33147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13: output1 = tree1.predict(x1 test)</a:t>
            </a:r>
          </a:p>
          <a:p>
            <a:pPr marL="550545" marR="33147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14: output2 = tree2.predict(x2.test)</a:t>
            </a:r>
          </a:p>
          <a:p>
            <a:pPr marL="550545" marR="33147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15: outpu1.accuracy = print round(tree1.score(X train,Y train) * 100,2)</a:t>
            </a:r>
          </a:p>
          <a:p>
            <a:pPr marL="550545" marR="33147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16: outpu2.accuracy = print round(tree2.score(X train,Y train) * 100,2)</a:t>
            </a:r>
          </a:p>
          <a:p>
            <a:pPr marL="550545" marR="331470" indent="0">
              <a:lnSpc>
                <a:spcPct val="107000"/>
              </a:lnSpc>
              <a:spcBef>
                <a:spcPts val="0"/>
              </a:spcBef>
              <a:buNone/>
            </a:pPr>
            <a:endParaRPr lang="en-IN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9350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Module-2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92500" lnSpcReduction="20000"/>
          </a:bodyPr>
          <a:lstStyle/>
          <a:p>
            <a:pPr marL="679450" marR="331470" indent="0" algn="ctr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25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ALGORITHM TO FIND DISEASE OF PLANT USING DENSENET-121</a:t>
            </a:r>
          </a:p>
          <a:p>
            <a:pPr marL="679450" marR="331470" indent="0">
              <a:lnSpc>
                <a:spcPct val="107000"/>
              </a:lnSpc>
              <a:spcBef>
                <a:spcPts val="0"/>
              </a:spcBef>
              <a:buNone/>
            </a:pP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79450" marR="33147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1: start</a:t>
            </a:r>
          </a:p>
          <a:p>
            <a:pPr marL="679450" marR="33147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2: image Acquisition.</a:t>
            </a:r>
          </a:p>
          <a:p>
            <a:pPr marL="679450" marR="33147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3: Convert the RGB to HSV, lab colour and greyscale format.</a:t>
            </a:r>
          </a:p>
          <a:p>
            <a:pPr marL="679450" marR="33147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4: Generate Binary Mask after filling gaps.</a:t>
            </a:r>
          </a:p>
          <a:p>
            <a:pPr marL="679450" marR="33147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5: Apply mask to the original image and Resizing it. </a:t>
            </a:r>
          </a:p>
          <a:p>
            <a:pPr marL="679450" marR="33147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6: import Densenet 121 from keras.application .</a:t>
            </a:r>
          </a:p>
          <a:p>
            <a:pPr marL="679450" marR="33147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7: get xtrain = np.zeros((train.shape[0], IMAGE_SIZE, IMAGE_SIZE, 3))</a:t>
            </a:r>
          </a:p>
          <a:p>
            <a:pPr marL="679450" marR="33147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8: Normalise the data by dividing it 255.</a:t>
            </a:r>
          </a:p>
          <a:p>
            <a:pPr marL="679450" marR="33147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9: get ytrain=train['Disease ID'].values.</a:t>
            </a:r>
          </a:p>
          <a:p>
            <a:pPr marL="679450" marR="33147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10: ytrain = to_categorical(y_train, num_classes=15).</a:t>
            </a:r>
          </a:p>
          <a:p>
            <a:pPr marL="679450" marR="33147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11: xtest=pick an image and normalize it and feed to model.</a:t>
            </a:r>
          </a:p>
          <a:p>
            <a:pPr marL="679450" marR="33147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12: use IimageDataGenerator and fit the imane into it.</a:t>
            </a:r>
          </a:p>
          <a:p>
            <a:pPr marL="679450" marR="33147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13: get Accuracy by model.fit_generator function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9265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7948</TotalTime>
  <Words>989</Words>
  <Application>Microsoft Office PowerPoint</Application>
  <PresentationFormat>Widescreen</PresentationFormat>
  <Paragraphs>154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CROP RELATED PATTERN AND CROP DISEASE DETECTION USING DATA MINING AND DENSENET-121</vt:lpstr>
      <vt:lpstr>OVERALL ARCHITECTURE   </vt:lpstr>
      <vt:lpstr>LIST OF MODULES </vt:lpstr>
      <vt:lpstr>LIST OF MODULES </vt:lpstr>
      <vt:lpstr>LIST OF MODULES </vt:lpstr>
      <vt:lpstr>LIST OF MODULES </vt:lpstr>
      <vt:lpstr>Module-1 (1)</vt:lpstr>
      <vt:lpstr>Module-1 (2)</vt:lpstr>
      <vt:lpstr>Module-2</vt:lpstr>
      <vt:lpstr>Module-1 (1)</vt:lpstr>
      <vt:lpstr>Module-1 (2)</vt:lpstr>
      <vt:lpstr>Module-1 (3)</vt:lpstr>
      <vt:lpstr>Module-2</vt:lpstr>
      <vt:lpstr>Unit test case for Crop Produce</vt:lpstr>
      <vt:lpstr>Graphical Analysis (1)</vt:lpstr>
      <vt:lpstr>Graphical Analysis (2)</vt:lpstr>
      <vt:lpstr>Graphical Analysis (3)</vt:lpstr>
      <vt:lpstr>User Interface -1</vt:lpstr>
      <vt:lpstr>User Interface -2</vt:lpstr>
      <vt:lpstr>User Interface -3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 REVIEW PPT FORMAT</dc:title>
  <dc:creator>Windows User</dc:creator>
  <cp:lastModifiedBy>Samundar Singh</cp:lastModifiedBy>
  <cp:revision>17</cp:revision>
  <dcterms:created xsi:type="dcterms:W3CDTF">2022-05-25T03:39:27Z</dcterms:created>
  <dcterms:modified xsi:type="dcterms:W3CDTF">2022-06-05T06:47:52Z</dcterms:modified>
</cp:coreProperties>
</file>