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4" r:id="rId4"/>
    <p:sldId id="259" r:id="rId5"/>
    <p:sldId id="270" r:id="rId6"/>
    <p:sldId id="271" r:id="rId7"/>
    <p:sldId id="272" r:id="rId8"/>
    <p:sldId id="265" r:id="rId9"/>
    <p:sldId id="276" r:id="rId10"/>
    <p:sldId id="277" r:id="rId11"/>
    <p:sldId id="278" r:id="rId12"/>
    <p:sldId id="273" r:id="rId13"/>
    <p:sldId id="267" r:id="rId14"/>
    <p:sldId id="279" r:id="rId15"/>
    <p:sldId id="280" r:id="rId16"/>
    <p:sldId id="26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aswati Mukherjee" initials="DSM" lastIdx="2" clrIdx="0">
    <p:extLst>
      <p:ext uri="{19B8F6BF-5375-455C-9EA6-DF929625EA0E}">
        <p15:presenceInfo xmlns:p15="http://schemas.microsoft.com/office/powerpoint/2012/main" userId="7730fe13c4f7b1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9"/>
    <p:restoredTop sz="94674"/>
  </p:normalViewPr>
  <p:slideViewPr>
    <p:cSldViewPr snapToGrid="0">
      <p:cViewPr varScale="1">
        <p:scale>
          <a:sx n="53" d="100"/>
          <a:sy n="53" d="100"/>
        </p:scale>
        <p:origin x="50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1T11:44:19.520" idx="2">
    <p:pos x="1980" y="460"/>
    <p:text>Sources may be any of the followings with the restrictions that it MUST BE AVAILABLE IN THE INTERNET and the URL must be provided by the student: (1) Existing Project by an Industry or any Indian or foreign University  (2) Blog (3) Term Paper published by an University or Industry or an individual (4) White Paper (5) Magazines (For example IEEE Magazine or any other published by a technical forum) (6) Peer Reviewed Research Paper.</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E3BF4-0C4D-46CE-BF78-A8F587CD8602}"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4B1D-1149-4A79-A93F-F6651E7DC98A}" type="slidenum">
              <a:rPr lang="en-IN" smtClean="0"/>
              <a:t>‹#›</a:t>
            </a:fld>
            <a:endParaRPr lang="en-IN"/>
          </a:p>
        </p:txBody>
      </p:sp>
    </p:spTree>
    <p:extLst>
      <p:ext uri="{BB962C8B-B14F-4D97-AF65-F5344CB8AC3E}">
        <p14:creationId xmlns:p14="http://schemas.microsoft.com/office/powerpoint/2010/main" val="1323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664B1D-1149-4A79-A93F-F6651E7DC98A}" type="slidenum">
              <a:rPr lang="en-IN" smtClean="0"/>
              <a:t>13</a:t>
            </a:fld>
            <a:endParaRPr lang="en-IN"/>
          </a:p>
        </p:txBody>
      </p:sp>
    </p:spTree>
    <p:extLst>
      <p:ext uri="{BB962C8B-B14F-4D97-AF65-F5344CB8AC3E}">
        <p14:creationId xmlns:p14="http://schemas.microsoft.com/office/powerpoint/2010/main" val="328321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664B1D-1149-4A79-A93F-F6651E7DC98A}" type="slidenum">
              <a:rPr lang="en-IN" smtClean="0"/>
              <a:t>14</a:t>
            </a:fld>
            <a:endParaRPr lang="en-IN"/>
          </a:p>
        </p:txBody>
      </p:sp>
    </p:spTree>
    <p:extLst>
      <p:ext uri="{BB962C8B-B14F-4D97-AF65-F5344CB8AC3E}">
        <p14:creationId xmlns:p14="http://schemas.microsoft.com/office/powerpoint/2010/main" val="202020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664B1D-1149-4A79-A93F-F6651E7DC98A}" type="slidenum">
              <a:rPr lang="en-IN" smtClean="0"/>
              <a:t>15</a:t>
            </a:fld>
            <a:endParaRPr lang="en-IN"/>
          </a:p>
        </p:txBody>
      </p:sp>
    </p:spTree>
    <p:extLst>
      <p:ext uri="{BB962C8B-B14F-4D97-AF65-F5344CB8AC3E}">
        <p14:creationId xmlns:p14="http://schemas.microsoft.com/office/powerpoint/2010/main" val="63612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407984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236031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35256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83611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38747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DED0628-834A-458A-AD27-E8023E29157F}"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00245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DED0628-834A-458A-AD27-E8023E29157F}"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38142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ED0628-834A-458A-AD27-E8023E29157F}"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7766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D0628-834A-458A-AD27-E8023E29157F}"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27404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99723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44835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D0628-834A-458A-AD27-E8023E29157F}" type="datetimeFigureOut">
              <a:rPr lang="en-IN" smtClean="0"/>
              <a:t>25-05-2022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531BD-1C7E-40BE-A3DF-A43E6EB05895}" type="slidenum">
              <a:rPr lang="en-IN" smtClean="0"/>
              <a:t>‹#›</a:t>
            </a:fld>
            <a:endParaRPr lang="en-IN"/>
          </a:p>
        </p:txBody>
      </p:sp>
    </p:spTree>
    <p:extLst>
      <p:ext uri="{BB962C8B-B14F-4D97-AF65-F5344CB8AC3E}">
        <p14:creationId xmlns:p14="http://schemas.microsoft.com/office/powerpoint/2010/main" val="322777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jircst.org/DOC/7-crop-yield-prediction-using-random-forest-algorithm-for-major-cities-in-maharashtra-state.pdf" TargetMode="External"/><Relationship Id="rId2" Type="http://schemas.openxmlformats.org/officeDocument/2006/relationships/hyperlink" Target="https://ieeexplore.ieee.org/stamp/stamp.jsp?arnumber=9250915" TargetMode="External"/><Relationship Id="rId1" Type="http://schemas.openxmlformats.org/officeDocument/2006/relationships/slideLayout" Target="../slideLayouts/slideLayout2.xml"/><Relationship Id="rId4" Type="http://schemas.openxmlformats.org/officeDocument/2006/relationships/hyperlink" Target="https://iaeme.com/MasterAdmin/Journal_uploads/IJEET/VOLUME_12_ISSUE_5/IJEET_12_05_005.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jircst.org/DOC/7-crop-yield-prediction-using-random-forest-algorithm-for-major-cities-in-maharashtra-state.pdf" TargetMode="External"/><Relationship Id="rId2" Type="http://schemas.openxmlformats.org/officeDocument/2006/relationships/hyperlink" Target="https://ieeexplore.ieee.org/stamp/stamp.jsp?arnumber=9250915"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hyperlink" Target="https://iaeme.com/MasterAdmin/Journal_uploads/IJEET/VOLUME_12_ISSUE_5/IJEET_12_05_005.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kaggle.com/new-plant-diseases-dataset" TargetMode="External"/><Relationship Id="rId2" Type="http://schemas.openxmlformats.org/officeDocument/2006/relationships/hyperlink" Target="http://data.icrisat.org/dld/src/crop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53783"/>
          </a:xfrm>
        </p:spPr>
        <p:txBody>
          <a:bodyPr>
            <a:noAutofit/>
          </a:bodyPr>
          <a:lstStyle/>
          <a:p>
            <a:pPr marL="321945" marR="63500" indent="-6350" algn="ctr">
              <a:lnSpc>
                <a:spcPct val="107000"/>
              </a:lnSpc>
              <a:spcAft>
                <a:spcPts val="620"/>
              </a:spcAft>
            </a:pPr>
            <a:r>
              <a:rPr lang="en-IN" sz="4000" dirty="0">
                <a:solidFill>
                  <a:srgbClr val="000000"/>
                </a:solidFill>
                <a:effectLst/>
                <a:latin typeface="Times New Roman" panose="02020603050405020304" pitchFamily="18" charset="0"/>
                <a:ea typeface="Times New Roman" panose="02020603050405020304" pitchFamily="18" charset="0"/>
              </a:rPr>
              <a:t>CROP RELATED PATTERN AND </a:t>
            </a:r>
            <a:r>
              <a:rPr lang="en-US" sz="4000" dirty="0">
                <a:solidFill>
                  <a:srgbClr val="000000"/>
                </a:solidFill>
                <a:effectLst/>
                <a:latin typeface="Times New Roman" panose="02020603050405020304" pitchFamily="18" charset="0"/>
                <a:ea typeface="Calibri" panose="020F0502020204030204" pitchFamily="34" charset="0"/>
              </a:rPr>
              <a:t>CROP DISEASE DETECTION USING DATA MINING AND </a:t>
            </a:r>
            <a:r>
              <a:rPr lang="en-IN" sz="4000" dirty="0">
                <a:solidFill>
                  <a:srgbClr val="000000"/>
                </a:solidFill>
                <a:effectLst/>
                <a:latin typeface="Times New Roman" panose="02020603050405020304" pitchFamily="18" charset="0"/>
                <a:ea typeface="Calibri" panose="020F0502020204030204" pitchFamily="34" charset="0"/>
              </a:rPr>
              <a:t>DENSENET-121</a:t>
            </a:r>
            <a:endParaRPr lang="en-IN" sz="40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7E97652E-C7A9-4461-A135-97B2DD7B705B}"/>
              </a:ext>
            </a:extLst>
          </p:cNvPr>
          <p:cNvSpPr/>
          <p:nvPr/>
        </p:nvSpPr>
        <p:spPr>
          <a:xfrm>
            <a:off x="246184" y="3640014"/>
            <a:ext cx="3824654" cy="2206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GUIDE DETAILS:</a:t>
            </a:r>
          </a:p>
          <a:p>
            <a:pPr algn="ctr"/>
            <a:r>
              <a:rPr lang="en-IN" sz="2800" b="1" dirty="0">
                <a:solidFill>
                  <a:srgbClr val="000000"/>
                </a:solidFill>
                <a:effectLst/>
                <a:latin typeface="Calibri" panose="020F0502020204030204" pitchFamily="34" charset="0"/>
                <a:ea typeface="Calibri" panose="020F0502020204030204" pitchFamily="34" charset="0"/>
              </a:rPr>
              <a:t>DR. R. GEETHA RAMANI</a:t>
            </a:r>
            <a:endParaRPr lang="en-IN" sz="2800" b="1" dirty="0">
              <a:solidFill>
                <a:schemeClr val="tx1"/>
              </a:solidFill>
            </a:endParaRPr>
          </a:p>
        </p:txBody>
      </p:sp>
      <p:sp>
        <p:nvSpPr>
          <p:cNvPr id="9" name="Rectangle 8">
            <a:extLst>
              <a:ext uri="{FF2B5EF4-FFF2-40B4-BE49-F238E27FC236}">
                <a16:creationId xmlns:a16="http://schemas.microsoft.com/office/drawing/2014/main" id="{7657FF0D-37B4-4F99-9C6E-961D8F9CB270}"/>
              </a:ext>
            </a:extLst>
          </p:cNvPr>
          <p:cNvSpPr/>
          <p:nvPr/>
        </p:nvSpPr>
        <p:spPr>
          <a:xfrm>
            <a:off x="8367346" y="4284906"/>
            <a:ext cx="3824654" cy="2206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STUDENT DETAILS:</a:t>
            </a:r>
          </a:p>
          <a:p>
            <a:pPr algn="ctr"/>
            <a:r>
              <a:rPr lang="en-IN" sz="2800" b="1" dirty="0">
                <a:solidFill>
                  <a:srgbClr val="000000"/>
                </a:solidFill>
                <a:latin typeface="Calibri" panose="020F0502020204030204" pitchFamily="34" charset="0"/>
              </a:rPr>
              <a:t>SAMUNDAR SINGH</a:t>
            </a:r>
          </a:p>
          <a:p>
            <a:pPr algn="ctr"/>
            <a:r>
              <a:rPr lang="en-IN" sz="2800" b="1" dirty="0">
                <a:solidFill>
                  <a:srgbClr val="000000"/>
                </a:solidFill>
                <a:latin typeface="Calibri" panose="020F0502020204030204" pitchFamily="34" charset="0"/>
              </a:rPr>
              <a:t>2019272033</a:t>
            </a:r>
          </a:p>
          <a:p>
            <a:pPr algn="ctr"/>
            <a:r>
              <a:rPr lang="en-IN" sz="2800" b="1" dirty="0">
                <a:solidFill>
                  <a:srgbClr val="000000"/>
                </a:solidFill>
                <a:latin typeface="Calibri" panose="020F0502020204030204" pitchFamily="34" charset="0"/>
              </a:rPr>
              <a:t>MCA(SS)</a:t>
            </a:r>
            <a:r>
              <a:rPr lang="en-IN" sz="2800" b="1" dirty="0">
                <a:solidFill>
                  <a:schemeClr val="tx1"/>
                </a:solidFill>
                <a:latin typeface="Calibri" panose="020F0502020204030204" pitchFamily="34" charset="0"/>
              </a:rPr>
              <a:t> 2019-22</a:t>
            </a:r>
          </a:p>
          <a:p>
            <a:pPr algn="ctr"/>
            <a:endParaRPr lang="en-IN" sz="28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02147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2</a:t>
            </a:r>
          </a:p>
        </p:txBody>
      </p:sp>
      <p:sp>
        <p:nvSpPr>
          <p:cNvPr id="3" name="Content Placeholder 2"/>
          <p:cNvSpPr>
            <a:spLocks noGrp="1"/>
          </p:cNvSpPr>
          <p:nvPr>
            <p:ph idx="1"/>
          </p:nvPr>
        </p:nvSpPr>
        <p:spPr>
          <a:xfrm>
            <a:off x="671146" y="1825625"/>
            <a:ext cx="5413131" cy="4351338"/>
          </a:xfrm>
        </p:spPr>
        <p:txBody>
          <a:bodyPr>
            <a:normAutofit/>
          </a:bodyPr>
          <a:lstStyle/>
          <a:p>
            <a:pPr marL="0" indent="0">
              <a:buNone/>
            </a:pPr>
            <a:r>
              <a:rPr lang="en-IN" sz="1800" dirty="0">
                <a:solidFill>
                  <a:srgbClr val="0070C0"/>
                </a:solidFill>
              </a:rPr>
              <a:t>Description</a:t>
            </a:r>
            <a:r>
              <a:rPr lang="en-IN" sz="1800" dirty="0"/>
              <a:t> :Rainfall ,temperature and Wind Analysis and forecasting </a:t>
            </a:r>
          </a:p>
          <a:p>
            <a:r>
              <a:rPr lang="en-IN" sz="1800" dirty="0"/>
              <a:t>The historic data is used and all statistics regarding the rainfall, temperature and other factor are shown in term of visualization. Plotly graph are used to achieve visualization and make it more interactive.</a:t>
            </a:r>
          </a:p>
          <a:p>
            <a:r>
              <a:rPr lang="en-IN" sz="1800" dirty="0"/>
              <a:t>There is a table of weather which shows the forecast of next 5 days. That help the farmer to take proper decision.</a:t>
            </a:r>
          </a:p>
          <a:p>
            <a:endParaRPr lang="en-IN" sz="1800" dirty="0"/>
          </a:p>
          <a:p>
            <a:pPr marL="0" indent="0">
              <a:buNone/>
            </a:pPr>
            <a:endParaRPr lang="en-IN" dirty="0"/>
          </a:p>
        </p:txBody>
      </p:sp>
      <p:sp>
        <p:nvSpPr>
          <p:cNvPr id="8" name="Rectangle 7">
            <a:extLst>
              <a:ext uri="{FF2B5EF4-FFF2-40B4-BE49-F238E27FC236}">
                <a16:creationId xmlns:a16="http://schemas.microsoft.com/office/drawing/2014/main" id="{A6955F86-8D9E-4DA8-9AAC-FACD04668E42}"/>
              </a:ext>
            </a:extLst>
          </p:cNvPr>
          <p:cNvSpPr/>
          <p:nvPr/>
        </p:nvSpPr>
        <p:spPr>
          <a:xfrm>
            <a:off x="7696199" y="832980"/>
            <a:ext cx="228600" cy="1150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FAE2597-BA08-4B14-AA49-34E061B0DEA3}"/>
              </a:ext>
            </a:extLst>
          </p:cNvPr>
          <p:cNvSpPr/>
          <p:nvPr/>
        </p:nvSpPr>
        <p:spPr>
          <a:xfrm>
            <a:off x="10181491" y="1690688"/>
            <a:ext cx="1717431" cy="1081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3CD1AA0-B551-44B3-9371-34770E18803E}"/>
              </a:ext>
            </a:extLst>
          </p:cNvPr>
          <p:cNvSpPr/>
          <p:nvPr/>
        </p:nvSpPr>
        <p:spPr>
          <a:xfrm>
            <a:off x="6339253" y="841772"/>
            <a:ext cx="228600" cy="2751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73C7E8A8-6C29-4981-B12C-917FFF98618E}"/>
              </a:ext>
            </a:extLst>
          </p:cNvPr>
          <p:cNvPicPr>
            <a:picLocks noChangeAspect="1"/>
          </p:cNvPicPr>
          <p:nvPr/>
        </p:nvPicPr>
        <p:blipFill rotWithShape="1">
          <a:blip r:embed="rId2"/>
          <a:srcRect t="1564"/>
          <a:stretch/>
        </p:blipFill>
        <p:spPr>
          <a:xfrm>
            <a:off x="5863734" y="1937270"/>
            <a:ext cx="6035188" cy="3262914"/>
          </a:xfrm>
          <a:prstGeom prst="rect">
            <a:avLst/>
          </a:prstGeom>
        </p:spPr>
      </p:pic>
    </p:spTree>
    <p:extLst>
      <p:ext uri="{BB962C8B-B14F-4D97-AF65-F5344CB8AC3E}">
        <p14:creationId xmlns:p14="http://schemas.microsoft.com/office/powerpoint/2010/main" val="30919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3</a:t>
            </a:r>
          </a:p>
        </p:txBody>
      </p:sp>
      <p:sp>
        <p:nvSpPr>
          <p:cNvPr id="8" name="Rectangle 7">
            <a:extLst>
              <a:ext uri="{FF2B5EF4-FFF2-40B4-BE49-F238E27FC236}">
                <a16:creationId xmlns:a16="http://schemas.microsoft.com/office/drawing/2014/main" id="{A6955F86-8D9E-4DA8-9AAC-FACD04668E42}"/>
              </a:ext>
            </a:extLst>
          </p:cNvPr>
          <p:cNvSpPr/>
          <p:nvPr/>
        </p:nvSpPr>
        <p:spPr>
          <a:xfrm>
            <a:off x="7696199" y="832980"/>
            <a:ext cx="228600" cy="1150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FAE2597-BA08-4B14-AA49-34E061B0DEA3}"/>
              </a:ext>
            </a:extLst>
          </p:cNvPr>
          <p:cNvSpPr/>
          <p:nvPr/>
        </p:nvSpPr>
        <p:spPr>
          <a:xfrm>
            <a:off x="10181491" y="1690688"/>
            <a:ext cx="1717431" cy="1081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3CD1AA0-B551-44B3-9371-34770E18803E}"/>
              </a:ext>
            </a:extLst>
          </p:cNvPr>
          <p:cNvSpPr/>
          <p:nvPr/>
        </p:nvSpPr>
        <p:spPr>
          <a:xfrm>
            <a:off x="6339253" y="841772"/>
            <a:ext cx="228600" cy="2751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Content Placeholder 2">
            <a:extLst>
              <a:ext uri="{FF2B5EF4-FFF2-40B4-BE49-F238E27FC236}">
                <a16:creationId xmlns:a16="http://schemas.microsoft.com/office/drawing/2014/main" id="{AD86F520-9A1E-4881-867F-6CA4DA6DBC94}"/>
              </a:ext>
            </a:extLst>
          </p:cNvPr>
          <p:cNvSpPr>
            <a:spLocks noGrp="1"/>
          </p:cNvSpPr>
          <p:nvPr>
            <p:ph idx="1"/>
          </p:nvPr>
        </p:nvSpPr>
        <p:spPr>
          <a:xfrm>
            <a:off x="671146" y="1825625"/>
            <a:ext cx="5413131" cy="4351338"/>
          </a:xfrm>
        </p:spPr>
        <p:txBody>
          <a:bodyPr>
            <a:normAutofit/>
          </a:bodyPr>
          <a:lstStyle/>
          <a:p>
            <a:pPr marL="0" indent="0">
              <a:buNone/>
            </a:pPr>
            <a:r>
              <a:rPr lang="en-IN" sz="1800" dirty="0">
                <a:solidFill>
                  <a:srgbClr val="0070C0"/>
                </a:solidFill>
              </a:rPr>
              <a:t>Description</a:t>
            </a:r>
            <a:r>
              <a:rPr lang="en-IN" sz="1800" dirty="0"/>
              <a:t> :</a:t>
            </a:r>
            <a:r>
              <a:rPr lang="en-IN" sz="1800" dirty="0">
                <a:solidFill>
                  <a:srgbClr val="000000"/>
                </a:solidFill>
                <a:latin typeface="Calibri" panose="020F0502020204030204" pitchFamily="34" charset="0"/>
              </a:rPr>
              <a:t>p</a:t>
            </a:r>
            <a:r>
              <a:rPr lang="en-IN" sz="1800" kern="1200" dirty="0">
                <a:solidFill>
                  <a:srgbClr val="000000"/>
                </a:solidFill>
                <a:effectLst/>
                <a:latin typeface="Calibri" panose="020F0502020204030204" pitchFamily="34" charset="0"/>
                <a:ea typeface="+mn-ea"/>
                <a:cs typeface="+mn-cs"/>
              </a:rPr>
              <a:t>lant disease detection and providing remedy.</a:t>
            </a:r>
            <a:endParaRPr lang="en-IN" sz="1800" dirty="0"/>
          </a:p>
          <a:p>
            <a:r>
              <a:rPr lang="en-IN" sz="1800" dirty="0"/>
              <a:t>In this module the background noise of image is removed by changing the colour from RGB to HSV</a:t>
            </a:r>
          </a:p>
          <a:p>
            <a:r>
              <a:rPr lang="en-IN" sz="1800" dirty="0"/>
              <a:t>Then the image is superposed in a black background so that only the leaf image is used for training the same binary masking technique is used to take input from user.</a:t>
            </a:r>
          </a:p>
          <a:p>
            <a:r>
              <a:rPr lang="en-IN" sz="1800" dirty="0"/>
              <a:t>The dense net 121 neural network is used to train the data. To gain maximum accuracy.</a:t>
            </a:r>
          </a:p>
          <a:p>
            <a:endParaRPr lang="en-IN" sz="1800" dirty="0"/>
          </a:p>
          <a:p>
            <a:pPr marL="0" indent="0">
              <a:buNone/>
            </a:pPr>
            <a:endParaRPr lang="en-IN" dirty="0"/>
          </a:p>
        </p:txBody>
      </p:sp>
      <p:pic>
        <p:nvPicPr>
          <p:cNvPr id="40" name="Picture 39">
            <a:extLst>
              <a:ext uri="{FF2B5EF4-FFF2-40B4-BE49-F238E27FC236}">
                <a16:creationId xmlns:a16="http://schemas.microsoft.com/office/drawing/2014/main" id="{97CA8C0D-1565-4E28-B859-B177FC7B2FE7}"/>
              </a:ext>
            </a:extLst>
          </p:cNvPr>
          <p:cNvPicPr>
            <a:picLocks noChangeAspect="1"/>
          </p:cNvPicPr>
          <p:nvPr/>
        </p:nvPicPr>
        <p:blipFill rotWithShape="1">
          <a:blip r:embed="rId2"/>
          <a:srcRect l="2242" r="24788" b="1162"/>
          <a:stretch/>
        </p:blipFill>
        <p:spPr>
          <a:xfrm>
            <a:off x="6645614" y="394230"/>
            <a:ext cx="5413131" cy="5998950"/>
          </a:xfrm>
          <a:prstGeom prst="rect">
            <a:avLst/>
          </a:prstGeom>
        </p:spPr>
      </p:pic>
    </p:spTree>
    <p:extLst>
      <p:ext uri="{BB962C8B-B14F-4D97-AF65-F5344CB8AC3E}">
        <p14:creationId xmlns:p14="http://schemas.microsoft.com/office/powerpoint/2010/main" val="196322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65100"/>
            <a:ext cx="10515600" cy="1325563"/>
          </a:xfrm>
        </p:spPr>
        <p:txBody>
          <a:bodyPr>
            <a:normAutofit/>
          </a:bodyPr>
          <a:lstStyle/>
          <a:p>
            <a:r>
              <a:rPr lang="en-US" dirty="0"/>
              <a:t>Overall Diagram of  Modules</a:t>
            </a:r>
            <a:endParaRPr lang="en-IN" dirty="0"/>
          </a:p>
        </p:txBody>
      </p:sp>
      <p:pic>
        <p:nvPicPr>
          <p:cNvPr id="45" name="Picture 44">
            <a:extLst>
              <a:ext uri="{FF2B5EF4-FFF2-40B4-BE49-F238E27FC236}">
                <a16:creationId xmlns:a16="http://schemas.microsoft.com/office/drawing/2014/main" id="{BF2E2823-405B-44B0-94BB-8A24D84ACEE3}"/>
              </a:ext>
            </a:extLst>
          </p:cNvPr>
          <p:cNvPicPr>
            <a:picLocks noChangeAspect="1"/>
          </p:cNvPicPr>
          <p:nvPr/>
        </p:nvPicPr>
        <p:blipFill rotWithShape="1">
          <a:blip r:embed="rId2"/>
          <a:srcRect l="5228" r="486"/>
          <a:stretch/>
        </p:blipFill>
        <p:spPr>
          <a:xfrm>
            <a:off x="594528" y="1262744"/>
            <a:ext cx="5635170" cy="5566228"/>
          </a:xfrm>
          <a:prstGeom prst="rect">
            <a:avLst/>
          </a:prstGeom>
        </p:spPr>
      </p:pic>
      <p:pic>
        <p:nvPicPr>
          <p:cNvPr id="47" name="Picture 46">
            <a:extLst>
              <a:ext uri="{FF2B5EF4-FFF2-40B4-BE49-F238E27FC236}">
                <a16:creationId xmlns:a16="http://schemas.microsoft.com/office/drawing/2014/main" id="{BEAA1212-CDF8-419B-AB69-FB1314149860}"/>
              </a:ext>
            </a:extLst>
          </p:cNvPr>
          <p:cNvPicPr>
            <a:picLocks noChangeAspect="1"/>
          </p:cNvPicPr>
          <p:nvPr/>
        </p:nvPicPr>
        <p:blipFill>
          <a:blip r:embed="rId3"/>
          <a:stretch>
            <a:fillRect/>
          </a:stretch>
        </p:blipFill>
        <p:spPr>
          <a:xfrm>
            <a:off x="6934200" y="1458252"/>
            <a:ext cx="5012375" cy="5234648"/>
          </a:xfrm>
          <a:prstGeom prst="rect">
            <a:avLst/>
          </a:prstGeom>
        </p:spPr>
      </p:pic>
      <p:sp>
        <p:nvSpPr>
          <p:cNvPr id="48" name="Rectangle 47">
            <a:extLst>
              <a:ext uri="{FF2B5EF4-FFF2-40B4-BE49-F238E27FC236}">
                <a16:creationId xmlns:a16="http://schemas.microsoft.com/office/drawing/2014/main" id="{DEAE7E9B-816C-476E-8C48-B669BF01986C}"/>
              </a:ext>
            </a:extLst>
          </p:cNvPr>
          <p:cNvSpPr/>
          <p:nvPr/>
        </p:nvSpPr>
        <p:spPr>
          <a:xfrm>
            <a:off x="2171700" y="1126672"/>
            <a:ext cx="2311400" cy="3639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Module 1 </a:t>
            </a:r>
            <a:endParaRPr lang="en-IN" dirty="0">
              <a:ln w="0"/>
              <a:solidFill>
                <a:schemeClr val="tx1"/>
              </a:solidFill>
              <a:effectLst>
                <a:outerShdw blurRad="38100" dist="19050" dir="2700000" algn="tl" rotWithShape="0">
                  <a:schemeClr val="dk1">
                    <a:alpha val="40000"/>
                  </a:schemeClr>
                </a:outerShdw>
              </a:effectLst>
            </a:endParaRPr>
          </a:p>
        </p:txBody>
      </p:sp>
      <p:sp>
        <p:nvSpPr>
          <p:cNvPr id="49" name="Rectangle 48">
            <a:extLst>
              <a:ext uri="{FF2B5EF4-FFF2-40B4-BE49-F238E27FC236}">
                <a16:creationId xmlns:a16="http://schemas.microsoft.com/office/drawing/2014/main" id="{06EB7AB5-2238-4784-8985-69DE0FB76CEA}"/>
              </a:ext>
            </a:extLst>
          </p:cNvPr>
          <p:cNvSpPr/>
          <p:nvPr/>
        </p:nvSpPr>
        <p:spPr>
          <a:xfrm>
            <a:off x="7557407" y="1071242"/>
            <a:ext cx="2311400" cy="3639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Module 4</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7664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Crop Produce Prediction Algorithm</a:t>
            </a:r>
          </a:p>
        </p:txBody>
      </p:sp>
      <p:sp>
        <p:nvSpPr>
          <p:cNvPr id="4" name="Content Placeholder 3"/>
          <p:cNvSpPr>
            <a:spLocks noGrp="1"/>
          </p:cNvSpPr>
          <p:nvPr>
            <p:ph idx="1"/>
          </p:nvPr>
        </p:nvSpPr>
        <p:spPr>
          <a:xfrm>
            <a:off x="838200" y="2176455"/>
            <a:ext cx="5765800" cy="4000508"/>
          </a:xfrm>
        </p:spPr>
        <p:txBody>
          <a:bodyPr>
            <a:normAutofit fontScale="62500" lnSpcReduction="20000"/>
          </a:bodyPr>
          <a:lstStyle/>
          <a:p>
            <a:pPr marL="0" indent="0">
              <a:buNone/>
            </a:pPr>
            <a:r>
              <a:rPr lang="en-US" dirty="0"/>
              <a:t>Step 1: Start.</a:t>
            </a:r>
          </a:p>
          <a:p>
            <a:pPr marL="0" indent="0">
              <a:buNone/>
            </a:pPr>
            <a:r>
              <a:rPr lang="en-US" dirty="0"/>
              <a:t>Step 2: Take input dataset.</a:t>
            </a:r>
            <a:endParaRPr lang="en-IN" dirty="0"/>
          </a:p>
          <a:p>
            <a:pPr marL="0" indent="0">
              <a:buNone/>
            </a:pPr>
            <a:r>
              <a:rPr lang="en-US" dirty="0"/>
              <a:t>Step 3: clean the dataset. </a:t>
            </a:r>
            <a:endParaRPr lang="en-IN" dirty="0"/>
          </a:p>
          <a:p>
            <a:pPr marL="0" indent="0">
              <a:buNone/>
            </a:pPr>
            <a:r>
              <a:rPr lang="en-US" dirty="0"/>
              <a:t>Step 4: create data frame for individual crop.</a:t>
            </a:r>
            <a:endParaRPr lang="en-IN" dirty="0"/>
          </a:p>
          <a:p>
            <a:pPr marL="0" indent="0">
              <a:buNone/>
            </a:pPr>
            <a:r>
              <a:rPr lang="en-US" dirty="0"/>
              <a:t>Step 5: Split the data frame in training and testing set.</a:t>
            </a:r>
            <a:endParaRPr lang="en-IN" dirty="0"/>
          </a:p>
          <a:p>
            <a:pPr marL="0" indent="0">
              <a:buNone/>
            </a:pPr>
            <a:r>
              <a:rPr lang="en-US" dirty="0"/>
              <a:t>Step 6: Choose training data subset.</a:t>
            </a:r>
            <a:endParaRPr lang="en-IN" dirty="0"/>
          </a:p>
          <a:p>
            <a:pPr marL="0" indent="0">
              <a:buNone/>
            </a:pPr>
            <a:r>
              <a:rPr lang="en-US" dirty="0"/>
              <a:t>Step 7: Choose Variable Subset using Random forest tree.</a:t>
            </a:r>
            <a:endParaRPr lang="en-IN" dirty="0"/>
          </a:p>
          <a:p>
            <a:pPr marL="0" indent="0">
              <a:buNone/>
            </a:pPr>
            <a:r>
              <a:rPr lang="en-US" dirty="0"/>
              <a:t>Step 8: Sort by the variable.</a:t>
            </a:r>
            <a:endParaRPr lang="en-IN" dirty="0"/>
          </a:p>
          <a:p>
            <a:pPr marL="0" indent="0">
              <a:buNone/>
            </a:pPr>
            <a:r>
              <a:rPr lang="en-US" dirty="0"/>
              <a:t>Step 9: Compute Gini index at each split.</a:t>
            </a:r>
            <a:endParaRPr lang="en-IN" dirty="0"/>
          </a:p>
          <a:p>
            <a:pPr marL="0" indent="0">
              <a:buNone/>
            </a:pPr>
            <a:r>
              <a:rPr lang="en-US" dirty="0"/>
              <a:t>Step 10: Choose the best Split.</a:t>
            </a:r>
            <a:endParaRPr lang="en-IN" dirty="0"/>
          </a:p>
          <a:p>
            <a:pPr marL="0" indent="0">
              <a:buNone/>
            </a:pPr>
            <a:r>
              <a:rPr lang="en-US" dirty="0"/>
              <a:t>Step 11: Dump the model </a:t>
            </a:r>
            <a:endParaRPr lang="en-IN" dirty="0"/>
          </a:p>
          <a:p>
            <a:pPr marL="0" indent="0">
              <a:buNone/>
            </a:pPr>
            <a:r>
              <a:rPr lang="en-US" dirty="0"/>
              <a:t>Step 12: Stop</a:t>
            </a:r>
            <a:endParaRPr lang="en-IN"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5B74B4F-E048-4898-8792-EF98E0CC5C8B}"/>
              </a:ext>
            </a:extLst>
          </p:cNvPr>
          <p:cNvPicPr>
            <a:picLocks noChangeAspect="1"/>
          </p:cNvPicPr>
          <p:nvPr/>
        </p:nvPicPr>
        <p:blipFill rotWithShape="1">
          <a:blip r:embed="rId3"/>
          <a:srcRect l="12349" t="19484" r="10871" b="3735"/>
          <a:stretch/>
        </p:blipFill>
        <p:spPr>
          <a:xfrm>
            <a:off x="6369655" y="1775615"/>
            <a:ext cx="5444973" cy="4802187"/>
          </a:xfrm>
          <a:prstGeom prst="rect">
            <a:avLst/>
          </a:prstGeom>
        </p:spPr>
      </p:pic>
    </p:spTree>
    <p:extLst>
      <p:ext uri="{BB962C8B-B14F-4D97-AF65-F5344CB8AC3E}">
        <p14:creationId xmlns:p14="http://schemas.microsoft.com/office/powerpoint/2010/main" val="389960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22DEC2C-6377-4523-BE04-D8AD5B130741}"/>
              </a:ext>
            </a:extLst>
          </p:cNvPr>
          <p:cNvPicPr>
            <a:picLocks noChangeAspect="1"/>
          </p:cNvPicPr>
          <p:nvPr/>
        </p:nvPicPr>
        <p:blipFill>
          <a:blip r:embed="rId3"/>
          <a:stretch>
            <a:fillRect/>
          </a:stretch>
        </p:blipFill>
        <p:spPr>
          <a:xfrm>
            <a:off x="7613743" y="955040"/>
            <a:ext cx="4380137" cy="5882640"/>
          </a:xfrm>
          <a:prstGeom prst="rect">
            <a:avLst/>
          </a:prstGeom>
        </p:spPr>
      </p:pic>
      <p:sp>
        <p:nvSpPr>
          <p:cNvPr id="2" name="Title 1"/>
          <p:cNvSpPr>
            <a:spLocks noGrp="1"/>
          </p:cNvSpPr>
          <p:nvPr>
            <p:ph type="title"/>
          </p:nvPr>
        </p:nvSpPr>
        <p:spPr>
          <a:xfrm>
            <a:off x="838200" y="365125"/>
            <a:ext cx="8407400" cy="1325563"/>
          </a:xfrm>
        </p:spPr>
        <p:txBody>
          <a:bodyPr/>
          <a:lstStyle/>
          <a:p>
            <a:r>
              <a:rPr lang="en-IN" dirty="0"/>
              <a:t>Fertilizers and Irrigation prediction algorithm </a:t>
            </a:r>
          </a:p>
        </p:txBody>
      </p:sp>
      <p:sp>
        <p:nvSpPr>
          <p:cNvPr id="4" name="Content Placeholder 3"/>
          <p:cNvSpPr>
            <a:spLocks noGrp="1"/>
          </p:cNvSpPr>
          <p:nvPr>
            <p:ph idx="1"/>
          </p:nvPr>
        </p:nvSpPr>
        <p:spPr>
          <a:xfrm>
            <a:off x="838200" y="2176455"/>
            <a:ext cx="5444973" cy="4000508"/>
          </a:xfrm>
        </p:spPr>
        <p:txBody>
          <a:bodyPr>
            <a:normAutofit fontScale="92500" lnSpcReduction="10000"/>
          </a:bodyPr>
          <a:lstStyle/>
          <a:p>
            <a:pPr marL="0" indent="0">
              <a:buNone/>
            </a:pPr>
            <a:r>
              <a:rPr lang="en-US" sz="1800" dirty="0"/>
              <a:t>Step 1: Start.</a:t>
            </a:r>
          </a:p>
          <a:p>
            <a:pPr marL="0" indent="0">
              <a:buNone/>
            </a:pPr>
            <a:r>
              <a:rPr lang="en-US" sz="1800" dirty="0"/>
              <a:t>Step 2: Take input dataset.</a:t>
            </a:r>
            <a:endParaRPr lang="en-IN" sz="1800" dirty="0"/>
          </a:p>
          <a:p>
            <a:pPr marL="0" indent="0">
              <a:buNone/>
            </a:pPr>
            <a:r>
              <a:rPr lang="en-US" sz="1800" dirty="0"/>
              <a:t>Step 3: Clean the dataset. </a:t>
            </a:r>
            <a:endParaRPr lang="en-IN" sz="1800" dirty="0"/>
          </a:p>
          <a:p>
            <a:pPr marL="0" indent="0">
              <a:buNone/>
            </a:pPr>
            <a:r>
              <a:rPr lang="en-US" sz="1800" dirty="0"/>
              <a:t>Step 4: Create data frame for individual crop.</a:t>
            </a:r>
            <a:endParaRPr lang="en-IN" sz="1800" dirty="0"/>
          </a:p>
          <a:p>
            <a:pPr marL="0" indent="0">
              <a:buNone/>
            </a:pPr>
            <a:r>
              <a:rPr lang="en-US" sz="1800" dirty="0"/>
              <a:t>Step 5: Split the data frame in training and testing set.</a:t>
            </a:r>
            <a:endParaRPr lang="en-IN" sz="1800" dirty="0"/>
          </a:p>
          <a:p>
            <a:pPr marL="0" indent="0">
              <a:buNone/>
            </a:pPr>
            <a:r>
              <a:rPr lang="en-US" sz="1800" dirty="0"/>
              <a:t>Step 6: Choose training data subset.</a:t>
            </a:r>
            <a:endParaRPr lang="en-IN" sz="1800" dirty="0"/>
          </a:p>
          <a:p>
            <a:pPr marL="0" indent="0">
              <a:buNone/>
            </a:pPr>
            <a:r>
              <a:rPr lang="en-US" sz="1800" dirty="0"/>
              <a:t>Step 7: Choose regression model (Lassos and multiple).</a:t>
            </a:r>
            <a:endParaRPr lang="en-IN" sz="1800" dirty="0"/>
          </a:p>
          <a:p>
            <a:pPr marL="0" indent="0">
              <a:buNone/>
            </a:pPr>
            <a:r>
              <a:rPr lang="en-US" sz="1800" dirty="0"/>
              <a:t>Step 8: Create the model</a:t>
            </a:r>
            <a:endParaRPr lang="en-IN" sz="1800" dirty="0"/>
          </a:p>
          <a:p>
            <a:pPr marL="0" indent="0">
              <a:buNone/>
            </a:pPr>
            <a:r>
              <a:rPr lang="en-US" sz="1800" dirty="0"/>
              <a:t>Step 9: Dump the model </a:t>
            </a:r>
          </a:p>
          <a:p>
            <a:pPr marL="0" indent="0">
              <a:buNone/>
            </a:pPr>
            <a:r>
              <a:rPr lang="en-US" sz="1800" dirty="0"/>
              <a:t>Step 10: Retrieve Produce input from module 1</a:t>
            </a:r>
            <a:endParaRPr lang="en-IN" sz="1800" dirty="0"/>
          </a:p>
          <a:p>
            <a:pPr marL="0" indent="0">
              <a:buNone/>
            </a:pPr>
            <a:r>
              <a:rPr lang="en-US" sz="1800" dirty="0"/>
              <a:t>Step 11: Show the output.</a:t>
            </a:r>
          </a:p>
          <a:p>
            <a:pPr marL="0" indent="0">
              <a:buNone/>
            </a:pPr>
            <a:r>
              <a:rPr lang="en-US" sz="1800" dirty="0"/>
              <a:t>Step 12: Stop</a:t>
            </a:r>
            <a:endParaRPr lang="en-IN"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88167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Crop disease detection Algorithm</a:t>
            </a:r>
          </a:p>
        </p:txBody>
      </p:sp>
      <p:sp>
        <p:nvSpPr>
          <p:cNvPr id="4" name="Content Placeholder 3"/>
          <p:cNvSpPr>
            <a:spLocks noGrp="1"/>
          </p:cNvSpPr>
          <p:nvPr>
            <p:ph idx="1"/>
          </p:nvPr>
        </p:nvSpPr>
        <p:spPr>
          <a:xfrm>
            <a:off x="838200" y="2176455"/>
            <a:ext cx="5765800" cy="4000508"/>
          </a:xfrm>
        </p:spPr>
        <p:txBody>
          <a:bodyPr>
            <a:normAutofit fontScale="62500" lnSpcReduction="20000"/>
          </a:bodyPr>
          <a:lstStyle/>
          <a:p>
            <a:pPr marL="0" indent="0">
              <a:buNone/>
            </a:pPr>
            <a:r>
              <a:rPr lang="en-US" dirty="0"/>
              <a:t>Step 1: Start.</a:t>
            </a:r>
          </a:p>
          <a:p>
            <a:pPr marL="0" indent="0">
              <a:buNone/>
            </a:pPr>
            <a:r>
              <a:rPr lang="en-US" dirty="0"/>
              <a:t>Step 2: Take input dataset of images.</a:t>
            </a:r>
            <a:endParaRPr lang="en-IN" dirty="0"/>
          </a:p>
          <a:p>
            <a:pPr marL="0" indent="0">
              <a:buNone/>
            </a:pPr>
            <a:r>
              <a:rPr lang="en-US" dirty="0"/>
              <a:t>Step 3: Convert the RGB to HSV format.</a:t>
            </a:r>
            <a:endParaRPr lang="en-IN" dirty="0"/>
          </a:p>
          <a:p>
            <a:pPr marL="0" indent="0">
              <a:buNone/>
            </a:pPr>
            <a:r>
              <a:rPr lang="en-US" dirty="0"/>
              <a:t>Step 4: Generate Binary Mask after filling gaps.</a:t>
            </a:r>
            <a:endParaRPr lang="en-IN" dirty="0"/>
          </a:p>
          <a:p>
            <a:pPr marL="0" indent="0">
              <a:buNone/>
            </a:pPr>
            <a:r>
              <a:rPr lang="en-US" dirty="0"/>
              <a:t>Step 5: Apply mask to the original image and Resizing it.</a:t>
            </a:r>
            <a:endParaRPr lang="en-IN" dirty="0"/>
          </a:p>
          <a:p>
            <a:pPr marL="0" indent="0">
              <a:buNone/>
            </a:pPr>
            <a:r>
              <a:rPr lang="en-US" dirty="0"/>
              <a:t>Step 6: Choose Dense net- 121 Neural network model .</a:t>
            </a:r>
            <a:endParaRPr lang="en-IN" dirty="0"/>
          </a:p>
          <a:p>
            <a:pPr marL="0" indent="0">
              <a:buNone/>
            </a:pPr>
            <a:r>
              <a:rPr lang="en-US" dirty="0"/>
              <a:t>Step 7: Feed the Processed training image to the model .</a:t>
            </a:r>
            <a:endParaRPr lang="en-IN" dirty="0"/>
          </a:p>
          <a:p>
            <a:pPr marL="0" indent="0">
              <a:buNone/>
            </a:pPr>
            <a:r>
              <a:rPr lang="en-US" dirty="0"/>
              <a:t>Step 8: Train the model.</a:t>
            </a:r>
            <a:endParaRPr lang="en-IN" dirty="0"/>
          </a:p>
          <a:p>
            <a:pPr marL="0" indent="0">
              <a:buNone/>
            </a:pPr>
            <a:r>
              <a:rPr lang="en-US" dirty="0"/>
              <a:t>Step 9: Dump the model.</a:t>
            </a:r>
            <a:endParaRPr lang="en-IN" dirty="0"/>
          </a:p>
          <a:p>
            <a:pPr marL="0" indent="0">
              <a:buNone/>
            </a:pPr>
            <a:r>
              <a:rPr lang="en-US" dirty="0"/>
              <a:t>Step 10: Load model feed the input data into it.</a:t>
            </a:r>
            <a:endParaRPr lang="en-IN" dirty="0"/>
          </a:p>
          <a:p>
            <a:pPr marL="0" indent="0">
              <a:buNone/>
            </a:pPr>
            <a:r>
              <a:rPr lang="en-US" dirty="0"/>
              <a:t>Step 11: Fetch the detected disease.</a:t>
            </a:r>
            <a:endParaRPr lang="en-IN" dirty="0"/>
          </a:p>
          <a:p>
            <a:pPr marL="0" indent="0">
              <a:buNone/>
            </a:pPr>
            <a:r>
              <a:rPr lang="en-US" dirty="0"/>
              <a:t>Step 12: Fetch the Remedy of the Disease.</a:t>
            </a:r>
            <a:endParaRPr lang="en-IN" dirty="0"/>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EE9BC8AD-FD71-4394-B044-7E891BA5682D}"/>
              </a:ext>
            </a:extLst>
          </p:cNvPr>
          <p:cNvPicPr>
            <a:picLocks noChangeAspect="1"/>
          </p:cNvPicPr>
          <p:nvPr/>
        </p:nvPicPr>
        <p:blipFill rotWithShape="1">
          <a:blip r:embed="rId3"/>
          <a:srcRect r="5213"/>
          <a:stretch/>
        </p:blipFill>
        <p:spPr>
          <a:xfrm>
            <a:off x="5933440" y="2104111"/>
            <a:ext cx="6096000" cy="4145196"/>
          </a:xfrm>
          <a:prstGeom prst="rect">
            <a:avLst/>
          </a:prstGeom>
        </p:spPr>
      </p:pic>
    </p:spTree>
    <p:extLst>
      <p:ext uri="{BB962C8B-B14F-4D97-AF65-F5344CB8AC3E}">
        <p14:creationId xmlns:p14="http://schemas.microsoft.com/office/powerpoint/2010/main" val="184095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pPr marL="0" indent="0">
              <a:buNone/>
            </a:pPr>
            <a:r>
              <a:rPr lang="en-IN" sz="1800" kern="1200" dirty="0">
                <a:solidFill>
                  <a:srgbClr val="000000"/>
                </a:solidFill>
                <a:effectLst/>
                <a:latin typeface="Calibri" panose="020F0502020204030204" pitchFamily="34" charset="0"/>
                <a:ea typeface="+mn-ea"/>
                <a:cs typeface="+mn-cs"/>
                <a:hlinkClick r:id="rId2"/>
              </a:rPr>
              <a:t>https://ieeexplore.ieee.org/stamp/stamp.jsp?arnumber=9250915</a:t>
            </a:r>
            <a:endParaRPr lang="en-IN" dirty="0">
              <a:effectLst/>
            </a:endParaRPr>
          </a:p>
          <a:p>
            <a:pPr marL="0" indent="0">
              <a:buNone/>
            </a:pPr>
            <a:r>
              <a:rPr lang="en-IN" sz="1800" kern="1200" dirty="0">
                <a:solidFill>
                  <a:srgbClr val="000000"/>
                </a:solidFill>
                <a:effectLst/>
                <a:latin typeface="Calibri" panose="020F0502020204030204" pitchFamily="34" charset="0"/>
                <a:ea typeface="+mn-ea"/>
                <a:cs typeface="+mn-cs"/>
                <a:hlinkClick r:id="rId3"/>
              </a:rPr>
              <a:t>https://www.ijircst.org/DOC/7-crop-yield-prediction-using-random-forest-algorithm-for-major-cities-in-maharashtra-state.pdf</a:t>
            </a:r>
            <a:endParaRPr lang="en-IN" dirty="0">
              <a:effectLst/>
            </a:endParaRPr>
          </a:p>
          <a:p>
            <a:pPr marL="0" indent="0">
              <a:buNone/>
            </a:pPr>
            <a:r>
              <a:rPr lang="en-IN" sz="1800" kern="1200" dirty="0">
                <a:solidFill>
                  <a:srgbClr val="000000"/>
                </a:solidFill>
                <a:effectLst/>
                <a:latin typeface="Calibri" panose="020F0502020204030204" pitchFamily="34" charset="0"/>
                <a:ea typeface="+mn-ea"/>
                <a:cs typeface="+mn-cs"/>
                <a:hlinkClick r:id="rId4"/>
              </a:rPr>
              <a:t>https://iaeme.com/MasterAdmin/Journal_uploads/IJEET/VOLUME_12_ISSUE_5/IJEET_12_05_005.pdf</a:t>
            </a:r>
            <a:endParaRPr lang="en-IN" dirty="0">
              <a:effectLst/>
            </a:endParaRPr>
          </a:p>
          <a:p>
            <a:pPr marL="0" indent="0">
              <a:buNone/>
            </a:pPr>
            <a:endParaRPr lang="en-IN" dirty="0"/>
          </a:p>
        </p:txBody>
      </p:sp>
    </p:spTree>
    <p:extLst>
      <p:ext uri="{BB962C8B-B14F-4D97-AF65-F5344CB8AC3E}">
        <p14:creationId xmlns:p14="http://schemas.microsoft.com/office/powerpoint/2010/main" val="145529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2686294"/>
            <a:ext cx="10515600" cy="1325563"/>
          </a:xfrm>
        </p:spPr>
        <p:txBody>
          <a:bodyPr/>
          <a:lstStyle/>
          <a:p>
            <a:pPr algn="ctr"/>
            <a:r>
              <a:rPr lang="en-IN" b="1" dirty="0"/>
              <a:t>THANK YOU</a:t>
            </a:r>
          </a:p>
        </p:txBody>
      </p:sp>
    </p:spTree>
    <p:extLst>
      <p:ext uri="{BB962C8B-B14F-4D97-AF65-F5344CB8AC3E}">
        <p14:creationId xmlns:p14="http://schemas.microsoft.com/office/powerpoint/2010/main" val="35811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&amp; OBJECTIVE</a:t>
            </a:r>
          </a:p>
        </p:txBody>
      </p:sp>
      <p:sp>
        <p:nvSpPr>
          <p:cNvPr id="3" name="Content Placeholder 2"/>
          <p:cNvSpPr>
            <a:spLocks noGrp="1"/>
          </p:cNvSpPr>
          <p:nvPr>
            <p:ph idx="1"/>
          </p:nvPr>
        </p:nvSpPr>
        <p:spPr>
          <a:xfrm>
            <a:off x="838200" y="1517512"/>
            <a:ext cx="10515600" cy="4667250"/>
          </a:xfrm>
        </p:spPr>
        <p:txBody>
          <a:bodyPr>
            <a:normAutofit lnSpcReduction="10000"/>
          </a:bodyPr>
          <a:lstStyle/>
          <a:p>
            <a:pPr marL="0" indent="0" algn="just">
              <a:buNone/>
            </a:pPr>
            <a:r>
              <a:rPr lang="en-IN" sz="2000" b="1" dirty="0"/>
              <a:t>Objective:</a:t>
            </a:r>
          </a:p>
          <a:p>
            <a:pPr marL="514350" indent="-514350" algn="just">
              <a:buAutoNum type="arabicPeriod"/>
            </a:pPr>
            <a:r>
              <a:rPr lang="en-IN" sz="2000" dirty="0"/>
              <a:t>To Help the farmer by giving crop production estimation.</a:t>
            </a:r>
          </a:p>
          <a:p>
            <a:pPr marL="514350" indent="-514350" algn="just">
              <a:buAutoNum type="arabicPeriod"/>
            </a:pPr>
            <a:r>
              <a:rPr lang="en-IN" sz="2000" dirty="0"/>
              <a:t>Help them to take correct step for increasing the crop Production.</a:t>
            </a:r>
          </a:p>
          <a:p>
            <a:pPr marL="514350" indent="-514350" algn="just">
              <a:buAutoNum type="arabicPeriod"/>
            </a:pPr>
            <a:r>
              <a:rPr lang="en-IN" sz="2000" dirty="0"/>
              <a:t>Provide an analysis of weather and forecasting.</a:t>
            </a:r>
          </a:p>
          <a:p>
            <a:pPr marL="514350" indent="-514350" algn="just">
              <a:buAutoNum type="arabicPeriod"/>
            </a:pPr>
            <a:r>
              <a:rPr lang="en-IN" sz="2000" dirty="0"/>
              <a:t>Detect the correct measure of fertilizer so that it help farmer as well as reduce the soil pollution.</a:t>
            </a:r>
          </a:p>
          <a:p>
            <a:pPr marL="514350" indent="-514350" algn="just">
              <a:buAutoNum type="arabicPeriod"/>
            </a:pPr>
            <a:r>
              <a:rPr lang="en-IN" sz="2000" dirty="0"/>
              <a:t>Help farmer to detect the disease of crop in more accurate way and also provide remedy.</a:t>
            </a:r>
          </a:p>
          <a:p>
            <a:pPr marL="0" indent="0" algn="just">
              <a:buNone/>
            </a:pPr>
            <a:r>
              <a:rPr lang="en-IN" sz="2000" b="1" dirty="0"/>
              <a:t>Motivation:</a:t>
            </a:r>
          </a:p>
          <a:p>
            <a:pPr marL="514350" indent="-514350" algn="just">
              <a:buAutoNum type="arabicPeriod"/>
            </a:pPr>
            <a:r>
              <a:rPr lang="en-IN" sz="2000" dirty="0"/>
              <a:t>The increase in population leads to scarcity of food, due to which prices increases day-by-day. We have enough resources and knowledge but it is meaningless unless it is used in proper way so that with correct parameters all the capable land are in used to produce correct outputs.</a:t>
            </a:r>
          </a:p>
          <a:p>
            <a:pPr marL="514350" indent="-514350" algn="just">
              <a:buAutoNum type="arabicPeriod"/>
            </a:pPr>
            <a:r>
              <a:rPr lang="en-IN" sz="2000" dirty="0"/>
              <a:t>A second opinion is always needed to every person for better decision. The farming process are needed to be done in systematic way. </a:t>
            </a:r>
          </a:p>
          <a:p>
            <a:pPr marL="514350" indent="-514350" algn="just">
              <a:buAutoNum type="arabicPeriod"/>
            </a:pPr>
            <a:endParaRPr lang="en-IN" sz="2000" dirty="0"/>
          </a:p>
        </p:txBody>
      </p:sp>
    </p:spTree>
    <p:extLst>
      <p:ext uri="{BB962C8B-B14F-4D97-AF65-F5344CB8AC3E}">
        <p14:creationId xmlns:p14="http://schemas.microsoft.com/office/powerpoint/2010/main" val="135984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838200" y="1825625"/>
            <a:ext cx="10515600" cy="3789984"/>
          </a:xfrm>
        </p:spPr>
        <p:txBody>
          <a:bodyPr>
            <a:normAutofit/>
          </a:bodyPr>
          <a:lstStyle/>
          <a:p>
            <a:pPr algn="just"/>
            <a:r>
              <a:rPr lang="en-IN" sz="2500" dirty="0">
                <a:solidFill>
                  <a:srgbClr val="000000"/>
                </a:solidFill>
                <a:effectLst/>
                <a:latin typeface="Calibri" panose="020F0502020204030204" pitchFamily="34" charset="0"/>
                <a:ea typeface="Calibri" panose="020F0502020204030204" pitchFamily="34" charset="0"/>
              </a:rPr>
              <a:t>Predicting the crop yield in advance of its harvest would help the policy makers and farmers for taking appropriate measures for marketing and storage. </a:t>
            </a:r>
          </a:p>
          <a:p>
            <a:pPr algn="just"/>
            <a:r>
              <a:rPr lang="en-IN" sz="2500" dirty="0">
                <a:solidFill>
                  <a:srgbClr val="000000"/>
                </a:solidFill>
                <a:effectLst/>
                <a:latin typeface="Calibri" panose="020F0502020204030204" pitchFamily="34" charset="0"/>
                <a:ea typeface="Calibri" panose="020F0502020204030204" pitchFamily="34" charset="0"/>
              </a:rPr>
              <a:t>This project will help the farmers to know the yield of their crop before cultivating onto the agricultural field and thus help them to make the appropriate decisions.</a:t>
            </a:r>
          </a:p>
          <a:p>
            <a:pPr algn="just"/>
            <a:r>
              <a:rPr lang="en-IN" sz="2500" dirty="0">
                <a:solidFill>
                  <a:srgbClr val="000000"/>
                </a:solidFill>
                <a:effectLst/>
                <a:latin typeface="Calibri" panose="020F0502020204030204" pitchFamily="34" charset="0"/>
                <a:ea typeface="Calibri" panose="020F0502020204030204" pitchFamily="34" charset="0"/>
              </a:rPr>
              <a:t>The crop disease detection system have too much noise due to the background image so the background image is filtered which increase the accuracy of the model. Also the remedy for the disease is also provided</a:t>
            </a:r>
          </a:p>
        </p:txBody>
      </p:sp>
    </p:spTree>
    <p:extLst>
      <p:ext uri="{BB962C8B-B14F-4D97-AF65-F5344CB8AC3E}">
        <p14:creationId xmlns:p14="http://schemas.microsoft.com/office/powerpoint/2010/main" val="203268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4856533"/>
              </p:ext>
            </p:extLst>
          </p:nvPr>
        </p:nvGraphicFramePr>
        <p:xfrm>
          <a:off x="838199" y="1512277"/>
          <a:ext cx="10899531" cy="4906108"/>
        </p:xfrm>
        <a:graphic>
          <a:graphicData uri="http://schemas.openxmlformats.org/drawingml/2006/table">
            <a:tbl>
              <a:tblPr firstRow="1" bandRow="1">
                <a:effectLst/>
                <a:tableStyleId>{073A0DAA-6AF3-43AB-8588-CEC1D06C72B9}</a:tableStyleId>
              </a:tblPr>
              <a:tblGrid>
                <a:gridCol w="666429">
                  <a:extLst>
                    <a:ext uri="{9D8B030D-6E8A-4147-A177-3AD203B41FA5}">
                      <a16:colId xmlns:a16="http://schemas.microsoft.com/office/drawing/2014/main" val="2903976221"/>
                    </a:ext>
                  </a:extLst>
                </a:gridCol>
                <a:gridCol w="2977949">
                  <a:extLst>
                    <a:ext uri="{9D8B030D-6E8A-4147-A177-3AD203B41FA5}">
                      <a16:colId xmlns:a16="http://schemas.microsoft.com/office/drawing/2014/main" val="323736782"/>
                    </a:ext>
                  </a:extLst>
                </a:gridCol>
                <a:gridCol w="4199640">
                  <a:extLst>
                    <a:ext uri="{9D8B030D-6E8A-4147-A177-3AD203B41FA5}">
                      <a16:colId xmlns:a16="http://schemas.microsoft.com/office/drawing/2014/main" val="1522600050"/>
                    </a:ext>
                  </a:extLst>
                </a:gridCol>
                <a:gridCol w="3055513">
                  <a:extLst>
                    <a:ext uri="{9D8B030D-6E8A-4147-A177-3AD203B41FA5}">
                      <a16:colId xmlns:a16="http://schemas.microsoft.com/office/drawing/2014/main" val="284311391"/>
                    </a:ext>
                  </a:extLst>
                </a:gridCol>
              </a:tblGrid>
              <a:tr h="321798">
                <a:tc>
                  <a:txBody>
                    <a:bodyPr/>
                    <a:lstStyle/>
                    <a:p>
                      <a:pPr algn="ctr"/>
                      <a:r>
                        <a:rPr lang="en-IN" sz="1500" dirty="0" err="1">
                          <a:solidFill>
                            <a:schemeClr val="tx1"/>
                          </a:solidFill>
                        </a:rPr>
                        <a:t>S.No</a:t>
                      </a:r>
                      <a:r>
                        <a:rPr lang="en-IN" sz="15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dirty="0">
                          <a:solidFill>
                            <a:schemeClr val="tx1"/>
                          </a:solidFill>
                        </a:rPr>
                        <a:t>Author</a:t>
                      </a:r>
                      <a:r>
                        <a:rPr lang="en-IN" sz="1500" baseline="0" dirty="0">
                          <a:solidFill>
                            <a:schemeClr val="tx1"/>
                          </a:solidFill>
                        </a:rPr>
                        <a:t> name &amp; </a:t>
                      </a:r>
                      <a:r>
                        <a:rPr lang="en-IN" sz="1500"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dirty="0">
                          <a:solidFill>
                            <a:schemeClr val="tx1"/>
                          </a:solidFill>
                        </a:rPr>
                        <a:t>Concept</a:t>
                      </a:r>
                      <a:r>
                        <a:rPr lang="en-IN" sz="1500" baseline="0" dirty="0">
                          <a:solidFill>
                            <a:schemeClr val="tx1"/>
                          </a:solidFill>
                        </a:rPr>
                        <a:t> in the paper</a:t>
                      </a:r>
                    </a:p>
                    <a:p>
                      <a:pPr algn="ctr"/>
                      <a:r>
                        <a:rPr lang="en-IN" sz="1500" baseline="0" dirty="0">
                          <a:solidFill>
                            <a:schemeClr val="tx1"/>
                          </a:solidFill>
                        </a:rPr>
                        <a:t>(Algorithm, Advantages, Limitations, Future enhancement)</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dirty="0">
                          <a:solidFill>
                            <a:schemeClr val="tx1"/>
                          </a:solidFill>
                        </a:rPr>
                        <a:t>Paper</a:t>
                      </a:r>
                      <a:r>
                        <a:rPr lang="en-IN" sz="1500" baseline="0" dirty="0">
                          <a:solidFill>
                            <a:schemeClr val="tx1"/>
                          </a:solidFill>
                        </a:rPr>
                        <a:t> details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6736"/>
                  </a:ext>
                </a:extLst>
              </a:tr>
              <a:tr h="1377706">
                <a:tc>
                  <a:txBody>
                    <a:bodyPr/>
                    <a:lstStyle/>
                    <a:p>
                      <a:pPr algn="ctr"/>
                      <a:r>
                        <a:rPr lang="en-IN" sz="12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solidFill>
                          <a:schemeClr val="tx1"/>
                        </a:solidFill>
                      </a:endParaRPr>
                    </a:p>
                    <a:p>
                      <a:pPr algn="ctr"/>
                      <a:r>
                        <a:rPr lang="en-IN" sz="1200" dirty="0"/>
                        <a:t>Crop Yield Estimation in India Using Machine Learning(Lasso Regression)</a:t>
                      </a:r>
                    </a:p>
                    <a:p>
                      <a:pPr algn="ctr"/>
                      <a:r>
                        <a:rPr lang="en-IN" sz="1200" dirty="0"/>
                        <a:t>(Ms Kavita ,Information Technology Manipal University Jaipur)</a:t>
                      </a:r>
                      <a:endParaRPr lang="en-IN" sz="1200" dirty="0">
                        <a:solidFill>
                          <a:schemeClr val="tx1"/>
                        </a:solidFill>
                      </a:endParaRPr>
                    </a:p>
                    <a:p>
                      <a:pPr algn="ctr"/>
                      <a:endParaRPr lang="en-IN" sz="1200" dirty="0">
                        <a:solidFill>
                          <a:schemeClr val="tx1"/>
                        </a:solidFill>
                      </a:endParaRPr>
                    </a:p>
                    <a:p>
                      <a:pPr algn="ct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200" dirty="0"/>
                        <a:t>The model shrinks some coefficients and sets others to 0, and hence tries to retain the useful features it increase the productivity of code.</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solidFill>
                            <a:schemeClr val="tx1"/>
                          </a:solidFill>
                          <a:hlinkClick r:id="rId2"/>
                        </a:rPr>
                        <a:t>https://ieeexplore.ieee.org/stamp/stamp.jsp?arnumber=9250915</a:t>
                      </a:r>
                      <a:endParaRPr lang="en-IN" sz="1200" dirty="0">
                        <a:solidFill>
                          <a:schemeClr val="tx1"/>
                        </a:solidFill>
                      </a:endParaRPr>
                    </a:p>
                    <a:p>
                      <a:endParaRPr lang="en-IN" sz="1200" dirty="0">
                        <a:solidFill>
                          <a:schemeClr val="tx1"/>
                        </a:solidFill>
                      </a:endParaRPr>
                    </a:p>
                    <a:p>
                      <a:r>
                        <a:rPr lang="en-IN" sz="1200" dirty="0"/>
                        <a:t>Date : Oct 30-31, 2020</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212552"/>
                  </a:ext>
                </a:extLst>
              </a:tr>
              <a:tr h="1377706">
                <a:tc>
                  <a:txBody>
                    <a:bodyPr/>
                    <a:lstStyle/>
                    <a:p>
                      <a:r>
                        <a:rPr lang="en-US" sz="1200" dirty="0">
                          <a:solidFill>
                            <a:schemeClr val="tx1"/>
                          </a:solidFill>
                        </a:rPr>
                        <a:t>      2.</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t>Crop Yield Prediction Using Random Forest Algorithm for Major Cities in Maharashtra State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a:t>
                      </a:r>
                      <a:r>
                        <a:rPr lang="en-IN" sz="1200" dirty="0"/>
                        <a:t>Kiran </a:t>
                      </a:r>
                      <a:r>
                        <a:rPr lang="en-IN" sz="1200" dirty="0" err="1"/>
                        <a:t>Moraye</a:t>
                      </a:r>
                      <a:r>
                        <a:rPr lang="en-IN" sz="1200" dirty="0"/>
                        <a:t> , </a:t>
                      </a:r>
                      <a:r>
                        <a:rPr lang="en-IN" sz="1200" dirty="0" err="1"/>
                        <a:t>Aruna</a:t>
                      </a:r>
                      <a:r>
                        <a:rPr lang="en-IN" sz="1200" dirty="0"/>
                        <a:t> </a:t>
                      </a:r>
                      <a:r>
                        <a:rPr lang="en-IN" sz="1200" dirty="0" err="1"/>
                        <a:t>Pavate</a:t>
                      </a:r>
                      <a:r>
                        <a:rPr lang="en-IN" sz="1200" dirty="0"/>
                        <a:t>, </a:t>
                      </a:r>
                      <a:r>
                        <a:rPr lang="en-IN" sz="1200" dirty="0" err="1"/>
                        <a:t>Suyog</a:t>
                      </a:r>
                      <a:r>
                        <a:rPr lang="en-IN" sz="1200" dirty="0"/>
                        <a:t> </a:t>
                      </a:r>
                      <a:r>
                        <a:rPr lang="en-IN" sz="1200" dirty="0" err="1"/>
                        <a:t>Nikam</a:t>
                      </a:r>
                      <a:r>
                        <a:rPr lang="en-IN" sz="1200" dirty="0"/>
                        <a:t> and Smit Thakkar, , Atharva College of Engineering, Mumbai</a:t>
                      </a:r>
                      <a:r>
                        <a:rPr lang="en-IN" sz="1200" dirty="0">
                          <a:solidFill>
                            <a:schemeClr val="tx1"/>
                          </a:solidFill>
                        </a:rPr>
                        <a:t>)</a:t>
                      </a:r>
                    </a:p>
                    <a:p>
                      <a:pPr algn="ct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200" dirty="0"/>
                        <a:t>Random forest algorithm creates decision trees on different data samples and then predict the data from each subset and then by voting gives better the solution for the system. Random Forest used the bagging method to trained the data. Basically, the bagging method is a mixture of studying different models and increase the final result of the system. </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solidFill>
                            <a:schemeClr val="tx1"/>
                          </a:solidFill>
                          <a:hlinkClick r:id="rId3"/>
                        </a:rPr>
                        <a:t>https://www.ijircst.org/DOC/7-crop-yield-prediction-using-random-forest-algorithm-for-major-cities-in-maharashtra-state.pdf</a:t>
                      </a:r>
                      <a:endParaRPr lang="en-IN" sz="1200" dirty="0">
                        <a:solidFill>
                          <a:schemeClr val="tx1"/>
                        </a:solidFill>
                      </a:endParaRPr>
                    </a:p>
                    <a:p>
                      <a:endParaRPr lang="en-IN" sz="1200" dirty="0">
                        <a:solidFill>
                          <a:schemeClr val="tx1"/>
                        </a:solidFill>
                      </a:endParaRPr>
                    </a:p>
                    <a:p>
                      <a:r>
                        <a:rPr lang="en-IN" sz="1200" dirty="0">
                          <a:solidFill>
                            <a:schemeClr val="tx1"/>
                          </a:solidFill>
                        </a:rPr>
                        <a:t>Date: </a:t>
                      </a:r>
                      <a:r>
                        <a:rPr lang="en-IN" sz="1200" dirty="0"/>
                        <a:t>2, March 2021</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886043"/>
                  </a:ext>
                </a:extLst>
              </a:tr>
              <a:tr h="1373456">
                <a:tc>
                  <a:txBody>
                    <a:bodyPr/>
                    <a:lstStyle/>
                    <a:p>
                      <a:r>
                        <a:rPr lang="en-US" sz="1200" dirty="0">
                          <a:solidFill>
                            <a:schemeClr val="tx1"/>
                          </a:solidFill>
                        </a:rPr>
                        <a:t>     3.</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t>MULTIPLE PLANT LEAF DISEASE CLASSIFICATION USING DENSENET-121 ARCHITECTURE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a:t>
                      </a:r>
                      <a:r>
                        <a:rPr lang="en-IN" sz="1200" dirty="0"/>
                        <a:t>Aswin </a:t>
                      </a:r>
                      <a:r>
                        <a:rPr lang="en-IN" sz="1200" dirty="0" err="1"/>
                        <a:t>Vellaichamy</a:t>
                      </a:r>
                      <a:r>
                        <a:rPr lang="en-IN" sz="1200" dirty="0"/>
                        <a:t> S, </a:t>
                      </a:r>
                      <a:r>
                        <a:rPr lang="en-IN" sz="1200" dirty="0" err="1"/>
                        <a:t>Akshay</a:t>
                      </a:r>
                      <a:r>
                        <a:rPr lang="en-IN" sz="1200" dirty="0"/>
                        <a:t> Swaminathan , C Varun and </a:t>
                      </a:r>
                      <a:r>
                        <a:rPr lang="en-IN" sz="1200" dirty="0" err="1"/>
                        <a:t>Dr.</a:t>
                      </a:r>
                      <a:r>
                        <a:rPr lang="en-IN" sz="1200" dirty="0"/>
                        <a:t> </a:t>
                      </a:r>
                      <a:r>
                        <a:rPr lang="en-IN" sz="1200" dirty="0" err="1"/>
                        <a:t>Kalaivani</a:t>
                      </a:r>
                      <a:r>
                        <a:rPr lang="en-IN" sz="1200" dirty="0"/>
                        <a:t> S, Vellore Institute of Technology, Vellore, Tamilnadu, India</a:t>
                      </a:r>
                      <a:r>
                        <a:rPr lang="en-IN" sz="1200" dirty="0">
                          <a:solidFill>
                            <a:schemeClr val="tx1"/>
                          </a:solidFill>
                        </a:rPr>
                        <a:t>)</a:t>
                      </a:r>
                    </a:p>
                    <a:p>
                      <a:pPr algn="ct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t>Images in the dataset have background information which is unnecessary for disease detection in leaves of crops. This is overcome by RGB </a:t>
                      </a:r>
                      <a:r>
                        <a:rPr lang="en-IN" sz="1200" dirty="0" err="1"/>
                        <a:t>color</a:t>
                      </a:r>
                      <a:r>
                        <a:rPr lang="en-IN" sz="1200" dirty="0"/>
                        <a:t> form image to HSV form, segmenting required portion of image by histogram based thresholding and hole-filling ending into a binary mask image and then masked by dot multiplication on the binary mask, finally resizing it for neural network training</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solidFill>
                            <a:schemeClr val="tx1"/>
                          </a:solidFill>
                          <a:hlinkClick r:id="rId4"/>
                        </a:rPr>
                        <a:t>https://iaeme.com/MasterAdmin/Journal_uploads/IJEET/VOLUME_12_ISSUE_5/IJEET_12_05_005.pdf</a:t>
                      </a:r>
                      <a:endParaRPr lang="en-IN" sz="1200" dirty="0">
                        <a:solidFill>
                          <a:schemeClr val="tx1"/>
                        </a:solidFill>
                      </a:endParaRPr>
                    </a:p>
                    <a:p>
                      <a:endParaRPr lang="en-IN" sz="1200" dirty="0">
                        <a:solidFill>
                          <a:schemeClr val="tx1"/>
                        </a:solidFill>
                      </a:endParaRPr>
                    </a:p>
                    <a:p>
                      <a:r>
                        <a:rPr lang="en-IN" sz="1200" dirty="0">
                          <a:solidFill>
                            <a:schemeClr val="tx1"/>
                          </a:solidFill>
                        </a:rPr>
                        <a:t>Date: </a:t>
                      </a:r>
                      <a:r>
                        <a:rPr lang="en-IN" sz="1200" dirty="0"/>
                        <a:t>5, May 2021</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258346"/>
                  </a:ext>
                </a:extLst>
              </a:tr>
            </a:tbl>
          </a:graphicData>
        </a:graphic>
      </p:graphicFrame>
    </p:spTree>
    <p:extLst>
      <p:ext uri="{BB962C8B-B14F-4D97-AF65-F5344CB8AC3E}">
        <p14:creationId xmlns:p14="http://schemas.microsoft.com/office/powerpoint/2010/main" val="355248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DETAILS</a:t>
            </a:r>
          </a:p>
        </p:txBody>
      </p:sp>
      <p:sp>
        <p:nvSpPr>
          <p:cNvPr id="3" name="Content Placeholder 2"/>
          <p:cNvSpPr>
            <a:spLocks noGrp="1"/>
          </p:cNvSpPr>
          <p:nvPr>
            <p:ph idx="1"/>
          </p:nvPr>
        </p:nvSpPr>
        <p:spPr>
          <a:xfrm>
            <a:off x="609602" y="1500312"/>
            <a:ext cx="10975728" cy="4909280"/>
          </a:xfrm>
        </p:spPr>
        <p:txBody>
          <a:bodyPr>
            <a:noAutofit/>
          </a:bodyPr>
          <a:lstStyle/>
          <a:p>
            <a:pPr marL="0" indent="0">
              <a:spcBef>
                <a:spcPts val="0"/>
              </a:spcBef>
              <a:buNone/>
            </a:pPr>
            <a:r>
              <a:rPr lang="en-US" sz="1800" dirty="0"/>
              <a:t>1. Crops area and production dataset (</a:t>
            </a:r>
            <a:r>
              <a:rPr lang="en-US" sz="1800" i="1" dirty="0"/>
              <a:t>Category 2</a:t>
            </a:r>
            <a:r>
              <a:rPr lang="en-US" sz="1800" dirty="0"/>
              <a:t>) 	link : </a:t>
            </a:r>
            <a:r>
              <a:rPr lang="en-US" sz="1800" dirty="0">
                <a:hlinkClick r:id="rId2"/>
              </a:rPr>
              <a:t>http://data.icrisat.org/dld/src/crops.html</a:t>
            </a:r>
            <a:endParaRPr lang="en-US" sz="1800" dirty="0"/>
          </a:p>
          <a:p>
            <a:pPr marL="0" indent="0">
              <a:spcBef>
                <a:spcPts val="0"/>
              </a:spcBef>
              <a:buNone/>
            </a:pPr>
            <a:r>
              <a:rPr lang="en-US" sz="1800" dirty="0"/>
              <a:t>This dataset contain total 20 state 314 district and 29 crops data over time period of 52 years (1966-2017)</a:t>
            </a:r>
          </a:p>
          <a:p>
            <a:pPr marL="0" indent="0">
              <a:spcBef>
                <a:spcPts val="0"/>
              </a:spcBef>
              <a:buNone/>
            </a:pPr>
            <a:r>
              <a:rPr lang="en-US" sz="1800" dirty="0"/>
              <a:t>Size : </a:t>
            </a:r>
            <a:r>
              <a:rPr lang="en-US" sz="1800" b="1" dirty="0"/>
              <a:t>16146 rows and 79 columns</a:t>
            </a:r>
          </a:p>
          <a:p>
            <a:pPr marL="0" indent="0">
              <a:spcBef>
                <a:spcPts val="0"/>
              </a:spcBef>
              <a:buNone/>
            </a:pPr>
            <a:endParaRPr lang="en-US" sz="1800" b="1" dirty="0"/>
          </a:p>
          <a:p>
            <a:pPr marL="0" indent="0">
              <a:spcBef>
                <a:spcPts val="0"/>
              </a:spcBef>
              <a:buNone/>
            </a:pPr>
            <a:r>
              <a:rPr lang="en-US" sz="1800" dirty="0"/>
              <a:t>2. Crop wise Irrigated data (</a:t>
            </a:r>
            <a:r>
              <a:rPr lang="en-US" sz="1800" i="1" dirty="0"/>
              <a:t>Category 2</a:t>
            </a:r>
            <a:r>
              <a:rPr lang="en-US" sz="1800" dirty="0"/>
              <a:t>)		                  link : </a:t>
            </a:r>
            <a:r>
              <a:rPr lang="en-US" sz="1800" dirty="0">
                <a:hlinkClick r:id="rId2"/>
              </a:rPr>
              <a:t>http://data.icrisat.org/dld/src/crops.html</a:t>
            </a:r>
            <a:endParaRPr lang="en-US" sz="1800" dirty="0"/>
          </a:p>
          <a:p>
            <a:pPr marL="0" indent="0">
              <a:spcBef>
                <a:spcPts val="0"/>
              </a:spcBef>
              <a:buNone/>
            </a:pPr>
            <a:r>
              <a:rPr lang="en-US" sz="1800" dirty="0"/>
              <a:t>This dataset contain total 20 state 314 district and 21 crops irrigation data over time period of 52 years (1966-2017)</a:t>
            </a:r>
          </a:p>
          <a:p>
            <a:pPr marL="0" indent="0">
              <a:spcBef>
                <a:spcPts val="0"/>
              </a:spcBef>
              <a:buNone/>
            </a:pPr>
            <a:r>
              <a:rPr lang="en-US" sz="1800" dirty="0"/>
              <a:t>Size : </a:t>
            </a:r>
            <a:r>
              <a:rPr lang="en-US" sz="1800" b="1" dirty="0"/>
              <a:t>14504 rows and 24 columns</a:t>
            </a:r>
          </a:p>
          <a:p>
            <a:pPr marL="0" indent="0">
              <a:spcBef>
                <a:spcPts val="0"/>
              </a:spcBef>
              <a:buNone/>
            </a:pPr>
            <a:endParaRPr lang="en-US" sz="1800" b="1" dirty="0"/>
          </a:p>
          <a:p>
            <a:pPr marL="0" indent="0">
              <a:spcBef>
                <a:spcPts val="0"/>
              </a:spcBef>
              <a:buNone/>
            </a:pPr>
            <a:r>
              <a:rPr lang="en-US" sz="1800" dirty="0"/>
              <a:t>3. Crop wise fertilizer Consumption data (</a:t>
            </a:r>
            <a:r>
              <a:rPr lang="en-US" sz="1800" i="1" dirty="0"/>
              <a:t>Category 4)            </a:t>
            </a:r>
            <a:r>
              <a:rPr lang="en-US" sz="1800" dirty="0"/>
              <a:t>link : </a:t>
            </a:r>
            <a:r>
              <a:rPr lang="en-US" sz="1800" dirty="0">
                <a:hlinkClick r:id="rId2"/>
              </a:rPr>
              <a:t>http://data.icrisat.org/dld/src/crops.html</a:t>
            </a:r>
            <a:endParaRPr lang="en-US" sz="1800" dirty="0"/>
          </a:p>
          <a:p>
            <a:pPr marL="0" indent="0">
              <a:spcBef>
                <a:spcPts val="0"/>
              </a:spcBef>
              <a:buNone/>
            </a:pPr>
            <a:r>
              <a:rPr lang="en-US" sz="1800" dirty="0"/>
              <a:t>This dataset contain total 20 state 314 district and Nitrogen potash and phosphate data over time period of 52 years </a:t>
            </a:r>
          </a:p>
          <a:p>
            <a:pPr marL="0" indent="0">
              <a:spcBef>
                <a:spcPts val="0"/>
              </a:spcBef>
              <a:buNone/>
            </a:pPr>
            <a:r>
              <a:rPr lang="en-US" sz="1800" dirty="0"/>
              <a:t>Size :</a:t>
            </a:r>
            <a:r>
              <a:rPr lang="en-US" sz="1800" b="1" dirty="0"/>
              <a:t> 16047 rows and 20 columns</a:t>
            </a:r>
          </a:p>
          <a:p>
            <a:pPr marL="0" indent="0">
              <a:spcBef>
                <a:spcPts val="0"/>
              </a:spcBef>
              <a:buNone/>
            </a:pPr>
            <a:endParaRPr lang="en-US" sz="1800" b="1" dirty="0"/>
          </a:p>
          <a:p>
            <a:pPr marL="0" indent="0">
              <a:spcBef>
                <a:spcPts val="0"/>
              </a:spcBef>
              <a:buNone/>
            </a:pPr>
            <a:r>
              <a:rPr lang="en-US" sz="1800" dirty="0"/>
              <a:t>4. Monthly Rainfall data and temperature (</a:t>
            </a:r>
            <a:r>
              <a:rPr lang="en-US" sz="1800" i="1" dirty="0"/>
              <a:t>Category 7)         </a:t>
            </a:r>
            <a:r>
              <a:rPr lang="en-US" sz="1800" dirty="0"/>
              <a:t>link : </a:t>
            </a:r>
            <a:r>
              <a:rPr lang="en-US" sz="1800" dirty="0">
                <a:hlinkClick r:id="rId2"/>
              </a:rPr>
              <a:t>http://data.icrisat.org/dld/src/crops.html</a:t>
            </a:r>
            <a:endParaRPr lang="en-US" sz="1800" dirty="0"/>
          </a:p>
          <a:p>
            <a:pPr marL="0" indent="0">
              <a:spcBef>
                <a:spcPts val="0"/>
              </a:spcBef>
              <a:buNone/>
            </a:pPr>
            <a:r>
              <a:rPr lang="en-US" sz="1800" dirty="0"/>
              <a:t>This dataset contain total 20 state 314 district with Monthly rainfall and temperature of 52 years (1966-2017)</a:t>
            </a:r>
          </a:p>
          <a:p>
            <a:pPr marL="0" indent="0">
              <a:spcBef>
                <a:spcPts val="0"/>
              </a:spcBef>
              <a:buNone/>
            </a:pPr>
            <a:r>
              <a:rPr lang="en-US" sz="1800" dirty="0"/>
              <a:t>Size :</a:t>
            </a:r>
            <a:r>
              <a:rPr lang="en-US" sz="1800" b="1" dirty="0"/>
              <a:t> 14527 rows and 17 columns</a:t>
            </a:r>
          </a:p>
          <a:p>
            <a:pPr marL="0" indent="0">
              <a:spcBef>
                <a:spcPts val="0"/>
              </a:spcBef>
              <a:buNone/>
            </a:pPr>
            <a:r>
              <a:rPr lang="en-US" sz="1800" b="1" dirty="0"/>
              <a:t>  </a:t>
            </a:r>
            <a:r>
              <a:rPr lang="en-US" sz="2000" b="1" dirty="0"/>
              <a:t> </a:t>
            </a:r>
            <a:endParaRPr lang="en-US" sz="1800" b="1" dirty="0"/>
          </a:p>
          <a:p>
            <a:pPr marL="0" indent="0">
              <a:spcBef>
                <a:spcPts val="0"/>
              </a:spcBef>
              <a:buNone/>
            </a:pPr>
            <a:r>
              <a:rPr lang="en-US" sz="1800" dirty="0"/>
              <a:t>5. Plant Disease Dataset</a:t>
            </a:r>
            <a:r>
              <a:rPr lang="en-US" sz="1800" i="1" dirty="0"/>
              <a:t>                       		                  </a:t>
            </a:r>
            <a:r>
              <a:rPr lang="en-US" sz="1800" dirty="0"/>
              <a:t>link : </a:t>
            </a:r>
            <a:r>
              <a:rPr lang="en-US" sz="1800" dirty="0">
                <a:hlinkClick r:id="rId3"/>
              </a:rPr>
              <a:t>www.kaggle.com/new-plant-diseases-dataset</a:t>
            </a:r>
            <a:endParaRPr lang="en-US" sz="1800" dirty="0"/>
          </a:p>
          <a:p>
            <a:pPr marL="0" indent="0">
              <a:spcBef>
                <a:spcPts val="0"/>
              </a:spcBef>
              <a:buNone/>
            </a:pPr>
            <a:r>
              <a:rPr lang="en-US" sz="1800" dirty="0"/>
              <a:t>This dataset total 38 folder with different plant disease data with 12 type of different plants leaves.</a:t>
            </a:r>
          </a:p>
          <a:p>
            <a:pPr marL="0" indent="0">
              <a:spcBef>
                <a:spcPts val="0"/>
              </a:spcBef>
              <a:buNone/>
            </a:pPr>
            <a:r>
              <a:rPr lang="en-US" sz="1800" dirty="0"/>
              <a:t>Size :</a:t>
            </a:r>
            <a:r>
              <a:rPr lang="en-US" sz="1800" b="1" dirty="0"/>
              <a:t> 54400+ </a:t>
            </a:r>
            <a:r>
              <a:rPr lang="en-US" sz="1800" b="1" dirty="0" err="1"/>
              <a:t>imagesn</a:t>
            </a:r>
            <a:r>
              <a:rPr lang="en-US" sz="1800" b="1" dirty="0"/>
              <a:t> having total size  (3GB)</a:t>
            </a:r>
          </a:p>
          <a:p>
            <a:pPr marL="0" indent="0">
              <a:spcBef>
                <a:spcPts val="0"/>
              </a:spcBef>
              <a:buNone/>
            </a:pPr>
            <a:endParaRPr lang="en-US" sz="1800" b="1" dirty="0"/>
          </a:p>
          <a:p>
            <a:pPr marL="0" indent="0">
              <a:spcBef>
                <a:spcPts val="0"/>
              </a:spcBef>
              <a:buNone/>
            </a:pPr>
            <a:endParaRPr lang="en-US" sz="1800" b="1" dirty="0"/>
          </a:p>
          <a:p>
            <a:pPr marL="0" indent="0">
              <a:spcBef>
                <a:spcPts val="0"/>
              </a:spcBef>
              <a:buNone/>
            </a:pPr>
            <a:endParaRPr lang="en-US" sz="1800" b="1" dirty="0"/>
          </a:p>
          <a:p>
            <a:pPr marL="0" indent="0">
              <a:spcBef>
                <a:spcPts val="0"/>
              </a:spcBef>
              <a:buNone/>
            </a:pPr>
            <a:r>
              <a:rPr lang="en-IN" sz="1800" dirty="0"/>
              <a:t> </a:t>
            </a:r>
          </a:p>
        </p:txBody>
      </p:sp>
      <p:sp>
        <p:nvSpPr>
          <p:cNvPr id="5" name="Rectangle 4">
            <a:extLst>
              <a:ext uri="{FF2B5EF4-FFF2-40B4-BE49-F238E27FC236}">
                <a16:creationId xmlns:a16="http://schemas.microsoft.com/office/drawing/2014/main" id="{AF8F170A-9209-4BA2-B1EC-8AED48FD5C04}"/>
              </a:ext>
            </a:extLst>
          </p:cNvPr>
          <p:cNvSpPr/>
          <p:nvPr/>
        </p:nvSpPr>
        <p:spPr>
          <a:xfrm>
            <a:off x="597877" y="1488468"/>
            <a:ext cx="10996247" cy="1008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21B77A1-5FF5-4A4E-9CEB-A0C28F5106A7}"/>
              </a:ext>
            </a:extLst>
          </p:cNvPr>
          <p:cNvSpPr/>
          <p:nvPr/>
        </p:nvSpPr>
        <p:spPr>
          <a:xfrm>
            <a:off x="597876" y="2497018"/>
            <a:ext cx="10996247" cy="1008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B56CAA-0666-4AE7-BEAA-C26A2EA3B118}"/>
              </a:ext>
            </a:extLst>
          </p:cNvPr>
          <p:cNvSpPr/>
          <p:nvPr/>
        </p:nvSpPr>
        <p:spPr>
          <a:xfrm>
            <a:off x="597875" y="3505568"/>
            <a:ext cx="10996247" cy="1008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CAC4E6D-9973-491E-A8F2-E69D2A40011A}"/>
              </a:ext>
            </a:extLst>
          </p:cNvPr>
          <p:cNvSpPr/>
          <p:nvPr/>
        </p:nvSpPr>
        <p:spPr>
          <a:xfrm>
            <a:off x="603735" y="5394447"/>
            <a:ext cx="10996247" cy="1008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4C3D9C0-ACF4-4F68-9613-FC9989044C1D}"/>
              </a:ext>
            </a:extLst>
          </p:cNvPr>
          <p:cNvSpPr/>
          <p:nvPr/>
        </p:nvSpPr>
        <p:spPr>
          <a:xfrm>
            <a:off x="603733" y="4508988"/>
            <a:ext cx="10996247" cy="892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729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PLATFORM / FRAMEWORK</a:t>
            </a:r>
          </a:p>
        </p:txBody>
      </p:sp>
      <p:sp>
        <p:nvSpPr>
          <p:cNvPr id="3" name="Content Placeholder 2"/>
          <p:cNvSpPr>
            <a:spLocks noGrp="1"/>
          </p:cNvSpPr>
          <p:nvPr>
            <p:ph idx="1"/>
          </p:nvPr>
        </p:nvSpPr>
        <p:spPr/>
        <p:txBody>
          <a:bodyPr/>
          <a:lstStyle/>
          <a:p>
            <a:r>
              <a:rPr lang="en-US" dirty="0"/>
              <a:t>For Frontend : Angular</a:t>
            </a:r>
          </a:p>
          <a:p>
            <a:r>
              <a:rPr lang="en-US" dirty="0"/>
              <a:t>For Backend  : Django and NodeJS</a:t>
            </a:r>
          </a:p>
          <a:p>
            <a:r>
              <a:rPr lang="en-US" dirty="0"/>
              <a:t>Libraries        :  pandas, </a:t>
            </a:r>
            <a:r>
              <a:rPr lang="en-US" dirty="0" err="1"/>
              <a:t>numpy</a:t>
            </a:r>
            <a:r>
              <a:rPr lang="en-US" dirty="0"/>
              <a:t>, sklearn, plotly, </a:t>
            </a:r>
            <a:r>
              <a:rPr lang="en-US" dirty="0" err="1"/>
              <a:t>tensorflow</a:t>
            </a:r>
            <a:r>
              <a:rPr lang="en-US" dirty="0"/>
              <a:t>, </a:t>
            </a:r>
            <a:r>
              <a:rPr lang="en-US" dirty="0" err="1"/>
              <a:t>tensorflow,opencv</a:t>
            </a:r>
            <a:endParaRPr lang="en-US" dirty="0"/>
          </a:p>
          <a:p>
            <a:endParaRPr lang="en-IN" dirty="0"/>
          </a:p>
        </p:txBody>
      </p:sp>
    </p:spTree>
    <p:extLst>
      <p:ext uri="{BB962C8B-B14F-4D97-AF65-F5344CB8AC3E}">
        <p14:creationId xmlns:p14="http://schemas.microsoft.com/office/powerpoint/2010/main" val="376530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FA736639-D042-41BF-8399-F9ABE345B3DC}"/>
              </a:ext>
            </a:extLst>
          </p:cNvPr>
          <p:cNvSpPr>
            <a:spLocks noGrp="1"/>
          </p:cNvSpPr>
          <p:nvPr>
            <p:ph type="title"/>
          </p:nvPr>
        </p:nvSpPr>
        <p:spPr>
          <a:xfrm>
            <a:off x="521677" y="0"/>
            <a:ext cx="10515600" cy="1325563"/>
          </a:xfrm>
        </p:spPr>
        <p:txBody>
          <a:bodyPr>
            <a:normAutofit/>
          </a:bodyPr>
          <a:lstStyle/>
          <a:p>
            <a:r>
              <a:rPr lang="en-US" kern="1200" dirty="0">
                <a:solidFill>
                  <a:srgbClr val="000000"/>
                </a:solidFill>
                <a:effectLst/>
                <a:latin typeface="Calibri Light" panose="020F0302020204030204" pitchFamily="34" charset="0"/>
                <a:ea typeface="+mj-ea"/>
                <a:cs typeface="+mj-cs"/>
              </a:rPr>
              <a:t>OVERALL ARCHITECTURE </a:t>
            </a:r>
            <a:endParaRPr lang="en-IN" dirty="0"/>
          </a:p>
        </p:txBody>
      </p:sp>
      <p:pic>
        <p:nvPicPr>
          <p:cNvPr id="150" name="Picture 149">
            <a:extLst>
              <a:ext uri="{FF2B5EF4-FFF2-40B4-BE49-F238E27FC236}">
                <a16:creationId xmlns:a16="http://schemas.microsoft.com/office/drawing/2014/main" id="{F028B5A5-0951-4C55-B1F8-17CF5B887252}"/>
              </a:ext>
            </a:extLst>
          </p:cNvPr>
          <p:cNvPicPr>
            <a:picLocks noChangeAspect="1"/>
          </p:cNvPicPr>
          <p:nvPr/>
        </p:nvPicPr>
        <p:blipFill rotWithShape="1">
          <a:blip r:embed="rId2"/>
          <a:srcRect t="8497"/>
          <a:stretch/>
        </p:blipFill>
        <p:spPr>
          <a:xfrm>
            <a:off x="60659" y="931984"/>
            <a:ext cx="12070682" cy="5569683"/>
          </a:xfrm>
          <a:prstGeom prst="rect">
            <a:avLst/>
          </a:prstGeom>
        </p:spPr>
      </p:pic>
      <p:pic>
        <p:nvPicPr>
          <p:cNvPr id="3" name="Picture 2">
            <a:extLst>
              <a:ext uri="{FF2B5EF4-FFF2-40B4-BE49-F238E27FC236}">
                <a16:creationId xmlns:a16="http://schemas.microsoft.com/office/drawing/2014/main" id="{26DC5FFB-DDCF-4184-8BCB-2F98BC776D84}"/>
              </a:ext>
            </a:extLst>
          </p:cNvPr>
          <p:cNvPicPr>
            <a:picLocks noChangeAspect="1"/>
          </p:cNvPicPr>
          <p:nvPr/>
        </p:nvPicPr>
        <p:blipFill>
          <a:blip r:embed="rId3"/>
          <a:stretch>
            <a:fillRect/>
          </a:stretch>
        </p:blipFill>
        <p:spPr>
          <a:xfrm>
            <a:off x="26376" y="958360"/>
            <a:ext cx="12192000" cy="5858604"/>
          </a:xfrm>
          <a:prstGeom prst="rect">
            <a:avLst/>
          </a:prstGeom>
        </p:spPr>
      </p:pic>
    </p:spTree>
    <p:extLst>
      <p:ext uri="{BB962C8B-B14F-4D97-AF65-F5344CB8AC3E}">
        <p14:creationId xmlns:p14="http://schemas.microsoft.com/office/powerpoint/2010/main" val="71904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1 (a)</a:t>
            </a:r>
          </a:p>
        </p:txBody>
      </p:sp>
      <p:sp>
        <p:nvSpPr>
          <p:cNvPr id="3" name="Content Placeholder 2"/>
          <p:cNvSpPr>
            <a:spLocks noGrp="1"/>
          </p:cNvSpPr>
          <p:nvPr>
            <p:ph idx="1"/>
          </p:nvPr>
        </p:nvSpPr>
        <p:spPr>
          <a:xfrm>
            <a:off x="838200" y="1825625"/>
            <a:ext cx="4982308" cy="4351338"/>
          </a:xfrm>
        </p:spPr>
        <p:txBody>
          <a:bodyPr>
            <a:normAutofit/>
          </a:bodyPr>
          <a:lstStyle/>
          <a:p>
            <a:pPr marL="0" indent="0">
              <a:buNone/>
            </a:pPr>
            <a:r>
              <a:rPr lang="en-IN" sz="1800" dirty="0">
                <a:solidFill>
                  <a:srgbClr val="0070C0"/>
                </a:solidFill>
              </a:rPr>
              <a:t>Description</a:t>
            </a:r>
            <a:r>
              <a:rPr lang="en-IN" sz="1800" dirty="0"/>
              <a:t> :Predict the production of crop.</a:t>
            </a:r>
          </a:p>
          <a:p>
            <a:r>
              <a:rPr lang="en-IN" sz="1800" dirty="0"/>
              <a:t>This module will take area as input from user and type of crop, The user have to fill district and crop type. This model will predict the produce as well as the yield.</a:t>
            </a:r>
          </a:p>
          <a:p>
            <a:r>
              <a:rPr lang="en-IN" sz="1800" dirty="0"/>
              <a:t>There is separate models for each scenario is created which is stored in model bank. Which produce output as per requirements</a:t>
            </a:r>
          </a:p>
          <a:p>
            <a:pPr marL="0" indent="0">
              <a:buNone/>
            </a:pPr>
            <a:endParaRPr lang="en-IN" dirty="0"/>
          </a:p>
        </p:txBody>
      </p:sp>
      <p:pic>
        <p:nvPicPr>
          <p:cNvPr id="6" name="Picture 5">
            <a:extLst>
              <a:ext uri="{FF2B5EF4-FFF2-40B4-BE49-F238E27FC236}">
                <a16:creationId xmlns:a16="http://schemas.microsoft.com/office/drawing/2014/main" id="{22F16607-0A64-4D63-86F2-C30981ECE2D7}"/>
              </a:ext>
            </a:extLst>
          </p:cNvPr>
          <p:cNvPicPr>
            <a:picLocks noChangeAspect="1"/>
          </p:cNvPicPr>
          <p:nvPr/>
        </p:nvPicPr>
        <p:blipFill rotWithShape="1">
          <a:blip r:embed="rId2"/>
          <a:srcRect l="1717"/>
          <a:stretch/>
        </p:blipFill>
        <p:spPr>
          <a:xfrm>
            <a:off x="5926015" y="2167202"/>
            <a:ext cx="6037916" cy="2229585"/>
          </a:xfrm>
          <a:prstGeom prst="rect">
            <a:avLst/>
          </a:prstGeom>
        </p:spPr>
      </p:pic>
      <p:sp>
        <p:nvSpPr>
          <p:cNvPr id="7" name="Rectangle 6">
            <a:extLst>
              <a:ext uri="{FF2B5EF4-FFF2-40B4-BE49-F238E27FC236}">
                <a16:creationId xmlns:a16="http://schemas.microsoft.com/office/drawing/2014/main" id="{F3CD1AA0-B551-44B3-9371-34770E18803E}"/>
              </a:ext>
            </a:extLst>
          </p:cNvPr>
          <p:cNvSpPr/>
          <p:nvPr/>
        </p:nvSpPr>
        <p:spPr>
          <a:xfrm>
            <a:off x="6096000" y="2651674"/>
            <a:ext cx="228600" cy="2751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409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1 (b)</a:t>
            </a:r>
          </a:p>
        </p:txBody>
      </p:sp>
      <p:sp>
        <p:nvSpPr>
          <p:cNvPr id="3" name="Content Placeholder 2"/>
          <p:cNvSpPr>
            <a:spLocks noGrp="1"/>
          </p:cNvSpPr>
          <p:nvPr>
            <p:ph idx="1"/>
          </p:nvPr>
        </p:nvSpPr>
        <p:spPr>
          <a:xfrm>
            <a:off x="671146" y="1825625"/>
            <a:ext cx="5413131" cy="4351338"/>
          </a:xfrm>
        </p:spPr>
        <p:txBody>
          <a:bodyPr>
            <a:normAutofit/>
          </a:bodyPr>
          <a:lstStyle/>
          <a:p>
            <a:pPr marL="0" indent="0">
              <a:buNone/>
            </a:pPr>
            <a:r>
              <a:rPr lang="en-IN" sz="1800" dirty="0">
                <a:solidFill>
                  <a:srgbClr val="0070C0"/>
                </a:solidFill>
              </a:rPr>
              <a:t>Description</a:t>
            </a:r>
            <a:r>
              <a:rPr lang="en-IN" sz="1800" dirty="0"/>
              <a:t> :Predict the fertilizer and irrigation amount  of crop.</a:t>
            </a:r>
          </a:p>
          <a:p>
            <a:r>
              <a:rPr lang="en-IN" sz="1800" dirty="0"/>
              <a:t>This module will take District, crop name, produce as input and on basis of that by using lassos regression predict the irrigation. Lassos regression is used to reduce the loss. </a:t>
            </a:r>
          </a:p>
          <a:p>
            <a:r>
              <a:rPr lang="en-IN" sz="1800" dirty="0"/>
              <a:t>It also take the produce and district name as input and provide amount of fertilizer like (sodium, potassium and potash) used to get that produce. There are some constraint set that avoid the farmer to use the fertilizer in huge amount.</a:t>
            </a:r>
          </a:p>
          <a:p>
            <a:endParaRPr lang="en-IN" sz="1800" dirty="0"/>
          </a:p>
          <a:p>
            <a:pPr marL="0" indent="0">
              <a:buNone/>
            </a:pPr>
            <a:endParaRPr lang="en-IN" dirty="0"/>
          </a:p>
        </p:txBody>
      </p:sp>
      <p:sp>
        <p:nvSpPr>
          <p:cNvPr id="8" name="Rectangle 7">
            <a:extLst>
              <a:ext uri="{FF2B5EF4-FFF2-40B4-BE49-F238E27FC236}">
                <a16:creationId xmlns:a16="http://schemas.microsoft.com/office/drawing/2014/main" id="{A6955F86-8D9E-4DA8-9AAC-FACD04668E42}"/>
              </a:ext>
            </a:extLst>
          </p:cNvPr>
          <p:cNvSpPr/>
          <p:nvPr/>
        </p:nvSpPr>
        <p:spPr>
          <a:xfrm>
            <a:off x="7696199" y="832980"/>
            <a:ext cx="228600" cy="1150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FAE2597-BA08-4B14-AA49-34E061B0DEA3}"/>
              </a:ext>
            </a:extLst>
          </p:cNvPr>
          <p:cNvSpPr/>
          <p:nvPr/>
        </p:nvSpPr>
        <p:spPr>
          <a:xfrm>
            <a:off x="10181491" y="1690688"/>
            <a:ext cx="1717431" cy="1081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EE3E1B8D-B72D-43E3-B73A-37D666BB4885}"/>
              </a:ext>
            </a:extLst>
          </p:cNvPr>
          <p:cNvPicPr>
            <a:picLocks noChangeAspect="1"/>
          </p:cNvPicPr>
          <p:nvPr/>
        </p:nvPicPr>
        <p:blipFill>
          <a:blip r:embed="rId2"/>
          <a:stretch>
            <a:fillRect/>
          </a:stretch>
        </p:blipFill>
        <p:spPr>
          <a:xfrm>
            <a:off x="6107725" y="1549707"/>
            <a:ext cx="5738027" cy="4627256"/>
          </a:xfrm>
          <a:prstGeom prst="rect">
            <a:avLst/>
          </a:prstGeom>
        </p:spPr>
      </p:pic>
      <p:sp>
        <p:nvSpPr>
          <p:cNvPr id="7" name="Rectangle 6">
            <a:extLst>
              <a:ext uri="{FF2B5EF4-FFF2-40B4-BE49-F238E27FC236}">
                <a16:creationId xmlns:a16="http://schemas.microsoft.com/office/drawing/2014/main" id="{F3CD1AA0-B551-44B3-9371-34770E18803E}"/>
              </a:ext>
            </a:extLst>
          </p:cNvPr>
          <p:cNvSpPr/>
          <p:nvPr/>
        </p:nvSpPr>
        <p:spPr>
          <a:xfrm>
            <a:off x="6339253" y="841772"/>
            <a:ext cx="228600" cy="2751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6386BFA-6316-4688-B7B4-DE26EBAC3195}"/>
              </a:ext>
            </a:extLst>
          </p:cNvPr>
          <p:cNvSpPr/>
          <p:nvPr/>
        </p:nvSpPr>
        <p:spPr>
          <a:xfrm>
            <a:off x="8721972" y="244672"/>
            <a:ext cx="3123780" cy="2175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1963993B-641E-4BD5-B2A7-472EE62F94E6}"/>
              </a:ext>
            </a:extLst>
          </p:cNvPr>
          <p:cNvSpPr/>
          <p:nvPr/>
        </p:nvSpPr>
        <p:spPr>
          <a:xfrm>
            <a:off x="9753307" y="2951223"/>
            <a:ext cx="1707173" cy="2147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2080B911-DA4F-4C04-8CAE-18B380E40B6B}"/>
              </a:ext>
            </a:extLst>
          </p:cNvPr>
          <p:cNvPicPr>
            <a:picLocks noChangeAspect="1"/>
          </p:cNvPicPr>
          <p:nvPr/>
        </p:nvPicPr>
        <p:blipFill>
          <a:blip r:embed="rId3"/>
          <a:stretch>
            <a:fillRect/>
          </a:stretch>
        </p:blipFill>
        <p:spPr>
          <a:xfrm>
            <a:off x="9769347" y="3003343"/>
            <a:ext cx="891869" cy="143850"/>
          </a:xfrm>
          <a:prstGeom prst="rect">
            <a:avLst/>
          </a:prstGeom>
        </p:spPr>
      </p:pic>
    </p:spTree>
    <p:extLst>
      <p:ext uri="{BB962C8B-B14F-4D97-AF65-F5344CB8AC3E}">
        <p14:creationId xmlns:p14="http://schemas.microsoft.com/office/powerpoint/2010/main" val="2381460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3964</TotalTime>
  <Words>1639</Words>
  <Application>Microsoft Office PowerPoint</Application>
  <PresentationFormat>Widescreen</PresentationFormat>
  <Paragraphs>145</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CROP RELATED PATTERN AND CROP DISEASE DETECTION USING DATA MINING AND DENSENET-121</vt:lpstr>
      <vt:lpstr>MOTIVATION &amp; OBJECTIVE</vt:lpstr>
      <vt:lpstr>INTRODUCTION</vt:lpstr>
      <vt:lpstr>LITERATURE REVIEW</vt:lpstr>
      <vt:lpstr>DATASET DETAILS</vt:lpstr>
      <vt:lpstr>IMPLEMENTATION PLATFORM / FRAMEWORK</vt:lpstr>
      <vt:lpstr>OVERALL ARCHITECTURE </vt:lpstr>
      <vt:lpstr>MODULE 1 (a)</vt:lpstr>
      <vt:lpstr>MODULE 1 (b)</vt:lpstr>
      <vt:lpstr>MODULE 2</vt:lpstr>
      <vt:lpstr>MODULE 3</vt:lpstr>
      <vt:lpstr>Overall Diagram of  Modules</vt:lpstr>
      <vt:lpstr>Crop Produce Prediction Algorithm</vt:lpstr>
      <vt:lpstr>Fertilizers and Irrigation prediction algorithm </vt:lpstr>
      <vt:lpstr>Crop disease detection Algorithm</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Windows User</dc:creator>
  <cp:lastModifiedBy>Samundar Singh</cp:lastModifiedBy>
  <cp:revision>52</cp:revision>
  <dcterms:created xsi:type="dcterms:W3CDTF">2021-09-27T08:45:48Z</dcterms:created>
  <dcterms:modified xsi:type="dcterms:W3CDTF">2022-05-25T09:29:56Z</dcterms:modified>
</cp:coreProperties>
</file>