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6" r:id="rId7"/>
    <p:sldId id="285" r:id="rId8"/>
    <p:sldId id="296" r:id="rId9"/>
    <p:sldId id="297" r:id="rId10"/>
    <p:sldId id="300" r:id="rId11"/>
    <p:sldId id="301" r:id="rId12"/>
    <p:sldId id="298" r:id="rId13"/>
    <p:sldId id="302" r:id="rId14"/>
    <p:sldId id="299" r:id="rId15"/>
    <p:sldId id="303" r:id="rId16"/>
    <p:sldId id="287" r:id="rId17"/>
    <p:sldId id="304"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ata.icrisat.org/dld/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243422" TargetMode="External"/><Relationship Id="rId2" Type="http://schemas.openxmlformats.org/officeDocument/2006/relationships/hyperlink" Target="https://iaeme.com/MasterAdmin/Journal_uploads/IJEET/VOLUME_12_ISSUE_5/IJEET_12_05_005.pdf"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0168169920302301" TargetMode="External"/><Relationship Id="rId4" Type="http://schemas.openxmlformats.org/officeDocument/2006/relationships/hyperlink" Target="https://ieeexplore.ieee.org/abstract/document/9155815"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537705" y="863695"/>
            <a:ext cx="4654275" cy="3779995"/>
          </a:xfrm>
        </p:spPr>
        <p:txBody>
          <a:bodyPr anchor="ctr">
            <a:normAutofit/>
          </a:bodyPr>
          <a:lstStyle/>
          <a:p>
            <a:pPr algn="ctr"/>
            <a:r>
              <a:rPr lang="en-US" dirty="0">
                <a:solidFill>
                  <a:schemeClr val="tx1"/>
                </a:solidFill>
              </a:rPr>
              <a:t>Crop Analysis and crop disease prediction</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7661408" y="4022118"/>
            <a:ext cx="4406869" cy="1243144"/>
          </a:xfrm>
        </p:spPr>
        <p:txBody>
          <a:bodyPr anchor="ctr">
            <a:normAutofit/>
          </a:bodyPr>
          <a:lstStyle/>
          <a:p>
            <a:pPr algn="ctr">
              <a:lnSpc>
                <a:spcPct val="100000"/>
              </a:lnSpc>
            </a:pPr>
            <a:r>
              <a:rPr lang="en-US" sz="2500" dirty="0"/>
              <a:t>Guide: DR. R. GEETHA RAMANI</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Subtitle 2">
            <a:extLst>
              <a:ext uri="{FF2B5EF4-FFF2-40B4-BE49-F238E27FC236}">
                <a16:creationId xmlns:a16="http://schemas.microsoft.com/office/drawing/2014/main" id="{62A00942-5AFF-4C89-803B-30320F9FCFC4}"/>
              </a:ext>
            </a:extLst>
          </p:cNvPr>
          <p:cNvSpPr txBox="1">
            <a:spLocks/>
          </p:cNvSpPr>
          <p:nvPr/>
        </p:nvSpPr>
        <p:spPr>
          <a:xfrm>
            <a:off x="9391937" y="5710946"/>
            <a:ext cx="2800044" cy="1147054"/>
          </a:xfrm>
          <a:prstGeom prst="rect">
            <a:avLst/>
          </a:prstGeom>
        </p:spPr>
        <p:txBody>
          <a:bodyPr vert="horz" lIns="91440" tIns="45720" rIns="91440" bIns="45720" rtlCol="0" anchor="ctr">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lnSpc>
                <a:spcPct val="50000"/>
              </a:lnSpc>
            </a:pPr>
            <a:r>
              <a:rPr lang="en-US" sz="1500" dirty="0"/>
              <a:t>Submitted By :</a:t>
            </a:r>
          </a:p>
          <a:p>
            <a:pPr algn="ctr">
              <a:lnSpc>
                <a:spcPct val="50000"/>
              </a:lnSpc>
            </a:pPr>
            <a:r>
              <a:rPr lang="en-US" sz="1500" dirty="0"/>
              <a:t>Samundar Singh</a:t>
            </a:r>
          </a:p>
          <a:p>
            <a:pPr algn="ctr">
              <a:lnSpc>
                <a:spcPct val="50000"/>
              </a:lnSpc>
            </a:pPr>
            <a:r>
              <a:rPr lang="en-US" sz="1500" dirty="0"/>
              <a:t>2019272033 (MCA(S.s))</a:t>
            </a: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p:txBody>
          <a:bodyPr/>
          <a:lstStyle/>
          <a:p>
            <a:r>
              <a:rPr lang="en-US" dirty="0"/>
              <a:t>Module 3</a:t>
            </a:r>
            <a:endParaRPr lang="en-IN" dirty="0"/>
          </a:p>
        </p:txBody>
      </p:sp>
      <p:sp>
        <p:nvSpPr>
          <p:cNvPr id="3" name="Content Placeholder 2">
            <a:extLst>
              <a:ext uri="{FF2B5EF4-FFF2-40B4-BE49-F238E27FC236}">
                <a16:creationId xmlns:a16="http://schemas.microsoft.com/office/drawing/2014/main" id="{BD03475B-3870-489F-B230-6235CBB3981B}"/>
              </a:ext>
            </a:extLst>
          </p:cNvPr>
          <p:cNvSpPr>
            <a:spLocks noGrp="1"/>
          </p:cNvSpPr>
          <p:nvPr>
            <p:ph idx="1"/>
          </p:nvPr>
        </p:nvSpPr>
        <p:spPr>
          <a:xfrm>
            <a:off x="581192" y="1890876"/>
            <a:ext cx="11029615" cy="3424936"/>
          </a:xfrm>
        </p:spPr>
        <p:txBody>
          <a:bodyPr>
            <a:noAutofit/>
          </a:bodyPr>
          <a:lstStyle/>
          <a:p>
            <a:r>
              <a:rPr lang="en-US" sz="2400" dirty="0">
                <a:solidFill>
                  <a:schemeClr val="tx1"/>
                </a:solidFill>
              </a:rPr>
              <a:t>In this module a statistical representation is shown which will show the climate information regarding Agriculture on basis of Historical data .</a:t>
            </a:r>
          </a:p>
          <a:p>
            <a:r>
              <a:rPr lang="en-US" sz="2400" dirty="0">
                <a:solidFill>
                  <a:schemeClr val="tx1"/>
                </a:solidFill>
              </a:rPr>
              <a:t>This module is also capable of forecasting the Rain, temperature and wind.</a:t>
            </a:r>
          </a:p>
          <a:p>
            <a:r>
              <a:rPr lang="en-US" sz="2400" dirty="0">
                <a:solidFill>
                  <a:schemeClr val="tx1"/>
                </a:solidFill>
              </a:rPr>
              <a:t>The user have to insert the state and District in order to retrieve data.</a:t>
            </a:r>
          </a:p>
          <a:p>
            <a:pPr marL="0" indent="0">
              <a:buNone/>
            </a:pPr>
            <a:endParaRPr lang="en-US" sz="2400" dirty="0">
              <a:solidFill>
                <a:schemeClr val="tx1"/>
              </a:solidFill>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198407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a:xfrm>
            <a:off x="455357" y="637563"/>
            <a:ext cx="11029616" cy="498304"/>
          </a:xfrm>
        </p:spPr>
        <p:txBody>
          <a:bodyPr>
            <a:normAutofit fontScale="90000"/>
          </a:bodyPr>
          <a:lstStyle/>
          <a:p>
            <a:r>
              <a:rPr lang="en-US" dirty="0"/>
              <a:t>Architecture Diagram - (3)  </a:t>
            </a:r>
            <a:endParaRPr lang="en-IN" dirty="0"/>
          </a:p>
        </p:txBody>
      </p:sp>
      <p:sp>
        <p:nvSpPr>
          <p:cNvPr id="8" name="Content Placeholder 2">
            <a:extLst>
              <a:ext uri="{FF2B5EF4-FFF2-40B4-BE49-F238E27FC236}">
                <a16:creationId xmlns:a16="http://schemas.microsoft.com/office/drawing/2014/main" id="{173EEE46-7707-466C-B147-17449A6E2793}"/>
              </a:ext>
            </a:extLst>
          </p:cNvPr>
          <p:cNvSpPr>
            <a:spLocks noGrp="1"/>
          </p:cNvSpPr>
          <p:nvPr>
            <p:ph idx="1"/>
          </p:nvPr>
        </p:nvSpPr>
        <p:spPr>
          <a:xfrm>
            <a:off x="4867965" y="522200"/>
            <a:ext cx="6994068" cy="744537"/>
          </a:xfrm>
        </p:spPr>
        <p:txBody>
          <a:bodyPr>
            <a:normAutofit/>
          </a:bodyPr>
          <a:lstStyle/>
          <a:p>
            <a:pPr marL="0" indent="0">
              <a:buNone/>
            </a:pPr>
            <a:r>
              <a:rPr lang="en-US" sz="2500" dirty="0">
                <a:solidFill>
                  <a:schemeClr val="tx1"/>
                </a:solidFill>
              </a:rPr>
              <a:t>For plant disease detection</a:t>
            </a:r>
            <a:endParaRPr lang="en-IN" sz="2500" dirty="0">
              <a:solidFill>
                <a:schemeClr val="tx1"/>
              </a:solidFill>
            </a:endParaRPr>
          </a:p>
        </p:txBody>
      </p:sp>
      <p:pic>
        <p:nvPicPr>
          <p:cNvPr id="5" name="Picture 4">
            <a:extLst>
              <a:ext uri="{FF2B5EF4-FFF2-40B4-BE49-F238E27FC236}">
                <a16:creationId xmlns:a16="http://schemas.microsoft.com/office/drawing/2014/main" id="{898E34E6-3500-43D8-A4B0-199AD06C9270}"/>
              </a:ext>
            </a:extLst>
          </p:cNvPr>
          <p:cNvPicPr>
            <a:picLocks noChangeAspect="1"/>
          </p:cNvPicPr>
          <p:nvPr/>
        </p:nvPicPr>
        <p:blipFill>
          <a:blip r:embed="rId2"/>
          <a:stretch>
            <a:fillRect/>
          </a:stretch>
        </p:blipFill>
        <p:spPr>
          <a:xfrm>
            <a:off x="455357" y="1382100"/>
            <a:ext cx="10338033" cy="4467733"/>
          </a:xfrm>
          <a:prstGeom prst="rect">
            <a:avLst/>
          </a:prstGeom>
        </p:spPr>
      </p:pic>
      <p:sp>
        <p:nvSpPr>
          <p:cNvPr id="9" name="TextBox 8">
            <a:extLst>
              <a:ext uri="{FF2B5EF4-FFF2-40B4-BE49-F238E27FC236}">
                <a16:creationId xmlns:a16="http://schemas.microsoft.com/office/drawing/2014/main" id="{8122D023-64A6-4643-B7F1-0E6F3E0F97FF}"/>
              </a:ext>
            </a:extLst>
          </p:cNvPr>
          <p:cNvSpPr txBox="1"/>
          <p:nvPr/>
        </p:nvSpPr>
        <p:spPr>
          <a:xfrm>
            <a:off x="3466750" y="5849833"/>
            <a:ext cx="6094602" cy="369332"/>
          </a:xfrm>
          <a:prstGeom prst="rect">
            <a:avLst/>
          </a:prstGeom>
          <a:noFill/>
        </p:spPr>
        <p:txBody>
          <a:bodyPr wrap="square">
            <a:spAutoFit/>
          </a:bodyPr>
          <a:lstStyle/>
          <a:p>
            <a:r>
              <a:rPr lang="en-IN" dirty="0"/>
              <a:t>Dense Convolution Neural Network (DCNN)</a:t>
            </a:r>
          </a:p>
        </p:txBody>
      </p:sp>
    </p:spTree>
    <p:extLst>
      <p:ext uri="{BB962C8B-B14F-4D97-AF65-F5344CB8AC3E}">
        <p14:creationId xmlns:p14="http://schemas.microsoft.com/office/powerpoint/2010/main" val="178085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p:txBody>
          <a:bodyPr/>
          <a:lstStyle/>
          <a:p>
            <a:r>
              <a:rPr lang="en-US" dirty="0"/>
              <a:t>Module 4</a:t>
            </a:r>
            <a:endParaRPr lang="en-IN" dirty="0"/>
          </a:p>
        </p:txBody>
      </p:sp>
      <p:sp>
        <p:nvSpPr>
          <p:cNvPr id="3" name="Content Placeholder 2">
            <a:extLst>
              <a:ext uri="{FF2B5EF4-FFF2-40B4-BE49-F238E27FC236}">
                <a16:creationId xmlns:a16="http://schemas.microsoft.com/office/drawing/2014/main" id="{BD03475B-3870-489F-B230-6235CBB3981B}"/>
              </a:ext>
            </a:extLst>
          </p:cNvPr>
          <p:cNvSpPr>
            <a:spLocks noGrp="1"/>
          </p:cNvSpPr>
          <p:nvPr>
            <p:ph idx="1"/>
          </p:nvPr>
        </p:nvSpPr>
        <p:spPr>
          <a:xfrm>
            <a:off x="581192" y="1890876"/>
            <a:ext cx="11029615" cy="3424936"/>
          </a:xfrm>
        </p:spPr>
        <p:txBody>
          <a:bodyPr>
            <a:noAutofit/>
          </a:bodyPr>
          <a:lstStyle/>
          <a:p>
            <a:pPr algn="l"/>
            <a:r>
              <a:rPr lang="en-US" sz="2400" dirty="0">
                <a:solidFill>
                  <a:schemeClr val="tx1"/>
                </a:solidFill>
              </a:rPr>
              <a:t>This module is based on research paper named “</a:t>
            </a:r>
            <a:r>
              <a:rPr lang="en-IN" sz="1800" b="1" i="0" u="none" strike="noStrike" baseline="0" dirty="0">
                <a:solidFill>
                  <a:srgbClr val="000000"/>
                </a:solidFill>
                <a:latin typeface="Times New Roman" panose="02020603050405020304" pitchFamily="18" charset="0"/>
              </a:rPr>
              <a:t>MULTIPLE PLANT LEAF DISEASE CLASSIFICATION USING DENSENET-121 ARCHITECTURE” </a:t>
            </a:r>
            <a:r>
              <a:rPr lang="en-IN" sz="1800" dirty="0">
                <a:solidFill>
                  <a:srgbClr val="000000"/>
                </a:solidFill>
                <a:latin typeface="Times New Roman" panose="02020603050405020304" pitchFamily="18" charset="0"/>
              </a:rPr>
              <a:t> </a:t>
            </a:r>
            <a:r>
              <a:rPr lang="en-IN" sz="1800" b="0" i="0" u="none" strike="noStrike" baseline="0" dirty="0">
                <a:solidFill>
                  <a:srgbClr val="000000"/>
                </a:solidFill>
                <a:latin typeface="Times New Roman" panose="02020603050405020304" pitchFamily="18" charset="0"/>
              </a:rPr>
              <a:t>Issue 5, May 2021 </a:t>
            </a:r>
          </a:p>
          <a:p>
            <a:pPr algn="l"/>
            <a:r>
              <a:rPr lang="en-IN" sz="2400" dirty="0">
                <a:solidFill>
                  <a:srgbClr val="000000"/>
                </a:solidFill>
                <a:latin typeface="Times New Roman" panose="02020603050405020304" pitchFamily="18" charset="0"/>
              </a:rPr>
              <a:t>In this module </a:t>
            </a:r>
            <a:r>
              <a:rPr lang="en-IN" sz="2400" b="0" i="0" u="none" strike="noStrike" baseline="0" dirty="0">
                <a:solidFill>
                  <a:srgbClr val="000000"/>
                </a:solidFill>
                <a:latin typeface="Times New Roman" panose="02020603050405020304" pitchFamily="18" charset="0"/>
              </a:rPr>
              <a:t>background information which is unnecessary for disease detection in leaves of crops is omitted </a:t>
            </a:r>
          </a:p>
          <a:p>
            <a:pPr algn="l"/>
            <a:r>
              <a:rPr lang="en-IN" sz="2400" b="0" i="0" u="none" strike="noStrike" baseline="0" dirty="0">
                <a:solidFill>
                  <a:srgbClr val="000000"/>
                </a:solidFill>
                <a:latin typeface="Times New Roman" panose="02020603050405020304" pitchFamily="18" charset="0"/>
              </a:rPr>
              <a:t>This is overcome by RGB </a:t>
            </a:r>
            <a:r>
              <a:rPr lang="en-IN" sz="2400" b="0" i="0" u="none" strike="noStrike" baseline="0" dirty="0" err="1">
                <a:solidFill>
                  <a:srgbClr val="000000"/>
                </a:solidFill>
                <a:latin typeface="Times New Roman" panose="02020603050405020304" pitchFamily="18" charset="0"/>
              </a:rPr>
              <a:t>color</a:t>
            </a:r>
            <a:r>
              <a:rPr lang="en-IN" sz="2400" b="0" i="0" u="none" strike="noStrike" baseline="0" dirty="0">
                <a:solidFill>
                  <a:srgbClr val="000000"/>
                </a:solidFill>
                <a:latin typeface="Times New Roman" panose="02020603050405020304" pitchFamily="18" charset="0"/>
              </a:rPr>
              <a:t> form image to HSV form, segmenting required portion of image by histogram based thresholding and hole-filling ending into a binary mask image and then masked by dot multiplication on the binary mask, finally resizing it for neural network training. </a:t>
            </a:r>
            <a:endParaRPr lang="en-US" sz="2400" dirty="0">
              <a:solidFill>
                <a:schemeClr val="tx1"/>
              </a:solidFill>
            </a:endParaRPr>
          </a:p>
        </p:txBody>
      </p:sp>
    </p:spTree>
    <p:extLst>
      <p:ext uri="{BB962C8B-B14F-4D97-AF65-F5344CB8AC3E}">
        <p14:creationId xmlns:p14="http://schemas.microsoft.com/office/powerpoint/2010/main" val="124403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5BD5-C277-4C6D-813E-095F3CB86846}"/>
              </a:ext>
            </a:extLst>
          </p:cNvPr>
          <p:cNvSpPr>
            <a:spLocks noGrp="1"/>
          </p:cNvSpPr>
          <p:nvPr>
            <p:ph type="title"/>
          </p:nvPr>
        </p:nvSpPr>
        <p:spPr/>
        <p:txBody>
          <a:bodyPr/>
          <a:lstStyle/>
          <a:p>
            <a:r>
              <a:rPr lang="en-US" dirty="0"/>
              <a:t>dataset </a:t>
            </a:r>
            <a:endParaRPr lang="en-IN" dirty="0"/>
          </a:p>
        </p:txBody>
      </p:sp>
      <p:sp>
        <p:nvSpPr>
          <p:cNvPr id="3" name="Content Placeholder 2">
            <a:extLst>
              <a:ext uri="{FF2B5EF4-FFF2-40B4-BE49-F238E27FC236}">
                <a16:creationId xmlns:a16="http://schemas.microsoft.com/office/drawing/2014/main" id="{E1FDA721-B41F-4FAE-AAAF-624B6DD321D2}"/>
              </a:ext>
            </a:extLst>
          </p:cNvPr>
          <p:cNvSpPr>
            <a:spLocks noGrp="1"/>
          </p:cNvSpPr>
          <p:nvPr>
            <p:ph idx="1"/>
          </p:nvPr>
        </p:nvSpPr>
        <p:spPr>
          <a:xfrm>
            <a:off x="581192" y="2412908"/>
            <a:ext cx="5514808" cy="3742935"/>
          </a:xfrm>
        </p:spPr>
        <p:txBody>
          <a:bodyPr anchor="t"/>
          <a:lstStyle/>
          <a:p>
            <a:pPr marL="0" indent="0">
              <a:lnSpc>
                <a:spcPct val="100000"/>
              </a:lnSpc>
              <a:buNone/>
            </a:pPr>
            <a:r>
              <a:rPr lang="en-US" dirty="0">
                <a:solidFill>
                  <a:schemeClr val="tx1"/>
                </a:solidFill>
              </a:rPr>
              <a:t>I found a very rich dataset from  :</a:t>
            </a:r>
          </a:p>
          <a:p>
            <a:pPr marL="0" indent="0">
              <a:lnSpc>
                <a:spcPct val="100000"/>
              </a:lnSpc>
              <a:buNone/>
            </a:pPr>
            <a:r>
              <a:rPr lang="en-IN" dirty="0">
                <a:solidFill>
                  <a:schemeClr val="tx1"/>
                </a:solidFill>
              </a:rPr>
              <a:t>	</a:t>
            </a:r>
            <a:r>
              <a:rPr lang="en-IN" dirty="0">
                <a:solidFill>
                  <a:srgbClr val="00B0F0"/>
                </a:solidFill>
                <a:hlinkClick r:id="rId2">
                  <a:extLst>
                    <a:ext uri="{A12FA001-AC4F-418D-AE19-62706E023703}">
                      <ahyp:hlinkClr xmlns:ahyp="http://schemas.microsoft.com/office/drawing/2018/hyperlinkcolor" val="tx"/>
                    </a:ext>
                  </a:extLst>
                </a:hlinkClick>
              </a:rPr>
              <a:t>http://data.icrisat.org/dld/index.html</a:t>
            </a:r>
            <a:endParaRPr lang="en-IN" dirty="0">
              <a:solidFill>
                <a:srgbClr val="00B0F0"/>
              </a:solidFill>
            </a:endParaRPr>
          </a:p>
          <a:p>
            <a:pPr marL="0" indent="0">
              <a:lnSpc>
                <a:spcPct val="100000"/>
              </a:lnSpc>
              <a:buNone/>
            </a:pPr>
            <a:r>
              <a:rPr lang="en-IN" dirty="0">
                <a:solidFill>
                  <a:schemeClr val="tx1"/>
                </a:solidFill>
              </a:rPr>
              <a:t>These are the data which is needed in project :</a:t>
            </a:r>
          </a:p>
          <a:p>
            <a:pPr marL="342900" indent="-342900">
              <a:lnSpc>
                <a:spcPct val="100000"/>
              </a:lnSpc>
              <a:buAutoNum type="arabicPeriod"/>
            </a:pPr>
            <a:r>
              <a:rPr lang="en-IN" dirty="0">
                <a:solidFill>
                  <a:schemeClr val="tx1"/>
                </a:solidFill>
              </a:rPr>
              <a:t>Crop Production(yields) Dataset.</a:t>
            </a:r>
          </a:p>
          <a:p>
            <a:pPr marL="342900" indent="-342900">
              <a:lnSpc>
                <a:spcPct val="100000"/>
              </a:lnSpc>
              <a:buAutoNum type="arabicPeriod"/>
            </a:pPr>
            <a:r>
              <a:rPr lang="en-IN" dirty="0">
                <a:solidFill>
                  <a:schemeClr val="tx1"/>
                </a:solidFill>
              </a:rPr>
              <a:t>Monthly Rainfall Dataset</a:t>
            </a:r>
          </a:p>
          <a:p>
            <a:pPr marL="342900" indent="-342900">
              <a:lnSpc>
                <a:spcPct val="100000"/>
              </a:lnSpc>
              <a:buAutoNum type="arabicPeriod"/>
            </a:pPr>
            <a:r>
              <a:rPr lang="en-IN" dirty="0">
                <a:solidFill>
                  <a:schemeClr val="tx1"/>
                </a:solidFill>
              </a:rPr>
              <a:t>Fertilizers Dataset</a:t>
            </a:r>
          </a:p>
          <a:p>
            <a:pPr marL="342900" indent="-342900">
              <a:lnSpc>
                <a:spcPct val="100000"/>
              </a:lnSpc>
              <a:buAutoNum type="arabicPeriod"/>
            </a:pPr>
            <a:r>
              <a:rPr lang="en-IN" dirty="0">
                <a:solidFill>
                  <a:schemeClr val="tx1"/>
                </a:solidFill>
              </a:rPr>
              <a:t>Irrigation Dataset</a:t>
            </a:r>
          </a:p>
          <a:p>
            <a:pPr marL="342900" indent="-342900">
              <a:lnSpc>
                <a:spcPct val="100000"/>
              </a:lnSpc>
              <a:buAutoNum type="arabicPeriod"/>
            </a:pPr>
            <a:r>
              <a:rPr lang="en-IN" dirty="0">
                <a:solidFill>
                  <a:schemeClr val="tx1"/>
                </a:solidFill>
              </a:rPr>
              <a:t>Plant Disease Dataset</a:t>
            </a:r>
          </a:p>
        </p:txBody>
      </p:sp>
      <p:pic>
        <p:nvPicPr>
          <p:cNvPr id="7" name="Picture 6">
            <a:extLst>
              <a:ext uri="{FF2B5EF4-FFF2-40B4-BE49-F238E27FC236}">
                <a16:creationId xmlns:a16="http://schemas.microsoft.com/office/drawing/2014/main" id="{D08E859D-3156-4B76-98AD-2DDD7C674B4E}"/>
              </a:ext>
            </a:extLst>
          </p:cNvPr>
          <p:cNvPicPr>
            <a:picLocks noChangeAspect="1"/>
          </p:cNvPicPr>
          <p:nvPr/>
        </p:nvPicPr>
        <p:blipFill>
          <a:blip r:embed="rId3"/>
          <a:stretch>
            <a:fillRect/>
          </a:stretch>
        </p:blipFill>
        <p:spPr>
          <a:xfrm>
            <a:off x="5935359" y="2256152"/>
            <a:ext cx="5947718" cy="3948001"/>
          </a:xfrm>
          <a:prstGeom prst="rect">
            <a:avLst/>
          </a:prstGeom>
        </p:spPr>
      </p:pic>
    </p:spTree>
    <p:extLst>
      <p:ext uri="{BB962C8B-B14F-4D97-AF65-F5344CB8AC3E}">
        <p14:creationId xmlns:p14="http://schemas.microsoft.com/office/powerpoint/2010/main" val="4052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F467-E1E8-4985-83D0-FB08C88C310A}"/>
              </a:ext>
            </a:extLst>
          </p:cNvPr>
          <p:cNvSpPr>
            <a:spLocks noGrp="1"/>
          </p:cNvSpPr>
          <p:nvPr>
            <p:ph type="title"/>
          </p:nvPr>
        </p:nvSpPr>
        <p:spPr/>
        <p:txBody>
          <a:bodyPr/>
          <a:lstStyle/>
          <a:p>
            <a:br>
              <a:rPr lang="en-IN" sz="1800" b="0" i="0" u="none" strike="noStrike" baseline="0" dirty="0">
                <a:solidFill>
                  <a:srgbClr val="000000"/>
                </a:solidFill>
                <a:latin typeface="Calibri" panose="020F0502020204030204" pitchFamily="34" charset="0"/>
              </a:rPr>
            </a:br>
            <a:r>
              <a:rPr kumimoji="0" lang="en-US" sz="28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Tech-Stack Used</a:t>
            </a:r>
            <a:endParaRPr lang="en-IN" dirty="0"/>
          </a:p>
        </p:txBody>
      </p:sp>
      <p:sp>
        <p:nvSpPr>
          <p:cNvPr id="3" name="Content Placeholder 2">
            <a:extLst>
              <a:ext uri="{FF2B5EF4-FFF2-40B4-BE49-F238E27FC236}">
                <a16:creationId xmlns:a16="http://schemas.microsoft.com/office/drawing/2014/main" id="{D05B054F-E4BB-4DEA-BCDE-0EAB78C161B2}"/>
              </a:ext>
            </a:extLst>
          </p:cNvPr>
          <p:cNvSpPr>
            <a:spLocks noGrp="1"/>
          </p:cNvSpPr>
          <p:nvPr>
            <p:ph idx="1"/>
          </p:nvPr>
        </p:nvSpPr>
        <p:spPr>
          <a:xfrm>
            <a:off x="581193" y="2223082"/>
            <a:ext cx="11029615" cy="2906727"/>
          </a:xfrm>
        </p:spPr>
        <p:txBody>
          <a:bodyPr>
            <a:normAutofit/>
          </a:bodyPr>
          <a:lstStyle/>
          <a:p>
            <a:r>
              <a:rPr lang="en-IN" sz="2500" dirty="0">
                <a:solidFill>
                  <a:schemeClr val="tx1"/>
                </a:solidFill>
              </a:rPr>
              <a:t>Front-end: Angular, Html</a:t>
            </a:r>
          </a:p>
          <a:p>
            <a:r>
              <a:rPr lang="en-IN" sz="2500" dirty="0">
                <a:solidFill>
                  <a:schemeClr val="tx1"/>
                </a:solidFill>
              </a:rPr>
              <a:t>Backend: Nodejs, python</a:t>
            </a:r>
          </a:p>
          <a:p>
            <a:r>
              <a:rPr lang="en-IN" sz="2500" dirty="0">
                <a:solidFill>
                  <a:schemeClr val="tx1"/>
                </a:solidFill>
              </a:rPr>
              <a:t>Other tools and library: keras,Jupiter notebook Scikit-learn</a:t>
            </a:r>
          </a:p>
        </p:txBody>
      </p:sp>
    </p:spTree>
    <p:extLst>
      <p:ext uri="{BB962C8B-B14F-4D97-AF65-F5344CB8AC3E}">
        <p14:creationId xmlns:p14="http://schemas.microsoft.com/office/powerpoint/2010/main" val="81775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F467-E1E8-4985-83D0-FB08C88C310A}"/>
              </a:ext>
            </a:extLst>
          </p:cNvPr>
          <p:cNvSpPr>
            <a:spLocks noGrp="1"/>
          </p:cNvSpPr>
          <p:nvPr>
            <p:ph type="title"/>
          </p:nvPr>
        </p:nvSpPr>
        <p:spPr/>
        <p:txBody>
          <a:bodyPr/>
          <a:lstStyle/>
          <a:p>
            <a:br>
              <a:rPr lang="en-IN" sz="1800" b="0" i="0" u="none" strike="noStrike" baseline="0" dirty="0">
                <a:solidFill>
                  <a:srgbClr val="000000"/>
                </a:solidFill>
                <a:latin typeface="Calibri" panose="020F0502020204030204" pitchFamily="34" charset="0"/>
              </a:rPr>
            </a:br>
            <a:r>
              <a:rPr kumimoji="0" lang="en-US" sz="28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Reference paper</a:t>
            </a:r>
            <a:endParaRPr lang="en-IN" dirty="0"/>
          </a:p>
        </p:txBody>
      </p:sp>
      <p:sp>
        <p:nvSpPr>
          <p:cNvPr id="3" name="Content Placeholder 2">
            <a:extLst>
              <a:ext uri="{FF2B5EF4-FFF2-40B4-BE49-F238E27FC236}">
                <a16:creationId xmlns:a16="http://schemas.microsoft.com/office/drawing/2014/main" id="{D05B054F-E4BB-4DEA-BCDE-0EAB78C161B2}"/>
              </a:ext>
            </a:extLst>
          </p:cNvPr>
          <p:cNvSpPr>
            <a:spLocks noGrp="1"/>
          </p:cNvSpPr>
          <p:nvPr>
            <p:ph idx="1"/>
          </p:nvPr>
        </p:nvSpPr>
        <p:spPr>
          <a:xfrm>
            <a:off x="581192" y="2074164"/>
            <a:ext cx="11029615" cy="3634486"/>
          </a:xfrm>
        </p:spPr>
        <p:txBody>
          <a:bodyPr>
            <a:normAutofit/>
          </a:bodyPr>
          <a:lstStyle/>
          <a:p>
            <a:pPr marL="0" indent="0">
              <a:buNone/>
            </a:pPr>
            <a:r>
              <a:rPr lang="en-IN" sz="2500" dirty="0">
                <a:solidFill>
                  <a:schemeClr val="tx1"/>
                </a:solidFill>
                <a:hlinkClick r:id="rId2"/>
              </a:rPr>
              <a:t>https://iaeme.com/MasterAdmin/Journal_uploads/IJEET/VOLUME_12_ISSUE_5/IJEET_12_05_005.pdf</a:t>
            </a:r>
            <a:endParaRPr lang="en-IN" sz="2500" dirty="0">
              <a:solidFill>
                <a:schemeClr val="tx1"/>
              </a:solidFill>
            </a:endParaRPr>
          </a:p>
          <a:p>
            <a:pPr marL="0" indent="0">
              <a:buNone/>
            </a:pPr>
            <a:r>
              <a:rPr lang="en-IN" sz="2500" dirty="0">
                <a:solidFill>
                  <a:schemeClr val="tx1"/>
                </a:solidFill>
                <a:hlinkClick r:id="rId3"/>
              </a:rPr>
              <a:t>https://ieeexplore.ieee.org/document/9243422</a:t>
            </a:r>
            <a:endParaRPr lang="en-IN" sz="2500" dirty="0">
              <a:solidFill>
                <a:schemeClr val="tx1"/>
              </a:solidFill>
            </a:endParaRPr>
          </a:p>
          <a:p>
            <a:pPr marL="0" indent="0">
              <a:buNone/>
            </a:pPr>
            <a:r>
              <a:rPr lang="en-IN" sz="2500" dirty="0">
                <a:solidFill>
                  <a:schemeClr val="tx1"/>
                </a:solidFill>
                <a:hlinkClick r:id="rId4"/>
              </a:rPr>
              <a:t>https://ieeexplore.ieee.org/abstract/document/9155815</a:t>
            </a:r>
            <a:endParaRPr lang="en-IN" sz="2500" dirty="0">
              <a:solidFill>
                <a:schemeClr val="tx1"/>
              </a:solidFill>
            </a:endParaRPr>
          </a:p>
          <a:p>
            <a:pPr marL="0" indent="0">
              <a:buNone/>
            </a:pPr>
            <a:r>
              <a:rPr lang="en-IN" sz="2500" dirty="0">
                <a:solidFill>
                  <a:schemeClr val="tx1"/>
                </a:solidFill>
                <a:hlinkClick r:id="rId5"/>
              </a:rPr>
              <a:t>https://www.sciencedirect.com/science/article/pii/S0168169920302301</a:t>
            </a:r>
            <a:endParaRPr lang="en-IN" sz="2500" dirty="0">
              <a:solidFill>
                <a:schemeClr val="tx1"/>
              </a:solidFill>
            </a:endParaRPr>
          </a:p>
          <a:p>
            <a:pPr marL="0" indent="0">
              <a:buNone/>
            </a:pPr>
            <a:endParaRPr lang="en-IN" sz="2500" dirty="0">
              <a:solidFill>
                <a:schemeClr val="tx1"/>
              </a:solidFill>
            </a:endParaRPr>
          </a:p>
          <a:p>
            <a:pPr marL="0" indent="0">
              <a:buNone/>
            </a:pPr>
            <a:endParaRPr lang="en-IN" sz="2500" dirty="0">
              <a:solidFill>
                <a:schemeClr val="tx1"/>
              </a:solidFill>
            </a:endParaRPr>
          </a:p>
        </p:txBody>
      </p:sp>
    </p:spTree>
    <p:extLst>
      <p:ext uri="{BB962C8B-B14F-4D97-AF65-F5344CB8AC3E}">
        <p14:creationId xmlns:p14="http://schemas.microsoft.com/office/powerpoint/2010/main" val="416299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4598002" y="3031246"/>
            <a:ext cx="3511233" cy="1147054"/>
          </a:xfrm>
        </p:spPr>
        <p:txBody>
          <a:bodyPr anchor="ctr">
            <a:normAutofit/>
          </a:bodyPr>
          <a:lstStyle/>
          <a:p>
            <a:pPr algn="ctr">
              <a:lnSpc>
                <a:spcPct val="50000"/>
              </a:lnSpc>
            </a:pPr>
            <a:r>
              <a:rPr lang="en-US" sz="4000" b="1" dirty="0"/>
              <a:t>Thank You</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38132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E346-D167-4C10-9E8D-22B06915C76A}"/>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5554825C-A8CD-424A-BDB0-497459A7B26D}"/>
              </a:ext>
            </a:extLst>
          </p:cNvPr>
          <p:cNvSpPr>
            <a:spLocks noGrp="1"/>
          </p:cNvSpPr>
          <p:nvPr>
            <p:ph idx="1"/>
          </p:nvPr>
        </p:nvSpPr>
        <p:spPr/>
        <p:txBody>
          <a:bodyPr>
            <a:normAutofit/>
          </a:bodyPr>
          <a:lstStyle/>
          <a:p>
            <a:pPr marL="0" indent="0" algn="just">
              <a:buNone/>
            </a:pPr>
            <a:r>
              <a:rPr lang="en-IN" sz="2500" b="0" i="0" u="none" strike="noStrike" baseline="0" dirty="0">
                <a:solidFill>
                  <a:srgbClr val="000000"/>
                </a:solidFill>
                <a:latin typeface="Calibri" panose="020F0502020204030204" pitchFamily="34" charset="0"/>
              </a:rPr>
              <a:t>India is an Agriculture based economy whose most of the GDP comes from farming. Climate and other environmental changes have become a major threat in the agriculture field. </a:t>
            </a:r>
            <a:r>
              <a:rPr lang="en-IN" sz="2500" b="1" i="0" u="none" strike="noStrike" baseline="0" dirty="0">
                <a:solidFill>
                  <a:srgbClr val="000000"/>
                </a:solidFill>
                <a:latin typeface="Calibri" panose="020F0502020204030204" pitchFamily="34" charset="0"/>
              </a:rPr>
              <a:t>Machine learning </a:t>
            </a:r>
            <a:r>
              <a:rPr lang="en-IN" sz="2500" b="0" i="0" u="none" strike="noStrike" baseline="0" dirty="0">
                <a:solidFill>
                  <a:srgbClr val="000000"/>
                </a:solidFill>
                <a:latin typeface="Calibri" panose="020F0502020204030204" pitchFamily="34" charset="0"/>
              </a:rPr>
              <a:t>is an essential approach for achieving practical and effective solutions for this problem </a:t>
            </a:r>
            <a:r>
              <a:rPr lang="en-IN" sz="2500" b="1" i="0" u="none" strike="noStrike" baseline="0" dirty="0">
                <a:solidFill>
                  <a:srgbClr val="000000"/>
                </a:solidFill>
                <a:latin typeface="Calibri" panose="020F0502020204030204" pitchFamily="34" charset="0"/>
              </a:rPr>
              <a:t>Predicting yield </a:t>
            </a:r>
            <a:r>
              <a:rPr lang="en-IN" sz="2500" dirty="0">
                <a:solidFill>
                  <a:srgbClr val="000000"/>
                </a:solidFill>
                <a:latin typeface="Calibri" panose="020F0502020204030204" pitchFamily="34" charset="0"/>
              </a:rPr>
              <a:t>from </a:t>
            </a:r>
            <a:r>
              <a:rPr lang="en-IN" sz="2500" b="0" i="0" u="none" strike="noStrike" baseline="0" dirty="0">
                <a:solidFill>
                  <a:srgbClr val="000000"/>
                </a:solidFill>
                <a:latin typeface="Calibri" panose="020F0502020204030204" pitchFamily="34" charset="0"/>
              </a:rPr>
              <a:t> historic crop yield and guide farmers that which crop is suitable to grow now and what are the other factors that is needed to maximize the profit or yields of crops</a:t>
            </a:r>
            <a:endParaRPr lang="en-IN" sz="2500" dirty="0"/>
          </a:p>
        </p:txBody>
      </p:sp>
    </p:spTree>
    <p:extLst>
      <p:ext uri="{BB962C8B-B14F-4D97-AF65-F5344CB8AC3E}">
        <p14:creationId xmlns:p14="http://schemas.microsoft.com/office/powerpoint/2010/main" val="41508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3443-058A-4B3B-A148-A77D20DFD1E5}"/>
              </a:ext>
            </a:extLst>
          </p:cNvPr>
          <p:cNvSpPr>
            <a:spLocks noGrp="1"/>
          </p:cNvSpPr>
          <p:nvPr>
            <p:ph type="title"/>
          </p:nvPr>
        </p:nvSpPr>
        <p:spPr/>
        <p:txBody>
          <a:bodyPr/>
          <a:lstStyle/>
          <a:p>
            <a:r>
              <a:rPr lang="en-IN" dirty="0"/>
              <a:t>Existing Module</a:t>
            </a:r>
          </a:p>
        </p:txBody>
      </p:sp>
      <p:sp>
        <p:nvSpPr>
          <p:cNvPr id="3" name="Content Placeholder 2">
            <a:extLst>
              <a:ext uri="{FF2B5EF4-FFF2-40B4-BE49-F238E27FC236}">
                <a16:creationId xmlns:a16="http://schemas.microsoft.com/office/drawing/2014/main" id="{97BD58E4-F1F1-488B-A38D-1E96ED99C8E0}"/>
              </a:ext>
            </a:extLst>
          </p:cNvPr>
          <p:cNvSpPr>
            <a:spLocks noGrp="1"/>
          </p:cNvSpPr>
          <p:nvPr>
            <p:ph idx="1"/>
          </p:nvPr>
        </p:nvSpPr>
        <p:spPr/>
        <p:txBody>
          <a:bodyPr>
            <a:normAutofit/>
          </a:bodyPr>
          <a:lstStyle/>
          <a:p>
            <a:pPr algn="just"/>
            <a:r>
              <a:rPr lang="en-US" sz="2500" dirty="0">
                <a:solidFill>
                  <a:schemeClr val="tx1"/>
                </a:solidFill>
              </a:rPr>
              <a:t>In existing module the yield is prediction is done using weak dataset and also the dataset is not efficient to give suggestion about the fertilizers and irrigation suggestion to the farmer.</a:t>
            </a:r>
          </a:p>
          <a:p>
            <a:pPr algn="just"/>
            <a:r>
              <a:rPr lang="en-US" sz="2500" dirty="0">
                <a:solidFill>
                  <a:schemeClr val="tx1"/>
                </a:solidFill>
              </a:rPr>
              <a:t>Mostly the data that I found in Kaggle are spitted and not more accurate(Accurate in sense of data mismatch prediction is doing for a particular crop and fertilizer suggestion is given for some another)</a:t>
            </a:r>
            <a:endParaRPr lang="en-IN" sz="2500" dirty="0">
              <a:solidFill>
                <a:schemeClr val="tx1"/>
              </a:solidFill>
            </a:endParaRPr>
          </a:p>
        </p:txBody>
      </p:sp>
    </p:spTree>
    <p:extLst>
      <p:ext uri="{BB962C8B-B14F-4D97-AF65-F5344CB8AC3E}">
        <p14:creationId xmlns:p14="http://schemas.microsoft.com/office/powerpoint/2010/main" val="380591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p:txBody>
          <a:bodyPr/>
          <a:lstStyle/>
          <a:p>
            <a:r>
              <a:rPr lang="en-US" dirty="0"/>
              <a:t>Proposed Module</a:t>
            </a:r>
            <a:endParaRPr lang="en-IN" dirty="0"/>
          </a:p>
        </p:txBody>
      </p:sp>
      <p:sp>
        <p:nvSpPr>
          <p:cNvPr id="3" name="Content Placeholder 2">
            <a:extLst>
              <a:ext uri="{FF2B5EF4-FFF2-40B4-BE49-F238E27FC236}">
                <a16:creationId xmlns:a16="http://schemas.microsoft.com/office/drawing/2014/main" id="{BD03475B-3870-489F-B230-6235CBB3981B}"/>
              </a:ext>
            </a:extLst>
          </p:cNvPr>
          <p:cNvSpPr>
            <a:spLocks noGrp="1"/>
          </p:cNvSpPr>
          <p:nvPr>
            <p:ph idx="1"/>
          </p:nvPr>
        </p:nvSpPr>
        <p:spPr>
          <a:xfrm>
            <a:off x="581193" y="2594864"/>
            <a:ext cx="11029615" cy="3424936"/>
          </a:xfrm>
        </p:spPr>
        <p:txBody>
          <a:bodyPr>
            <a:noAutofit/>
          </a:bodyPr>
          <a:lstStyle/>
          <a:p>
            <a:pPr marL="0" indent="0" algn="ctr">
              <a:buNone/>
            </a:pPr>
            <a:r>
              <a:rPr lang="en-IN" sz="2000" dirty="0">
                <a:solidFill>
                  <a:schemeClr val="tx1"/>
                </a:solidFill>
                <a:latin typeface="Calibri" panose="020F0502020204030204" pitchFamily="34" charset="0"/>
              </a:rPr>
              <a:t>This project have various modules that help Farmers to guide them in farming</a:t>
            </a:r>
          </a:p>
          <a:p>
            <a:r>
              <a:rPr lang="en-IN" sz="2000" b="1" dirty="0">
                <a:solidFill>
                  <a:schemeClr val="tx1"/>
                </a:solidFill>
                <a:latin typeface="Calibri" panose="020F0502020204030204" pitchFamily="34" charset="0"/>
              </a:rPr>
              <a:t>Module 1:</a:t>
            </a:r>
            <a:r>
              <a:rPr lang="en-IN" sz="2000" dirty="0">
                <a:solidFill>
                  <a:schemeClr val="tx1"/>
                </a:solidFill>
                <a:latin typeface="Calibri" panose="020F0502020204030204" pitchFamily="34" charset="0"/>
              </a:rPr>
              <a:t> </a:t>
            </a:r>
          </a:p>
          <a:p>
            <a:pPr lvl="1">
              <a:buFont typeface="Arial" panose="020B0604020202020204" pitchFamily="34" charset="0"/>
              <a:buChar char="•"/>
            </a:pPr>
            <a:r>
              <a:rPr lang="en-IN" sz="1800" b="1" dirty="0">
                <a:solidFill>
                  <a:schemeClr val="tx1"/>
                </a:solidFill>
                <a:latin typeface="Calibri" panose="020F0502020204030204" pitchFamily="34" charset="0"/>
              </a:rPr>
              <a:t>Yield Prediction </a:t>
            </a:r>
            <a:r>
              <a:rPr lang="en-IN" sz="1800" dirty="0">
                <a:solidFill>
                  <a:schemeClr val="tx1"/>
                </a:solidFill>
                <a:latin typeface="Calibri" panose="020F0502020204030204" pitchFamily="34" charset="0"/>
              </a:rPr>
              <a:t>(predicting yields using regression by help of historical data)</a:t>
            </a:r>
          </a:p>
          <a:p>
            <a:r>
              <a:rPr lang="en-IN" sz="2000" b="1" dirty="0">
                <a:solidFill>
                  <a:schemeClr val="tx1"/>
                </a:solidFill>
                <a:latin typeface="Calibri" panose="020F0502020204030204" pitchFamily="34" charset="0"/>
              </a:rPr>
              <a:t>Module 2:</a:t>
            </a:r>
          </a:p>
          <a:p>
            <a:pPr lvl="1">
              <a:buFont typeface="Arial" panose="020B0604020202020204" pitchFamily="34" charset="0"/>
              <a:buChar char="•"/>
            </a:pPr>
            <a:r>
              <a:rPr lang="en-IN" sz="1800" b="1" dirty="0">
                <a:solidFill>
                  <a:schemeClr val="tx1"/>
                </a:solidFill>
                <a:latin typeface="Calibri" panose="020F0502020204030204" pitchFamily="34" charset="0"/>
              </a:rPr>
              <a:t> Fertilizers and Irrigation Suggestion </a:t>
            </a:r>
            <a:r>
              <a:rPr lang="en-IN" sz="1800" dirty="0">
                <a:solidFill>
                  <a:schemeClr val="tx1"/>
                </a:solidFill>
                <a:latin typeface="Calibri" panose="020F0502020204030204" pitchFamily="34" charset="0"/>
              </a:rPr>
              <a:t>(If the farmer Wants to increase the Yields).</a:t>
            </a:r>
          </a:p>
          <a:p>
            <a:r>
              <a:rPr lang="en-IN" sz="2000" b="1" dirty="0">
                <a:solidFill>
                  <a:schemeClr val="tx1"/>
                </a:solidFill>
                <a:latin typeface="Calibri" panose="020F0502020204030204" pitchFamily="34" charset="0"/>
              </a:rPr>
              <a:t>Module 3:</a:t>
            </a:r>
            <a:r>
              <a:rPr lang="en-IN" sz="2000" dirty="0">
                <a:solidFill>
                  <a:schemeClr val="tx1"/>
                </a:solidFill>
                <a:latin typeface="Calibri" panose="020F0502020204030204" pitchFamily="34" charset="0"/>
              </a:rPr>
              <a:t> </a:t>
            </a:r>
          </a:p>
          <a:p>
            <a:pPr lvl="1">
              <a:buFont typeface="Arial" panose="020B0604020202020204" pitchFamily="34" charset="0"/>
              <a:buChar char="•"/>
            </a:pPr>
            <a:r>
              <a:rPr lang="en-IN" sz="1800" b="1" dirty="0">
                <a:solidFill>
                  <a:schemeClr val="tx1"/>
                </a:solidFill>
                <a:latin typeface="Calibri" panose="020F0502020204030204" pitchFamily="34" charset="0"/>
              </a:rPr>
              <a:t>Weather Analysis like Temperature, Rainfall, Wind </a:t>
            </a:r>
            <a:r>
              <a:rPr lang="en-IN" sz="1800" dirty="0">
                <a:solidFill>
                  <a:schemeClr val="tx1"/>
                </a:solidFill>
                <a:latin typeface="Calibri" panose="020F0502020204030204" pitchFamily="34" charset="0"/>
              </a:rPr>
              <a:t>(Presenting both forecast as well as historical data) and livestock's suggestion.</a:t>
            </a:r>
          </a:p>
          <a:p>
            <a:r>
              <a:rPr lang="en-IN" sz="2000" b="1" dirty="0">
                <a:solidFill>
                  <a:schemeClr val="tx1"/>
                </a:solidFill>
                <a:latin typeface="Calibri" panose="020F0502020204030204" pitchFamily="34" charset="0"/>
              </a:rPr>
              <a:t>Module 4:</a:t>
            </a:r>
            <a:r>
              <a:rPr lang="en-IN" sz="2000" dirty="0">
                <a:solidFill>
                  <a:schemeClr val="tx1"/>
                </a:solidFill>
                <a:latin typeface="Calibri" panose="020F0502020204030204" pitchFamily="34" charset="0"/>
              </a:rPr>
              <a:t> </a:t>
            </a:r>
          </a:p>
          <a:p>
            <a:pPr lvl="1">
              <a:buFont typeface="Arial" panose="020B0604020202020204" pitchFamily="34" charset="0"/>
              <a:buChar char="•"/>
            </a:pPr>
            <a:r>
              <a:rPr lang="en-IN" sz="1800" b="1" dirty="0">
                <a:solidFill>
                  <a:schemeClr val="tx1"/>
                </a:solidFill>
                <a:latin typeface="Calibri" panose="020F0502020204030204" pitchFamily="34" charset="0"/>
              </a:rPr>
              <a:t>Plant Disease detection</a:t>
            </a:r>
            <a:r>
              <a:rPr lang="en-IN" sz="1800" dirty="0">
                <a:solidFill>
                  <a:schemeClr val="tx1"/>
                </a:solidFill>
                <a:latin typeface="Calibri" panose="020F0502020204030204" pitchFamily="34" charset="0"/>
              </a:rPr>
              <a:t> (Using Deep Learning techniques (CNN) )</a:t>
            </a:r>
            <a:endParaRPr lang="en-IN" sz="1800" dirty="0">
              <a:solidFill>
                <a:schemeClr val="tx1"/>
              </a:solidFill>
            </a:endParaRPr>
          </a:p>
        </p:txBody>
      </p:sp>
    </p:spTree>
    <p:extLst>
      <p:ext uri="{BB962C8B-B14F-4D97-AF65-F5344CB8AC3E}">
        <p14:creationId xmlns:p14="http://schemas.microsoft.com/office/powerpoint/2010/main" val="379107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F511-AFC7-4E54-808B-AF9B21441232}"/>
              </a:ext>
            </a:extLst>
          </p:cNvPr>
          <p:cNvSpPr>
            <a:spLocks noGrp="1"/>
          </p:cNvSpPr>
          <p:nvPr>
            <p:ph type="title"/>
          </p:nvPr>
        </p:nvSpPr>
        <p:spPr>
          <a:xfrm>
            <a:off x="756452" y="605488"/>
            <a:ext cx="11029616" cy="419173"/>
          </a:xfrm>
        </p:spPr>
        <p:txBody>
          <a:bodyPr>
            <a:normAutofit fontScale="90000"/>
          </a:bodyPr>
          <a:lstStyle/>
          <a:p>
            <a:r>
              <a:rPr lang="en-US" dirty="0"/>
              <a:t>Workflow  Diagram</a:t>
            </a:r>
            <a:endParaRPr lang="en-IN" dirty="0"/>
          </a:p>
        </p:txBody>
      </p:sp>
      <p:sp>
        <p:nvSpPr>
          <p:cNvPr id="4" name="Rectangle 3">
            <a:extLst>
              <a:ext uri="{FF2B5EF4-FFF2-40B4-BE49-F238E27FC236}">
                <a16:creationId xmlns:a16="http://schemas.microsoft.com/office/drawing/2014/main" id="{4D6C61E6-D336-46EB-816A-D55F4BC6D41D}"/>
              </a:ext>
            </a:extLst>
          </p:cNvPr>
          <p:cNvSpPr/>
          <p:nvPr/>
        </p:nvSpPr>
        <p:spPr>
          <a:xfrm>
            <a:off x="2256801" y="5919455"/>
            <a:ext cx="1319518"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input area ,crop type, location</a:t>
            </a:r>
            <a:endParaRPr lang="en-IN" sz="1000" dirty="0"/>
          </a:p>
        </p:txBody>
      </p:sp>
      <p:sp>
        <p:nvSpPr>
          <p:cNvPr id="8" name="Rectangle 7">
            <a:extLst>
              <a:ext uri="{FF2B5EF4-FFF2-40B4-BE49-F238E27FC236}">
                <a16:creationId xmlns:a16="http://schemas.microsoft.com/office/drawing/2014/main" id="{890C1E87-F275-4EED-BB8A-BBFFEC9A436B}"/>
              </a:ext>
            </a:extLst>
          </p:cNvPr>
          <p:cNvSpPr/>
          <p:nvPr/>
        </p:nvSpPr>
        <p:spPr>
          <a:xfrm>
            <a:off x="2172981" y="3518385"/>
            <a:ext cx="1319518"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Yield per hectare</a:t>
            </a:r>
            <a:endParaRPr lang="en-IN" sz="1200" dirty="0"/>
          </a:p>
        </p:txBody>
      </p:sp>
      <p:sp>
        <p:nvSpPr>
          <p:cNvPr id="10" name="Arrow: Up 9">
            <a:extLst>
              <a:ext uri="{FF2B5EF4-FFF2-40B4-BE49-F238E27FC236}">
                <a16:creationId xmlns:a16="http://schemas.microsoft.com/office/drawing/2014/main" id="{611379A2-6ABA-4F5B-9541-08F0CC6029F0}"/>
              </a:ext>
            </a:extLst>
          </p:cNvPr>
          <p:cNvSpPr/>
          <p:nvPr/>
        </p:nvSpPr>
        <p:spPr>
          <a:xfrm>
            <a:off x="2884876" y="5545295"/>
            <a:ext cx="45719"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B676F531-F181-402C-B5E3-285096522694}"/>
              </a:ext>
            </a:extLst>
          </p:cNvPr>
          <p:cNvSpPr/>
          <p:nvPr/>
        </p:nvSpPr>
        <p:spPr>
          <a:xfrm>
            <a:off x="2802086" y="4048336"/>
            <a:ext cx="45719"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Snipped 11">
            <a:extLst>
              <a:ext uri="{FF2B5EF4-FFF2-40B4-BE49-F238E27FC236}">
                <a16:creationId xmlns:a16="http://schemas.microsoft.com/office/drawing/2014/main" id="{D05378A6-B554-4753-9AD7-13AE267E86B3}"/>
              </a:ext>
            </a:extLst>
          </p:cNvPr>
          <p:cNvSpPr/>
          <p:nvPr/>
        </p:nvSpPr>
        <p:spPr>
          <a:xfrm>
            <a:off x="3192942" y="2019623"/>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Snipped 12">
            <a:extLst>
              <a:ext uri="{FF2B5EF4-FFF2-40B4-BE49-F238E27FC236}">
                <a16:creationId xmlns:a16="http://schemas.microsoft.com/office/drawing/2014/main" id="{9996B203-256C-4CF4-A0F0-EC16B30313FA}"/>
              </a:ext>
            </a:extLst>
          </p:cNvPr>
          <p:cNvSpPr/>
          <p:nvPr/>
        </p:nvSpPr>
        <p:spPr>
          <a:xfrm>
            <a:off x="3345342" y="2172023"/>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Snipped 13">
            <a:extLst>
              <a:ext uri="{FF2B5EF4-FFF2-40B4-BE49-F238E27FC236}">
                <a16:creationId xmlns:a16="http://schemas.microsoft.com/office/drawing/2014/main" id="{5F33A086-8A38-4591-9E89-35D65699A7B3}"/>
              </a:ext>
            </a:extLst>
          </p:cNvPr>
          <p:cNvSpPr/>
          <p:nvPr/>
        </p:nvSpPr>
        <p:spPr>
          <a:xfrm>
            <a:off x="3497742" y="2324423"/>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Regression model - 3</a:t>
            </a:r>
          </a:p>
          <a:p>
            <a:pPr algn="ctr"/>
            <a:r>
              <a:rPr lang="en-US" sz="1200" dirty="0"/>
              <a:t>(predict Irrigation when yield is given as input)</a:t>
            </a:r>
            <a:endParaRPr lang="en-IN" sz="1200" dirty="0"/>
          </a:p>
          <a:p>
            <a:pPr algn="ctr"/>
            <a:endParaRPr lang="en-IN" sz="1200" dirty="0"/>
          </a:p>
        </p:txBody>
      </p:sp>
      <p:sp>
        <p:nvSpPr>
          <p:cNvPr id="15" name="Rectangle: Single Corner Snipped 14">
            <a:extLst>
              <a:ext uri="{FF2B5EF4-FFF2-40B4-BE49-F238E27FC236}">
                <a16:creationId xmlns:a16="http://schemas.microsoft.com/office/drawing/2014/main" id="{B207CFA2-579B-4309-AD10-9278844464ED}"/>
              </a:ext>
            </a:extLst>
          </p:cNvPr>
          <p:cNvSpPr/>
          <p:nvPr/>
        </p:nvSpPr>
        <p:spPr>
          <a:xfrm>
            <a:off x="655272" y="2050800"/>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Snipped 15">
            <a:extLst>
              <a:ext uri="{FF2B5EF4-FFF2-40B4-BE49-F238E27FC236}">
                <a16:creationId xmlns:a16="http://schemas.microsoft.com/office/drawing/2014/main" id="{54696988-E77E-458A-8BCD-27BEAEDE5859}"/>
              </a:ext>
            </a:extLst>
          </p:cNvPr>
          <p:cNvSpPr/>
          <p:nvPr/>
        </p:nvSpPr>
        <p:spPr>
          <a:xfrm>
            <a:off x="807672" y="2203200"/>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Single Corner Snipped 16">
            <a:extLst>
              <a:ext uri="{FF2B5EF4-FFF2-40B4-BE49-F238E27FC236}">
                <a16:creationId xmlns:a16="http://schemas.microsoft.com/office/drawing/2014/main" id="{3276B34C-32C4-4FE9-A10B-108513AB25C8}"/>
              </a:ext>
            </a:extLst>
          </p:cNvPr>
          <p:cNvSpPr/>
          <p:nvPr/>
        </p:nvSpPr>
        <p:spPr>
          <a:xfrm>
            <a:off x="960072" y="2355600"/>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Regression model - 2</a:t>
            </a:r>
          </a:p>
          <a:p>
            <a:pPr algn="ctr"/>
            <a:r>
              <a:rPr lang="en-US" sz="1200" dirty="0"/>
              <a:t>(predict fertilizers when yield is given as input)</a:t>
            </a:r>
            <a:endParaRPr lang="en-IN" sz="1200" dirty="0"/>
          </a:p>
          <a:p>
            <a:pPr algn="ctr"/>
            <a:endParaRPr lang="en-IN" sz="1200" dirty="0"/>
          </a:p>
        </p:txBody>
      </p:sp>
      <p:sp>
        <p:nvSpPr>
          <p:cNvPr id="18" name="Rectangle 17">
            <a:extLst>
              <a:ext uri="{FF2B5EF4-FFF2-40B4-BE49-F238E27FC236}">
                <a16:creationId xmlns:a16="http://schemas.microsoft.com/office/drawing/2014/main" id="{887D43A3-6169-4003-9722-D5CA97904495}"/>
              </a:ext>
            </a:extLst>
          </p:cNvPr>
          <p:cNvSpPr/>
          <p:nvPr/>
        </p:nvSpPr>
        <p:spPr>
          <a:xfrm>
            <a:off x="1918164" y="3403386"/>
            <a:ext cx="185928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Up 20">
            <a:extLst>
              <a:ext uri="{FF2B5EF4-FFF2-40B4-BE49-F238E27FC236}">
                <a16:creationId xmlns:a16="http://schemas.microsoft.com/office/drawing/2014/main" id="{E81F1C65-9E30-4D6C-9767-23A1AFC9D043}"/>
              </a:ext>
            </a:extLst>
          </p:cNvPr>
          <p:cNvSpPr/>
          <p:nvPr/>
        </p:nvSpPr>
        <p:spPr>
          <a:xfrm>
            <a:off x="1900385" y="3078732"/>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E5C8DC35-5425-49B5-856F-59780F3B0EBB}"/>
              </a:ext>
            </a:extLst>
          </p:cNvPr>
          <p:cNvSpPr/>
          <p:nvPr/>
        </p:nvSpPr>
        <p:spPr>
          <a:xfrm>
            <a:off x="3704251" y="3092852"/>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4F4BC885-4A85-4315-9A1A-B0B8617C38AB}"/>
              </a:ext>
            </a:extLst>
          </p:cNvPr>
          <p:cNvSpPr/>
          <p:nvPr/>
        </p:nvSpPr>
        <p:spPr>
          <a:xfrm flipH="1">
            <a:off x="2803553" y="3471966"/>
            <a:ext cx="5187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6AE979A-28C8-4F25-B618-A3BD1F377A65}"/>
              </a:ext>
            </a:extLst>
          </p:cNvPr>
          <p:cNvSpPr/>
          <p:nvPr/>
        </p:nvSpPr>
        <p:spPr>
          <a:xfrm>
            <a:off x="807672" y="1168909"/>
            <a:ext cx="1319518"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Nitrogen, Phosphate, Potash consumption</a:t>
            </a:r>
            <a:endParaRPr lang="en-IN" sz="1000" dirty="0"/>
          </a:p>
        </p:txBody>
      </p:sp>
      <p:sp>
        <p:nvSpPr>
          <p:cNvPr id="25" name="Arrow: Up 24">
            <a:extLst>
              <a:ext uri="{FF2B5EF4-FFF2-40B4-BE49-F238E27FC236}">
                <a16:creationId xmlns:a16="http://schemas.microsoft.com/office/drawing/2014/main" id="{8E6C6C1E-0000-4940-AC70-891BD5B0DC71}"/>
              </a:ext>
            </a:extLst>
          </p:cNvPr>
          <p:cNvSpPr/>
          <p:nvPr/>
        </p:nvSpPr>
        <p:spPr>
          <a:xfrm>
            <a:off x="1446942" y="1688273"/>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55D2CC5-6817-45E4-8035-3404EFC9D0A6}"/>
              </a:ext>
            </a:extLst>
          </p:cNvPr>
          <p:cNvSpPr/>
          <p:nvPr/>
        </p:nvSpPr>
        <p:spPr>
          <a:xfrm>
            <a:off x="3492499" y="1143424"/>
            <a:ext cx="1319518"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Irrigated area</a:t>
            </a:r>
            <a:endParaRPr lang="en-IN" sz="1000" dirty="0"/>
          </a:p>
        </p:txBody>
      </p:sp>
      <p:sp>
        <p:nvSpPr>
          <p:cNvPr id="27" name="Rectangle 26">
            <a:extLst>
              <a:ext uri="{FF2B5EF4-FFF2-40B4-BE49-F238E27FC236}">
                <a16:creationId xmlns:a16="http://schemas.microsoft.com/office/drawing/2014/main" id="{95F55050-7D29-4793-8A64-DD9A6DC1DA1E}"/>
              </a:ext>
            </a:extLst>
          </p:cNvPr>
          <p:cNvSpPr/>
          <p:nvPr/>
        </p:nvSpPr>
        <p:spPr>
          <a:xfrm>
            <a:off x="559148" y="6096538"/>
            <a:ext cx="1319518" cy="435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input district </a:t>
            </a:r>
            <a:endParaRPr lang="en-IN" sz="1000" dirty="0"/>
          </a:p>
        </p:txBody>
      </p:sp>
      <p:sp>
        <p:nvSpPr>
          <p:cNvPr id="28" name="Arrow: Up 27">
            <a:extLst>
              <a:ext uri="{FF2B5EF4-FFF2-40B4-BE49-F238E27FC236}">
                <a16:creationId xmlns:a16="http://schemas.microsoft.com/office/drawing/2014/main" id="{93400A6B-0976-4380-8998-A47D30645B8F}"/>
              </a:ext>
            </a:extLst>
          </p:cNvPr>
          <p:cNvSpPr/>
          <p:nvPr/>
        </p:nvSpPr>
        <p:spPr>
          <a:xfrm>
            <a:off x="1175452" y="3204814"/>
            <a:ext cx="73194" cy="28721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Up 32">
            <a:extLst>
              <a:ext uri="{FF2B5EF4-FFF2-40B4-BE49-F238E27FC236}">
                <a16:creationId xmlns:a16="http://schemas.microsoft.com/office/drawing/2014/main" id="{876CF25D-F043-412D-A478-068015095D00}"/>
              </a:ext>
            </a:extLst>
          </p:cNvPr>
          <p:cNvSpPr/>
          <p:nvPr/>
        </p:nvSpPr>
        <p:spPr>
          <a:xfrm>
            <a:off x="4132482" y="1686506"/>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B4505584-0888-4931-B5DA-F19185D0C583}"/>
              </a:ext>
            </a:extLst>
          </p:cNvPr>
          <p:cNvSpPr/>
          <p:nvPr/>
        </p:nvSpPr>
        <p:spPr>
          <a:xfrm>
            <a:off x="4127750" y="6148389"/>
            <a:ext cx="1319518" cy="447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input district, crop type </a:t>
            </a:r>
            <a:endParaRPr lang="en-IN" sz="1000" dirty="0"/>
          </a:p>
        </p:txBody>
      </p:sp>
      <p:sp>
        <p:nvSpPr>
          <p:cNvPr id="35" name="Arrow: Up 34">
            <a:extLst>
              <a:ext uri="{FF2B5EF4-FFF2-40B4-BE49-F238E27FC236}">
                <a16:creationId xmlns:a16="http://schemas.microsoft.com/office/drawing/2014/main" id="{F4E37DE6-71E9-41E8-A833-705BF09032EE}"/>
              </a:ext>
            </a:extLst>
          </p:cNvPr>
          <p:cNvSpPr/>
          <p:nvPr/>
        </p:nvSpPr>
        <p:spPr>
          <a:xfrm>
            <a:off x="4738823" y="3103480"/>
            <a:ext cx="73194" cy="30449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Single Corner Snipped 35">
            <a:extLst>
              <a:ext uri="{FF2B5EF4-FFF2-40B4-BE49-F238E27FC236}">
                <a16:creationId xmlns:a16="http://schemas.microsoft.com/office/drawing/2014/main" id="{79410407-A60D-4278-AE63-57A007C60551}"/>
              </a:ext>
            </a:extLst>
          </p:cNvPr>
          <p:cNvSpPr/>
          <p:nvPr/>
        </p:nvSpPr>
        <p:spPr>
          <a:xfrm>
            <a:off x="6044248" y="2183162"/>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Single Corner Snipped 36">
            <a:extLst>
              <a:ext uri="{FF2B5EF4-FFF2-40B4-BE49-F238E27FC236}">
                <a16:creationId xmlns:a16="http://schemas.microsoft.com/office/drawing/2014/main" id="{F4968627-74EA-4735-9666-44032EB62F0C}"/>
              </a:ext>
            </a:extLst>
          </p:cNvPr>
          <p:cNvSpPr/>
          <p:nvPr/>
        </p:nvSpPr>
        <p:spPr>
          <a:xfrm>
            <a:off x="6196648" y="2335562"/>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Single Corner Snipped 37">
            <a:extLst>
              <a:ext uri="{FF2B5EF4-FFF2-40B4-BE49-F238E27FC236}">
                <a16:creationId xmlns:a16="http://schemas.microsoft.com/office/drawing/2014/main" id="{1EC642EA-BC73-4D51-A129-B38A5FEC1286}"/>
              </a:ext>
            </a:extLst>
          </p:cNvPr>
          <p:cNvSpPr/>
          <p:nvPr/>
        </p:nvSpPr>
        <p:spPr>
          <a:xfrm>
            <a:off x="6349048" y="2487962"/>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Analysis Module</a:t>
            </a:r>
          </a:p>
          <a:p>
            <a:pPr algn="ctr"/>
            <a:r>
              <a:rPr lang="en-US" sz="1200" dirty="0"/>
              <a:t>(using plotly to show analyzed Data)</a:t>
            </a:r>
            <a:endParaRPr lang="en-IN" sz="1200" dirty="0"/>
          </a:p>
        </p:txBody>
      </p:sp>
      <p:sp>
        <p:nvSpPr>
          <p:cNvPr id="39" name="Rectangle 38">
            <a:extLst>
              <a:ext uri="{FF2B5EF4-FFF2-40B4-BE49-F238E27FC236}">
                <a16:creationId xmlns:a16="http://schemas.microsoft.com/office/drawing/2014/main" id="{CB3AEB07-5C98-44E0-8A4A-9CFF2A7EA915}"/>
              </a:ext>
            </a:extLst>
          </p:cNvPr>
          <p:cNvSpPr/>
          <p:nvPr/>
        </p:nvSpPr>
        <p:spPr>
          <a:xfrm>
            <a:off x="5490921" y="1197017"/>
            <a:ext cx="885949"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Rain</a:t>
            </a:r>
            <a:endParaRPr lang="en-IN" sz="1000" dirty="0"/>
          </a:p>
        </p:txBody>
      </p:sp>
      <p:sp>
        <p:nvSpPr>
          <p:cNvPr id="41" name="Rectangle 40">
            <a:extLst>
              <a:ext uri="{FF2B5EF4-FFF2-40B4-BE49-F238E27FC236}">
                <a16:creationId xmlns:a16="http://schemas.microsoft.com/office/drawing/2014/main" id="{BE1D5C51-90E0-4367-B0EC-7538CCE895B9}"/>
              </a:ext>
            </a:extLst>
          </p:cNvPr>
          <p:cNvSpPr/>
          <p:nvPr/>
        </p:nvSpPr>
        <p:spPr>
          <a:xfrm>
            <a:off x="6469845" y="1212160"/>
            <a:ext cx="885949"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Temp</a:t>
            </a:r>
            <a:endParaRPr lang="en-IN" sz="1000" dirty="0"/>
          </a:p>
        </p:txBody>
      </p:sp>
      <p:sp>
        <p:nvSpPr>
          <p:cNvPr id="42" name="Rectangle 41">
            <a:extLst>
              <a:ext uri="{FF2B5EF4-FFF2-40B4-BE49-F238E27FC236}">
                <a16:creationId xmlns:a16="http://schemas.microsoft.com/office/drawing/2014/main" id="{8EC70538-5C9E-42A0-A3A9-1B2CFD9266FF}"/>
              </a:ext>
            </a:extLst>
          </p:cNvPr>
          <p:cNvSpPr/>
          <p:nvPr/>
        </p:nvSpPr>
        <p:spPr>
          <a:xfrm>
            <a:off x="7448769" y="1191211"/>
            <a:ext cx="885949"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Wind</a:t>
            </a:r>
            <a:endParaRPr lang="en-IN" sz="1000" dirty="0"/>
          </a:p>
        </p:txBody>
      </p:sp>
      <p:sp>
        <p:nvSpPr>
          <p:cNvPr id="43" name="Rectangle 42">
            <a:extLst>
              <a:ext uri="{FF2B5EF4-FFF2-40B4-BE49-F238E27FC236}">
                <a16:creationId xmlns:a16="http://schemas.microsoft.com/office/drawing/2014/main" id="{E72E2469-5475-4832-91AD-9100388149A2}"/>
              </a:ext>
            </a:extLst>
          </p:cNvPr>
          <p:cNvSpPr/>
          <p:nvPr/>
        </p:nvSpPr>
        <p:spPr>
          <a:xfrm>
            <a:off x="6010120" y="2064403"/>
            <a:ext cx="185928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Up 43">
            <a:extLst>
              <a:ext uri="{FF2B5EF4-FFF2-40B4-BE49-F238E27FC236}">
                <a16:creationId xmlns:a16="http://schemas.microsoft.com/office/drawing/2014/main" id="{005699A6-4C08-4F29-A4E6-8041DDBFB02B}"/>
              </a:ext>
            </a:extLst>
          </p:cNvPr>
          <p:cNvSpPr/>
          <p:nvPr/>
        </p:nvSpPr>
        <p:spPr>
          <a:xfrm>
            <a:off x="5985991" y="1784199"/>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Up 44">
            <a:extLst>
              <a:ext uri="{FF2B5EF4-FFF2-40B4-BE49-F238E27FC236}">
                <a16:creationId xmlns:a16="http://schemas.microsoft.com/office/drawing/2014/main" id="{C9CE3A10-A5C9-4D54-8CB2-3FBCC3144D74}"/>
              </a:ext>
            </a:extLst>
          </p:cNvPr>
          <p:cNvSpPr/>
          <p:nvPr/>
        </p:nvSpPr>
        <p:spPr>
          <a:xfrm>
            <a:off x="7827957" y="1779269"/>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F0514D55-18A0-4F1D-A2A2-F9EEAD2C701D}"/>
              </a:ext>
            </a:extLst>
          </p:cNvPr>
          <p:cNvSpPr/>
          <p:nvPr/>
        </p:nvSpPr>
        <p:spPr>
          <a:xfrm flipH="1">
            <a:off x="6895509" y="2132983"/>
            <a:ext cx="5187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Up 46">
            <a:extLst>
              <a:ext uri="{FF2B5EF4-FFF2-40B4-BE49-F238E27FC236}">
                <a16:creationId xmlns:a16="http://schemas.microsoft.com/office/drawing/2014/main" id="{0FD55A72-D973-4892-82EB-4C8D33643165}"/>
              </a:ext>
            </a:extLst>
          </p:cNvPr>
          <p:cNvSpPr/>
          <p:nvPr/>
        </p:nvSpPr>
        <p:spPr>
          <a:xfrm>
            <a:off x="6884982" y="1725294"/>
            <a:ext cx="73194" cy="325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5D8FED26-A456-43CF-A810-74D018AAF928}"/>
              </a:ext>
            </a:extLst>
          </p:cNvPr>
          <p:cNvSpPr/>
          <p:nvPr/>
        </p:nvSpPr>
        <p:spPr>
          <a:xfrm>
            <a:off x="3611051" y="6001390"/>
            <a:ext cx="341459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Up 48">
            <a:extLst>
              <a:ext uri="{FF2B5EF4-FFF2-40B4-BE49-F238E27FC236}">
                <a16:creationId xmlns:a16="http://schemas.microsoft.com/office/drawing/2014/main" id="{12961CEA-0D5E-4948-A8D0-B399B7AA057D}"/>
              </a:ext>
            </a:extLst>
          </p:cNvPr>
          <p:cNvSpPr/>
          <p:nvPr/>
        </p:nvSpPr>
        <p:spPr>
          <a:xfrm>
            <a:off x="6952447" y="3252337"/>
            <a:ext cx="81044" cy="28318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549E474D-4F3F-4F31-A009-2D68B63DF8F8}"/>
              </a:ext>
            </a:extLst>
          </p:cNvPr>
          <p:cNvSpPr/>
          <p:nvPr/>
        </p:nvSpPr>
        <p:spPr>
          <a:xfrm>
            <a:off x="9128623" y="5942314"/>
            <a:ext cx="1319518" cy="49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input image of leaf</a:t>
            </a:r>
            <a:endParaRPr lang="en-IN" sz="1000" dirty="0"/>
          </a:p>
        </p:txBody>
      </p:sp>
      <p:sp>
        <p:nvSpPr>
          <p:cNvPr id="54" name="Rectangle: Rounded Corners 53">
            <a:extLst>
              <a:ext uri="{FF2B5EF4-FFF2-40B4-BE49-F238E27FC236}">
                <a16:creationId xmlns:a16="http://schemas.microsoft.com/office/drawing/2014/main" id="{4E6491C6-9A4E-4545-AFFA-23A8A2200C0A}"/>
              </a:ext>
            </a:extLst>
          </p:cNvPr>
          <p:cNvSpPr/>
          <p:nvPr/>
        </p:nvSpPr>
        <p:spPr>
          <a:xfrm>
            <a:off x="9128813" y="4861403"/>
            <a:ext cx="1319518" cy="41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Image preprocessing</a:t>
            </a:r>
            <a:endParaRPr lang="en-IN" sz="1000" dirty="0"/>
          </a:p>
        </p:txBody>
      </p:sp>
      <p:sp>
        <p:nvSpPr>
          <p:cNvPr id="55" name="Rectangle: Rounded Corners 54">
            <a:extLst>
              <a:ext uri="{FF2B5EF4-FFF2-40B4-BE49-F238E27FC236}">
                <a16:creationId xmlns:a16="http://schemas.microsoft.com/office/drawing/2014/main" id="{DCDCA4F7-4DD0-4C83-BACE-3BD506F0E5AF}"/>
              </a:ext>
            </a:extLst>
          </p:cNvPr>
          <p:cNvSpPr/>
          <p:nvPr/>
        </p:nvSpPr>
        <p:spPr>
          <a:xfrm>
            <a:off x="9128623" y="4231098"/>
            <a:ext cx="1319518" cy="41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Convert to an Array Comparison</a:t>
            </a:r>
            <a:endParaRPr lang="en-IN" sz="1000" dirty="0"/>
          </a:p>
        </p:txBody>
      </p:sp>
      <p:sp>
        <p:nvSpPr>
          <p:cNvPr id="58" name="Rectangle: Rounded Corners 57">
            <a:extLst>
              <a:ext uri="{FF2B5EF4-FFF2-40B4-BE49-F238E27FC236}">
                <a16:creationId xmlns:a16="http://schemas.microsoft.com/office/drawing/2014/main" id="{3F00F6EB-FE57-4681-A6CE-097CF6B12F5A}"/>
              </a:ext>
            </a:extLst>
          </p:cNvPr>
          <p:cNvSpPr/>
          <p:nvPr/>
        </p:nvSpPr>
        <p:spPr>
          <a:xfrm>
            <a:off x="7462383" y="4896584"/>
            <a:ext cx="1319518" cy="41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Training  dataset</a:t>
            </a:r>
            <a:endParaRPr lang="en-IN" sz="1000" dirty="0"/>
          </a:p>
        </p:txBody>
      </p:sp>
      <p:sp>
        <p:nvSpPr>
          <p:cNvPr id="59" name="Arrow: Up 58">
            <a:extLst>
              <a:ext uri="{FF2B5EF4-FFF2-40B4-BE49-F238E27FC236}">
                <a16:creationId xmlns:a16="http://schemas.microsoft.com/office/drawing/2014/main" id="{501E5CA3-A2E5-4D1F-AFA2-CA0898188677}"/>
              </a:ext>
            </a:extLst>
          </p:cNvPr>
          <p:cNvSpPr/>
          <p:nvPr/>
        </p:nvSpPr>
        <p:spPr>
          <a:xfrm>
            <a:off x="9744091" y="4667033"/>
            <a:ext cx="45719" cy="1641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EAF6BDB4-A30C-4AD2-8CE0-82D52D2B685B}"/>
              </a:ext>
            </a:extLst>
          </p:cNvPr>
          <p:cNvSpPr/>
          <p:nvPr/>
        </p:nvSpPr>
        <p:spPr>
          <a:xfrm>
            <a:off x="9746585" y="5323439"/>
            <a:ext cx="73194" cy="5725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24BB1E98-AFE9-42F0-AD1B-E91A23E89FC6}"/>
              </a:ext>
            </a:extLst>
          </p:cNvPr>
          <p:cNvSpPr/>
          <p:nvPr/>
        </p:nvSpPr>
        <p:spPr>
          <a:xfrm rot="5400000" flipH="1">
            <a:off x="8909411" y="4953885"/>
            <a:ext cx="86441" cy="2675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Up 61">
            <a:extLst>
              <a:ext uri="{FF2B5EF4-FFF2-40B4-BE49-F238E27FC236}">
                <a16:creationId xmlns:a16="http://schemas.microsoft.com/office/drawing/2014/main" id="{4BE224E0-CF8E-4FEB-81D4-58FCCBB48195}"/>
              </a:ext>
            </a:extLst>
          </p:cNvPr>
          <p:cNvSpPr/>
          <p:nvPr/>
        </p:nvSpPr>
        <p:spPr>
          <a:xfrm>
            <a:off x="9744091" y="4057433"/>
            <a:ext cx="45719" cy="1641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Rounded Corners 64">
            <a:extLst>
              <a:ext uri="{FF2B5EF4-FFF2-40B4-BE49-F238E27FC236}">
                <a16:creationId xmlns:a16="http://schemas.microsoft.com/office/drawing/2014/main" id="{D7C44414-E60F-4975-B836-ED635319941A}"/>
              </a:ext>
            </a:extLst>
          </p:cNvPr>
          <p:cNvSpPr/>
          <p:nvPr/>
        </p:nvSpPr>
        <p:spPr>
          <a:xfrm>
            <a:off x="9028283" y="2024109"/>
            <a:ext cx="1319518" cy="41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Classified Detection</a:t>
            </a:r>
            <a:endParaRPr lang="en-IN" sz="1000" dirty="0"/>
          </a:p>
        </p:txBody>
      </p:sp>
      <p:sp>
        <p:nvSpPr>
          <p:cNvPr id="66" name="Arrow: Up 65">
            <a:extLst>
              <a:ext uri="{FF2B5EF4-FFF2-40B4-BE49-F238E27FC236}">
                <a16:creationId xmlns:a16="http://schemas.microsoft.com/office/drawing/2014/main" id="{4F5D3004-8677-486C-AFED-86262CC48B57}"/>
              </a:ext>
            </a:extLst>
          </p:cNvPr>
          <p:cNvSpPr/>
          <p:nvPr/>
        </p:nvSpPr>
        <p:spPr>
          <a:xfrm>
            <a:off x="9666973" y="2467078"/>
            <a:ext cx="59350" cy="465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E7C6D831-BD81-47D8-BBEE-E1EEA5898FD7}"/>
              </a:ext>
            </a:extLst>
          </p:cNvPr>
          <p:cNvSpPr/>
          <p:nvPr/>
        </p:nvSpPr>
        <p:spPr>
          <a:xfrm>
            <a:off x="9066564" y="1263692"/>
            <a:ext cx="925982" cy="39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Leaf disease </a:t>
            </a:r>
            <a:endParaRPr lang="en-IN" sz="1000" dirty="0"/>
          </a:p>
        </p:txBody>
      </p:sp>
      <p:sp>
        <p:nvSpPr>
          <p:cNvPr id="69" name="Arrow: Up 68">
            <a:extLst>
              <a:ext uri="{FF2B5EF4-FFF2-40B4-BE49-F238E27FC236}">
                <a16:creationId xmlns:a16="http://schemas.microsoft.com/office/drawing/2014/main" id="{AACD9257-205D-46FD-B379-3A4A86F22E56}"/>
              </a:ext>
            </a:extLst>
          </p:cNvPr>
          <p:cNvSpPr/>
          <p:nvPr/>
        </p:nvSpPr>
        <p:spPr>
          <a:xfrm>
            <a:off x="9665643" y="1729204"/>
            <a:ext cx="73194" cy="2341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Single Corner Snipped 69">
            <a:extLst>
              <a:ext uri="{FF2B5EF4-FFF2-40B4-BE49-F238E27FC236}">
                <a16:creationId xmlns:a16="http://schemas.microsoft.com/office/drawing/2014/main" id="{B0628A4B-DFD3-4AF4-839C-02CA8A6AEDA1}"/>
              </a:ext>
            </a:extLst>
          </p:cNvPr>
          <p:cNvSpPr/>
          <p:nvPr/>
        </p:nvSpPr>
        <p:spPr>
          <a:xfrm>
            <a:off x="1982407" y="4455201"/>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Single Corner Snipped 70">
            <a:extLst>
              <a:ext uri="{FF2B5EF4-FFF2-40B4-BE49-F238E27FC236}">
                <a16:creationId xmlns:a16="http://schemas.microsoft.com/office/drawing/2014/main" id="{0A6B2600-2A7C-477E-BFD0-D5EF20BAC034}"/>
              </a:ext>
            </a:extLst>
          </p:cNvPr>
          <p:cNvSpPr/>
          <p:nvPr/>
        </p:nvSpPr>
        <p:spPr>
          <a:xfrm>
            <a:off x="2134807" y="4607601"/>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Single Corner Snipped 71">
            <a:extLst>
              <a:ext uri="{FF2B5EF4-FFF2-40B4-BE49-F238E27FC236}">
                <a16:creationId xmlns:a16="http://schemas.microsoft.com/office/drawing/2014/main" id="{166BE150-D319-41CA-B8FE-4724DD9A88D5}"/>
              </a:ext>
            </a:extLst>
          </p:cNvPr>
          <p:cNvSpPr/>
          <p:nvPr/>
        </p:nvSpPr>
        <p:spPr>
          <a:xfrm>
            <a:off x="2287207" y="4760001"/>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Regression model - 1</a:t>
            </a:r>
          </a:p>
          <a:p>
            <a:pPr algn="ctr"/>
            <a:r>
              <a:rPr lang="en-US" sz="1200" dirty="0"/>
              <a:t>(predict yield when area is given as input)</a:t>
            </a:r>
            <a:endParaRPr lang="en-IN" sz="1200" dirty="0"/>
          </a:p>
        </p:txBody>
      </p:sp>
      <p:sp>
        <p:nvSpPr>
          <p:cNvPr id="73" name="Rectangle: Single Corner Snipped 72">
            <a:extLst>
              <a:ext uri="{FF2B5EF4-FFF2-40B4-BE49-F238E27FC236}">
                <a16:creationId xmlns:a16="http://schemas.microsoft.com/office/drawing/2014/main" id="{10A1AA12-D07F-4EDA-9F94-AF9F1CF2DD6A}"/>
              </a:ext>
            </a:extLst>
          </p:cNvPr>
          <p:cNvSpPr/>
          <p:nvPr/>
        </p:nvSpPr>
        <p:spPr>
          <a:xfrm>
            <a:off x="8727159" y="2976376"/>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Single Corner Snipped 73">
            <a:extLst>
              <a:ext uri="{FF2B5EF4-FFF2-40B4-BE49-F238E27FC236}">
                <a16:creationId xmlns:a16="http://schemas.microsoft.com/office/drawing/2014/main" id="{D424177D-6BB0-420E-B94D-7435BF02E456}"/>
              </a:ext>
            </a:extLst>
          </p:cNvPr>
          <p:cNvSpPr/>
          <p:nvPr/>
        </p:nvSpPr>
        <p:spPr>
          <a:xfrm>
            <a:off x="8879559" y="3128776"/>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Single Corner Snipped 74">
            <a:extLst>
              <a:ext uri="{FF2B5EF4-FFF2-40B4-BE49-F238E27FC236}">
                <a16:creationId xmlns:a16="http://schemas.microsoft.com/office/drawing/2014/main" id="{A94A7D30-E3BF-4FDC-98D2-77DCC493A960}"/>
              </a:ext>
            </a:extLst>
          </p:cNvPr>
          <p:cNvSpPr/>
          <p:nvPr/>
        </p:nvSpPr>
        <p:spPr>
          <a:xfrm>
            <a:off x="9031959" y="3281176"/>
            <a:ext cx="1837189" cy="7466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DCNN Model</a:t>
            </a:r>
            <a:endParaRPr lang="en-IN" sz="1200" dirty="0"/>
          </a:p>
        </p:txBody>
      </p:sp>
      <p:cxnSp>
        <p:nvCxnSpPr>
          <p:cNvPr id="77" name="Straight Connector 76">
            <a:extLst>
              <a:ext uri="{FF2B5EF4-FFF2-40B4-BE49-F238E27FC236}">
                <a16:creationId xmlns:a16="http://schemas.microsoft.com/office/drawing/2014/main" id="{1D1C20DD-B870-4B28-8C3B-0454CCCE833F}"/>
              </a:ext>
            </a:extLst>
          </p:cNvPr>
          <p:cNvCxnSpPr/>
          <p:nvPr/>
        </p:nvCxnSpPr>
        <p:spPr>
          <a:xfrm>
            <a:off x="-24219" y="5585457"/>
            <a:ext cx="11916228" cy="670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8380F9C8-E3D4-4ED1-BE08-33CCD74825BD}"/>
              </a:ext>
            </a:extLst>
          </p:cNvPr>
          <p:cNvCxnSpPr/>
          <p:nvPr/>
        </p:nvCxnSpPr>
        <p:spPr>
          <a:xfrm>
            <a:off x="22389" y="1830243"/>
            <a:ext cx="11916228" cy="670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C9B18CF0-0619-4F4C-B596-C01F70325844}"/>
              </a:ext>
            </a:extLst>
          </p:cNvPr>
          <p:cNvSpPr txBox="1"/>
          <p:nvPr/>
        </p:nvSpPr>
        <p:spPr>
          <a:xfrm rot="16200000">
            <a:off x="11182042" y="5950108"/>
            <a:ext cx="708045" cy="369332"/>
          </a:xfrm>
          <a:prstGeom prst="rect">
            <a:avLst/>
          </a:prstGeom>
          <a:noFill/>
        </p:spPr>
        <p:txBody>
          <a:bodyPr wrap="square" rtlCol="0">
            <a:spAutoFit/>
          </a:bodyPr>
          <a:lstStyle/>
          <a:p>
            <a:r>
              <a:rPr lang="en-US" dirty="0"/>
              <a:t>input</a:t>
            </a:r>
            <a:endParaRPr lang="en-IN" dirty="0"/>
          </a:p>
        </p:txBody>
      </p:sp>
      <p:sp>
        <p:nvSpPr>
          <p:cNvPr id="80" name="TextBox 79">
            <a:extLst>
              <a:ext uri="{FF2B5EF4-FFF2-40B4-BE49-F238E27FC236}">
                <a16:creationId xmlns:a16="http://schemas.microsoft.com/office/drawing/2014/main" id="{81106CD2-8315-4958-A5F0-2D8EF933CB23}"/>
              </a:ext>
            </a:extLst>
          </p:cNvPr>
          <p:cNvSpPr txBox="1"/>
          <p:nvPr/>
        </p:nvSpPr>
        <p:spPr>
          <a:xfrm rot="16200000">
            <a:off x="11019498" y="1053173"/>
            <a:ext cx="932951" cy="369332"/>
          </a:xfrm>
          <a:prstGeom prst="rect">
            <a:avLst/>
          </a:prstGeom>
          <a:noFill/>
        </p:spPr>
        <p:txBody>
          <a:bodyPr wrap="square" rtlCol="0">
            <a:spAutoFit/>
          </a:bodyPr>
          <a:lstStyle/>
          <a:p>
            <a:r>
              <a:rPr lang="en-US" dirty="0"/>
              <a:t>Output</a:t>
            </a:r>
            <a:endParaRPr lang="en-IN" dirty="0"/>
          </a:p>
        </p:txBody>
      </p:sp>
      <p:sp>
        <p:nvSpPr>
          <p:cNvPr id="82" name="TextBox 81">
            <a:extLst>
              <a:ext uri="{FF2B5EF4-FFF2-40B4-BE49-F238E27FC236}">
                <a16:creationId xmlns:a16="http://schemas.microsoft.com/office/drawing/2014/main" id="{F69EC244-8F8C-4B6C-84B9-9992AE5363E7}"/>
              </a:ext>
            </a:extLst>
          </p:cNvPr>
          <p:cNvSpPr txBox="1"/>
          <p:nvPr/>
        </p:nvSpPr>
        <p:spPr>
          <a:xfrm>
            <a:off x="2528541" y="6420282"/>
            <a:ext cx="843000" cy="246221"/>
          </a:xfrm>
          <a:prstGeom prst="rect">
            <a:avLst/>
          </a:prstGeom>
          <a:noFill/>
        </p:spPr>
        <p:txBody>
          <a:bodyPr wrap="square" rtlCol="0">
            <a:spAutoFit/>
          </a:bodyPr>
          <a:lstStyle/>
          <a:p>
            <a:r>
              <a:rPr lang="en-US" sz="1000" dirty="0"/>
              <a:t>Module 1</a:t>
            </a:r>
            <a:endParaRPr lang="en-IN" sz="1000" dirty="0"/>
          </a:p>
        </p:txBody>
      </p:sp>
      <p:sp>
        <p:nvSpPr>
          <p:cNvPr id="83" name="TextBox 82">
            <a:extLst>
              <a:ext uri="{FF2B5EF4-FFF2-40B4-BE49-F238E27FC236}">
                <a16:creationId xmlns:a16="http://schemas.microsoft.com/office/drawing/2014/main" id="{89B58E38-3156-47F5-8042-8779983FA5F3}"/>
              </a:ext>
            </a:extLst>
          </p:cNvPr>
          <p:cNvSpPr txBox="1"/>
          <p:nvPr/>
        </p:nvSpPr>
        <p:spPr>
          <a:xfrm>
            <a:off x="827146" y="6510138"/>
            <a:ext cx="843000" cy="246221"/>
          </a:xfrm>
          <a:prstGeom prst="rect">
            <a:avLst/>
          </a:prstGeom>
          <a:noFill/>
        </p:spPr>
        <p:txBody>
          <a:bodyPr wrap="square" rtlCol="0">
            <a:spAutoFit/>
          </a:bodyPr>
          <a:lstStyle/>
          <a:p>
            <a:r>
              <a:rPr lang="en-US" sz="1000" dirty="0"/>
              <a:t>Module 2</a:t>
            </a:r>
            <a:endParaRPr lang="en-IN" sz="1000" dirty="0"/>
          </a:p>
        </p:txBody>
      </p:sp>
      <p:sp>
        <p:nvSpPr>
          <p:cNvPr id="84" name="TextBox 83">
            <a:extLst>
              <a:ext uri="{FF2B5EF4-FFF2-40B4-BE49-F238E27FC236}">
                <a16:creationId xmlns:a16="http://schemas.microsoft.com/office/drawing/2014/main" id="{FF44835B-7A99-4C46-9B53-DB31F9BEA188}"/>
              </a:ext>
            </a:extLst>
          </p:cNvPr>
          <p:cNvSpPr txBox="1"/>
          <p:nvPr/>
        </p:nvSpPr>
        <p:spPr>
          <a:xfrm>
            <a:off x="4390517" y="6548767"/>
            <a:ext cx="843000" cy="246221"/>
          </a:xfrm>
          <a:prstGeom prst="rect">
            <a:avLst/>
          </a:prstGeom>
          <a:noFill/>
        </p:spPr>
        <p:txBody>
          <a:bodyPr wrap="square" rtlCol="0">
            <a:spAutoFit/>
          </a:bodyPr>
          <a:lstStyle/>
          <a:p>
            <a:r>
              <a:rPr lang="en-US" sz="1000" dirty="0"/>
              <a:t>Module 2</a:t>
            </a:r>
            <a:endParaRPr lang="en-IN" sz="1000" dirty="0"/>
          </a:p>
        </p:txBody>
      </p:sp>
      <p:sp>
        <p:nvSpPr>
          <p:cNvPr id="85" name="TextBox 84">
            <a:extLst>
              <a:ext uri="{FF2B5EF4-FFF2-40B4-BE49-F238E27FC236}">
                <a16:creationId xmlns:a16="http://schemas.microsoft.com/office/drawing/2014/main" id="{32F38164-B317-433D-990B-C0F37B5194F9}"/>
              </a:ext>
            </a:extLst>
          </p:cNvPr>
          <p:cNvSpPr txBox="1"/>
          <p:nvPr/>
        </p:nvSpPr>
        <p:spPr>
          <a:xfrm>
            <a:off x="9398279" y="6424567"/>
            <a:ext cx="843000" cy="246221"/>
          </a:xfrm>
          <a:prstGeom prst="rect">
            <a:avLst/>
          </a:prstGeom>
          <a:noFill/>
        </p:spPr>
        <p:txBody>
          <a:bodyPr wrap="square" rtlCol="0">
            <a:spAutoFit/>
          </a:bodyPr>
          <a:lstStyle/>
          <a:p>
            <a:r>
              <a:rPr lang="en-US" sz="1000" dirty="0"/>
              <a:t>Module 4</a:t>
            </a:r>
            <a:endParaRPr lang="en-IN" sz="1000" dirty="0"/>
          </a:p>
        </p:txBody>
      </p:sp>
      <p:sp>
        <p:nvSpPr>
          <p:cNvPr id="86" name="Rectangle: Rounded Corners 85">
            <a:extLst>
              <a:ext uri="{FF2B5EF4-FFF2-40B4-BE49-F238E27FC236}">
                <a16:creationId xmlns:a16="http://schemas.microsoft.com/office/drawing/2014/main" id="{41A547A0-2967-4E9D-979F-3826D3CA2066}"/>
              </a:ext>
            </a:extLst>
          </p:cNvPr>
          <p:cNvSpPr/>
          <p:nvPr/>
        </p:nvSpPr>
        <p:spPr>
          <a:xfrm>
            <a:off x="10214484" y="1254635"/>
            <a:ext cx="925982" cy="39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Remedies </a:t>
            </a:r>
            <a:endParaRPr lang="en-IN" sz="1000" dirty="0"/>
          </a:p>
        </p:txBody>
      </p:sp>
      <p:sp>
        <p:nvSpPr>
          <p:cNvPr id="88" name="Arrow: Up 87">
            <a:extLst>
              <a:ext uri="{FF2B5EF4-FFF2-40B4-BE49-F238E27FC236}">
                <a16:creationId xmlns:a16="http://schemas.microsoft.com/office/drawing/2014/main" id="{E1176EFB-8329-4048-A309-219674D7880E}"/>
              </a:ext>
            </a:extLst>
          </p:cNvPr>
          <p:cNvSpPr/>
          <p:nvPr/>
        </p:nvSpPr>
        <p:spPr>
          <a:xfrm rot="1530132">
            <a:off x="10259579" y="1681952"/>
            <a:ext cx="45719" cy="2821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CB0C3ECF-922F-4118-8661-D29CD4EC98B7}"/>
              </a:ext>
            </a:extLst>
          </p:cNvPr>
          <p:cNvSpPr/>
          <p:nvPr/>
        </p:nvSpPr>
        <p:spPr>
          <a:xfrm>
            <a:off x="10758693" y="4848802"/>
            <a:ext cx="1319518" cy="41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Removing the Background</a:t>
            </a:r>
            <a:endParaRPr lang="en-IN" sz="1000" dirty="0"/>
          </a:p>
        </p:txBody>
      </p:sp>
      <p:sp>
        <p:nvSpPr>
          <p:cNvPr id="76" name="Arrow: Up 75">
            <a:extLst>
              <a:ext uri="{FF2B5EF4-FFF2-40B4-BE49-F238E27FC236}">
                <a16:creationId xmlns:a16="http://schemas.microsoft.com/office/drawing/2014/main" id="{F8BF8203-A73D-43BA-8E21-792D5766B81C}"/>
              </a:ext>
            </a:extLst>
          </p:cNvPr>
          <p:cNvSpPr/>
          <p:nvPr/>
        </p:nvSpPr>
        <p:spPr>
          <a:xfrm rot="16200000" flipH="1">
            <a:off x="10555769" y="4937529"/>
            <a:ext cx="86441" cy="2675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728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a:xfrm>
            <a:off x="455357" y="637563"/>
            <a:ext cx="11029616" cy="498304"/>
          </a:xfrm>
        </p:spPr>
        <p:txBody>
          <a:bodyPr>
            <a:normAutofit fontScale="90000"/>
          </a:bodyPr>
          <a:lstStyle/>
          <a:p>
            <a:r>
              <a:rPr lang="en-US" dirty="0"/>
              <a:t>Architecture Diagram - (1)  </a:t>
            </a:r>
            <a:endParaRPr lang="en-IN" dirty="0"/>
          </a:p>
        </p:txBody>
      </p:sp>
      <p:pic>
        <p:nvPicPr>
          <p:cNvPr id="7" name="Picture 6">
            <a:extLst>
              <a:ext uri="{FF2B5EF4-FFF2-40B4-BE49-F238E27FC236}">
                <a16:creationId xmlns:a16="http://schemas.microsoft.com/office/drawing/2014/main" id="{24C0B49C-D225-4BF8-809C-2ED0846CCAE7}"/>
              </a:ext>
            </a:extLst>
          </p:cNvPr>
          <p:cNvPicPr>
            <a:picLocks noChangeAspect="1"/>
          </p:cNvPicPr>
          <p:nvPr/>
        </p:nvPicPr>
        <p:blipFill rotWithShape="1">
          <a:blip r:embed="rId2"/>
          <a:srcRect b="3044"/>
          <a:stretch/>
        </p:blipFill>
        <p:spPr>
          <a:xfrm>
            <a:off x="2919370" y="1266737"/>
            <a:ext cx="6543568" cy="5343788"/>
          </a:xfrm>
          <a:prstGeom prst="rect">
            <a:avLst/>
          </a:prstGeom>
        </p:spPr>
      </p:pic>
      <p:sp>
        <p:nvSpPr>
          <p:cNvPr id="8" name="Content Placeholder 2">
            <a:extLst>
              <a:ext uri="{FF2B5EF4-FFF2-40B4-BE49-F238E27FC236}">
                <a16:creationId xmlns:a16="http://schemas.microsoft.com/office/drawing/2014/main" id="{173EEE46-7707-466C-B147-17449A6E2793}"/>
              </a:ext>
            </a:extLst>
          </p:cNvPr>
          <p:cNvSpPr>
            <a:spLocks noGrp="1"/>
          </p:cNvSpPr>
          <p:nvPr>
            <p:ph idx="1"/>
          </p:nvPr>
        </p:nvSpPr>
        <p:spPr>
          <a:xfrm>
            <a:off x="4867965" y="522200"/>
            <a:ext cx="6994068" cy="744537"/>
          </a:xfrm>
        </p:spPr>
        <p:txBody>
          <a:bodyPr>
            <a:normAutofit fontScale="92500"/>
          </a:bodyPr>
          <a:lstStyle/>
          <a:p>
            <a:pPr marL="0" indent="0">
              <a:buNone/>
            </a:pPr>
            <a:r>
              <a:rPr lang="en-US" sz="2500" dirty="0">
                <a:solidFill>
                  <a:schemeClr val="tx1"/>
                </a:solidFill>
              </a:rPr>
              <a:t>Yield prediction and irrigation and fertilizer suggestion</a:t>
            </a:r>
            <a:endParaRPr lang="en-IN" sz="2500" dirty="0">
              <a:solidFill>
                <a:schemeClr val="tx1"/>
              </a:solidFill>
            </a:endParaRPr>
          </a:p>
        </p:txBody>
      </p:sp>
    </p:spTree>
    <p:extLst>
      <p:ext uri="{BB962C8B-B14F-4D97-AF65-F5344CB8AC3E}">
        <p14:creationId xmlns:p14="http://schemas.microsoft.com/office/powerpoint/2010/main" val="49323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p:txBody>
          <a:bodyPr/>
          <a:lstStyle/>
          <a:p>
            <a:r>
              <a:rPr lang="en-US" dirty="0"/>
              <a:t>Module 1</a:t>
            </a:r>
            <a:endParaRPr lang="en-IN" dirty="0"/>
          </a:p>
        </p:txBody>
      </p:sp>
      <p:sp>
        <p:nvSpPr>
          <p:cNvPr id="3" name="Content Placeholder 2">
            <a:extLst>
              <a:ext uri="{FF2B5EF4-FFF2-40B4-BE49-F238E27FC236}">
                <a16:creationId xmlns:a16="http://schemas.microsoft.com/office/drawing/2014/main" id="{BD03475B-3870-489F-B230-6235CBB3981B}"/>
              </a:ext>
            </a:extLst>
          </p:cNvPr>
          <p:cNvSpPr>
            <a:spLocks noGrp="1"/>
          </p:cNvSpPr>
          <p:nvPr>
            <p:ph idx="1"/>
          </p:nvPr>
        </p:nvSpPr>
        <p:spPr>
          <a:xfrm>
            <a:off x="581192" y="1890876"/>
            <a:ext cx="11029615" cy="3424936"/>
          </a:xfrm>
        </p:spPr>
        <p:txBody>
          <a:bodyPr>
            <a:noAutofit/>
          </a:bodyPr>
          <a:lstStyle/>
          <a:p>
            <a:r>
              <a:rPr lang="en-US" sz="2400" dirty="0">
                <a:solidFill>
                  <a:schemeClr val="tx1"/>
                </a:solidFill>
              </a:rPr>
              <a:t>In this module the various Agricultural Crop area ,production and yield data is taken according to the historical data the yield is going to be predicted.</a:t>
            </a:r>
          </a:p>
          <a:p>
            <a:r>
              <a:rPr lang="en-US" sz="2400" dirty="0">
                <a:solidFill>
                  <a:schemeClr val="tx1"/>
                </a:solidFill>
              </a:rPr>
              <a:t>For better accuracy I used the lassos regression model.</a:t>
            </a:r>
          </a:p>
          <a:p>
            <a:r>
              <a:rPr lang="en-US" sz="2400" dirty="0">
                <a:solidFill>
                  <a:schemeClr val="tx1"/>
                </a:solidFill>
              </a:rPr>
              <a:t>The user have to input the state ,district and type of crop on behalf of that the yield is predicted </a:t>
            </a:r>
          </a:p>
          <a:p>
            <a:r>
              <a:rPr lang="en-US" sz="2400" dirty="0">
                <a:solidFill>
                  <a:schemeClr val="tx1"/>
                </a:solidFill>
              </a:rPr>
              <a:t>The predicted yield is feed as input to the other module-2 as input.</a:t>
            </a:r>
            <a:endParaRPr lang="en-IN" sz="2400" dirty="0">
              <a:solidFill>
                <a:schemeClr val="tx1"/>
              </a:solidFill>
            </a:endParaRPr>
          </a:p>
        </p:txBody>
      </p:sp>
    </p:spTree>
    <p:extLst>
      <p:ext uri="{BB962C8B-B14F-4D97-AF65-F5344CB8AC3E}">
        <p14:creationId xmlns:p14="http://schemas.microsoft.com/office/powerpoint/2010/main" val="359947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p:txBody>
          <a:bodyPr/>
          <a:lstStyle/>
          <a:p>
            <a:r>
              <a:rPr lang="en-US" dirty="0"/>
              <a:t>Module 2</a:t>
            </a:r>
            <a:endParaRPr lang="en-IN" dirty="0"/>
          </a:p>
        </p:txBody>
      </p:sp>
      <p:sp>
        <p:nvSpPr>
          <p:cNvPr id="3" name="Content Placeholder 2">
            <a:extLst>
              <a:ext uri="{FF2B5EF4-FFF2-40B4-BE49-F238E27FC236}">
                <a16:creationId xmlns:a16="http://schemas.microsoft.com/office/drawing/2014/main" id="{BD03475B-3870-489F-B230-6235CBB3981B}"/>
              </a:ext>
            </a:extLst>
          </p:cNvPr>
          <p:cNvSpPr>
            <a:spLocks noGrp="1"/>
          </p:cNvSpPr>
          <p:nvPr>
            <p:ph idx="1"/>
          </p:nvPr>
        </p:nvSpPr>
        <p:spPr>
          <a:xfrm>
            <a:off x="581192" y="1890876"/>
            <a:ext cx="11029615" cy="3424936"/>
          </a:xfrm>
        </p:spPr>
        <p:txBody>
          <a:bodyPr>
            <a:noAutofit/>
          </a:bodyPr>
          <a:lstStyle/>
          <a:p>
            <a:r>
              <a:rPr lang="en-US" sz="2400" dirty="0">
                <a:solidFill>
                  <a:schemeClr val="tx1"/>
                </a:solidFill>
              </a:rPr>
              <a:t>In this module the fertilizer and irrigation are predicted on behalf of the yields.</a:t>
            </a:r>
          </a:p>
          <a:p>
            <a:r>
              <a:rPr lang="en-US" sz="2400" dirty="0">
                <a:solidFill>
                  <a:schemeClr val="tx1"/>
                </a:solidFill>
              </a:rPr>
              <a:t>If a farmer wants to increase its yield then this module will suggest at what extent the fertilizer amount and irrigation supply is need to be increased.</a:t>
            </a:r>
          </a:p>
          <a:p>
            <a:r>
              <a:rPr lang="en-US" sz="2400" dirty="0">
                <a:solidFill>
                  <a:schemeClr val="tx1"/>
                </a:solidFill>
              </a:rPr>
              <a:t>I am using Multiple regression Module that help in the prediction (type of regression is under observation.)</a:t>
            </a:r>
            <a:endParaRPr lang="en-IN" dirty="0"/>
          </a:p>
        </p:txBody>
      </p:sp>
    </p:spTree>
    <p:extLst>
      <p:ext uri="{BB962C8B-B14F-4D97-AF65-F5344CB8AC3E}">
        <p14:creationId xmlns:p14="http://schemas.microsoft.com/office/powerpoint/2010/main" val="190635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C7-A5A2-4850-A57A-7B549C6397D2}"/>
              </a:ext>
            </a:extLst>
          </p:cNvPr>
          <p:cNvSpPr>
            <a:spLocks noGrp="1"/>
          </p:cNvSpPr>
          <p:nvPr>
            <p:ph type="title"/>
          </p:nvPr>
        </p:nvSpPr>
        <p:spPr>
          <a:xfrm>
            <a:off x="455357" y="637563"/>
            <a:ext cx="11029616" cy="498304"/>
          </a:xfrm>
        </p:spPr>
        <p:txBody>
          <a:bodyPr>
            <a:normAutofit fontScale="90000"/>
          </a:bodyPr>
          <a:lstStyle/>
          <a:p>
            <a:r>
              <a:rPr lang="en-US" dirty="0"/>
              <a:t>Architecture Diagram - (2)  </a:t>
            </a:r>
            <a:endParaRPr lang="en-IN" dirty="0"/>
          </a:p>
        </p:txBody>
      </p:sp>
      <p:sp>
        <p:nvSpPr>
          <p:cNvPr id="8" name="Content Placeholder 2">
            <a:extLst>
              <a:ext uri="{FF2B5EF4-FFF2-40B4-BE49-F238E27FC236}">
                <a16:creationId xmlns:a16="http://schemas.microsoft.com/office/drawing/2014/main" id="{173EEE46-7707-466C-B147-17449A6E2793}"/>
              </a:ext>
            </a:extLst>
          </p:cNvPr>
          <p:cNvSpPr>
            <a:spLocks noGrp="1"/>
          </p:cNvSpPr>
          <p:nvPr>
            <p:ph idx="1"/>
          </p:nvPr>
        </p:nvSpPr>
        <p:spPr>
          <a:xfrm>
            <a:off x="4867965" y="522200"/>
            <a:ext cx="6994068" cy="744537"/>
          </a:xfrm>
        </p:spPr>
        <p:txBody>
          <a:bodyPr>
            <a:normAutofit/>
          </a:bodyPr>
          <a:lstStyle/>
          <a:p>
            <a:pPr marL="0" indent="0">
              <a:buNone/>
            </a:pPr>
            <a:r>
              <a:rPr lang="en-US" sz="2500" dirty="0">
                <a:solidFill>
                  <a:schemeClr val="tx1"/>
                </a:solidFill>
              </a:rPr>
              <a:t>For weather forecasting and history data </a:t>
            </a:r>
            <a:endParaRPr lang="en-IN" sz="2500" dirty="0">
              <a:solidFill>
                <a:schemeClr val="tx1"/>
              </a:solidFill>
            </a:endParaRPr>
          </a:p>
        </p:txBody>
      </p:sp>
      <p:pic>
        <p:nvPicPr>
          <p:cNvPr id="4" name="Picture 3">
            <a:extLst>
              <a:ext uri="{FF2B5EF4-FFF2-40B4-BE49-F238E27FC236}">
                <a16:creationId xmlns:a16="http://schemas.microsoft.com/office/drawing/2014/main" id="{58F4919D-4B93-4C86-8D3C-3E90DA02293B}"/>
              </a:ext>
            </a:extLst>
          </p:cNvPr>
          <p:cNvPicPr>
            <a:picLocks noChangeAspect="1"/>
          </p:cNvPicPr>
          <p:nvPr/>
        </p:nvPicPr>
        <p:blipFill>
          <a:blip r:embed="rId2"/>
          <a:stretch>
            <a:fillRect/>
          </a:stretch>
        </p:blipFill>
        <p:spPr>
          <a:xfrm>
            <a:off x="2307427" y="1433234"/>
            <a:ext cx="6620799" cy="3991532"/>
          </a:xfrm>
          <a:prstGeom prst="rect">
            <a:avLst/>
          </a:prstGeom>
        </p:spPr>
      </p:pic>
    </p:spTree>
    <p:extLst>
      <p:ext uri="{BB962C8B-B14F-4D97-AF65-F5344CB8AC3E}">
        <p14:creationId xmlns:p14="http://schemas.microsoft.com/office/powerpoint/2010/main" val="224829800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{42A9932C-8799-4E32-93DB-BE40EB3B258A}tf11964407_win32</Template>
  <TotalTime>5915</TotalTime>
  <Words>854</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Franklin Gothic Demi</vt:lpstr>
      <vt:lpstr>Gill Sans MT</vt:lpstr>
      <vt:lpstr>Times New Roman</vt:lpstr>
      <vt:lpstr>Wingdings 2</vt:lpstr>
      <vt:lpstr>DividendVTI</vt:lpstr>
      <vt:lpstr>Crop Analysis and crop disease prediction</vt:lpstr>
      <vt:lpstr>Introduction </vt:lpstr>
      <vt:lpstr>Existing Module</vt:lpstr>
      <vt:lpstr>Proposed Module</vt:lpstr>
      <vt:lpstr>Workflow  Diagram</vt:lpstr>
      <vt:lpstr>Architecture Diagram - (1)  </vt:lpstr>
      <vt:lpstr>Module 1</vt:lpstr>
      <vt:lpstr>Module 2</vt:lpstr>
      <vt:lpstr>Architecture Diagram - (2)  </vt:lpstr>
      <vt:lpstr>Module 3</vt:lpstr>
      <vt:lpstr>Architecture Diagram - (3)  </vt:lpstr>
      <vt:lpstr>Module 4</vt:lpstr>
      <vt:lpstr>dataset </vt:lpstr>
      <vt:lpstr> Tech-Stack Used</vt:lpstr>
      <vt:lpstr> Reference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Analysis and crop disease prediction</dc:title>
  <dc:creator>Samundar Singh</dc:creator>
  <cp:lastModifiedBy>Samundar Singh</cp:lastModifiedBy>
  <cp:revision>16</cp:revision>
  <dcterms:created xsi:type="dcterms:W3CDTF">2022-04-03T10:19:49Z</dcterms:created>
  <dcterms:modified xsi:type="dcterms:W3CDTF">2022-04-08T06:51:36Z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