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2A4-9169-C38C-DC6B-D769B261E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82DD2-EA2D-3A4C-D520-09FC2016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6848-B3F1-B887-EE73-964894F6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928-9B51-5343-8167-EABF7A0F0D98}" type="datetimeFigureOut">
              <a:rPr lang="en-IL" smtClean="0"/>
              <a:t>17/04/2024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49A90-4A9A-EA80-020D-4849B0AD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3415F-AD4C-2DDB-276C-7FFB53B3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2161-981A-0B4F-9FCE-40DB25E094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484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38BB-06D3-61FD-445C-9599E824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587AC-7D8E-E752-1427-2C205A745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6612-2536-A088-DEDE-85E6492C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928-9B51-5343-8167-EABF7A0F0D98}" type="datetimeFigureOut">
              <a:rPr lang="en-IL" smtClean="0"/>
              <a:t>17/04/2024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4A99-78D0-FBCD-3621-B5085F3A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BA84-DC25-DBA1-F336-F4F755D1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2161-981A-0B4F-9FCE-40DB25E094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028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93C7D-F99D-39BE-5AC1-8AB8D6794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36538-8709-70DD-2B46-5FF660A99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5CCD1-C551-D370-82B7-B272A0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928-9B51-5343-8167-EABF7A0F0D98}" type="datetimeFigureOut">
              <a:rPr lang="en-IL" smtClean="0"/>
              <a:t>17/04/2024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1DE6-2AA1-9C98-8BA7-98ED6041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6FA53-660A-A79C-7616-8ED883D9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2161-981A-0B4F-9FCE-40DB25E094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928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6B73-11FD-5DAF-3974-D447BD0D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804A-A106-1F09-276F-83C8FF4C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7296-B85A-35E4-9F95-5BDB7CC9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928-9B51-5343-8167-EABF7A0F0D98}" type="datetimeFigureOut">
              <a:rPr lang="en-IL" smtClean="0"/>
              <a:t>17/04/2024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32CE-DB05-D396-C1BA-F767A047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50BE-3A1A-FE1B-1743-66657FC6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2161-981A-0B4F-9FCE-40DB25E094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17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46AC-2601-A621-DB28-B52742BE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19F0-89FC-F54B-1EFE-E18BCB58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27FE-2BD2-F4E0-484F-B3F0FFC5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928-9B51-5343-8167-EABF7A0F0D98}" type="datetimeFigureOut">
              <a:rPr lang="en-IL" smtClean="0"/>
              <a:t>17/04/2024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65BB-0D0B-1DFC-DE67-622DC436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7F15A-51A1-BE6C-B801-35B44BFB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2161-981A-0B4F-9FCE-40DB25E094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529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0064-36F1-B7E2-80CD-52AE7440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B666-E625-B643-4AA9-43381251F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7D78C-47F2-7A19-286E-F73C2A55B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A68B-6252-9A99-98D0-A417A87F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928-9B51-5343-8167-EABF7A0F0D98}" type="datetimeFigureOut">
              <a:rPr lang="en-IL" smtClean="0"/>
              <a:t>17/04/2024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D4ABB-4736-3BD2-B52D-3B948E06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3A272-908C-9E69-4D5F-A8831B8F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2161-981A-0B4F-9FCE-40DB25E094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747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92D8-E34C-E904-4569-E34B3871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0B4F2-75C4-7B31-8E92-C88BACA86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18F57-59BB-D5C8-203D-13CD1ACD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FFF2C-4D09-CE33-281A-42EE44C4C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C4C23-6E6B-B37B-5DBF-2B6AC07B3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65ECA-2FC4-CD82-A922-5C6E1053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928-9B51-5343-8167-EABF7A0F0D98}" type="datetimeFigureOut">
              <a:rPr lang="en-IL" smtClean="0"/>
              <a:t>17/04/2024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8B7C9-8A94-7B20-9413-9A4BE490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914E8-D773-8B48-3AFE-075F4E0A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2161-981A-0B4F-9FCE-40DB25E094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1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83C1-2259-48D8-912E-C7B86DE6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10F89-EABD-5F6B-F329-5BB535DA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928-9B51-5343-8167-EABF7A0F0D98}" type="datetimeFigureOut">
              <a:rPr lang="en-IL" smtClean="0"/>
              <a:t>17/04/2024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1D3DF-84F7-B560-2123-A6AA6472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9BAF6-AF66-99B1-AEE8-2AE97178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2161-981A-0B4F-9FCE-40DB25E094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216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8BB5A-469F-053D-B16A-F13DF611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928-9B51-5343-8167-EABF7A0F0D98}" type="datetimeFigureOut">
              <a:rPr lang="en-IL" smtClean="0"/>
              <a:t>17/04/2024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4C16E-A39F-AB87-DD85-8750A699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87F11-557E-6D50-5780-BCAC74A6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2161-981A-0B4F-9FCE-40DB25E094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13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08F1-F185-2C8B-7568-2CB9C526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36A1-133C-BA37-2D6F-8D59C8B5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28113-1ADF-91CD-FCB8-9798588B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0F193-7E8B-3E22-D17A-B7B03DCF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928-9B51-5343-8167-EABF7A0F0D98}" type="datetimeFigureOut">
              <a:rPr lang="en-IL" smtClean="0"/>
              <a:t>17/04/2024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E8EC6-49B5-EA96-CE45-F8D61E30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05594-EFF7-3F19-065F-4CA8BCE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2161-981A-0B4F-9FCE-40DB25E094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0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BCBB-BAC3-C4E6-59B0-532F1F19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36BA6-A567-3D2E-9F64-A73E54716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CAF8-AAFE-61E7-FEA5-5558E3669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4B217-B4B5-44F8-8729-1135DB8C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928-9B51-5343-8167-EABF7A0F0D98}" type="datetimeFigureOut">
              <a:rPr lang="en-IL" smtClean="0"/>
              <a:t>17/04/2024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76995-A745-E8A5-60BB-4CE0A100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E56B0-3040-EED7-A9DE-EA437E86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2161-981A-0B4F-9FCE-40DB25E094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326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9DA3C-4218-56D3-8A13-41FCA0A8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7637-5A89-B5EF-6196-40447739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5F7C-5500-B008-1AD1-7EAD64AF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E7C928-9B51-5343-8167-EABF7A0F0D98}" type="datetimeFigureOut">
              <a:rPr lang="en-IL" smtClean="0"/>
              <a:t>17/04/2024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812E8-3ABD-61CD-077D-07327E7A5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32BA-53A6-A654-1B16-76C6339E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D2161-981A-0B4F-9FCE-40DB25E094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840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make/manual/mak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C03518B6-EBE6-1EFA-F89A-E4B8BEBC4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618C9-A404-CCBF-4C9B-AEB2CF89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e-IL" dirty="0" err="1">
                <a:solidFill>
                  <a:srgbClr val="FFFFFF"/>
                </a:solidFill>
              </a:rPr>
              <a:t>Some</a:t>
            </a:r>
            <a:r>
              <a:rPr lang="he-IL" dirty="0">
                <a:solidFill>
                  <a:srgbClr val="FFFFFF"/>
                </a:solidFill>
              </a:rPr>
              <a:t> UNIX </a:t>
            </a:r>
            <a:r>
              <a:rPr lang="he-IL" dirty="0" err="1">
                <a:solidFill>
                  <a:srgbClr val="FFFFFF"/>
                </a:solidFill>
              </a:rPr>
              <a:t>Development</a:t>
            </a:r>
            <a:r>
              <a:rPr lang="he-IL" dirty="0">
                <a:solidFill>
                  <a:srgbClr val="FFFFFF"/>
                </a:solidFill>
              </a:rPr>
              <a:t> </a:t>
            </a:r>
            <a:r>
              <a:rPr lang="he-IL" dirty="0" err="1">
                <a:solidFill>
                  <a:srgbClr val="FFFFFF"/>
                </a:solidFill>
              </a:rPr>
              <a:t>tools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3D7F1-3588-DCDF-A25A-1F7A64C5C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 marL="0" indent="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</a:rPr>
              <a:t>OS course for CS 2024B</a:t>
            </a:r>
            <a:endParaRPr lang="en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74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FD88-667B-BDB2-1D74-51C8F7DB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sz="3600" dirty="0"/>
              <a:t>Code coverage testing is neccessary but insufficient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D240-7530-D76D-B33F-0652C301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211"/>
            <a:ext cx="10515600" cy="49009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</a:t>
            </a:r>
            <a:r>
              <a:rPr lang="en-IL" dirty="0"/>
              <a:t>or examle consider the following code</a:t>
            </a:r>
          </a:p>
          <a:p>
            <a:r>
              <a:rPr lang="en-US" dirty="0"/>
              <a:t>S</a:t>
            </a:r>
            <a:r>
              <a:rPr lang="en-IL" dirty="0"/>
              <a:t>ocket()</a:t>
            </a:r>
          </a:p>
          <a:p>
            <a:r>
              <a:rPr lang="en-US" dirty="0"/>
              <a:t>B</a:t>
            </a:r>
            <a:r>
              <a:rPr lang="en-IL" dirty="0"/>
              <a:t>ind()</a:t>
            </a:r>
          </a:p>
          <a:p>
            <a:r>
              <a:rPr lang="en-US" dirty="0"/>
              <a:t>L</a:t>
            </a:r>
            <a:r>
              <a:rPr lang="en-IL" dirty="0"/>
              <a:t>isten()</a:t>
            </a:r>
          </a:p>
          <a:p>
            <a:r>
              <a:rPr lang="en-US" dirty="0"/>
              <a:t>A</a:t>
            </a:r>
            <a:r>
              <a:rPr lang="en-IL" dirty="0"/>
              <a:t>ccept()</a:t>
            </a:r>
          </a:p>
          <a:p>
            <a:r>
              <a:rPr lang="en-IL" dirty="0"/>
              <a:t>This code may work (assuming the arguments to system calls are correct) but may also fail.</a:t>
            </a:r>
          </a:p>
          <a:p>
            <a:r>
              <a:rPr lang="en-IL" dirty="0"/>
              <a:t>We can reach 100% coverage and still not find the case of bind failure because address is already in use.</a:t>
            </a:r>
          </a:p>
          <a:p>
            <a:r>
              <a:rPr lang="en-IL" dirty="0"/>
              <a:t>Other similar logical cases may occur (for example poping an empy stack and not handling it, reading faulty variables causing buffer overflow etc.)  </a:t>
            </a:r>
          </a:p>
        </p:txBody>
      </p:sp>
    </p:spTree>
    <p:extLst>
      <p:ext uri="{BB962C8B-B14F-4D97-AF65-F5344CB8AC3E}">
        <p14:creationId xmlns:p14="http://schemas.microsoft.com/office/powerpoint/2010/main" val="201988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78636-BCF1-160C-BF88-DCF7902C6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IL" sz="4800">
                <a:solidFill>
                  <a:srgbClr val="FFFFFF"/>
                </a:solidFill>
              </a:rPr>
              <a:t>I will request code coverage report on future exercises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CD5BFB-AFF5-A9C8-69EF-82F6FEDDC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</a:t>
            </a:r>
            <a:r>
              <a:rPr lang="en-IL" dirty="0">
                <a:solidFill>
                  <a:srgbClr val="FFFFFF"/>
                </a:solidFill>
              </a:rPr>
              <a:t>ust to make sure that atleast you tested your work.</a:t>
            </a:r>
          </a:p>
        </p:txBody>
      </p:sp>
    </p:spTree>
    <p:extLst>
      <p:ext uri="{BB962C8B-B14F-4D97-AF65-F5344CB8AC3E}">
        <p14:creationId xmlns:p14="http://schemas.microsoft.com/office/powerpoint/2010/main" val="68241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301E-27C6-806D-F6E4-C357788A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IL" dirty="0"/>
              <a:t>prof(1)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305F-0F82-64C5-1E9D-621AFF79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</a:t>
            </a:r>
            <a:r>
              <a:rPr lang="en-IL" dirty="0"/>
              <a:t>ost code can be optimized some optimzation are very easy </a:t>
            </a:r>
          </a:p>
          <a:p>
            <a:r>
              <a:rPr lang="en-US" dirty="0"/>
              <a:t>E</a:t>
            </a:r>
            <a:r>
              <a:rPr lang="en-IL" dirty="0"/>
              <a:t>xamples include inlining function, passing less arguments using structs, unrolling loops, saving temporary computations, using assembler and sacrificing portability etc.</a:t>
            </a:r>
          </a:p>
          <a:p>
            <a:r>
              <a:rPr lang="en-IL" dirty="0"/>
              <a:t>But we don’t know what to optimize </a:t>
            </a:r>
          </a:p>
          <a:p>
            <a:r>
              <a:rPr lang="en-US" dirty="0"/>
              <a:t>O</a:t>
            </a:r>
            <a:r>
              <a:rPr lang="en-IL" dirty="0"/>
              <a:t>ptimizing hurt readability, code reuse, portability etc. </a:t>
            </a:r>
            <a:br>
              <a:rPr lang="en-IL" dirty="0"/>
            </a:br>
            <a:r>
              <a:rPr lang="en-IL" dirty="0"/>
              <a:t>for examle we want to replace calling rand(3) to ASM call RDRAND) hurts all three.</a:t>
            </a:r>
          </a:p>
          <a:p>
            <a:r>
              <a:rPr lang="en-IL" dirty="0"/>
              <a:t>Assuming Pareto is right (80%/20%. </a:t>
            </a:r>
            <a:r>
              <a:rPr lang="en-US" dirty="0"/>
              <a:t>U</a:t>
            </a:r>
            <a:r>
              <a:rPr lang="en-IL" dirty="0"/>
              <a:t>sually its more like 90%/10%) we would like to optimize only the 10% of the code where we spend 90% of the time. </a:t>
            </a:r>
          </a:p>
          <a:p>
            <a:pPr lvl="1"/>
            <a:r>
              <a:rPr lang="en-US" dirty="0"/>
              <a:t>B</a:t>
            </a:r>
            <a:r>
              <a:rPr lang="en-IL" dirty="0"/>
              <a:t>ut how to find this 10%?</a:t>
            </a:r>
          </a:p>
          <a:p>
            <a:pPr lvl="1"/>
            <a:r>
              <a:rPr lang="en-IL" dirty="0"/>
              <a:t>Programmers hunches are usually wrong</a:t>
            </a:r>
          </a:p>
        </p:txBody>
      </p:sp>
    </p:spTree>
    <p:extLst>
      <p:ext uri="{BB962C8B-B14F-4D97-AF65-F5344CB8AC3E}">
        <p14:creationId xmlns:p14="http://schemas.microsoft.com/office/powerpoint/2010/main" val="311307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860B-7607-3354-3E20-3B048BD0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Valgrind(1)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96B1-AC0F-BB9E-B62A-D9610560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We will have a class specifically on valgrind so its not cover in ex1.</a:t>
            </a:r>
          </a:p>
          <a:p>
            <a:r>
              <a:rPr lang="en-US" dirty="0"/>
              <a:t>V</a:t>
            </a:r>
            <a:r>
              <a:rPr lang="en-IL" dirty="0"/>
              <a:t>algrind is a VM that allows running all sorts of tools to better test our code.</a:t>
            </a:r>
          </a:p>
          <a:p>
            <a:pPr lvl="1"/>
            <a:r>
              <a:rPr lang="en-US" dirty="0"/>
              <a:t>M</a:t>
            </a:r>
            <a:r>
              <a:rPr lang="en-IL" dirty="0"/>
              <a:t>emcheck – a bounds checker</a:t>
            </a:r>
          </a:p>
          <a:p>
            <a:pPr lvl="1"/>
            <a:r>
              <a:rPr lang="en-IL" dirty="0"/>
              <a:t>Call graph – generate control flow graph</a:t>
            </a:r>
          </a:p>
          <a:p>
            <a:pPr lvl="1"/>
            <a:r>
              <a:rPr lang="en-IL" dirty="0"/>
              <a:t>Helgrind – thread debugger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3198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463C58-9555-0E49-0F7E-27D5CB13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All of those are interesting</a:t>
            </a:r>
          </a:p>
        </p:txBody>
      </p:sp>
    </p:spTree>
    <p:extLst>
      <p:ext uri="{BB962C8B-B14F-4D97-AF65-F5344CB8AC3E}">
        <p14:creationId xmlns:p14="http://schemas.microsoft.com/office/powerpoint/2010/main" val="398378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CD504C-5207-C09E-FB49-C6AFCE37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Make – the 1% that is sufficient for 99% of the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CE7F8-380E-F526-120D-D196A86D6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&lt;W</a:t>
            </a:r>
            <a:r>
              <a:rPr lang="en-IL" dirty="0"/>
              <a:t>hat to build&gt; : &lt;depends on&gt;</a:t>
            </a:r>
          </a:p>
          <a:p>
            <a:pPr marL="0" indent="0">
              <a:buNone/>
            </a:pPr>
            <a:r>
              <a:rPr lang="en-IL" dirty="0"/>
              <a:t>&lt;tab&gt;&lt;how to build 1&gt;</a:t>
            </a:r>
          </a:p>
          <a:p>
            <a:pPr marL="0" indent="0">
              <a:buNone/>
            </a:pPr>
            <a:r>
              <a:rPr lang="en-IL" dirty="0"/>
              <a:t>&lt;tab&gt;&lt;how to build 2&gt;</a:t>
            </a:r>
          </a:p>
          <a:p>
            <a:pPr marL="0" indent="0">
              <a:buNone/>
            </a:pPr>
            <a:r>
              <a:rPr lang="en-IL" dirty="0"/>
              <a:t>&lt;tab&gt;&lt;how to build 3&gt;</a:t>
            </a:r>
          </a:p>
          <a:p>
            <a:pPr marL="0" indent="0">
              <a:buNone/>
            </a:pPr>
            <a:r>
              <a:rPr lang="en-IL" dirty="0"/>
              <a:t>&lt;LF&gt;</a:t>
            </a:r>
          </a:p>
          <a:p>
            <a:pPr marL="0" indent="0">
              <a:buNone/>
            </a:pPr>
            <a:r>
              <a:rPr lang="en-US" dirty="0"/>
              <a:t>&lt;W</a:t>
            </a:r>
            <a:r>
              <a:rPr lang="en-IL" dirty="0"/>
              <a:t>hat to build 2&gt; : &lt;depends on&gt;</a:t>
            </a:r>
          </a:p>
          <a:p>
            <a:pPr marL="0" indent="0">
              <a:buNone/>
            </a:pPr>
            <a:r>
              <a:rPr lang="en-IL" dirty="0"/>
              <a:t>&lt;tab&gt;&lt;how to build 1&gt;</a:t>
            </a:r>
          </a:p>
          <a:p>
            <a:pPr marL="0" indent="0">
              <a:buNone/>
            </a:pPr>
            <a:r>
              <a:rPr lang="en-IL" dirty="0"/>
              <a:t>&lt;tab&gt;&lt;how to build 2&gt;</a:t>
            </a:r>
          </a:p>
          <a:p>
            <a:pPr marL="0" indent="0">
              <a:buNone/>
            </a:pPr>
            <a:r>
              <a:rPr lang="en-IL" dirty="0"/>
              <a:t>&lt;tab&gt;&lt;how to build 3&gt;</a:t>
            </a:r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962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4EAC-6608-C491-7543-1F29491D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IL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8B45-FC9C-76B5-16A3-720484191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6028"/>
            <a:ext cx="10515600" cy="5935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edit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main.o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kbd.o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command.o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display.o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insert.o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search.o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files.o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utils.o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C000"/>
                </a:solidFill>
              </a:rPr>
              <a:t>cc -o edit </a:t>
            </a:r>
            <a:r>
              <a:rPr lang="en-US" sz="2000" dirty="0" err="1">
                <a:solidFill>
                  <a:srgbClr val="FFC000"/>
                </a:solidFill>
              </a:rPr>
              <a:t>main.o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kbd.o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command.o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display.o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insert.o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search.o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files.o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utils.o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err="1"/>
              <a:t>main.o</a:t>
            </a:r>
            <a:r>
              <a:rPr lang="en-US" sz="2000" dirty="0"/>
              <a:t> : </a:t>
            </a:r>
            <a:r>
              <a:rPr lang="en-US" sz="2000" dirty="0" err="1"/>
              <a:t>main.c</a:t>
            </a:r>
            <a:r>
              <a:rPr lang="en-US" sz="2000" dirty="0"/>
              <a:t> </a:t>
            </a:r>
            <a:r>
              <a:rPr lang="en-US" sz="2000" dirty="0" err="1"/>
              <a:t>defs.h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cc -c </a:t>
            </a:r>
            <a:r>
              <a:rPr lang="en-US" sz="2000" dirty="0" err="1"/>
              <a:t>main.c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kbd.o</a:t>
            </a:r>
            <a:r>
              <a:rPr lang="en-US" sz="2000" dirty="0"/>
              <a:t> : </a:t>
            </a:r>
            <a:r>
              <a:rPr lang="en-US" sz="2000" dirty="0" err="1"/>
              <a:t>kbd.c</a:t>
            </a:r>
            <a:r>
              <a:rPr lang="en-US" sz="2000" dirty="0"/>
              <a:t> </a:t>
            </a:r>
            <a:r>
              <a:rPr lang="en-US" sz="2000" dirty="0" err="1"/>
              <a:t>defs.h</a:t>
            </a:r>
            <a:r>
              <a:rPr lang="en-US" sz="2000" dirty="0"/>
              <a:t> </a:t>
            </a:r>
            <a:r>
              <a:rPr lang="en-US" sz="2000" dirty="0" err="1"/>
              <a:t>command.h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cc -c </a:t>
            </a:r>
            <a:r>
              <a:rPr lang="en-US" sz="2000" dirty="0" err="1"/>
              <a:t>kbd.c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command.o</a:t>
            </a:r>
            <a:r>
              <a:rPr lang="en-US" sz="2000" dirty="0"/>
              <a:t> : </a:t>
            </a:r>
            <a:r>
              <a:rPr lang="en-US" sz="2000" dirty="0" err="1"/>
              <a:t>command.c</a:t>
            </a:r>
            <a:r>
              <a:rPr lang="en-US" sz="2000" dirty="0"/>
              <a:t> </a:t>
            </a:r>
            <a:r>
              <a:rPr lang="en-US" sz="2000" dirty="0" err="1"/>
              <a:t>defs.h</a:t>
            </a:r>
            <a:r>
              <a:rPr lang="en-US" sz="2000" dirty="0"/>
              <a:t> </a:t>
            </a:r>
            <a:r>
              <a:rPr lang="en-US" sz="2000" dirty="0" err="1"/>
              <a:t>command.h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cc -c </a:t>
            </a:r>
            <a:r>
              <a:rPr lang="en-US" sz="2000" dirty="0" err="1"/>
              <a:t>command.c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display.o</a:t>
            </a:r>
            <a:r>
              <a:rPr lang="en-US" sz="2000" dirty="0"/>
              <a:t> : </a:t>
            </a:r>
            <a:r>
              <a:rPr lang="en-US" sz="2000" dirty="0" err="1"/>
              <a:t>display.c</a:t>
            </a:r>
            <a:r>
              <a:rPr lang="en-US" sz="2000" dirty="0"/>
              <a:t> </a:t>
            </a:r>
            <a:r>
              <a:rPr lang="en-US" sz="2000" dirty="0" err="1"/>
              <a:t>defs.h</a:t>
            </a:r>
            <a:r>
              <a:rPr lang="en-US" sz="2000" dirty="0"/>
              <a:t> </a:t>
            </a:r>
            <a:r>
              <a:rPr lang="en-US" sz="2000" dirty="0" err="1"/>
              <a:t>buffer.h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/>
              <a:t>cc -c </a:t>
            </a:r>
            <a:r>
              <a:rPr lang="en-US" sz="2000" dirty="0" err="1"/>
              <a:t>display.c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92FCF-87FE-71A6-0C6B-BEB97613380D}"/>
              </a:ext>
            </a:extLst>
          </p:cNvPr>
          <p:cNvSpPr txBox="1"/>
          <p:nvPr/>
        </p:nvSpPr>
        <p:spPr>
          <a:xfrm>
            <a:off x="5257800" y="2536320"/>
            <a:ext cx="68422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 err="1"/>
              <a:t>insert.o</a:t>
            </a:r>
            <a:r>
              <a:rPr lang="en-US" sz="2000" dirty="0"/>
              <a:t> : </a:t>
            </a:r>
            <a:r>
              <a:rPr lang="en-US" sz="2000" dirty="0" err="1"/>
              <a:t>insert.c</a:t>
            </a:r>
            <a:r>
              <a:rPr lang="en-US" sz="2000" dirty="0"/>
              <a:t> </a:t>
            </a:r>
            <a:r>
              <a:rPr lang="en-US" sz="2000" dirty="0" err="1"/>
              <a:t>defs.h</a:t>
            </a:r>
            <a:r>
              <a:rPr lang="en-US" sz="2000" dirty="0"/>
              <a:t> </a:t>
            </a:r>
            <a:r>
              <a:rPr lang="en-US" sz="2000" dirty="0" err="1"/>
              <a:t>buffer.h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&lt;tab&gt;</a:t>
            </a:r>
            <a:r>
              <a:rPr lang="en-US" sz="2000" dirty="0"/>
              <a:t>cc -c </a:t>
            </a:r>
            <a:r>
              <a:rPr lang="en-US" sz="2000" dirty="0" err="1"/>
              <a:t>insert.c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search.o</a:t>
            </a:r>
            <a:r>
              <a:rPr lang="en-US" sz="2000" dirty="0"/>
              <a:t> : </a:t>
            </a:r>
            <a:r>
              <a:rPr lang="en-US" sz="2000" dirty="0" err="1"/>
              <a:t>search.c</a:t>
            </a:r>
            <a:r>
              <a:rPr lang="en-US" sz="2000" dirty="0"/>
              <a:t> </a:t>
            </a:r>
            <a:r>
              <a:rPr lang="en-US" sz="2000" dirty="0" err="1"/>
              <a:t>defs.h</a:t>
            </a:r>
            <a:r>
              <a:rPr lang="en-US" sz="2000" dirty="0"/>
              <a:t> </a:t>
            </a:r>
            <a:r>
              <a:rPr lang="en-US" sz="2000" dirty="0" err="1"/>
              <a:t>buffer.h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&lt;tab&gt;</a:t>
            </a:r>
            <a:r>
              <a:rPr lang="en-US" sz="2000" dirty="0"/>
              <a:t>cc -c </a:t>
            </a:r>
            <a:r>
              <a:rPr lang="en-US" sz="2000" dirty="0" err="1"/>
              <a:t>search.c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files.o</a:t>
            </a:r>
            <a:r>
              <a:rPr lang="en-US" sz="2000" dirty="0"/>
              <a:t> : </a:t>
            </a:r>
            <a:r>
              <a:rPr lang="en-US" sz="2000" dirty="0" err="1"/>
              <a:t>files.c</a:t>
            </a:r>
            <a:r>
              <a:rPr lang="en-US" sz="2000" dirty="0"/>
              <a:t> </a:t>
            </a:r>
            <a:r>
              <a:rPr lang="en-US" sz="2000" dirty="0" err="1"/>
              <a:t>defs.h</a:t>
            </a:r>
            <a:r>
              <a:rPr lang="en-US" sz="2000" dirty="0"/>
              <a:t> </a:t>
            </a:r>
            <a:r>
              <a:rPr lang="en-US" sz="2000" dirty="0" err="1"/>
              <a:t>buffer.h</a:t>
            </a:r>
            <a:r>
              <a:rPr lang="en-US" sz="2000" dirty="0"/>
              <a:t> </a:t>
            </a:r>
            <a:r>
              <a:rPr lang="en-US" sz="2000" dirty="0" err="1"/>
              <a:t>command.h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&lt;tab&gt;</a:t>
            </a:r>
            <a:r>
              <a:rPr lang="en-US" sz="2000" dirty="0"/>
              <a:t>cc -c </a:t>
            </a:r>
            <a:r>
              <a:rPr lang="en-US" sz="2000" dirty="0" err="1"/>
              <a:t>files.c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utils.o</a:t>
            </a:r>
            <a:r>
              <a:rPr lang="en-US" sz="2000" dirty="0"/>
              <a:t> : </a:t>
            </a:r>
            <a:r>
              <a:rPr lang="en-US" sz="2000" dirty="0" err="1"/>
              <a:t>utils.c</a:t>
            </a:r>
            <a:r>
              <a:rPr lang="en-US" sz="2000" dirty="0"/>
              <a:t> </a:t>
            </a:r>
            <a:r>
              <a:rPr lang="en-US" sz="2000" dirty="0" err="1"/>
              <a:t>defs.h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&lt;tab&gt;</a:t>
            </a:r>
            <a:r>
              <a:rPr lang="en-US" sz="2000" dirty="0"/>
              <a:t>cc -c </a:t>
            </a:r>
            <a:r>
              <a:rPr lang="en-US" sz="2000" dirty="0" err="1"/>
              <a:t>utils.c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clean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&lt;tab&gt;</a:t>
            </a:r>
            <a:r>
              <a:rPr lang="en-US" sz="2000" dirty="0"/>
              <a:t>rm edit </a:t>
            </a:r>
            <a:r>
              <a:rPr lang="en-US" sz="2000" dirty="0" err="1"/>
              <a:t>main.o</a:t>
            </a:r>
            <a:r>
              <a:rPr lang="en-US" sz="2000" dirty="0"/>
              <a:t> </a:t>
            </a:r>
            <a:r>
              <a:rPr lang="en-US" sz="2000" dirty="0" err="1"/>
              <a:t>kbd.o</a:t>
            </a:r>
            <a:r>
              <a:rPr lang="en-US" sz="2000" dirty="0"/>
              <a:t> </a:t>
            </a:r>
            <a:r>
              <a:rPr lang="en-US" sz="2000" dirty="0" err="1"/>
              <a:t>command.o</a:t>
            </a:r>
            <a:r>
              <a:rPr lang="en-US" sz="2000" dirty="0"/>
              <a:t> </a:t>
            </a:r>
            <a:r>
              <a:rPr lang="en-US" sz="2000" dirty="0" err="1"/>
              <a:t>display.o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\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insert.o</a:t>
            </a:r>
            <a:r>
              <a:rPr lang="en-US" sz="2000" dirty="0"/>
              <a:t> </a:t>
            </a:r>
            <a:r>
              <a:rPr lang="en-US" sz="2000" dirty="0" err="1"/>
              <a:t>search.o</a:t>
            </a:r>
            <a:r>
              <a:rPr lang="en-US" sz="2000" dirty="0"/>
              <a:t> </a:t>
            </a:r>
            <a:r>
              <a:rPr lang="en-US" sz="2000" dirty="0" err="1"/>
              <a:t>files.o</a:t>
            </a:r>
            <a:r>
              <a:rPr lang="en-US" sz="2000" dirty="0"/>
              <a:t> </a:t>
            </a:r>
            <a:r>
              <a:rPr lang="en-US" sz="2000" dirty="0" err="1"/>
              <a:t>utils.o</a:t>
            </a:r>
            <a:endParaRPr lang="en-IL" sz="2000" dirty="0"/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10298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F799-1BF5-DC94-7068-59B9B796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IL" dirty="0"/>
              <a:t>aybe an extra 1%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D370-50FE-55C0-E39F-3D1733474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L" dirty="0"/>
              <a:t>VARIABLE = value – how to set a variale </a:t>
            </a:r>
          </a:p>
          <a:p>
            <a:r>
              <a:rPr lang="en-IL" dirty="0"/>
              <a:t>DEBUG = 1 </a:t>
            </a:r>
          </a:p>
          <a:p>
            <a:r>
              <a:rPr lang="en-US" dirty="0"/>
              <a:t>I</a:t>
            </a:r>
            <a:r>
              <a:rPr lang="en-IL" dirty="0"/>
              <a:t>feq ($VARIABLE, “value”) – if variable is equal value</a:t>
            </a:r>
          </a:p>
          <a:p>
            <a:r>
              <a:rPr lang="en-IL" dirty="0"/>
              <a:t>$@ - current target</a:t>
            </a:r>
          </a:p>
          <a:p>
            <a:r>
              <a:rPr lang="en-IL" dirty="0"/>
              <a:t>$&lt; - what current targets depends on </a:t>
            </a:r>
          </a:p>
          <a:p>
            <a:r>
              <a:rPr lang="en-IL" dirty="0"/>
              <a:t>Syntax : </a:t>
            </a:r>
          </a:p>
          <a:p>
            <a:pPr marL="0" indent="0">
              <a:buNone/>
            </a:pPr>
            <a:r>
              <a:rPr lang="en-US" dirty="0" err="1"/>
              <a:t>ifeq</a:t>
            </a:r>
            <a:r>
              <a:rPr lang="en-US" dirty="0"/>
              <a:t> ($(CC),</a:t>
            </a:r>
            <a:r>
              <a:rPr lang="en-US" dirty="0" err="1"/>
              <a:t>gcc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$(CC) -o foo $(objects) $(</a:t>
            </a:r>
            <a:r>
              <a:rPr lang="en-US" dirty="0" err="1"/>
              <a:t>libs_for_gcc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$(CC) -o foo $(objects) $(</a:t>
            </a:r>
            <a:r>
              <a:rPr lang="en-US" dirty="0" err="1"/>
              <a:t>normal_libs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endif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3530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55B7-63FC-4509-B990-A041C6A3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L" dirty="0"/>
              <a:t>nd some time saving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FB38-A4FA-6F67-1F97-7339DC26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$(OBJDIR)/%.o : %.c </a:t>
            </a:r>
          </a:p>
          <a:p>
            <a:pPr marL="0" indent="0">
              <a:buNone/>
            </a:pPr>
            <a:r>
              <a:rPr lang="en-US" dirty="0"/>
              <a:t>	$(</a:t>
            </a:r>
            <a:r>
              <a:rPr lang="en-US" dirty="0" err="1"/>
              <a:t>COMPILE.c</a:t>
            </a:r>
            <a:r>
              <a:rPr lang="en-US" dirty="0"/>
              <a:t>) $(OUTPUT_OPTION) $&lt; -o $@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8999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D8ED-0B87-6419-8BC6-F4C193D9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IL" dirty="0"/>
              <a:t>ake has much more to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F26A-F0B3-F666-8710-69E91396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its not necessary and we don’t have time.</a:t>
            </a:r>
          </a:p>
          <a:p>
            <a:r>
              <a:rPr lang="en-US" dirty="0">
                <a:hlinkClick r:id="rId2"/>
              </a:rPr>
              <a:t>https://www.gnu.org/software/make/manual/make.html</a:t>
            </a:r>
            <a:endParaRPr lang="en-US" dirty="0"/>
          </a:p>
          <a:p>
            <a:r>
              <a:rPr lang="en-US" dirty="0"/>
              <a:t>Perhaps some of it will allow you to automate tasks and do things faster in the long run.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4485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53E6-0BAE-3996-63B6-0F8136C4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Shell and shell built-in, file utils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938D-B795-F1F6-E189-68CAC6483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IL" dirty="0"/>
              <a:t>hell – the command prompt (“cmd”, “black screen”)</a:t>
            </a:r>
          </a:p>
          <a:p>
            <a:r>
              <a:rPr lang="en-US" dirty="0"/>
              <a:t>T</a:t>
            </a:r>
            <a:r>
              <a:rPr lang="en-IL" dirty="0"/>
              <a:t>he default shell we use is a flavour of the Bourne shell called bash</a:t>
            </a:r>
          </a:p>
          <a:p>
            <a:r>
              <a:rPr lang="en-US" dirty="0"/>
              <a:t>Programmable scripting environment </a:t>
            </a:r>
            <a:r>
              <a:rPr lang="en-IL" dirty="0"/>
              <a:t> (like ”powershell” in windows)</a:t>
            </a:r>
          </a:p>
          <a:p>
            <a:r>
              <a:rPr lang="en-US" dirty="0"/>
              <a:t>H</a:t>
            </a:r>
            <a:r>
              <a:rPr lang="en-IL" dirty="0"/>
              <a:t>as many builtins (try set VARIABLE=‘value’) and echo $VARIABLE</a:t>
            </a:r>
          </a:p>
          <a:p>
            <a:r>
              <a:rPr lang="en-US" dirty="0" err="1"/>
              <a:t>pushd</a:t>
            </a:r>
            <a:r>
              <a:rPr lang="en-US" dirty="0"/>
              <a:t>, </a:t>
            </a:r>
            <a:r>
              <a:rPr lang="en-US" dirty="0" err="1"/>
              <a:t>popd</a:t>
            </a:r>
            <a:r>
              <a:rPr lang="en-US" dirty="0"/>
              <a:t> – like “cd” with stack</a:t>
            </a:r>
          </a:p>
          <a:p>
            <a:r>
              <a:rPr lang="en-US" dirty="0"/>
              <a:t>!! Run last command again</a:t>
            </a:r>
          </a:p>
          <a:p>
            <a:r>
              <a:rPr lang="en-US" dirty="0"/>
              <a:t>!history – show all commands I previously run </a:t>
            </a:r>
          </a:p>
          <a:p>
            <a:r>
              <a:rPr lang="en-US" dirty="0"/>
              <a:t>!2 – run command #2</a:t>
            </a:r>
          </a:p>
          <a:p>
            <a:r>
              <a:rPr lang="en-US" dirty="0"/>
              <a:t>!-2 – run 2 commands ago - again</a:t>
            </a:r>
          </a:p>
          <a:p>
            <a:r>
              <a:rPr lang="en-US" dirty="0"/>
              <a:t>M</a:t>
            </a:r>
            <a:r>
              <a:rPr lang="en-IL" dirty="0"/>
              <a:t>ostly beyond scope – check out unix is a 4 letter word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6388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4B6E-A688-F1C9-C687-5EF81712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IL" dirty="0"/>
              <a:t>db(1)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0DC0-54E6-6091-F50D-80718D74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The master of debugging</a:t>
            </a:r>
          </a:p>
          <a:p>
            <a:r>
              <a:rPr lang="en-IL" dirty="0"/>
              <a:t>The back-end behind all debuggers</a:t>
            </a:r>
          </a:p>
          <a:p>
            <a:r>
              <a:rPr lang="en-US" dirty="0"/>
              <a:t>I</a:t>
            </a:r>
            <a:r>
              <a:rPr lang="en-IL" dirty="0"/>
              <a:t>f gdb can’t do it – it cant be done. </a:t>
            </a:r>
          </a:p>
          <a:p>
            <a:r>
              <a:rPr lang="en-US" dirty="0"/>
              <a:t>I</a:t>
            </a:r>
            <a:r>
              <a:rPr lang="en-IL" dirty="0"/>
              <a:t>f your favorite debugger is doing something – it passes some commands to gdb and gdb can do the same</a:t>
            </a:r>
          </a:p>
        </p:txBody>
      </p:sp>
    </p:spTree>
    <p:extLst>
      <p:ext uri="{BB962C8B-B14F-4D97-AF65-F5344CB8AC3E}">
        <p14:creationId xmlns:p14="http://schemas.microsoft.com/office/powerpoint/2010/main" val="149042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1F87-4A5E-883F-7161-DC35C420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Some simple gdb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9A44-AC42-F85B-9D05-FED510BB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IL" dirty="0"/>
              <a:t>db – invoke gdb(1)</a:t>
            </a:r>
          </a:p>
          <a:p>
            <a:r>
              <a:rPr lang="en-US" dirty="0"/>
              <a:t>g</a:t>
            </a:r>
            <a:r>
              <a:rPr lang="en-IL" dirty="0"/>
              <a:t>db –tui  = gdb textual user interface. (Try in FreeBSD) also try cgdb(1)</a:t>
            </a:r>
          </a:p>
          <a:p>
            <a:r>
              <a:rPr lang="en-US" dirty="0"/>
              <a:t>d</a:t>
            </a:r>
            <a:r>
              <a:rPr lang="en-IL" dirty="0"/>
              <a:t>dd(1) – display data debugger (X windows front end)</a:t>
            </a:r>
          </a:p>
          <a:p>
            <a:endParaRPr lang="en-IL" dirty="0"/>
          </a:p>
          <a:p>
            <a:r>
              <a:rPr lang="en-IL" dirty="0"/>
              <a:t>TRY - </a:t>
            </a:r>
            <a:r>
              <a:rPr lang="en-US" dirty="0"/>
              <a:t>https://</a:t>
            </a:r>
            <a:r>
              <a:rPr lang="en-US" dirty="0" err="1"/>
              <a:t>beej.us</a:t>
            </a:r>
            <a:r>
              <a:rPr lang="en-US" dirty="0"/>
              <a:t>/guide/</a:t>
            </a:r>
            <a:r>
              <a:rPr lang="en-US" dirty="0" err="1"/>
              <a:t>bggdb</a:t>
            </a:r>
            <a:r>
              <a:rPr lang="en-US" dirty="0"/>
              <a:t>/</a:t>
            </a:r>
            <a:r>
              <a:rPr lang="en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118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23DC-7C82-5FF6-0F91-D87C5700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ore dump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A548-9EFB-2FC7-391C-8B96FBFB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IL" dirty="0"/>
              <a:t>iewing a process after it crashed.</a:t>
            </a:r>
          </a:p>
          <a:p>
            <a:r>
              <a:rPr lang="en-IL" dirty="0"/>
              <a:t>Great way to view a process and find out </a:t>
            </a:r>
          </a:p>
          <a:p>
            <a:pPr lvl="1"/>
            <a:r>
              <a:rPr lang="en-US" dirty="0"/>
              <a:t>W</a:t>
            </a:r>
            <a:r>
              <a:rPr lang="en-IL" dirty="0"/>
              <a:t>hich line it crashed on</a:t>
            </a:r>
          </a:p>
          <a:p>
            <a:pPr lvl="1"/>
            <a:r>
              <a:rPr lang="en-US" dirty="0"/>
              <a:t>H</a:t>
            </a:r>
            <a:r>
              <a:rPr lang="en-IL" dirty="0"/>
              <a:t>ow it crashed </a:t>
            </a:r>
          </a:p>
          <a:p>
            <a:pPr lvl="1"/>
            <a:r>
              <a:rPr lang="en-US" dirty="0"/>
              <a:t>A</a:t>
            </a:r>
            <a:r>
              <a:rPr lang="en-IL" dirty="0"/>
              <a:t>nd why</a:t>
            </a:r>
          </a:p>
          <a:p>
            <a:r>
              <a:rPr lang="en-IL" dirty="0"/>
              <a:t>Required enabling cores.</a:t>
            </a:r>
          </a:p>
        </p:txBody>
      </p:sp>
    </p:spTree>
    <p:extLst>
      <p:ext uri="{BB962C8B-B14F-4D97-AF65-F5344CB8AC3E}">
        <p14:creationId xmlns:p14="http://schemas.microsoft.com/office/powerpoint/2010/main" val="101444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F3997-2144-F3EC-E7DD-5AADEE62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L" sz="4000"/>
              <a:t>shell – important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3A0E-C00D-CC11-3A80-41A7F67CC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E</a:t>
            </a:r>
            <a:r>
              <a:rPr lang="en-IL" sz="2000"/>
              <a:t>cho $prompt (or set prompt) – display the command prompt</a:t>
            </a:r>
          </a:p>
          <a:p>
            <a:r>
              <a:rPr lang="en-US" sz="2000"/>
              <a:t>$PATH – where to look for binaries</a:t>
            </a:r>
          </a:p>
          <a:p>
            <a:r>
              <a:rPr lang="en-US" sz="2000"/>
              <a:t>$DISPLAY – where to open graphics display </a:t>
            </a:r>
          </a:p>
          <a:p>
            <a:r>
              <a:rPr lang="en-US" sz="2000"/>
              <a:t>$TERM – some information about the terminal I am using</a:t>
            </a:r>
          </a:p>
          <a:p>
            <a:pPr marL="0" indent="0">
              <a:buNone/>
            </a:pPr>
            <a:endParaRPr lang="en-IL" sz="20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C250143-4D83-46BF-0565-CDF383279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87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BC2-FABB-6DDD-6106-B76C7438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File utils and other interesting binaries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8B58-6DC3-6CE8-59A6-7B03ED53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/bin/cp(1) – copy (I will not add /bin/ anymore as it is in $PATH)</a:t>
            </a:r>
            <a:r>
              <a:rPr lang="en-IL" dirty="0"/>
              <a:t> </a:t>
            </a:r>
          </a:p>
          <a:p>
            <a:r>
              <a:rPr lang="en-IL" dirty="0"/>
              <a:t>Find(1) – find files</a:t>
            </a:r>
          </a:p>
          <a:p>
            <a:r>
              <a:rPr lang="en-US" dirty="0"/>
              <a:t>L</a:t>
            </a:r>
            <a:r>
              <a:rPr lang="en-IL" dirty="0"/>
              <a:t>ocate(1) – find files in db (updatedb(1) = update the db)</a:t>
            </a:r>
          </a:p>
          <a:p>
            <a:r>
              <a:rPr lang="en-IL" dirty="0"/>
              <a:t>mv(1) – move</a:t>
            </a:r>
          </a:p>
          <a:p>
            <a:r>
              <a:rPr lang="en-US" dirty="0"/>
              <a:t>r</a:t>
            </a:r>
            <a:r>
              <a:rPr lang="en-IL" dirty="0"/>
              <a:t>m(1) – delete (remove) </a:t>
            </a:r>
          </a:p>
          <a:p>
            <a:r>
              <a:rPr lang="en-US" dirty="0"/>
              <a:t>s</a:t>
            </a:r>
            <a:r>
              <a:rPr lang="en-IL" dirty="0"/>
              <a:t>ed(1) – stream editor</a:t>
            </a:r>
          </a:p>
          <a:p>
            <a:r>
              <a:rPr lang="en-US" dirty="0"/>
              <a:t>vi(1) – best editor in the world (IMHO)</a:t>
            </a:r>
          </a:p>
          <a:p>
            <a:r>
              <a:rPr lang="en-US" dirty="0"/>
              <a:t>nano(1) – recommended editor for noobs</a:t>
            </a:r>
          </a:p>
          <a:p>
            <a:r>
              <a:rPr lang="en-US" dirty="0"/>
              <a:t>emacs(1) – use this if you are devil spawn</a:t>
            </a:r>
            <a:br>
              <a:rPr lang="en-US" dirty="0"/>
            </a:br>
            <a:r>
              <a:rPr lang="en-US" dirty="0"/>
              <a:t>with 17 fingers  (Linus Torvalds uses it!)</a:t>
            </a:r>
          </a:p>
          <a:p>
            <a:r>
              <a:rPr lang="en-US" dirty="0" err="1"/>
              <a:t>sudo</a:t>
            </a:r>
            <a:r>
              <a:rPr lang="en-US" dirty="0"/>
              <a:t>(1) – superuser do</a:t>
            </a:r>
            <a:endParaRPr lang="en-IL" dirty="0"/>
          </a:p>
        </p:txBody>
      </p:sp>
      <p:pic>
        <p:nvPicPr>
          <p:cNvPr id="5" name="Picture 4" descr="A cartoon of a person standing next to a brick wall&#10;&#10;Description automatically generated">
            <a:extLst>
              <a:ext uri="{FF2B5EF4-FFF2-40B4-BE49-F238E27FC236}">
                <a16:creationId xmlns:a16="http://schemas.microsoft.com/office/drawing/2014/main" id="{8359DD0F-A6A8-EDFE-5F07-6B069E685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33" y="4001294"/>
            <a:ext cx="4876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3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4217-0420-5357-3DD5-DCD7D179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Development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0B9E-921B-9560-6B29-09667B44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gcc</a:t>
            </a:r>
            <a:r>
              <a:rPr lang="en-US" dirty="0"/>
              <a:t>(1) – compiler, also linker</a:t>
            </a:r>
          </a:p>
          <a:p>
            <a:r>
              <a:rPr lang="en-US" dirty="0"/>
              <a:t>g++(1) – actually same as </a:t>
            </a:r>
            <a:r>
              <a:rPr lang="en-US" dirty="0" err="1"/>
              <a:t>gcc</a:t>
            </a:r>
            <a:r>
              <a:rPr lang="en-US" dirty="0"/>
              <a:t> - pointer to the same file. Knows by </a:t>
            </a:r>
            <a:r>
              <a:rPr lang="en-US" dirty="0" err="1"/>
              <a:t>argv</a:t>
            </a:r>
            <a:r>
              <a:rPr lang="en-US" dirty="0"/>
              <a:t>[0] its called as g++ and compiles </a:t>
            </a:r>
            <a:r>
              <a:rPr lang="en-US" dirty="0" err="1"/>
              <a:t>c++</a:t>
            </a:r>
            <a:r>
              <a:rPr lang="en-US" dirty="0"/>
              <a:t> by default</a:t>
            </a:r>
          </a:p>
          <a:p>
            <a:r>
              <a:rPr lang="en-US" dirty="0"/>
              <a:t>make(1) – a programming language we will use to create project. We will study very basic make.</a:t>
            </a:r>
          </a:p>
          <a:p>
            <a:r>
              <a:rPr lang="en-US" dirty="0" err="1"/>
              <a:t>Automake</a:t>
            </a:r>
            <a:r>
              <a:rPr lang="en-US" dirty="0"/>
              <a:t>(1), </a:t>
            </a:r>
            <a:r>
              <a:rPr lang="en-US" dirty="0" err="1"/>
              <a:t>cmake</a:t>
            </a:r>
            <a:r>
              <a:rPr lang="en-US" dirty="0"/>
              <a:t>(1), ant(1) – other projects that do the same thing. (sometimes by calling make eventually) – we will not be teaching those but it is ok to use them if you know them. </a:t>
            </a:r>
          </a:p>
          <a:p>
            <a:r>
              <a:rPr lang="en-US" dirty="0" err="1"/>
              <a:t>Valgrind</a:t>
            </a:r>
            <a:r>
              <a:rPr lang="en-US" dirty="0"/>
              <a:t>(1) – a process virtual machine environment – (process virtual machine = like JVM or CLR. Not like </a:t>
            </a:r>
            <a:r>
              <a:rPr lang="en-US" dirty="0" err="1"/>
              <a:t>Vbox</a:t>
            </a:r>
            <a:r>
              <a:rPr lang="en-US" dirty="0"/>
              <a:t> or </a:t>
            </a:r>
            <a:r>
              <a:rPr lang="en-US" dirty="0" err="1"/>
              <a:t>Vmware</a:t>
            </a:r>
            <a:r>
              <a:rPr lang="en-US" dirty="0"/>
              <a:t>) </a:t>
            </a:r>
          </a:p>
          <a:p>
            <a:r>
              <a:rPr lang="en-US" dirty="0" err="1"/>
              <a:t>gcov</a:t>
            </a:r>
            <a:r>
              <a:rPr lang="en-US" dirty="0"/>
              <a:t>(1) – code coverage tool</a:t>
            </a:r>
          </a:p>
          <a:p>
            <a:r>
              <a:rPr lang="en-US" dirty="0" err="1"/>
              <a:t>gprof</a:t>
            </a:r>
            <a:r>
              <a:rPr lang="en-US" dirty="0"/>
              <a:t>(1) – profiler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6404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7DC2-AC87-6A67-4A5A-56D76B45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Code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5D92-9EAE-4C96-E52E-35D7DD487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How do we know “we have don’t enough testing”?</a:t>
            </a:r>
          </a:p>
          <a:p>
            <a:pPr lvl="1"/>
            <a:r>
              <a:rPr lang="en-IL" dirty="0"/>
              <a:t>Easy…. </a:t>
            </a:r>
            <a:r>
              <a:rPr lang="en-US" dirty="0"/>
              <a:t>N</a:t>
            </a:r>
            <a:r>
              <a:rPr lang="en-IL" dirty="0"/>
              <a:t>ever.</a:t>
            </a:r>
          </a:p>
          <a:p>
            <a:pPr lvl="1"/>
            <a:r>
              <a:rPr lang="en-US" dirty="0"/>
              <a:t>B</a:t>
            </a:r>
            <a:r>
              <a:rPr lang="en-IL" dirty="0"/>
              <a:t>ut perhaps we can prove we have done ”nearly enough”</a:t>
            </a:r>
          </a:p>
          <a:p>
            <a:r>
              <a:rPr lang="en-IL" dirty="0"/>
              <a:t>Enter - Code coverage tool</a:t>
            </a:r>
          </a:p>
          <a:p>
            <a:pPr lvl="1"/>
            <a:r>
              <a:rPr lang="en-IL" dirty="0"/>
              <a:t>We paint all our code </a:t>
            </a:r>
            <a:r>
              <a:rPr lang="en-US" dirty="0"/>
              <a:t>in black. </a:t>
            </a:r>
          </a:p>
          <a:p>
            <a:pPr lvl="1"/>
            <a:r>
              <a:rPr lang="en-US" dirty="0"/>
              <a:t>Than when we run the code we paint all lines we have been at in red.</a:t>
            </a:r>
          </a:p>
          <a:p>
            <a:pPr lvl="1"/>
            <a:r>
              <a:rPr lang="en-US" dirty="0"/>
              <a:t>That can find some interesting problems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287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E426-C08A-507A-0277-04EF3032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481" y="818984"/>
            <a:ext cx="10438785" cy="3178689"/>
          </a:xfrm>
        </p:spPr>
        <p:txBody>
          <a:bodyPr>
            <a:normAutofit/>
          </a:bodyPr>
          <a:lstStyle/>
          <a:p>
            <a:pPr algn="l"/>
            <a:r>
              <a:rPr lang="en-IL" sz="4800" dirty="0">
                <a:solidFill>
                  <a:srgbClr val="FFFFFF"/>
                </a:solidFill>
              </a:rPr>
              <a:t>By covering almost all the code we can find some logical bugs and dead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1DA7-550D-7235-79EB-DFEC6D50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Dead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C08E-DF32-FE96-3DDE-221190B6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IL" dirty="0"/>
              <a:t>f (x&gt;4) do something</a:t>
            </a:r>
          </a:p>
          <a:p>
            <a:r>
              <a:rPr lang="en-US" dirty="0"/>
              <a:t>e</a:t>
            </a:r>
            <a:r>
              <a:rPr lang="en-IL" dirty="0"/>
              <a:t>lse if (x&lt;2) do anotherthing</a:t>
            </a:r>
          </a:p>
          <a:p>
            <a:r>
              <a:rPr lang="en-US" dirty="0"/>
              <a:t>e</a:t>
            </a:r>
            <a:r>
              <a:rPr lang="en-IL" dirty="0"/>
              <a:t>lse if (x&gt;5) </a:t>
            </a:r>
            <a:r>
              <a:rPr lang="en-IL" dirty="0">
                <a:solidFill>
                  <a:srgbClr val="FF0000"/>
                </a:solidFill>
              </a:rPr>
              <a:t>do dettathinghere</a:t>
            </a:r>
          </a:p>
          <a:p>
            <a:r>
              <a:rPr lang="en-US" dirty="0"/>
              <a:t>e</a:t>
            </a:r>
            <a:r>
              <a:rPr lang="en-IL" dirty="0"/>
              <a:t>lse do theoddathingy </a:t>
            </a:r>
          </a:p>
          <a:p>
            <a:endParaRPr lang="en-IL" dirty="0"/>
          </a:p>
          <a:p>
            <a:r>
              <a:rPr lang="en-IL" dirty="0"/>
              <a:t>The way this if is structured we will never do “dettathinghere”</a:t>
            </a:r>
          </a:p>
          <a:p>
            <a:r>
              <a:rPr lang="en-IL" dirty="0"/>
              <a:t>This </a:t>
            </a:r>
            <a:r>
              <a:rPr lang="en-US" dirty="0"/>
              <a:t>is called dead code.</a:t>
            </a:r>
            <a:endParaRPr lang="en-IL" dirty="0"/>
          </a:p>
          <a:p>
            <a:r>
              <a:rPr lang="en-IL" dirty="0"/>
              <a:t>We will spot this with code coverage</a:t>
            </a:r>
          </a:p>
        </p:txBody>
      </p:sp>
    </p:spTree>
    <p:extLst>
      <p:ext uri="{BB962C8B-B14F-4D97-AF65-F5344CB8AC3E}">
        <p14:creationId xmlns:p14="http://schemas.microsoft.com/office/powerpoint/2010/main" val="171578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C4E1-76AC-D04D-11CC-B70DC3E9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Achiving maximum (100%) coverage in testing is sometimes impossible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ACCB-858F-0A86-1709-076A98B0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Some conditions are very hard to simmulate (for example malloc to fail on a given specific line)</a:t>
            </a:r>
          </a:p>
          <a:p>
            <a:r>
              <a:rPr lang="en-IL" dirty="0"/>
              <a:t>Code that detects hardware failures etc.</a:t>
            </a:r>
          </a:p>
          <a:p>
            <a:r>
              <a:rPr lang="en-IL" dirty="0"/>
              <a:t>So 100% coverage is not really required </a:t>
            </a:r>
          </a:p>
          <a:p>
            <a:pPr lvl="1"/>
            <a:r>
              <a:rPr lang="en-US" dirty="0"/>
              <a:t>B</a:t>
            </a:r>
            <a:r>
              <a:rPr lang="en-IL" dirty="0"/>
              <a:t>ut have a good reason not to cover 100%</a:t>
            </a:r>
          </a:p>
        </p:txBody>
      </p:sp>
    </p:spTree>
    <p:extLst>
      <p:ext uri="{BB962C8B-B14F-4D97-AF65-F5344CB8AC3E}">
        <p14:creationId xmlns:p14="http://schemas.microsoft.com/office/powerpoint/2010/main" val="368242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1614</Words>
  <Application>Microsoft Macintosh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Some UNIX Development tools</vt:lpstr>
      <vt:lpstr>Shell and shell built-in, file utils</vt:lpstr>
      <vt:lpstr>shell – important environment variables</vt:lpstr>
      <vt:lpstr>File utils and other interesting binaries</vt:lpstr>
      <vt:lpstr>Development tools </vt:lpstr>
      <vt:lpstr>Code coverage</vt:lpstr>
      <vt:lpstr>By covering almost all the code we can find some logical bugs and dead code</vt:lpstr>
      <vt:lpstr>Dead code</vt:lpstr>
      <vt:lpstr>Achiving maximum (100%) coverage in testing is sometimes impossible</vt:lpstr>
      <vt:lpstr>Code coverage testing is neccessary but insufficient</vt:lpstr>
      <vt:lpstr>I will request code coverage report on future exercises</vt:lpstr>
      <vt:lpstr>gprof(1)</vt:lpstr>
      <vt:lpstr>Valgrind(1)</vt:lpstr>
      <vt:lpstr>All of those are interesting</vt:lpstr>
      <vt:lpstr>Make – the 1% that is sufficient for 99% of the projects</vt:lpstr>
      <vt:lpstr>example</vt:lpstr>
      <vt:lpstr>Maybe an extra 1%</vt:lpstr>
      <vt:lpstr>And some time saving example</vt:lpstr>
      <vt:lpstr>Make has much more to it.</vt:lpstr>
      <vt:lpstr>Gdb(1)</vt:lpstr>
      <vt:lpstr>Some simple gdb </vt:lpstr>
      <vt:lpstr>Core dump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UNIX Development tools</dc:title>
  <dc:creator>נצר יעקב זיידנברג/Nezer Jaco Zaidenberg</dc:creator>
  <cp:lastModifiedBy>נצר יעקב זיידנברג/Nezer Jaco Zaidenberg</cp:lastModifiedBy>
  <cp:revision>2</cp:revision>
  <dcterms:created xsi:type="dcterms:W3CDTF">2024-04-17T07:19:34Z</dcterms:created>
  <dcterms:modified xsi:type="dcterms:W3CDTF">2024-04-17T08:43:55Z</dcterms:modified>
</cp:coreProperties>
</file>