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2" r:id="rId4"/>
    <p:sldId id="313" r:id="rId5"/>
    <p:sldId id="317" r:id="rId6"/>
    <p:sldId id="316" r:id="rId7"/>
    <p:sldId id="264" r:id="rId8"/>
    <p:sldId id="333" r:id="rId9"/>
    <p:sldId id="331" r:id="rId10"/>
    <p:sldId id="284" r:id="rId11"/>
    <p:sldId id="343" r:id="rId12"/>
    <p:sldId id="330" r:id="rId13"/>
    <p:sldId id="337" r:id="rId14"/>
    <p:sldId id="323" r:id="rId15"/>
    <p:sldId id="324" r:id="rId16"/>
    <p:sldId id="335" r:id="rId17"/>
    <p:sldId id="325" r:id="rId18"/>
    <p:sldId id="286" r:id="rId19"/>
    <p:sldId id="344" r:id="rId20"/>
    <p:sldId id="291" r:id="rId21"/>
    <p:sldId id="287" r:id="rId22"/>
  </p:sldIdLst>
  <p:sldSz cx="9144000" cy="5715000" type="screen16x1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5" autoAdjust="0"/>
    <p:restoredTop sz="86321" autoAdjust="0"/>
  </p:normalViewPr>
  <p:slideViewPr>
    <p:cSldViewPr>
      <p:cViewPr varScale="1">
        <p:scale>
          <a:sx n="154" d="100"/>
          <a:sy n="154" d="100"/>
        </p:scale>
        <p:origin x="1360" y="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1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-186" y="3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433F0E-E777-4E59-9E32-E175B6E2DB5B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A6A7A7-A596-4886-8851-D7A074031C2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6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/hello/manual/libc/Signal-Genera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dirty="0"/>
              <a:t>http://pubs.opengroup.org/onlinepubs/009695399/functions/xsh_chap02_04.html</a:t>
            </a:r>
          </a:p>
          <a:p>
            <a:pPr algn="l" rtl="0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332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However, when calling </a:t>
            </a:r>
            <a:r>
              <a:rPr lang="en-US" sz="1200" dirty="0" err="1">
                <a:solidFill>
                  <a:schemeClr val="tx1"/>
                </a:solidFill>
              </a:rPr>
              <a:t>execvp</a:t>
            </a:r>
            <a:r>
              <a:rPr lang="en-US" sz="1200" dirty="0">
                <a:solidFill>
                  <a:schemeClr val="tx1"/>
                </a:solidFill>
              </a:rPr>
              <a:t> (), the bit that specifies whether to ignore the signal or not is </a:t>
            </a:r>
            <a:r>
              <a:rPr lang="en-US" sz="1200" b="1" i="1" dirty="0">
                <a:solidFill>
                  <a:schemeClr val="tx1"/>
                </a:solidFill>
              </a:rPr>
              <a:t>preserved</a:t>
            </a:r>
            <a:r>
              <a:rPr lang="en-US" sz="1200" dirty="0">
                <a:solidFill>
                  <a:schemeClr val="tx1"/>
                </a:solidFill>
              </a:rPr>
              <a:t>. 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baseline="0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522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aseline="0" dirty="0"/>
              <a:t>Good code examples</a:t>
            </a:r>
          </a:p>
          <a:p>
            <a:pPr algn="l" rtl="0"/>
            <a:r>
              <a:rPr lang="en-US" dirty="0"/>
              <a:t>http://www.thegeekstuff.com/2012/03/catch-signals-sample-c-code/</a:t>
            </a:r>
          </a:p>
          <a:p>
            <a:pPr algn="l" rtl="0"/>
            <a:r>
              <a:rPr lang="en-US" dirty="0"/>
              <a:t>http://www.alexonlinux.com/signal-handling-in-linux#sigstop</a:t>
            </a:r>
          </a:p>
          <a:p>
            <a:pPr algn="l" rtl="0"/>
            <a:r>
              <a:rPr lang="en-US" dirty="0"/>
              <a:t>https://en.wikipedia.org/wiki/C_signal_handling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884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e-IL" sz="1200" dirty="0">
                <a:solidFill>
                  <a:srgbClr val="FF0000"/>
                </a:solidFill>
              </a:rPr>
              <a:t>&gt; זוהי מעין הגדרה חד פעמית. לאחר קריאה אחת, ההפניה היא לערך ברירת המחדל של הסיגנל.</a:t>
            </a:r>
            <a:endParaRPr lang="en-US" sz="1200" dirty="0">
              <a:solidFill>
                <a:srgbClr val="FF0000"/>
              </a:solidFill>
            </a:endParaRPr>
          </a:p>
          <a:p>
            <a:pPr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כשהתחלתי לתרגל "מערכות הפעלה" הסמסטר שאלתי את עצמי, איך בדיוק אצליח לקשר, כהרגלי, בין החומר של הקורס לבין אי אלה עניינים סביבתיים.</a:t>
            </a:r>
          </a:p>
          <a:p>
            <a:pPr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טוב, זה הגיע די מהר. כבר בתרגול השני מלמדים על ()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שהיא פונקציה חד-פעמית, בערך*. וזה, </a:t>
            </a:r>
          </a:p>
          <a:p>
            <a:pPr algn="r" rt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132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Documentation</a:t>
            </a:r>
            <a:r>
              <a:rPr lang="en-US" sz="1200" baseline="0" dirty="0">
                <a:solidFill>
                  <a:srgbClr val="FF0000"/>
                </a:solidFill>
              </a:rPr>
              <a:t> of </a:t>
            </a:r>
            <a:r>
              <a:rPr lang="en-US" sz="1200" baseline="0" dirty="0" err="1">
                <a:solidFill>
                  <a:srgbClr val="FF0000"/>
                </a:solidFill>
              </a:rPr>
              <a:t>sigprocmask</a:t>
            </a:r>
            <a:r>
              <a:rPr lang="en-US" sz="1200" baseline="0" dirty="0">
                <a:solidFill>
                  <a:srgbClr val="FF0000"/>
                </a:solidFill>
              </a:rPr>
              <a:t>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http://man7.org/linux/man-pages/man2/sigprocmask.2.html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827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e-IL" dirty="0"/>
              <a:t>בשלישי</a:t>
            </a:r>
            <a:r>
              <a:rPr lang="he-IL" baseline="0" dirty="0"/>
              <a:t> – למשל כשיש שגיאה והמעבד שולח סיגנל במקום לסגור את התהליך.</a:t>
            </a:r>
            <a:endParaRPr lang="he-IL" dirty="0"/>
          </a:p>
          <a:p>
            <a:pPr algn="r" rt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&gt; </a:t>
            </a:r>
            <a:r>
              <a:rPr lang="en-US" dirty="0" err="1"/>
              <a:t>xclock</a:t>
            </a:r>
            <a:r>
              <a:rPr lang="en-US" dirty="0"/>
              <a:t> &amp;</a:t>
            </a:r>
          </a:p>
          <a:p>
            <a:pPr marL="171450" indent="-171450" algn="l" rtl="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Jobs</a:t>
            </a:r>
          </a:p>
          <a:p>
            <a:pPr marL="0" indent="0" algn="l" rtl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/>
              <a:t>(…)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[2]+ 	Running 	</a:t>
            </a:r>
            <a:r>
              <a:rPr lang="en-US" dirty="0" err="1"/>
              <a:t>xclock</a:t>
            </a:r>
            <a:r>
              <a:rPr lang="en-US" dirty="0"/>
              <a:t> &amp;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&gt;</a:t>
            </a:r>
            <a:r>
              <a:rPr lang="en-US" dirty="0" err="1"/>
              <a:t>ps</a:t>
            </a:r>
            <a:endParaRPr lang="en-US" dirty="0"/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(…)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3571 … </a:t>
            </a:r>
            <a:r>
              <a:rPr lang="en-US" dirty="0" err="1"/>
              <a:t>xclock</a:t>
            </a:r>
            <a:endParaRPr lang="en-US" dirty="0"/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&gt; kill 3571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&gt; [2]+	Terminated	</a:t>
            </a:r>
            <a:r>
              <a:rPr lang="en-US" dirty="0" err="1"/>
              <a:t>xclock</a:t>
            </a:r>
            <a:endParaRPr lang="en-US" dirty="0"/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&gt; </a:t>
            </a:r>
            <a:r>
              <a:rPr lang="en-US" dirty="0" err="1"/>
              <a:t>xclock</a:t>
            </a:r>
            <a:r>
              <a:rPr lang="en-US" dirty="0"/>
              <a:t> &amp;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&gt; </a:t>
            </a:r>
            <a:r>
              <a:rPr lang="en-US" dirty="0" err="1"/>
              <a:t>xclock</a:t>
            </a:r>
            <a:r>
              <a:rPr lang="en-US" dirty="0"/>
              <a:t> &amp;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&gt; </a:t>
            </a:r>
            <a:r>
              <a:rPr lang="en-US" dirty="0" err="1"/>
              <a:t>killall</a:t>
            </a:r>
            <a:r>
              <a:rPr lang="en-US" dirty="0"/>
              <a:t> </a:t>
            </a:r>
            <a:r>
              <a:rPr lang="en-US" dirty="0" err="1"/>
              <a:t>xclock</a:t>
            </a:r>
            <a:endParaRPr lang="en-US" dirty="0"/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Or: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&gt; kill -9 </a:t>
            </a:r>
            <a:r>
              <a:rPr lang="en-US" dirty="0" err="1"/>
              <a:t>xclock</a:t>
            </a:r>
            <a:endParaRPr lang="en-US" dirty="0"/>
          </a:p>
          <a:p>
            <a:pPr marL="171450" indent="-171450" algn="l" rtl="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kill %2</a:t>
            </a:r>
          </a:p>
          <a:p>
            <a:pPr marL="171450" indent="-171450" algn="l" rtl="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815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1" dirty="0">
                <a:solidFill>
                  <a:srgbClr val="FF0000"/>
                </a:solidFill>
              </a:rPr>
              <a:t>&gt; סיגנל סינכרוני</a:t>
            </a:r>
            <a:r>
              <a:rPr lang="he-IL" sz="1200" dirty="0">
                <a:solidFill>
                  <a:srgbClr val="FF0000"/>
                </a:solidFill>
              </a:rPr>
              <a:t>: סיגנל שמגיע בתגובה לפעולה שנעשתה במערכת. לדוגמה: חלוקה באפס, פקודה לא חוקית </a:t>
            </a:r>
            <a:r>
              <a:rPr lang="he-IL" sz="1200" dirty="0" err="1">
                <a:solidFill>
                  <a:srgbClr val="FF0000"/>
                </a:solidFill>
              </a:rPr>
              <a:t>וכו</a:t>
            </a:r>
            <a:r>
              <a:rPr lang="he-IL" sz="1200" dirty="0">
                <a:solidFill>
                  <a:srgbClr val="FF0000"/>
                </a:solidFill>
              </a:rPr>
              <a:t>'. הסיגנל מגיע מיד עם ביצוע הפעולה.</a:t>
            </a:r>
          </a:p>
          <a:p>
            <a:pPr algn="r" rtl="1"/>
            <a:r>
              <a:rPr lang="he-IL" sz="1200" b="1" dirty="0">
                <a:solidFill>
                  <a:srgbClr val="FF0000"/>
                </a:solidFill>
              </a:rPr>
              <a:t>&gt; סיגנל א-סינכרוני</a:t>
            </a:r>
            <a:r>
              <a:rPr lang="he-IL" sz="1200" dirty="0">
                <a:solidFill>
                  <a:srgbClr val="FF0000"/>
                </a:solidFill>
              </a:rPr>
              <a:t>: סיגנל שמגיע באופן לא צפוי, אקראי או שמגיע מתהליך חיצוני או רכיב חיצוני כך שהגעתו אינה תלויה בתהליך שרץ במעבד בכלל.</a:t>
            </a:r>
          </a:p>
          <a:p>
            <a:pPr algn="r" rtl="1"/>
            <a:r>
              <a:rPr lang="he-IL" sz="1200" dirty="0">
                <a:solidFill>
                  <a:srgbClr val="FF0000"/>
                </a:solidFill>
              </a:rPr>
              <a:t>&gt; שגיאות רבות </a:t>
            </a:r>
            <a:r>
              <a:rPr lang="he-IL" sz="1200" b="1" dirty="0">
                <a:solidFill>
                  <a:srgbClr val="FF0000"/>
                </a:solidFill>
              </a:rPr>
              <a:t>אינן</a:t>
            </a:r>
            <a:r>
              <a:rPr lang="he-IL" sz="1200" dirty="0">
                <a:solidFill>
                  <a:srgbClr val="FF0000"/>
                </a:solidFill>
              </a:rPr>
              <a:t> מחזירות סיגנל אלא ערך, לדוגמה: </a:t>
            </a:r>
            <a:r>
              <a:rPr lang="en-US" sz="1200" dirty="0">
                <a:solidFill>
                  <a:srgbClr val="FF0000"/>
                </a:solidFill>
              </a:rPr>
              <a:t>open()</a:t>
            </a:r>
            <a:r>
              <a:rPr lang="he-IL" sz="1200" dirty="0">
                <a:solidFill>
                  <a:srgbClr val="FF0000"/>
                </a:solidFill>
              </a:rPr>
              <a:t>. מידע נוסף: </a:t>
            </a:r>
            <a:r>
              <a:rPr lang="en-US" sz="1200" dirty="0">
                <a:hlinkClick r:id="rId3"/>
              </a:rPr>
              <a:t>http://www.gnu.org/s/hello/manual/libc/Signal-Generation.html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51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51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55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dirty="0">
                <a:solidFill>
                  <a:srgbClr val="FF0000"/>
                </a:solidFill>
              </a:rPr>
              <a:t>&gt; </a:t>
            </a:r>
            <a:r>
              <a:rPr lang="en-US" sz="1200" dirty="0">
                <a:solidFill>
                  <a:srgbClr val="FF0000"/>
                </a:solidFill>
              </a:rPr>
              <a:t>Blocking</a:t>
            </a:r>
            <a:r>
              <a:rPr lang="he-IL" sz="1200" dirty="0">
                <a:solidFill>
                  <a:srgbClr val="FF0000"/>
                </a:solidFill>
              </a:rPr>
              <a:t>: הסיגנל שמגיע אינו מטופל, אך אינו נזרק, כך שיהיה ניתן לגשת אליו לאחר מכן במידת הצורך.</a:t>
            </a:r>
          </a:p>
          <a:p>
            <a:pPr algn="r" rtl="1"/>
            <a:r>
              <a:rPr lang="he-IL" sz="1200" dirty="0">
                <a:solidFill>
                  <a:srgbClr val="FF0000"/>
                </a:solidFill>
              </a:rPr>
              <a:t>&gt; </a:t>
            </a:r>
            <a:r>
              <a:rPr lang="en-US" sz="1200" dirty="0">
                <a:solidFill>
                  <a:srgbClr val="FF0000"/>
                </a:solidFill>
              </a:rPr>
              <a:t>ignoring</a:t>
            </a:r>
            <a:r>
              <a:rPr lang="he-IL" sz="1200" dirty="0">
                <a:solidFill>
                  <a:srgbClr val="FF0000"/>
                </a:solidFill>
              </a:rPr>
              <a:t>: הסיגנל שמגיע אינו מטופל והוא "נזרק" כאילו טופל. לא יהיה ניתן לגשת אליו לאחר מכן.</a:t>
            </a:r>
            <a:endParaRPr lang="en-US" sz="1200" dirty="0">
              <a:solidFill>
                <a:srgbClr val="FF0000"/>
              </a:solidFill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Prevent (some) other signals from interrupting a currently-running signal handler: Only </a:t>
            </a:r>
            <a:r>
              <a:rPr lang="en-US" sz="2000" b="1" dirty="0">
                <a:solidFill>
                  <a:schemeClr val="tx1"/>
                </a:solidFill>
              </a:rPr>
              <a:t>some</a:t>
            </a:r>
            <a:r>
              <a:rPr lang="en-US" sz="2000" b="1" baseline="0" dirty="0">
                <a:solidFill>
                  <a:schemeClr val="tx1"/>
                </a:solidFill>
              </a:rPr>
              <a:t> </a:t>
            </a:r>
            <a:r>
              <a:rPr lang="en-US" sz="2000" b="0" baseline="0" dirty="0">
                <a:solidFill>
                  <a:schemeClr val="tx1"/>
                </a:solidFill>
              </a:rPr>
              <a:t>of the other signals are blocked. However, </a:t>
            </a:r>
            <a:r>
              <a:rPr lang="en-US" sz="2000" b="0" baseline="0" dirty="0" err="1">
                <a:solidFill>
                  <a:schemeClr val="tx1"/>
                </a:solidFill>
              </a:rPr>
              <a:t>ctxw</a:t>
            </a:r>
            <a:r>
              <a:rPr lang="en-US" sz="2000" b="0" baseline="0" dirty="0">
                <a:solidFill>
                  <a:schemeClr val="tx1"/>
                </a:solidFill>
              </a:rPr>
              <a:t> / unblocked signals (</a:t>
            </a:r>
            <a:r>
              <a:rPr lang="en-US" sz="2000" b="0" baseline="0" dirty="0" err="1">
                <a:solidFill>
                  <a:schemeClr val="tx1"/>
                </a:solidFill>
              </a:rPr>
              <a:t>eg</a:t>
            </a:r>
            <a:r>
              <a:rPr lang="en-US" sz="2000" b="0" baseline="0" dirty="0">
                <a:solidFill>
                  <a:schemeClr val="tx1"/>
                </a:solidFill>
              </a:rPr>
              <a:t> KILL) still may occur.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37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aseline="0" dirty="0"/>
              <a:t>Good code examples</a:t>
            </a:r>
          </a:p>
          <a:p>
            <a:pPr algn="l" rtl="0"/>
            <a:r>
              <a:rPr lang="en-US" dirty="0"/>
              <a:t>http://www.thegeekstuff.com/2012/03/catch-signals-sample-c-code/</a:t>
            </a:r>
          </a:p>
          <a:p>
            <a:pPr algn="l" rtl="0"/>
            <a:r>
              <a:rPr lang="en-US" dirty="0"/>
              <a:t>http://www.alexonlinux.com/signal-handling-in-linux#sigstop</a:t>
            </a:r>
          </a:p>
          <a:p>
            <a:pPr algn="l" rtl="0"/>
            <a:r>
              <a:rPr lang="en-US" dirty="0"/>
              <a:t>https://en.wikipedia.org/wiki/C_signal_handling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134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e-IL" dirty="0" err="1"/>
              <a:t>הנדלרים</a:t>
            </a:r>
            <a:r>
              <a:rPr lang="he-IL" dirty="0"/>
              <a:t> </a:t>
            </a:r>
            <a:r>
              <a:rPr lang="he-IL" dirty="0" err="1"/>
              <a:t>דיפולטיביים</a:t>
            </a:r>
            <a:r>
              <a:rPr lang="he-IL" dirty="0"/>
              <a:t> שניתן</a:t>
            </a:r>
            <a:r>
              <a:rPr lang="he-IL" baseline="0" dirty="0"/>
              <a:t> לקרוא להם בתגובה לקבלת סיגנל </a:t>
            </a:r>
            <a:r>
              <a:rPr lang="he-IL" baseline="0" dirty="0" err="1"/>
              <a:t>מסויים</a:t>
            </a:r>
            <a:r>
              <a:rPr lang="he-IL" baseline="0" dirty="0"/>
              <a:t>.</a:t>
            </a:r>
            <a:endParaRPr lang="he-IL" dirty="0"/>
          </a:p>
          <a:p>
            <a:pPr algn="r" rt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baseline="0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5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0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4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58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9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D1CF-6084-4B59-B29E-C828BF9B2B6C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8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2/sigaction.2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libc/manual/html_node/Signal-Set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_sign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event%20(some)%20other%20signals%20from%20interrupting%20a%20currently-running%20signal%20handl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signal.7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n7.org/linux/man-pages/man5/core.5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889000"/>
            <a:ext cx="9144000" cy="1714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he-IL" dirty="0" err="1">
                <a:solidFill>
                  <a:srgbClr val="C00000"/>
                </a:solidFill>
              </a:rPr>
              <a:t>Operating</a:t>
            </a:r>
            <a:r>
              <a:rPr lang="he-IL" dirty="0">
                <a:solidFill>
                  <a:srgbClr val="C00000"/>
                </a:solidFill>
              </a:rPr>
              <a:t> </a:t>
            </a:r>
            <a:r>
              <a:rPr lang="he-IL" dirty="0" err="1">
                <a:solidFill>
                  <a:srgbClr val="C00000"/>
                </a:solidFill>
              </a:rPr>
              <a:t>system</a:t>
            </a:r>
            <a:r>
              <a:rPr lang="he-IL" dirty="0">
                <a:solidFill>
                  <a:srgbClr val="C00000"/>
                </a:solidFill>
              </a:rPr>
              <a:t> </a:t>
            </a:r>
            <a:r>
              <a:rPr lang="he-IL" dirty="0" err="1">
                <a:solidFill>
                  <a:srgbClr val="C00000"/>
                </a:solidFill>
              </a:rPr>
              <a:t>course</a:t>
            </a:r>
            <a:r>
              <a:rPr lang="he-IL" dirty="0">
                <a:solidFill>
                  <a:srgbClr val="C00000"/>
                </a:solidFill>
              </a:rPr>
              <a:t> </a:t>
            </a:r>
            <a:r>
              <a:rPr lang="he-IL" dirty="0" err="1">
                <a:solidFill>
                  <a:srgbClr val="C00000"/>
                </a:solidFill>
              </a:rPr>
              <a:t>for</a:t>
            </a:r>
            <a:r>
              <a:rPr lang="he-IL" dirty="0">
                <a:solidFill>
                  <a:srgbClr val="C00000"/>
                </a:solidFill>
              </a:rPr>
              <a:t> </a:t>
            </a:r>
            <a:r>
              <a:rPr lang="he-IL" dirty="0" err="1">
                <a:solidFill>
                  <a:srgbClr val="C00000"/>
                </a:solidFill>
              </a:rPr>
              <a:t>Data</a:t>
            </a:r>
            <a:r>
              <a:rPr lang="he-IL" dirty="0">
                <a:solidFill>
                  <a:srgbClr val="C00000"/>
                </a:solidFill>
              </a:rPr>
              <a:t> </a:t>
            </a:r>
            <a:r>
              <a:rPr lang="he-IL" dirty="0" err="1">
                <a:solidFill>
                  <a:srgbClr val="C00000"/>
                </a:solidFill>
              </a:rPr>
              <a:t>science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042213"/>
            <a:ext cx="9144000" cy="513788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Signals</a:t>
            </a:r>
          </a:p>
        </p:txBody>
      </p:sp>
      <p:sp>
        <p:nvSpPr>
          <p:cNvPr id="7" name="כותרת 1"/>
          <p:cNvSpPr txBox="1">
            <a:spLocks/>
          </p:cNvSpPr>
          <p:nvPr/>
        </p:nvSpPr>
        <p:spPr bwMode="auto">
          <a:xfrm>
            <a:off x="179512" y="5231730"/>
            <a:ext cx="8784976" cy="3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algn="ctr" defTabSz="914400" rt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he-IL" sz="1400" i="1" dirty="0"/>
          </a:p>
        </p:txBody>
      </p:sp>
    </p:spTree>
    <p:extLst>
      <p:ext uri="{BB962C8B-B14F-4D97-AF65-F5344CB8AC3E}">
        <p14:creationId xmlns:p14="http://schemas.microsoft.com/office/powerpoint/2010/main" val="18195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Signal Handlers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 process should either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Ignore a signal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Use the default signal’s action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Have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signal handler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function, which is called when the specified signal happens for that process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Note: the signal handler is per-process per-signal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In that case, we say that the process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catches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the signal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7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Signal Handlers limitations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Two special signals cannot be caught, blocked or ignored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cs typeface="Courier New" pitchFamily="49" charset="0"/>
              </a:rPr>
              <a:t>SIGKILL</a:t>
            </a:r>
            <a:r>
              <a:rPr lang="en-US" sz="2600" dirty="0">
                <a:solidFill>
                  <a:schemeClr val="tx1"/>
                </a:solidFill>
                <a:cs typeface="Courier New" pitchFamily="49" charset="0"/>
              </a:rPr>
              <a:t> – which kills the process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cs typeface="Courier New" pitchFamily="49" charset="0"/>
              </a:rPr>
              <a:t>SIGSTOP</a:t>
            </a:r>
            <a:r>
              <a:rPr lang="en-US" sz="2600" dirty="0">
                <a:solidFill>
                  <a:schemeClr val="tx1"/>
                </a:solidFill>
                <a:cs typeface="Courier New" pitchFamily="49" charset="0"/>
              </a:rPr>
              <a:t> – stops a process. Used for breakpoints while debugging 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Note: this is NOT </a:t>
            </a:r>
            <a:r>
              <a:rPr lang="en-US" sz="2200" i="1" dirty="0">
                <a:solidFill>
                  <a:schemeClr val="tx1"/>
                </a:solidFill>
              </a:rPr>
              <a:t>SIGTSTP</a:t>
            </a:r>
            <a:r>
              <a:rPr lang="en-US" sz="2200" dirty="0">
                <a:solidFill>
                  <a:schemeClr val="tx1"/>
                </a:solidFill>
              </a:rPr>
              <a:t> described earlier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calling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execve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sz="2800" dirty="0">
                <a:solidFill>
                  <a:schemeClr val="tx1"/>
                </a:solidFill>
              </a:rPr>
              <a:t>, a</a:t>
            </a:r>
            <a:r>
              <a:rPr lang="en-AU" sz="2800" dirty="0" err="1">
                <a:solidFill>
                  <a:schemeClr val="tx1"/>
                </a:solidFill>
              </a:rPr>
              <a:t>ny</a:t>
            </a:r>
            <a:r>
              <a:rPr lang="en-AU" sz="2800" dirty="0">
                <a:solidFill>
                  <a:schemeClr val="tx1"/>
                </a:solidFill>
              </a:rPr>
              <a:t> signals set to be caught by the calling process are reset to their default behaviour.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However, for most signals, the </a:t>
            </a:r>
            <a:r>
              <a:rPr lang="en-AU" sz="2400" i="1" dirty="0">
                <a:solidFill>
                  <a:schemeClr val="tx1"/>
                </a:solidFill>
              </a:rPr>
              <a:t>ignore </a:t>
            </a:r>
            <a:r>
              <a:rPr lang="en-AU" sz="2400" dirty="0">
                <a:solidFill>
                  <a:schemeClr val="tx1"/>
                </a:solidFill>
              </a:rPr>
              <a:t>bit in the process’ signal table is preserved</a:t>
            </a:r>
            <a:endParaRPr lang="en-US" sz="2200" dirty="0">
              <a:solidFill>
                <a:schemeClr val="tx1"/>
              </a:solidFill>
            </a:endParaRPr>
          </a:p>
          <a:p>
            <a:pPr marL="1371600" lvl="2" indent="-457200" algn="l" rtl="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3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Signal Handlers (Cont’)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A process may define, that once receiving a specific signal, instead of performing the default action, its </a:t>
            </a:r>
            <a:r>
              <a:rPr lang="en-US" sz="2800" i="1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signal handler 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will be called.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This is done using the system calls 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signal(2)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and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ourier New" pitchFamily="49" charset="0"/>
                <a:hlinkClick r:id="rId3"/>
              </a:rPr>
              <a:t>sigaction(2)</a:t>
            </a:r>
            <a:endParaRPr lang="en-US" sz="2400" dirty="0">
              <a:solidFill>
                <a:srgbClr val="0000FF"/>
              </a:solidFill>
              <a:latin typeface="+mj-lt"/>
              <a:cs typeface="Courier New" pitchFamily="49" charset="0"/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signal(2)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is simpler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sigaction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(2)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is newer and more flexible</a:t>
            </a:r>
          </a:p>
        </p:txBody>
      </p:sp>
    </p:spTree>
    <p:extLst>
      <p:ext uri="{BB962C8B-B14F-4D97-AF65-F5344CB8AC3E}">
        <p14:creationId xmlns:p14="http://schemas.microsoft.com/office/powerpoint/2010/main" val="36535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signal(2)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sighandler_t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signal 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signum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sighandler_t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ourier New" pitchFamily="49" charset="0"/>
              </a:rPr>
              <a:t> handler)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Installs a new signal handler for the signal with number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signum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signal handler is set to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sighandler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which may be either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user specified function 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(returns void, receives int – the signal number)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SIG_IGN</a:t>
            </a:r>
            <a:r>
              <a:rPr lang="en-US" sz="2000" dirty="0">
                <a:solidFill>
                  <a:schemeClr val="tx1"/>
                </a:solidFill>
              </a:rPr>
              <a:t> (ignore the signal)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SIG_DFL</a:t>
            </a:r>
            <a:r>
              <a:rPr lang="en-US" sz="2000" dirty="0">
                <a:solidFill>
                  <a:schemeClr val="tx1"/>
                </a:solidFill>
              </a:rPr>
              <a:t> (use the default signal’s actions)</a:t>
            </a:r>
          </a:p>
          <a:p>
            <a:pPr lvl="1" algn="l" rtl="0"/>
            <a:endParaRPr lang="en-US" sz="24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8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 err="1">
                <a:solidFill>
                  <a:srgbClr val="C00000"/>
                </a:solidFill>
              </a:rPr>
              <a:t>sicgaction</a:t>
            </a:r>
            <a:r>
              <a:rPr lang="en-US" sz="3600" dirty="0">
                <a:solidFill>
                  <a:srgbClr val="C00000"/>
                </a:solidFill>
              </a:rPr>
              <a:t>(2)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solidFill>
                  <a:srgbClr val="0000FF"/>
                </a:solidFill>
              </a:rPr>
              <a:t>sigaction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i="1" dirty="0" err="1">
                <a:solidFill>
                  <a:srgbClr val="0000FF"/>
                </a:solidFill>
              </a:rPr>
              <a:t>signum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struct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sigaction</a:t>
            </a:r>
            <a:r>
              <a:rPr lang="en-US" sz="2000" dirty="0">
                <a:solidFill>
                  <a:srgbClr val="0000FF"/>
                </a:solidFill>
              </a:rPr>
              <a:t> *</a:t>
            </a:r>
            <a:r>
              <a:rPr lang="en-US" sz="2000" i="1" dirty="0">
                <a:solidFill>
                  <a:srgbClr val="0000FF"/>
                </a:solidFill>
              </a:rPr>
              <a:t>act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struct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sigaction</a:t>
            </a:r>
            <a:r>
              <a:rPr lang="en-US" sz="2000" dirty="0">
                <a:solidFill>
                  <a:srgbClr val="0000FF"/>
                </a:solidFill>
              </a:rPr>
              <a:t> *</a:t>
            </a:r>
            <a:r>
              <a:rPr lang="en-US" sz="2000" i="1" dirty="0" err="1">
                <a:solidFill>
                  <a:srgbClr val="0000FF"/>
                </a:solidFill>
              </a:rPr>
              <a:t>oldact</a:t>
            </a:r>
            <a:r>
              <a:rPr lang="en-US" sz="2000" dirty="0">
                <a:solidFill>
                  <a:srgbClr val="0000FF"/>
                </a:solidFill>
              </a:rPr>
              <a:t>);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signum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signal’s number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act: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pointer to a </a:t>
            </a:r>
            <a:r>
              <a:rPr lang="en-US" i="1" dirty="0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containing more options including possibly a pointer to the new signal handler function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oldact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if not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old signal handler will be saved into it</a:t>
            </a:r>
            <a:endParaRPr lang="en-US" b="1" dirty="0">
              <a:solidFill>
                <a:srgbClr val="0000FF"/>
              </a:solidFill>
            </a:endParaRPr>
          </a:p>
          <a:p>
            <a:pPr marL="457200" indent="-457200" algn="l" rtl="0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8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 err="1">
                <a:solidFill>
                  <a:srgbClr val="C00000"/>
                </a:solidFill>
              </a:rPr>
              <a:t>Sigprocmask</a:t>
            </a:r>
            <a:r>
              <a:rPr lang="en-US" sz="3600" dirty="0">
                <a:solidFill>
                  <a:srgbClr val="C00000"/>
                </a:solidFill>
              </a:rPr>
              <a:t>(2)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sigprocmask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i="1" dirty="0">
                <a:solidFill>
                  <a:srgbClr val="0000FF"/>
                </a:solidFill>
              </a:rPr>
              <a:t>how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</a:rPr>
              <a:t>const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sigset_t</a:t>
            </a:r>
            <a:r>
              <a:rPr lang="en-US" sz="2800" dirty="0">
                <a:solidFill>
                  <a:srgbClr val="0000FF"/>
                </a:solidFill>
              </a:rPr>
              <a:t> *</a:t>
            </a:r>
            <a:r>
              <a:rPr lang="en-US" sz="2800" i="1" dirty="0">
                <a:solidFill>
                  <a:srgbClr val="0000FF"/>
                </a:solidFill>
              </a:rPr>
              <a:t>set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</a:rPr>
              <a:t>sigset_t</a:t>
            </a:r>
            <a:r>
              <a:rPr lang="en-US" sz="2800" dirty="0">
                <a:solidFill>
                  <a:srgbClr val="0000FF"/>
                </a:solidFill>
              </a:rPr>
              <a:t> *</a:t>
            </a:r>
            <a:r>
              <a:rPr lang="en-US" sz="2800" i="1" dirty="0" err="1">
                <a:solidFill>
                  <a:srgbClr val="0000FF"/>
                </a:solidFill>
              </a:rPr>
              <a:t>oldset</a:t>
            </a:r>
            <a:r>
              <a:rPr lang="en-US" sz="2800" dirty="0">
                <a:solidFill>
                  <a:srgbClr val="0000FF"/>
                </a:solidFill>
              </a:rPr>
              <a:t>);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Changes the list of currently </a:t>
            </a:r>
            <a:r>
              <a:rPr lang="en-US" sz="2800" i="1" dirty="0">
                <a:solidFill>
                  <a:schemeClr val="tx1"/>
                </a:solidFill>
              </a:rPr>
              <a:t>blocked</a:t>
            </a:r>
            <a:r>
              <a:rPr lang="en-US" sz="2800" dirty="0">
                <a:solidFill>
                  <a:schemeClr val="tx1"/>
                </a:solidFill>
              </a:rPr>
              <a:t> signals.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how </a:t>
            </a:r>
            <a:r>
              <a:rPr lang="en-US" sz="2800" dirty="0">
                <a:solidFill>
                  <a:schemeClr val="tx1"/>
                </a:solidFill>
              </a:rPr>
              <a:t>is either any of the followings: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SIG_SETMASK</a:t>
            </a:r>
            <a:endParaRPr lang="en-US" sz="2200" dirty="0">
              <a:solidFill>
                <a:srgbClr val="002060"/>
              </a:solidFill>
            </a:endParaRPr>
          </a:p>
          <a:p>
            <a:pPr marL="1257300" lvl="2" indent="-3429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set of blocked signals is set to the argument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SIG_BLOCK</a:t>
            </a:r>
            <a:endParaRPr lang="en-US" sz="2200" dirty="0">
              <a:solidFill>
                <a:srgbClr val="002060"/>
              </a:solidFill>
            </a:endParaRPr>
          </a:p>
          <a:p>
            <a:pPr marL="1257300" lvl="2" indent="-3429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set of blocked signals is the </a:t>
            </a:r>
            <a:r>
              <a:rPr lang="en-US" sz="2000" b="1" i="1" dirty="0">
                <a:solidFill>
                  <a:schemeClr val="tx1"/>
                </a:solidFill>
              </a:rPr>
              <a:t>union</a:t>
            </a:r>
            <a:r>
              <a:rPr lang="en-US" sz="2000" dirty="0">
                <a:solidFill>
                  <a:schemeClr val="tx1"/>
                </a:solidFill>
              </a:rPr>
              <a:t> of the current set and 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set.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SIG_UNBLOCK</a:t>
            </a:r>
            <a:endParaRPr lang="en-US" sz="2200" dirty="0">
              <a:solidFill>
                <a:srgbClr val="002060"/>
              </a:solidFill>
            </a:endParaRPr>
          </a:p>
          <a:p>
            <a:pPr marL="1257300" lvl="2" indent="-3429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signals in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000" dirty="0">
                <a:solidFill>
                  <a:schemeClr val="tx1"/>
                </a:solidFill>
              </a:rPr>
              <a:t>are removed from the current set of blocked signals.</a:t>
            </a:r>
          </a:p>
          <a:p>
            <a:pPr marL="1257300" lvl="2" indent="-3429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is legal to attempt to unblock a signal which is not blocked.</a:t>
            </a:r>
          </a:p>
        </p:txBody>
      </p:sp>
    </p:spTree>
    <p:extLst>
      <p:ext uri="{BB962C8B-B14F-4D97-AF65-F5344CB8AC3E}">
        <p14:creationId xmlns:p14="http://schemas.microsoft.com/office/powerpoint/2010/main" val="33441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 err="1">
                <a:solidFill>
                  <a:srgbClr val="C00000"/>
                </a:solidFill>
              </a:rPr>
              <a:t>Sigprocmask</a:t>
            </a:r>
            <a:r>
              <a:rPr lang="en-US" sz="3600" dirty="0">
                <a:solidFill>
                  <a:srgbClr val="C00000"/>
                </a:solidFill>
              </a:rPr>
              <a:t>(2) – cont’d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sigprocmask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i="1" dirty="0">
                <a:solidFill>
                  <a:srgbClr val="0000FF"/>
                </a:solidFill>
              </a:rPr>
              <a:t>how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</a:rPr>
              <a:t>const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sigset_t</a:t>
            </a:r>
            <a:r>
              <a:rPr lang="en-US" sz="2800" dirty="0">
                <a:solidFill>
                  <a:srgbClr val="0000FF"/>
                </a:solidFill>
              </a:rPr>
              <a:t> *</a:t>
            </a:r>
            <a:r>
              <a:rPr lang="en-US" sz="2800" i="1" dirty="0">
                <a:solidFill>
                  <a:srgbClr val="0000FF"/>
                </a:solidFill>
              </a:rPr>
              <a:t>set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</a:rPr>
              <a:t>sigset_t</a:t>
            </a:r>
            <a:r>
              <a:rPr lang="en-US" sz="2800" dirty="0">
                <a:solidFill>
                  <a:srgbClr val="0000FF"/>
                </a:solidFill>
              </a:rPr>
              <a:t> *</a:t>
            </a:r>
            <a:r>
              <a:rPr lang="en-US" sz="2800" i="1" dirty="0" err="1">
                <a:solidFill>
                  <a:srgbClr val="0000FF"/>
                </a:solidFill>
              </a:rPr>
              <a:t>oldset</a:t>
            </a:r>
            <a:r>
              <a:rPr lang="en-US" sz="2800" dirty="0">
                <a:solidFill>
                  <a:srgbClr val="0000FF"/>
                </a:solidFill>
              </a:rPr>
              <a:t>);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oldset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if non-Null, </a:t>
            </a:r>
            <a:r>
              <a:rPr lang="en-US" sz="2800" dirty="0" err="1">
                <a:solidFill>
                  <a:schemeClr val="tx1"/>
                </a:solidFill>
              </a:rPr>
              <a:t>oldset</a:t>
            </a:r>
            <a:r>
              <a:rPr lang="en-US" sz="2800" dirty="0">
                <a:solidFill>
                  <a:schemeClr val="tx1"/>
                </a:solidFill>
              </a:rPr>
              <a:t> will hold the previous value of the signal mask</a:t>
            </a:r>
          </a:p>
        </p:txBody>
      </p:sp>
    </p:spTree>
    <p:extLst>
      <p:ext uri="{BB962C8B-B14F-4D97-AF65-F5344CB8AC3E}">
        <p14:creationId xmlns:p14="http://schemas.microsoft.com/office/powerpoint/2010/main" val="300998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 err="1">
                <a:solidFill>
                  <a:srgbClr val="C00000"/>
                </a:solidFill>
              </a:rPr>
              <a:t>Sigprocmask</a:t>
            </a:r>
            <a:r>
              <a:rPr lang="en-US" sz="3600" dirty="0">
                <a:solidFill>
                  <a:srgbClr val="C00000"/>
                </a:solidFill>
              </a:rPr>
              <a:t>(2)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algn="l" rtl="0"/>
            <a:r>
              <a:rPr lang="en-US" sz="2600" dirty="0" err="1">
                <a:solidFill>
                  <a:srgbClr val="0000FF"/>
                </a:solidFill>
              </a:rPr>
              <a:t>int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b="1" dirty="0" err="1">
                <a:solidFill>
                  <a:srgbClr val="0000FF"/>
                </a:solidFill>
              </a:rPr>
              <a:t>sigprocmask</a:t>
            </a:r>
            <a:r>
              <a:rPr lang="en-US" sz="2600" b="1" dirty="0">
                <a:solidFill>
                  <a:srgbClr val="0000FF"/>
                </a:solidFill>
              </a:rPr>
              <a:t> </a:t>
            </a:r>
            <a:r>
              <a:rPr lang="en-US" sz="2600" dirty="0">
                <a:solidFill>
                  <a:srgbClr val="0000FF"/>
                </a:solidFill>
              </a:rPr>
              <a:t>(</a:t>
            </a:r>
            <a:r>
              <a:rPr lang="en-US" sz="2600" dirty="0" err="1">
                <a:solidFill>
                  <a:srgbClr val="0000FF"/>
                </a:solidFill>
              </a:rPr>
              <a:t>int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i="1" dirty="0">
                <a:solidFill>
                  <a:srgbClr val="0000FF"/>
                </a:solidFill>
              </a:rPr>
              <a:t>how</a:t>
            </a:r>
            <a:r>
              <a:rPr lang="en-US" sz="2600" dirty="0">
                <a:solidFill>
                  <a:srgbClr val="0000FF"/>
                </a:solidFill>
              </a:rPr>
              <a:t>, </a:t>
            </a:r>
            <a:r>
              <a:rPr lang="en-US" sz="2600" dirty="0" err="1">
                <a:solidFill>
                  <a:srgbClr val="0000FF"/>
                </a:solidFill>
              </a:rPr>
              <a:t>const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dirty="0" err="1">
                <a:solidFill>
                  <a:srgbClr val="0000FF"/>
                </a:solidFill>
              </a:rPr>
              <a:t>sigset_t</a:t>
            </a:r>
            <a:r>
              <a:rPr lang="en-US" sz="2600" dirty="0">
                <a:solidFill>
                  <a:srgbClr val="0000FF"/>
                </a:solidFill>
              </a:rPr>
              <a:t> *</a:t>
            </a:r>
            <a:r>
              <a:rPr lang="en-US" sz="2600" i="1" dirty="0">
                <a:solidFill>
                  <a:srgbClr val="0000FF"/>
                </a:solidFill>
              </a:rPr>
              <a:t>set</a:t>
            </a:r>
            <a:r>
              <a:rPr lang="en-US" sz="2600" dirty="0">
                <a:solidFill>
                  <a:srgbClr val="0000FF"/>
                </a:solidFill>
              </a:rPr>
              <a:t>, </a:t>
            </a:r>
            <a:r>
              <a:rPr lang="en-US" sz="2600" dirty="0" err="1">
                <a:solidFill>
                  <a:srgbClr val="0000FF"/>
                </a:solidFill>
              </a:rPr>
              <a:t>sigset_t</a:t>
            </a:r>
            <a:r>
              <a:rPr lang="en-US" sz="2600" dirty="0">
                <a:solidFill>
                  <a:srgbClr val="0000FF"/>
                </a:solidFill>
              </a:rPr>
              <a:t> *</a:t>
            </a:r>
            <a:r>
              <a:rPr lang="en-US" sz="2600" i="1" dirty="0" err="1">
                <a:solidFill>
                  <a:srgbClr val="0000FF"/>
                </a:solidFill>
              </a:rPr>
              <a:t>oldset</a:t>
            </a:r>
            <a:r>
              <a:rPr lang="en-US" sz="2600" dirty="0">
                <a:solidFill>
                  <a:srgbClr val="0000FF"/>
                </a:solidFill>
              </a:rPr>
              <a:t>);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sigset_t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 basic data structure which stores signals using an array of bits, one for each signal type:</a:t>
            </a:r>
          </a:p>
          <a:p>
            <a:pPr lvl="1" algn="l" rtl="0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rtl="0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 algn="l" rtl="0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unsigned long sig[2]; </a:t>
            </a:r>
          </a:p>
          <a:p>
            <a:pPr lvl="1" algn="l" rtl="0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sigset_t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structure should be initialized and edited using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 such as </a:t>
            </a:r>
            <a:r>
              <a:rPr lang="en-US" sz="2800" dirty="0" err="1">
                <a:solidFill>
                  <a:srgbClr val="0000FF"/>
                </a:solidFill>
              </a:rPr>
              <a:t>sigemptyset</a:t>
            </a:r>
            <a:r>
              <a:rPr lang="en-US" sz="2800" dirty="0">
                <a:solidFill>
                  <a:srgbClr val="0000FF"/>
                </a:solidFill>
              </a:rPr>
              <a:t>(3)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sigfillset</a:t>
            </a:r>
            <a:r>
              <a:rPr lang="en-US" sz="2800" dirty="0">
                <a:solidFill>
                  <a:srgbClr val="0000FF"/>
                </a:solidFill>
              </a:rPr>
              <a:t>(3)</a:t>
            </a:r>
            <a:r>
              <a:rPr lang="en-US" sz="2800" dirty="0">
                <a:solidFill>
                  <a:schemeClr val="tx1"/>
                </a:solidFill>
              </a:rPr>
              <a:t> etc.</a:t>
            </a:r>
          </a:p>
          <a:p>
            <a:pPr marL="342900" indent="-3429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lvl="1" algn="l" rtl="0"/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rtl="0"/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4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37507" y="35155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Sending Signals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Signals to  a process can be sent (</a:t>
            </a:r>
            <a:r>
              <a:rPr lang="en-US" sz="2800" i="1" dirty="0">
                <a:solidFill>
                  <a:schemeClr val="tx1"/>
                </a:solidFill>
              </a:rPr>
              <a:t>generated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b="1" i="1" dirty="0">
                <a:solidFill>
                  <a:schemeClr val="tx1"/>
                </a:solidFill>
              </a:rPr>
              <a:t>keyboard (from the controlling terminal)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b="1" i="1" dirty="0">
                <a:solidFill>
                  <a:schemeClr val="tx1"/>
                </a:solidFill>
              </a:rPr>
              <a:t>command line </a:t>
            </a:r>
            <a:r>
              <a:rPr lang="en-US" sz="2400" dirty="0">
                <a:solidFill>
                  <a:schemeClr val="tx1"/>
                </a:solidFill>
              </a:rPr>
              <a:t>via the shell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b="1" i="1" dirty="0">
                <a:solidFill>
                  <a:schemeClr val="tx1"/>
                </a:solidFill>
              </a:rPr>
              <a:t>system calls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By system events</a:t>
            </a:r>
          </a:p>
        </p:txBody>
      </p:sp>
    </p:spTree>
    <p:extLst>
      <p:ext uri="{BB962C8B-B14F-4D97-AF65-F5344CB8AC3E}">
        <p14:creationId xmlns:p14="http://schemas.microsoft.com/office/powerpoint/2010/main" val="229950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A02EBC-A0C2-CE08-C00D-952F78D2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IL" dirty="0"/>
              <a:t>Each process may have one (or none) controlling terminal.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IL" dirty="0"/>
              <a:t>We read stdin and write stdout/stderr to the controlling terminal.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IL" dirty="0"/>
              <a:t>We receive signals (e.g. Ctrl-C) from the controlling terminal.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IL" dirty="0"/>
              <a:t>A process may lose its controlling terminal in certain cases. (check APUE3e chp </a:t>
            </a:r>
            <a:r>
              <a:rPr lang="en-IL"/>
              <a:t>9.6 (controlling terminal) and </a:t>
            </a:r>
            <a:r>
              <a:rPr lang="en-IL" dirty="0"/>
              <a:t>c</a:t>
            </a:r>
            <a:r>
              <a:rPr lang="en-IL"/>
              <a:t>hp 13 (Daemon processes) </a:t>
            </a:r>
            <a:r>
              <a:rPr lang="en-IL" dirty="0"/>
              <a:t>for more information)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IL" dirty="0"/>
              <a:t>For us a controlling terminal is simply the terminal in which we started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84CE39C4-AE4E-38FA-9004-0F1AC8A065AD}"/>
              </a:ext>
            </a:extLst>
          </p:cNvPr>
          <p:cNvSpPr txBox="1">
            <a:spLocks/>
          </p:cNvSpPr>
          <p:nvPr/>
        </p:nvSpPr>
        <p:spPr>
          <a:xfrm>
            <a:off x="-16151" y="0"/>
            <a:ext cx="9160151" cy="6972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600" dirty="0">
                <a:solidFill>
                  <a:srgbClr val="C00000"/>
                </a:solidFill>
              </a:rPr>
              <a:t>What is controlling terminal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1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Motivation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lnSpcReduction="1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sv-SE" dirty="0">
                <a:solidFill>
                  <a:schemeClr val="tx1"/>
                </a:solidFill>
              </a:rPr>
              <a:t>oftware interrupt</a:t>
            </a:r>
            <a:endParaRPr lang="he-IL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Notifications of important events</a:t>
            </a:r>
            <a:r>
              <a:rPr lang="he-IL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 (partial list)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Error – 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, division by 0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 request to terminate the process 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E.g., pressing ^-C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Stop on breakpoints (debugging)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signal can be sent to a process by another </a:t>
            </a:r>
            <a:r>
              <a:rPr lang="en-US" i="1" dirty="0">
                <a:solidFill>
                  <a:schemeClr val="tx1"/>
                </a:solidFill>
              </a:rPr>
              <a:t>process</a:t>
            </a:r>
            <a:r>
              <a:rPr lang="en-US" dirty="0">
                <a:solidFill>
                  <a:schemeClr val="tx1"/>
                </a:solidFill>
              </a:rPr>
              <a:t> or by the </a:t>
            </a:r>
            <a:r>
              <a:rPr lang="en-US" i="1" dirty="0">
                <a:solidFill>
                  <a:schemeClr val="tx1"/>
                </a:solidFill>
              </a:rPr>
              <a:t>kernel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0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1" y="0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Sending Signals – Keyboard (controlling term)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Ctrl-C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Sends a </a:t>
            </a:r>
            <a:r>
              <a:rPr lang="en-US" sz="2400" b="1" i="1" dirty="0">
                <a:solidFill>
                  <a:schemeClr val="tx1"/>
                </a:solidFill>
              </a:rPr>
              <a:t>SIGINT </a:t>
            </a:r>
            <a:r>
              <a:rPr lang="en-US" sz="2400" dirty="0">
                <a:solidFill>
                  <a:schemeClr val="tx1"/>
                </a:solidFill>
              </a:rPr>
              <a:t>(signal-interrupt)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default, this causes the process to terminate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Ctrl-Q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Sends a </a:t>
            </a:r>
            <a:r>
              <a:rPr lang="en-US" sz="2400" b="1" i="1" dirty="0">
                <a:solidFill>
                  <a:schemeClr val="tx1"/>
                </a:solidFill>
              </a:rPr>
              <a:t>SIGABRT </a:t>
            </a:r>
            <a:r>
              <a:rPr lang="en-US" sz="2400" dirty="0">
                <a:solidFill>
                  <a:schemeClr val="tx1"/>
                </a:solidFill>
              </a:rPr>
              <a:t>signal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Causes an abnormal termination (abort)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Ctrl-Z</a:t>
            </a: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Sends a </a:t>
            </a:r>
            <a:r>
              <a:rPr lang="en-US" sz="2400" b="1" i="1" dirty="0">
                <a:solidFill>
                  <a:schemeClr val="tx1"/>
                </a:solidFill>
              </a:rPr>
              <a:t>SIGTSTP </a:t>
            </a:r>
            <a:r>
              <a:rPr lang="en-US" sz="2400" dirty="0">
                <a:solidFill>
                  <a:schemeClr val="tx1"/>
                </a:solidFill>
              </a:rPr>
              <a:t>signal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default, this causes the process to suspend execution</a:t>
            </a:r>
          </a:p>
        </p:txBody>
      </p:sp>
    </p:spTree>
    <p:extLst>
      <p:ext uri="{BB962C8B-B14F-4D97-AF65-F5344CB8AC3E}">
        <p14:creationId xmlns:p14="http://schemas.microsoft.com/office/powerpoint/2010/main" val="238957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Sending Signal: raise(2) and kill(2)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77500" lnSpcReduction="2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raise(sig) </a:t>
            </a:r>
            <a:r>
              <a:rPr lang="en-US" dirty="0">
                <a:solidFill>
                  <a:schemeClr val="tx1"/>
                </a:solidFill>
              </a:rPr>
              <a:t>– send signal to the current running thread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kill(1) -&lt;signal&gt; &lt;PID&gt;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Sends the specified signal to the specified PID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e.g.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Kill -9</a:t>
            </a:r>
            <a:r>
              <a:rPr lang="en-US" dirty="0">
                <a:solidFill>
                  <a:schemeClr val="tx1"/>
                </a:solidFill>
              </a:rPr>
              <a:t> 1024 sends signal 9 (SIGKILL) to process 1024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no signal is specified, the TERM signal is sent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killall</a:t>
            </a:r>
            <a:r>
              <a:rPr lang="en-US" dirty="0">
                <a:solidFill>
                  <a:srgbClr val="0000FF"/>
                </a:solidFill>
              </a:rPr>
              <a:t>(1) -&lt;signal&gt; &lt;PNAME&gt;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used to send multiple signals to processes running specific commands, owned by a specified user, have a certain age etc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See examples in the comments part.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fg</a:t>
            </a:r>
            <a:r>
              <a:rPr lang="en-US" dirty="0">
                <a:solidFill>
                  <a:srgbClr val="0000FF"/>
                </a:solidFill>
              </a:rPr>
              <a:t>(1) &lt;PID&gt;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Resumes the execution of a suspended process by sending a SIGCONT signal. This will cause the resumed process to run in the </a:t>
            </a:r>
            <a:r>
              <a:rPr lang="en-US" b="1" dirty="0">
                <a:solidFill>
                  <a:srgbClr val="00206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ore</a:t>
            </a:r>
            <a:r>
              <a:rPr lang="en-US" b="1" dirty="0">
                <a:solidFill>
                  <a:srgbClr val="002060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41138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(A)Synchronous signals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697260"/>
            <a:ext cx="8928992" cy="4896544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Programs are </a:t>
            </a:r>
            <a:r>
              <a:rPr lang="en-US" sz="2800" b="1" i="1" dirty="0">
                <a:solidFill>
                  <a:schemeClr val="tx1"/>
                </a:solidFill>
              </a:rPr>
              <a:t>synchronous</a:t>
            </a:r>
            <a:r>
              <a:rPr lang="en-US" sz="2800" dirty="0">
                <a:solidFill>
                  <a:schemeClr val="tx1"/>
                </a:solidFill>
              </a:rPr>
              <a:t>: executed line by line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Signals can be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Synchronous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err="1">
                <a:solidFill>
                  <a:schemeClr val="tx1"/>
                </a:solidFill>
              </a:rPr>
              <a:t>eg</a:t>
            </a:r>
            <a:r>
              <a:rPr lang="en-US" sz="2400" dirty="0">
                <a:solidFill>
                  <a:schemeClr val="tx1"/>
                </a:solidFill>
              </a:rPr>
              <a:t>, dividing by zero</a:t>
            </a: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- triggered by given line of code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Asynchronous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err="1">
                <a:solidFill>
                  <a:schemeClr val="tx1"/>
                </a:solidFill>
              </a:rPr>
              <a:t>eg</a:t>
            </a:r>
            <a:r>
              <a:rPr lang="en-US" sz="2400" dirty="0">
                <a:solidFill>
                  <a:schemeClr val="tx1"/>
                </a:solidFill>
              </a:rPr>
              <a:t> by clock, key stroke – not triggered directly by the code.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Signals – Examples (Partial list see signal(7))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85000" lnSpcReduction="2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SIGSEGV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SEGmentation</a:t>
            </a:r>
            <a:r>
              <a:rPr lang="en-US" dirty="0">
                <a:solidFill>
                  <a:schemeClr val="tx1"/>
                </a:solidFill>
              </a:rPr>
              <a:t> Violation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SIGFPE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Floating point error, 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division by 0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SIGILL</a:t>
            </a:r>
            <a:r>
              <a:rPr lang="en-US" dirty="0">
                <a:solidFill>
                  <a:schemeClr val="tx1"/>
                </a:solidFill>
              </a:rPr>
              <a:t> – Illegal instruction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SIGINT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Interrupt, 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by user pressing </a:t>
            </a:r>
            <a:r>
              <a:rPr lang="en-US" dirty="0" err="1">
                <a:solidFill>
                  <a:schemeClr val="tx1"/>
                </a:solidFill>
              </a:rPr>
              <a:t>ctrl+C</a:t>
            </a:r>
            <a:r>
              <a:rPr lang="en-US" dirty="0">
                <a:solidFill>
                  <a:schemeClr val="tx1"/>
                </a:solidFill>
              </a:rPr>
              <a:t>. By default causes the process to terminate.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SIGABRT</a:t>
            </a:r>
            <a:r>
              <a:rPr lang="en-US" dirty="0">
                <a:solidFill>
                  <a:schemeClr val="tx1"/>
                </a:solidFill>
              </a:rPr>
              <a:t> – Abnormal termination, 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by user pressing </a:t>
            </a:r>
            <a:r>
              <a:rPr lang="en-US" dirty="0" err="1">
                <a:solidFill>
                  <a:schemeClr val="tx1"/>
                </a:solidFill>
              </a:rPr>
              <a:t>ctrl+Q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SIGTSTP</a:t>
            </a:r>
            <a:r>
              <a:rPr lang="en-US" dirty="0">
                <a:solidFill>
                  <a:schemeClr val="tx1"/>
                </a:solidFill>
              </a:rPr>
              <a:t> – Suspension of a process, 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by user pressing </a:t>
            </a:r>
            <a:r>
              <a:rPr lang="en-US" dirty="0" err="1">
                <a:solidFill>
                  <a:schemeClr val="tx1"/>
                </a:solidFill>
              </a:rPr>
              <a:t>ctrl+Z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SIGCONT</a:t>
            </a:r>
            <a:r>
              <a:rPr lang="en-US" dirty="0">
                <a:solidFill>
                  <a:schemeClr val="tx1"/>
                </a:solidFill>
              </a:rPr>
              <a:t> – Causes suspended process to resume execution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Which are synchronous?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3"/>
              </a:rPr>
              <a:t>More POSIX signals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4283968" y="4801716"/>
            <a:ext cx="4680520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Signals 1,2,3 are synchronous, since they may arrive only as a response to a command that has been executed</a:t>
            </a:r>
            <a:endParaRPr lang="he-IL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When are Signals Processed?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Signals are processed </a:t>
            </a:r>
            <a:r>
              <a:rPr lang="en-US" b="1" i="1" dirty="0">
                <a:solidFill>
                  <a:schemeClr val="tx1"/>
                </a:solidFill>
              </a:rPr>
              <a:t>after</a:t>
            </a:r>
            <a:r>
              <a:rPr lang="en-US" dirty="0">
                <a:solidFill>
                  <a:schemeClr val="tx1"/>
                </a:solidFill>
              </a:rPr>
              <a:t> a process returns from an interrupt or a system call</a:t>
            </a:r>
          </a:p>
          <a:p>
            <a:pPr marL="457200" indent="-457200" algn="l" rtl="0"/>
            <a:r>
              <a:rPr lang="en-US" dirty="0">
                <a:solidFill>
                  <a:schemeClr val="tx1"/>
                </a:solidFill>
              </a:rPr>
              <a:t>	… and </a:t>
            </a:r>
            <a:r>
              <a:rPr lang="en-US" b="1" i="1" dirty="0">
                <a:solidFill>
                  <a:schemeClr val="tx1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returning / switching to the user code</a:t>
            </a:r>
          </a:p>
          <a:p>
            <a:pPr marL="457200" indent="-457200" algn="l" rtl="0"/>
            <a:endParaRPr lang="en-US" dirty="0">
              <a:solidFill>
                <a:schemeClr val="tx1"/>
              </a:solidFill>
            </a:endParaRPr>
          </a:p>
          <a:p>
            <a:pPr marL="457200" indent="-457200" algn="l" rtl="0"/>
            <a:r>
              <a:rPr lang="en-US" dirty="0">
                <a:solidFill>
                  <a:schemeClr val="tx1"/>
                </a:solidFill>
              </a:rPr>
              <a:t>Kernel code &gt; Signals &gt; User code</a:t>
            </a:r>
          </a:p>
          <a:p>
            <a:pPr marL="457200" indent="-457200" algn="l" rtl="0"/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8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Signal – Blocking and Ignoring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Blocking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signal is received but handling it is delayed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Useful for protecting sensitive operations, </a:t>
            </a:r>
            <a:r>
              <a:rPr lang="en-US" sz="2400" dirty="0" err="1">
                <a:solidFill>
                  <a:schemeClr val="tx1"/>
                </a:solidFill>
              </a:rPr>
              <a:t>eg</a:t>
            </a:r>
            <a:endParaRPr lang="en-US" sz="2400" dirty="0">
              <a:solidFill>
                <a:schemeClr val="tx1"/>
              </a:solidFill>
            </a:endParaRP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Prevent (some) other signals from interrupting a currently-running signal handler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Prevent the signal handler from modifying global variables, which the process currently uses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linkClick r:id="rId3" action="ppaction://hlinkfile"/>
              </a:rPr>
              <a:t>A mask</a:t>
            </a:r>
            <a:r>
              <a:rPr lang="en-US" sz="2000" dirty="0">
                <a:solidFill>
                  <a:schemeClr val="tx1"/>
                </a:solidFill>
              </a:rPr>
              <a:t> can block a set of signals for a process.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Ignoring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signal is received and discarded without any action being taken</a:t>
            </a:r>
          </a:p>
        </p:txBody>
      </p:sp>
    </p:spTree>
    <p:extLst>
      <p:ext uri="{BB962C8B-B14F-4D97-AF65-F5344CB8AC3E}">
        <p14:creationId xmlns:p14="http://schemas.microsoft.com/office/powerpoint/2010/main" val="27090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Default actions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Each signal has a </a:t>
            </a:r>
            <a:r>
              <a:rPr lang="en-US" b="1" i="1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default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action,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itchFamily="49" charset="0"/>
                <a:hlinkClick r:id="rId3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  <a:cs typeface="Courier New" pitchFamily="49" charset="0"/>
              </a:rPr>
              <a:t>SIGTERM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– Termination signal: terminate process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  <a:cs typeface="Courier New" pitchFamily="49" charset="0"/>
              </a:rPr>
              <a:t>SIGFPE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- floating point exception: dump core and exit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itchFamily="49" charset="0"/>
                <a:hlinkClick r:id="rId4"/>
              </a:rPr>
              <a:t>Dump core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: produce a file, which contains the process’ memory at the time of termination, and may be used for debugging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ourier New" pitchFamily="49" charset="0"/>
              </a:rPr>
              <a:t>SIGCHILD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– Child stopped or terminated: ignore</a:t>
            </a:r>
            <a:endParaRPr lang="en-US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Same default action is used for that signal for all processes</a:t>
            </a:r>
          </a:p>
          <a:p>
            <a:pPr marL="1371600" lvl="2" indent="-457200" algn="l" rtl="0"/>
            <a:endParaRPr lang="en-US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5 possible default actions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70000" lnSpcReduction="2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Exit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Forces the process to exit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Core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Forces the process to exit and create a core file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ulimit</a:t>
            </a:r>
            <a:r>
              <a:rPr lang="en-US" dirty="0">
                <a:solidFill>
                  <a:srgbClr val="FF0000"/>
                </a:solidFill>
              </a:rPr>
              <a:t> –c unlimited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you do not see core on new ubuntu (there are other ways)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sudo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sysctl</a:t>
            </a:r>
            <a:r>
              <a:rPr lang="en-GB" dirty="0">
                <a:solidFill>
                  <a:srgbClr val="FF0000"/>
                </a:solidFill>
              </a:rPr>
              <a:t> -w </a:t>
            </a:r>
            <a:r>
              <a:rPr lang="en-GB" dirty="0" err="1">
                <a:solidFill>
                  <a:srgbClr val="FF0000"/>
                </a:solidFill>
              </a:rPr>
              <a:t>kernel.core_pattern</a:t>
            </a:r>
            <a:r>
              <a:rPr lang="en-GB" dirty="0">
                <a:solidFill>
                  <a:srgbClr val="FF0000"/>
                </a:solidFill>
              </a:rPr>
              <a:t>=/</a:t>
            </a:r>
            <a:r>
              <a:rPr lang="en-GB" dirty="0" err="1">
                <a:solidFill>
                  <a:srgbClr val="FF0000"/>
                </a:solidFill>
              </a:rPr>
              <a:t>tmp</a:t>
            </a:r>
            <a:r>
              <a:rPr lang="en-GB" dirty="0">
                <a:solidFill>
                  <a:srgbClr val="FF0000"/>
                </a:solidFill>
              </a:rPr>
              <a:t>/cores/</a:t>
            </a:r>
            <a:r>
              <a:rPr lang="en-GB" dirty="0" err="1">
                <a:solidFill>
                  <a:srgbClr val="FF0000"/>
                </a:solidFill>
              </a:rPr>
              <a:t>core.%e.%p.%h.%t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By default on /cores in OSX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Stop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Stops (pauses) the process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Ignore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Ignores the signal; no action taken and </a:t>
            </a:r>
            <a:r>
              <a:rPr lang="en-US" b="1" dirty="0">
                <a:solidFill>
                  <a:schemeClr val="tx1"/>
                </a:solidFill>
              </a:rPr>
              <a:t>won’t</a:t>
            </a:r>
            <a:r>
              <a:rPr lang="en-US" dirty="0">
                <a:solidFill>
                  <a:schemeClr val="tx1"/>
                </a:solidFill>
              </a:rPr>
              <a:t> be taken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Continue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Resume execution of a stopped process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7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Signal Table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85000" lnSpcReduction="20000"/>
          </a:bodyPr>
          <a:lstStyle/>
          <a:p>
            <a:pPr marL="342900" indent="-3429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process has a signal table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signal is presented as an entry in the table</a:t>
            </a:r>
          </a:p>
          <a:p>
            <a:pPr marL="342900" indent="-3429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 rtl="0">
              <a:buFont typeface="Arial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 algn="l" rtl="0">
              <a:buFont typeface="Arial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Column SIG_IGN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Whether to ignore the signal or not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Column ACTION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to do on receiving the signal (if not ignoring it)</a:t>
            </a:r>
            <a:endParaRPr lang="he-IL" dirty="0">
              <a:solidFill>
                <a:schemeClr val="tx1"/>
              </a:solidFill>
            </a:endParaRPr>
          </a:p>
          <a:p>
            <a:pPr marL="1257300" lvl="2" indent="-342900" algn="l" rtl="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Pointer to a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51298"/>
            <a:ext cx="61023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7341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1882</Words>
  <Application>Microsoft Macintosh PowerPoint</Application>
  <PresentationFormat>On-screen Show (16:10)</PresentationFormat>
  <Paragraphs>225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ערכת נושא Office</vt:lpstr>
      <vt:lpstr>Operating system course for Data science</vt:lpstr>
      <vt:lpstr>Motivation</vt:lpstr>
      <vt:lpstr>(A)Synchronous signals</vt:lpstr>
      <vt:lpstr>Signals – Examples (Partial list see signal(7))</vt:lpstr>
      <vt:lpstr>When are Signals Processed?</vt:lpstr>
      <vt:lpstr>Signal – Blocking and Ignoring</vt:lpstr>
      <vt:lpstr>Default actions</vt:lpstr>
      <vt:lpstr>5 possible default actions</vt:lpstr>
      <vt:lpstr>Signal Table</vt:lpstr>
      <vt:lpstr>Signal Handlers</vt:lpstr>
      <vt:lpstr>Signal Handlers limitations</vt:lpstr>
      <vt:lpstr>Signal Handlers (Cont’)</vt:lpstr>
      <vt:lpstr>signal(2)</vt:lpstr>
      <vt:lpstr>sicgaction(2)</vt:lpstr>
      <vt:lpstr>Sigprocmask(2)</vt:lpstr>
      <vt:lpstr>Sigprocmask(2) – cont’d</vt:lpstr>
      <vt:lpstr>Sigprocmask(2)</vt:lpstr>
      <vt:lpstr>Sending Signals</vt:lpstr>
      <vt:lpstr>PowerPoint Presentation</vt:lpstr>
      <vt:lpstr>Sending Signals – Keyboard (controlling term)</vt:lpstr>
      <vt:lpstr>Sending Signal: raise(2) and kill(2)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371-1-1631 Fall 2011</dc:title>
  <dc:creator>Yehiel</dc:creator>
  <cp:lastModifiedBy>נצר יעקב זיידנברג/Nezer Jaco Zaidenberg</cp:lastModifiedBy>
  <cp:revision>749</cp:revision>
  <dcterms:created xsi:type="dcterms:W3CDTF">2012-11-09T20:05:31Z</dcterms:created>
  <dcterms:modified xsi:type="dcterms:W3CDTF">2024-04-25T08:06:21Z</dcterms:modified>
</cp:coreProperties>
</file>