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0"/>
  </p:notesMasterIdLst>
  <p:sldIdLst>
    <p:sldId id="395" r:id="rId2"/>
    <p:sldId id="374" r:id="rId3"/>
    <p:sldId id="300" r:id="rId4"/>
    <p:sldId id="412" r:id="rId5"/>
    <p:sldId id="328" r:id="rId6"/>
    <p:sldId id="417" r:id="rId7"/>
    <p:sldId id="418" r:id="rId8"/>
    <p:sldId id="406" r:id="rId9"/>
    <p:sldId id="329" r:id="rId10"/>
    <p:sldId id="391" r:id="rId11"/>
    <p:sldId id="352" r:id="rId12"/>
    <p:sldId id="413" r:id="rId13"/>
    <p:sldId id="414" r:id="rId14"/>
    <p:sldId id="422" r:id="rId15"/>
    <p:sldId id="421" r:id="rId16"/>
    <p:sldId id="420" r:id="rId17"/>
    <p:sldId id="400" r:id="rId18"/>
    <p:sldId id="375" r:id="rId19"/>
    <p:sldId id="376" r:id="rId20"/>
    <p:sldId id="378" r:id="rId21"/>
    <p:sldId id="401" r:id="rId22"/>
    <p:sldId id="379" r:id="rId23"/>
    <p:sldId id="415" r:id="rId24"/>
    <p:sldId id="416" r:id="rId25"/>
    <p:sldId id="419" r:id="rId26"/>
    <p:sldId id="402" r:id="rId27"/>
    <p:sldId id="380" r:id="rId28"/>
    <p:sldId id="381" r:id="rId29"/>
    <p:sldId id="403" r:id="rId30"/>
    <p:sldId id="377" r:id="rId31"/>
    <p:sldId id="404" r:id="rId32"/>
    <p:sldId id="383" r:id="rId33"/>
    <p:sldId id="384" r:id="rId34"/>
    <p:sldId id="385" r:id="rId35"/>
    <p:sldId id="386" r:id="rId36"/>
    <p:sldId id="387" r:id="rId37"/>
    <p:sldId id="388" r:id="rId38"/>
    <p:sldId id="423" r:id="rId39"/>
  </p:sldIdLst>
  <p:sldSz cx="9144000" cy="5715000" type="screen16x1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88313" autoAdjust="0"/>
  </p:normalViewPr>
  <p:slideViewPr>
    <p:cSldViewPr>
      <p:cViewPr varScale="1">
        <p:scale>
          <a:sx n="154" d="100"/>
          <a:sy n="154" d="100"/>
        </p:scale>
        <p:origin x="1376" y="184"/>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433F0E-E777-4E59-9E32-E175B6E2DB5B}" type="datetimeFigureOut">
              <a:rPr lang="he-IL" smtClean="0"/>
              <a:pPr/>
              <a:t>י"ז.ניסן.תשפ"ד</a:t>
            </a:fld>
            <a:endParaRPr lang="he-IL"/>
          </a:p>
        </p:txBody>
      </p:sp>
      <p:sp>
        <p:nvSpPr>
          <p:cNvPr id="4" name="מציין מיקום של תמונת שקופית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DA6A7A7-A596-4886-8851-D7A074031C2A}" type="slidenum">
              <a:rPr lang="he-IL" smtClean="0"/>
              <a:pPr/>
              <a:t>‹#›</a:t>
            </a:fld>
            <a:endParaRPr lang="he-IL"/>
          </a:p>
        </p:txBody>
      </p:sp>
    </p:spTree>
    <p:extLst>
      <p:ext uri="{BB962C8B-B14F-4D97-AF65-F5344CB8AC3E}">
        <p14:creationId xmlns:p14="http://schemas.microsoft.com/office/powerpoint/2010/main" val="33256684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9856822/should-i-set-errno"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linux.die.net/man/3/errno"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nu.org/software/libc/manual/html_node/Executing-a-File.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AU" dirty="0"/>
              <a:t>See file: </a:t>
            </a:r>
            <a:r>
              <a:rPr lang="en-AU" dirty="0" err="1"/>
              <a:t>child_dad.c</a:t>
            </a:r>
            <a:endParaRPr lang="he-IL" dirty="0"/>
          </a:p>
          <a:p>
            <a:pPr marL="0" marR="0" indent="0" algn="l" defTabSz="914400" rtl="1" eaLnBrk="1" fontAlgn="auto" latinLnBrk="0" hangingPunct="1">
              <a:lnSpc>
                <a:spcPct val="100000"/>
              </a:lnSpc>
              <a:spcBef>
                <a:spcPts val="0"/>
              </a:spcBef>
              <a:spcAft>
                <a:spcPts val="0"/>
              </a:spcAft>
              <a:buClrTx/>
              <a:buSzTx/>
              <a:buFontTx/>
              <a:buNone/>
              <a:tabLst/>
              <a:defRPr/>
            </a:pPr>
            <a:r>
              <a:rPr lang="en-AU" dirty="0"/>
              <a:t>What may happen if we put a “hello from Daddy” </a:t>
            </a:r>
            <a:r>
              <a:rPr lang="en-AU" dirty="0" err="1"/>
              <a:t>printf</a:t>
            </a:r>
            <a:r>
              <a:rPr lang="en-AU" dirty="0"/>
              <a:t> above / below the </a:t>
            </a:r>
            <a:r>
              <a:rPr lang="en-AU" dirty="0" err="1"/>
              <a:t>pid</a:t>
            </a:r>
            <a:r>
              <a:rPr lang="en-AU" dirty="0"/>
              <a:t> in the code example?</a:t>
            </a:r>
            <a:endParaRPr lang="he-IL" dirty="0"/>
          </a:p>
          <a:p>
            <a:pPr algn="l"/>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20</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just" rtl="0"/>
            <a:r>
              <a:rPr lang="en-US" sz="1200" b="0" i="0" kern="1200" dirty="0">
                <a:solidFill>
                  <a:schemeClr val="tx1"/>
                </a:solidFill>
                <a:latin typeface="+mn-lt"/>
                <a:ea typeface="+mn-ea"/>
                <a:cs typeface="+mn-cs"/>
              </a:rPr>
              <a:t>1. A user can easily set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See </a:t>
            </a:r>
            <a:r>
              <a:rPr lang="en-US" sz="1200" b="0" i="0" kern="1200" dirty="0">
                <a:solidFill>
                  <a:schemeClr val="tx1"/>
                </a:solidFill>
                <a:latin typeface="+mn-lt"/>
                <a:ea typeface="+mn-ea"/>
                <a:cs typeface="+mn-cs"/>
                <a:hlinkClick r:id="rId3"/>
              </a:rPr>
              <a:t>here</a:t>
            </a:r>
            <a:r>
              <a:rPr lang="en-US" sz="1200" b="0" i="0" kern="1200" dirty="0">
                <a:solidFill>
                  <a:schemeClr val="tx1"/>
                </a:solidFill>
                <a:latin typeface="+mn-lt"/>
                <a:ea typeface="+mn-ea"/>
                <a:cs typeface="+mn-cs"/>
              </a:rPr>
              <a:t>.</a:t>
            </a:r>
          </a:p>
          <a:p>
            <a:pPr algn="just" rtl="0"/>
            <a:r>
              <a:rPr lang="en-US" sz="1200" b="0" i="0" kern="1200" dirty="0">
                <a:solidFill>
                  <a:schemeClr val="tx1"/>
                </a:solidFill>
                <a:latin typeface="+mn-lt"/>
                <a:ea typeface="+mn-ea"/>
                <a:cs typeface="+mn-cs"/>
              </a:rPr>
              <a:t>2.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is a "thread-safe" variable. Namely, if thread A sets a value to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and the operating system switches to thread B, then when switching back to thread A,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of A will restore its original value.</a:t>
            </a:r>
          </a:p>
          <a:p>
            <a:pPr algn="just" rtl="0"/>
            <a:r>
              <a:rPr lang="en-US" sz="1200" b="0" i="0" kern="1200" dirty="0">
                <a:solidFill>
                  <a:schemeClr val="tx1"/>
                </a:solidFill>
                <a:latin typeface="+mn-lt"/>
                <a:ea typeface="+mn-ea"/>
                <a:cs typeface="+mn-cs"/>
              </a:rPr>
              <a:t>Here's </a:t>
            </a:r>
            <a:r>
              <a:rPr lang="en-US" sz="1200" b="0" i="0" kern="1200" dirty="0">
                <a:solidFill>
                  <a:schemeClr val="tx1"/>
                </a:solidFill>
                <a:latin typeface="+mn-lt"/>
                <a:ea typeface="+mn-ea"/>
                <a:cs typeface="+mn-cs"/>
                <a:hlinkClick r:id="rId4"/>
              </a:rPr>
              <a:t>a list of </a:t>
            </a:r>
            <a:r>
              <a:rPr lang="en-US" sz="1200" b="0" i="0" kern="1200" dirty="0" err="1">
                <a:solidFill>
                  <a:schemeClr val="tx1"/>
                </a:solidFill>
                <a:latin typeface="+mn-lt"/>
                <a:ea typeface="+mn-ea"/>
                <a:cs typeface="+mn-cs"/>
                <a:hlinkClick r:id="rId4"/>
              </a:rPr>
              <a:t>Errno's</a:t>
            </a:r>
            <a:r>
              <a:rPr lang="en-US" sz="1200" b="0" i="0" kern="1200" dirty="0">
                <a:solidFill>
                  <a:schemeClr val="tx1"/>
                </a:solidFill>
                <a:latin typeface="+mn-lt"/>
                <a:ea typeface="+mn-ea"/>
                <a:cs typeface="+mn-cs"/>
                <a:hlinkClick r:id="rId4"/>
              </a:rPr>
              <a:t> defined vales</a:t>
            </a:r>
            <a:r>
              <a:rPr lang="en-US" sz="1200" b="0" i="0" kern="1200" dirty="0">
                <a:solidFill>
                  <a:schemeClr val="tx1"/>
                </a:solidFill>
                <a:latin typeface="+mn-lt"/>
                <a:ea typeface="+mn-ea"/>
                <a:cs typeface="+mn-cs"/>
              </a:rPr>
              <a:t>.</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EAGAIN – Resource</a:t>
            </a:r>
            <a:r>
              <a:rPr lang="en-US" baseline="0" dirty="0"/>
              <a:t> temp not available</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POSIX</a:t>
            </a:r>
            <a:r>
              <a:rPr lang="en-US" baseline="0" dirty="0"/>
              <a:t> – Portable OS I/f – standards by IEEE for compatibility between OSs. </a:t>
            </a:r>
            <a:r>
              <a:rPr lang="en-US" baseline="0" dirty="0" err="1"/>
              <a:t>Kinda</a:t>
            </a:r>
            <a:r>
              <a:rPr lang="en-US" baseline="0" dirty="0"/>
              <a:t> UNIX standard, though UNIX is not owned by IEEE.</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30</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AU" dirty="0"/>
              <a:t>See file: </a:t>
            </a:r>
            <a:r>
              <a:rPr lang="en-AU" dirty="0" err="1"/>
              <a:t>child_dad_FD.c</a:t>
            </a:r>
            <a:endParaRPr lang="en-AU" dirty="0"/>
          </a:p>
          <a:p>
            <a:pPr algn="l"/>
            <a:r>
              <a:rPr lang="en-AU" dirty="0" err="1"/>
              <a:t>fopen</a:t>
            </a:r>
            <a:r>
              <a:rPr lang="en-AU" dirty="0"/>
              <a:t>() is a higher-level wrapper</a:t>
            </a:r>
            <a:r>
              <a:rPr lang="en-AU" baseline="0" dirty="0"/>
              <a:t>, which calls ope().</a:t>
            </a:r>
          </a:p>
          <a:p>
            <a:pPr algn="l"/>
            <a:r>
              <a:rPr lang="en-AU" baseline="0" dirty="0" err="1"/>
              <a:t>Fopen</a:t>
            </a:r>
            <a:r>
              <a:rPr lang="en-AU" baseline="0" dirty="0"/>
              <a:t>() returns FILE*. Open() returns an </a:t>
            </a:r>
            <a:r>
              <a:rPr lang="en-AU" baseline="0" dirty="0" err="1"/>
              <a:t>int</a:t>
            </a:r>
            <a:r>
              <a:rPr lang="en-AU" baseline="0" dirty="0"/>
              <a:t> (file descriptor).</a:t>
            </a:r>
          </a:p>
          <a:p>
            <a:pPr algn="l"/>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1" dirty="0">
                <a:solidFill>
                  <a:srgbClr val="C00000"/>
                </a:solidFill>
                <a:latin typeface="Courier New" pitchFamily="49" charset="0"/>
                <a:cs typeface="Courier New" pitchFamily="49" charset="0"/>
              </a:rPr>
              <a:t>Whence - </a:t>
            </a:r>
            <a:r>
              <a:rPr lang="en-US" sz="1200" b="1" baseline="0" dirty="0">
                <a:solidFill>
                  <a:srgbClr val="C00000"/>
                </a:solidFill>
                <a:latin typeface="Courier New" pitchFamily="49" charset="0"/>
                <a:cs typeface="Courier New" pitchFamily="49" charset="0"/>
              </a:rPr>
              <a:t> </a:t>
            </a:r>
            <a:r>
              <a:rPr lang="he-IL" sz="1200" b="1" baseline="0" dirty="0">
                <a:solidFill>
                  <a:srgbClr val="C00000"/>
                </a:solidFill>
                <a:latin typeface="Courier New" pitchFamily="49" charset="0"/>
                <a:cs typeface="Courier New" pitchFamily="49" charset="0"/>
              </a:rPr>
              <a:t>מאין , מאיפה.</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b="0" i="0" kern="1200" dirty="0">
                <a:solidFill>
                  <a:schemeClr val="tx1"/>
                </a:solidFill>
                <a:latin typeface="+mn-lt"/>
                <a:ea typeface="+mn-ea"/>
                <a:cs typeface="+mn-cs"/>
              </a:rPr>
              <a:t>File Descriptor</a:t>
            </a:r>
            <a:r>
              <a:rPr lang="en-US" sz="1200" b="0" i="0" kern="1200" baseline="0" dirty="0">
                <a:solidFill>
                  <a:schemeClr val="tx1"/>
                </a:solidFill>
                <a:latin typeface="+mn-lt"/>
                <a:ea typeface="+mn-ea"/>
                <a:cs typeface="+mn-cs"/>
              </a:rPr>
              <a:t> Flags - </a:t>
            </a:r>
            <a:r>
              <a:rPr lang="en-US" sz="1200" b="0" i="0" kern="1200" dirty="0">
                <a:solidFill>
                  <a:schemeClr val="tx1"/>
                </a:solidFill>
                <a:latin typeface="+mn-lt"/>
                <a:ea typeface="+mn-ea"/>
                <a:cs typeface="+mn-cs"/>
              </a:rPr>
              <a:t>Details</a:t>
            </a:r>
            <a:r>
              <a:rPr lang="en-US" sz="1200" b="0" i="0" kern="1200" baseline="0" dirty="0">
                <a:solidFill>
                  <a:schemeClr val="tx1"/>
                </a:solidFill>
                <a:latin typeface="+mn-lt"/>
                <a:ea typeface="+mn-ea"/>
                <a:cs typeface="+mn-cs"/>
              </a:rPr>
              <a:t> from </a:t>
            </a:r>
            <a:endParaRPr lang="en-US" sz="1200" b="0" i="0" kern="1200" dirty="0">
              <a:solidFill>
                <a:schemeClr val="tx1"/>
              </a:solidFill>
              <a:latin typeface="+mn-lt"/>
              <a:ea typeface="+mn-ea"/>
              <a:cs typeface="+mn-cs"/>
            </a:endParaRPr>
          </a:p>
          <a:p>
            <a:pPr algn="l" rtl="0"/>
            <a:r>
              <a:rPr lang="en-US" sz="1200" b="0" i="0" kern="1200" dirty="0">
                <a:solidFill>
                  <a:schemeClr val="tx1"/>
                </a:solidFill>
                <a:latin typeface="+mn-lt"/>
                <a:ea typeface="+mn-ea"/>
                <a:cs typeface="+mn-cs"/>
              </a:rPr>
              <a:t>https://www.gnu.org/software/libc/manual/html_node/Descriptor-Flags.html</a:t>
            </a:r>
          </a:p>
          <a:p>
            <a:pPr algn="l" rtl="0"/>
            <a:endParaRPr lang="en-US" sz="1200" b="0" i="0" kern="1200" dirty="0">
              <a:solidFill>
                <a:schemeClr val="tx1"/>
              </a:solidFill>
              <a:latin typeface="+mn-lt"/>
              <a:ea typeface="+mn-ea"/>
              <a:cs typeface="+mn-cs"/>
            </a:endParaRPr>
          </a:p>
          <a:p>
            <a:pPr algn="l" rtl="0"/>
            <a:r>
              <a:rPr lang="en-US" sz="1200" b="0" i="0" kern="1200" dirty="0">
                <a:solidFill>
                  <a:schemeClr val="tx1"/>
                </a:solidFill>
                <a:latin typeface="+mn-lt"/>
                <a:ea typeface="+mn-ea"/>
                <a:cs typeface="+mn-cs"/>
              </a:rPr>
              <a:t>Currently there is just one file descriptor flag: FD_CLOEXEC, which causes the descriptor to be closed if you use any of the exec… functions (see </a:t>
            </a:r>
            <a:r>
              <a:rPr lang="en-US" sz="1200" b="0" i="0" kern="1200" dirty="0">
                <a:solidFill>
                  <a:schemeClr val="tx1"/>
                </a:solidFill>
                <a:latin typeface="+mn-lt"/>
                <a:ea typeface="+mn-ea"/>
                <a:cs typeface="+mn-cs"/>
                <a:hlinkClick r:id="rId3"/>
              </a:rPr>
              <a:t>Executing a File</a:t>
            </a:r>
            <a:r>
              <a:rPr lang="en-US" sz="1200" b="0" i="0" kern="120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r>
              <a:rPr lang="en-US" b="1" dirty="0"/>
              <a:t>FD_CLOEXEC </a:t>
            </a:r>
            <a:r>
              <a:rPr lang="en-US" dirty="0"/>
              <a:t>This flag specifies that the file descriptor should be closed when an exec function is invoked; see </a:t>
            </a:r>
            <a:r>
              <a:rPr lang="en-US" dirty="0">
                <a:hlinkClick r:id="rId3"/>
              </a:rPr>
              <a:t>Executing a File</a:t>
            </a:r>
            <a:r>
              <a:rPr lang="en-US" dirty="0"/>
              <a:t>. When a file descriptor is allocated (as with open or dup), this bit is initially cleared on the new file descriptor, meaning that descriptor will survive into the new program after exec.</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AU" dirty="0"/>
              <a:t>See</a:t>
            </a:r>
            <a:r>
              <a:rPr lang="en-AU" baseline="0" dirty="0"/>
              <a:t> file: </a:t>
            </a:r>
            <a:r>
              <a:rPr lang="en-AU" baseline="0" dirty="0" err="1"/>
              <a:t>fd.c</a:t>
            </a:r>
            <a:endParaRPr lang="en-AU" baseline="0" dirty="0"/>
          </a:p>
          <a:p>
            <a:pPr algn="l"/>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O_CREAT</a:t>
            </a:r>
            <a:r>
              <a:rPr lang="en-US" baseline="0" dirty="0"/>
              <a:t> creates a new file in </a:t>
            </a:r>
            <a:r>
              <a:rPr lang="en-US" baseline="0" dirty="0" err="1"/>
              <a:t>wr</a:t>
            </a:r>
            <a:r>
              <a:rPr lang="en-US" baseline="0" dirty="0"/>
              <a:t> mode (if such doesn’t exist).</a:t>
            </a:r>
          </a:p>
          <a:p>
            <a:pPr algn="l" rtl="0"/>
            <a:r>
              <a:rPr lang="en-US" baseline="0" dirty="0"/>
              <a:t>O_TRUNC starts to write at the file’s beginning.</a:t>
            </a:r>
          </a:p>
          <a:p>
            <a:pPr algn="l" rtl="0"/>
            <a:endParaRPr lang="en-AU" dirty="0"/>
          </a:p>
          <a:p>
            <a:pPr algn="l" rtl="0"/>
            <a:r>
              <a:rPr lang="en-AU" dirty="0"/>
              <a:t>#include &lt;</a:t>
            </a:r>
            <a:r>
              <a:rPr lang="en-AU" dirty="0" err="1"/>
              <a:t>fcntl.h</a:t>
            </a:r>
            <a:r>
              <a:rPr lang="en-AU" dirty="0"/>
              <a:t>&gt;</a:t>
            </a:r>
          </a:p>
          <a:p>
            <a:pPr algn="l" rtl="0"/>
            <a:r>
              <a:rPr lang="en-AU" dirty="0"/>
              <a:t>Explain</a:t>
            </a:r>
            <a:r>
              <a:rPr lang="en-AU" baseline="0" dirty="0"/>
              <a:t> in class how to find it. </a:t>
            </a:r>
            <a:r>
              <a:rPr lang="en-AU" baseline="0" dirty="0" err="1"/>
              <a:t>Eg</a:t>
            </a:r>
            <a:r>
              <a:rPr lang="en-AU" baseline="0" dirty="0"/>
              <a:t> Google: open() </a:t>
            </a:r>
            <a:r>
              <a:rPr lang="en-AU" baseline="0" dirty="0" err="1"/>
              <a:t>unix</a:t>
            </a:r>
            <a:r>
              <a:rPr lang="en-AU" baseline="0" dirty="0"/>
              <a:t> function library</a:t>
            </a:r>
          </a:p>
          <a:p>
            <a:pPr algn="l" rtl="0"/>
            <a:endParaRPr lang="en-AU" baseline="0"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Wrapper: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 library wraps processor-specific parts into a plain function.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may be slight differences between the name of the C-library function and the name of the </a:t>
            </a:r>
            <a:r>
              <a:rPr lang="en-US" baseline="0" dirty="0" err="1"/>
              <a:t>syscall</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Eg</a:t>
            </a:r>
            <a:r>
              <a:rPr lang="en-US" baseline="0" dirty="0"/>
              <a:t>: the system call exec() may be called by the C-library functions </a:t>
            </a:r>
            <a:r>
              <a:rPr lang="en-US" baseline="0" dirty="0" err="1"/>
              <a:t>execve</a:t>
            </a:r>
            <a:r>
              <a:rPr lang="en-US" baseline="0" dirty="0"/>
              <a:t>(), </a:t>
            </a:r>
            <a:r>
              <a:rPr lang="en-US" baseline="0" dirty="0" err="1"/>
              <a:t>execv</a:t>
            </a:r>
            <a:r>
              <a:rPr lang="en-US" baseline="0" dirty="0"/>
              <a:t> (), </a:t>
            </a:r>
            <a:r>
              <a:rPr lang="en-US" baseline="0" dirty="0" err="1"/>
              <a:t>execvp</a:t>
            </a:r>
            <a:r>
              <a:rPr lang="en-US" baseline="0" dirty="0"/>
              <a:t>() etc, which slightly differ.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Kernel: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 TRAP</a:t>
            </a:r>
            <a:r>
              <a:rPr lang="en-US" baseline="0" dirty="0"/>
              <a:t> – or another </a:t>
            </a:r>
            <a:r>
              <a:rPr lang="en-US" dirty="0"/>
              <a:t>processor-specific (assembly) instruction (e.g., </a:t>
            </a:r>
            <a:r>
              <a:rPr lang="en-US" dirty="0" err="1"/>
              <a:t>sysenter</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Eax</a:t>
            </a:r>
            <a:r>
              <a:rPr lang="en-US" dirty="0"/>
              <a:t> – a special register, which holds the # of the </a:t>
            </a:r>
            <a:r>
              <a:rPr lang="en-US" dirty="0" err="1"/>
              <a:t>syscall</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0x80 – interrupt on Intel’s CPUs</a:t>
            </a:r>
            <a:endParaRPr lang="he-IL"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a:t>
            </a:r>
            <a:endParaRPr lang="he-IL"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http://asm.sourceforge.net/intro/hello.html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System calls in Linux are done through </a:t>
            </a:r>
            <a:r>
              <a:rPr lang="en-US" dirty="0" err="1"/>
              <a:t>int</a:t>
            </a:r>
            <a:r>
              <a:rPr lang="en-US" dirty="0"/>
              <a:t> 0x80. The system function number is passed in </a:t>
            </a:r>
            <a:r>
              <a:rPr lang="en-US" dirty="0" err="1"/>
              <a:t>eax</a:t>
            </a:r>
            <a:r>
              <a:rPr lang="en-US" dirty="0"/>
              <a:t>, and arguments are passed through registers, not the stack. There can be up to six arguments in </a:t>
            </a:r>
            <a:r>
              <a:rPr lang="en-US" dirty="0" err="1"/>
              <a:t>ebx</a:t>
            </a:r>
            <a:r>
              <a:rPr lang="en-US" dirty="0"/>
              <a:t>, </a:t>
            </a:r>
            <a:r>
              <a:rPr lang="en-US" dirty="0" err="1"/>
              <a:t>ecx</a:t>
            </a:r>
            <a:r>
              <a:rPr lang="en-US" dirty="0"/>
              <a:t>, </a:t>
            </a:r>
            <a:r>
              <a:rPr lang="en-US" dirty="0" err="1"/>
              <a:t>edx</a:t>
            </a:r>
            <a:r>
              <a:rPr lang="en-US" dirty="0"/>
              <a:t>, </a:t>
            </a:r>
            <a:r>
              <a:rPr lang="en-US" dirty="0" err="1"/>
              <a:t>esi</a:t>
            </a:r>
            <a:r>
              <a:rPr lang="en-US" dirty="0"/>
              <a:t>, </a:t>
            </a:r>
            <a:r>
              <a:rPr lang="en-US" dirty="0" err="1"/>
              <a:t>edi</a:t>
            </a:r>
            <a:r>
              <a:rPr lang="en-US" dirty="0"/>
              <a:t>, </a:t>
            </a:r>
            <a:r>
              <a:rPr lang="en-US" dirty="0" err="1"/>
              <a:t>ebp</a:t>
            </a:r>
            <a:r>
              <a:rPr lang="en-US" dirty="0"/>
              <a:t> consequently. If there are more arguments, they are simply passed though a </a:t>
            </a:r>
            <a:r>
              <a:rPr lang="en-US" dirty="0" err="1"/>
              <a:t>struct</a:t>
            </a:r>
            <a:r>
              <a:rPr lang="en-US" dirty="0"/>
              <a:t>, as first argument. </a:t>
            </a: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8</a:t>
            </a:fld>
            <a:endParaRPr lang="he-IL"/>
          </a:p>
        </p:txBody>
      </p:sp>
    </p:spTree>
    <p:extLst>
      <p:ext uri="{BB962C8B-B14F-4D97-AF65-F5344CB8AC3E}">
        <p14:creationId xmlns:p14="http://schemas.microsoft.com/office/powerpoint/2010/main" val="53959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dirty="0"/>
              <a:t>Before uncovering</a:t>
            </a:r>
            <a:r>
              <a:rPr lang="en-AU" baseline="0" dirty="0"/>
              <a:t> “fork () returns”, ask:</a:t>
            </a:r>
          </a:p>
          <a:p>
            <a:pPr algn="l" rtl="0">
              <a:buFont typeface="Arial" pitchFamily="34" charset="0"/>
              <a:buChar char="•"/>
            </a:pPr>
            <a:r>
              <a:rPr lang="en-AU" baseline="0" dirty="0"/>
              <a:t>How would a process know that he’s the parent / child?</a:t>
            </a:r>
          </a:p>
          <a:p>
            <a:pPr algn="l" rtl="0">
              <a:buFont typeface="Arial" pitchFamily="34" charset="0"/>
              <a:buChar char="•"/>
            </a:pPr>
            <a:r>
              <a:rPr lang="en-AU" baseline="0" dirty="0"/>
              <a:t>How does the parent know his child’s </a:t>
            </a:r>
            <a:r>
              <a:rPr lang="en-AU" baseline="0" dirty="0" err="1"/>
              <a:t>pid</a:t>
            </a:r>
            <a:r>
              <a:rPr lang="en-AU" baseline="0" dirty="0"/>
              <a:t>, and vice versa?</a:t>
            </a:r>
            <a:endParaRPr lang="en-AU"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sz="1200" b="0" i="0" kern="1200" dirty="0">
                <a:solidFill>
                  <a:schemeClr val="tx1"/>
                </a:solidFill>
                <a:effectLst/>
                <a:latin typeface="+mn-lt"/>
                <a:ea typeface="+mn-ea"/>
                <a:cs typeface="+mn-cs"/>
              </a:rPr>
              <a:t>As I said during tutorial 1, as long as the data is not written, the Copy On Write mechanism uses only pointers to the data (thus, saving expensive data copying). Once </a:t>
            </a:r>
            <a:r>
              <a:rPr lang="en-AU" sz="1200" b="1" i="0" kern="1200" dirty="0">
                <a:solidFill>
                  <a:schemeClr val="tx1"/>
                </a:solidFill>
                <a:effectLst/>
                <a:latin typeface="+mn-lt"/>
                <a:ea typeface="+mn-ea"/>
                <a:cs typeface="+mn-cs"/>
              </a:rPr>
              <a:t>any </a:t>
            </a:r>
            <a:r>
              <a:rPr lang="en-AU" sz="1200" b="0" i="0" kern="1200" dirty="0">
                <a:solidFill>
                  <a:schemeClr val="tx1"/>
                </a:solidFill>
                <a:effectLst/>
                <a:latin typeface="+mn-lt"/>
                <a:ea typeface="+mn-ea"/>
                <a:cs typeface="+mn-cs"/>
              </a:rPr>
              <a:t>of the processes (either the child or the parent) writes to the data, the data is duplicated, so that the process which writes to the data has the modified data, and all other processes see the original data, before the change.</a:t>
            </a:r>
          </a:p>
          <a:p>
            <a:pPr algn="l" rtl="0"/>
            <a:r>
              <a:rPr lang="en-AU" sz="1200" b="0" i="0" kern="1200" dirty="0">
                <a:solidFill>
                  <a:schemeClr val="tx1"/>
                </a:solidFill>
                <a:effectLst/>
                <a:latin typeface="+mn-lt"/>
                <a:ea typeface="+mn-ea"/>
                <a:cs typeface="+mn-cs"/>
              </a:rPr>
              <a:t>You may read further details in "</a:t>
            </a:r>
            <a:r>
              <a:rPr lang="en-AU" sz="1200" b="1" i="0" kern="1200" dirty="0">
                <a:solidFill>
                  <a:schemeClr val="tx1"/>
                </a:solidFill>
                <a:effectLst/>
                <a:latin typeface="+mn-lt"/>
                <a:ea typeface="+mn-ea"/>
                <a:cs typeface="+mn-cs"/>
              </a:rPr>
              <a:t>Linux Kernel Development Second Edition", </a:t>
            </a:r>
            <a:r>
              <a:rPr lang="en-AU" sz="1200" b="0" i="0" kern="1200" dirty="0">
                <a:solidFill>
                  <a:schemeClr val="tx1"/>
                </a:solidFill>
                <a:effectLst/>
                <a:latin typeface="+mn-lt"/>
                <a:ea typeface="+mn-ea"/>
                <a:cs typeface="+mn-cs"/>
              </a:rPr>
              <a:t>By Robert Love:</a:t>
            </a:r>
          </a:p>
          <a:p>
            <a:pPr algn="l" rtl="0"/>
            <a:r>
              <a:rPr lang="en-AU" sz="1200" b="0" i="0" kern="1200" dirty="0">
                <a:solidFill>
                  <a:schemeClr val="tx1"/>
                </a:solidFill>
                <a:effectLst/>
                <a:latin typeface="+mn-lt"/>
                <a:ea typeface="+mn-ea"/>
                <a:cs typeface="+mn-cs"/>
              </a:rPr>
              <a:t>http://www.makelinux.net/books/lkd2/ch03lev1sec2</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10</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dirty="0"/>
              <a:t>#include</a:t>
            </a:r>
            <a:r>
              <a:rPr lang="en-AU" baseline="0" dirty="0"/>
              <a:t> &lt;</a:t>
            </a:r>
            <a:r>
              <a:rPr lang="en-AU" baseline="0" dirty="0" err="1"/>
              <a:t>stdio.h</a:t>
            </a:r>
            <a:r>
              <a:rPr lang="en-AU" baseline="0" dirty="0"/>
              <a:t>&gt;</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#include</a:t>
            </a:r>
            <a:r>
              <a:rPr lang="en-AU" baseline="0" dirty="0"/>
              <a:t> &lt;</a:t>
            </a:r>
            <a:r>
              <a:rPr lang="en-AU" baseline="0" dirty="0" err="1"/>
              <a:t>stdlib.h</a:t>
            </a:r>
            <a:r>
              <a:rPr lang="en-AU" baseline="0" dirty="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Note: after fork </a:t>
            </a:r>
            <a:r>
              <a:rPr lang="en-AU" baseline="0" dirty="0" err="1"/>
              <a:t>printf</a:t>
            </a:r>
            <a:r>
              <a:rPr lang="en-AU" baseline="0" dirty="0"/>
              <a:t> may work strangely:</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http://stackoverflow.com/questions/2530663/printf-anomaly-after-fork</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http://stackoverflow.com/questions/10700192/statement-before-fork-printing-twice</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err="1"/>
              <a:t>printf</a:t>
            </a:r>
            <a:r>
              <a:rPr lang="en-AU" dirty="0"/>
              <a:t> is a </a:t>
            </a:r>
            <a:r>
              <a:rPr lang="en-AU" b="1" dirty="0"/>
              <a:t>library </a:t>
            </a:r>
            <a:r>
              <a:rPr lang="en-AU" dirty="0"/>
              <a:t>function</a:t>
            </a:r>
            <a:r>
              <a:rPr lang="en-AU" b="0" dirty="0"/>
              <a:t>.</a:t>
            </a:r>
            <a:r>
              <a:rPr lang="en-AU" b="0" baseline="0" dirty="0"/>
              <a:t> After formatting the data, allocating memory </a:t>
            </a:r>
            <a:r>
              <a:rPr lang="en-AU" b="0" baseline="0" dirty="0" err="1"/>
              <a:t>etc</a:t>
            </a:r>
            <a:r>
              <a:rPr lang="en-AU" b="0" baseline="0" dirty="0"/>
              <a:t>, </a:t>
            </a:r>
            <a:r>
              <a:rPr lang="en-AU" b="0" baseline="0" dirty="0" err="1"/>
              <a:t>printf</a:t>
            </a:r>
            <a:r>
              <a:rPr lang="en-AU" b="0" baseline="0" dirty="0"/>
              <a:t>() calls a </a:t>
            </a:r>
            <a:r>
              <a:rPr lang="en-AU" b="0" baseline="0" dirty="0" err="1"/>
              <a:t>syscall</a:t>
            </a:r>
            <a:r>
              <a:rPr lang="en-AU" b="0" baseline="0" dirty="0"/>
              <a:t> – write():</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http://stackoverflow.com/questions/13657890/what-goes-behind-printf-in-c</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https://en.wikipedia.org/wiki/Write_(system_call)</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18</a:t>
            </a:fld>
            <a:endParaRPr lang="he-IL"/>
          </a:p>
        </p:txBody>
      </p:sp>
    </p:spTree>
    <p:extLst>
      <p:ext uri="{BB962C8B-B14F-4D97-AF65-F5344CB8AC3E}">
        <p14:creationId xmlns:p14="http://schemas.microsoft.com/office/powerpoint/2010/main" val="2409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75355"/>
            <a:ext cx="7772400" cy="122502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4802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03554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190500"/>
            <a:ext cx="2057400" cy="406400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190500"/>
            <a:ext cx="6019800" cy="40640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5786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2813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3672417"/>
            <a:ext cx="7772400" cy="1135063"/>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90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37662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865"/>
            <a:ext cx="8229600" cy="9525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6508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5364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7405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27542"/>
            <a:ext cx="3008313" cy="9683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8893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000500"/>
            <a:ext cx="5486400" cy="472282"/>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י"ז.ניסן.תשפ"ד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1009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28865"/>
            <a:ext cx="8229600" cy="9525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333500"/>
            <a:ext cx="8229600" cy="377163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5296959"/>
            <a:ext cx="2133600" cy="304271"/>
          </a:xfrm>
          <a:prstGeom prst="rect">
            <a:avLst/>
          </a:prstGeom>
        </p:spPr>
        <p:txBody>
          <a:bodyPr vert="horz" lIns="91440" tIns="45720" rIns="91440" bIns="45720" rtlCol="1" anchor="ctr"/>
          <a:lstStyle>
            <a:lvl1pPr algn="r">
              <a:defRPr sz="1200">
                <a:solidFill>
                  <a:schemeClr val="tx1">
                    <a:tint val="75000"/>
                  </a:schemeClr>
                </a:solidFill>
              </a:defRPr>
            </a:lvl1pPr>
          </a:lstStyle>
          <a:p>
            <a:fld id="{942BD1CF-6084-4B59-B29E-C828BF9B2B6C}" type="datetimeFigureOut">
              <a:rPr lang="he-IL" smtClean="0"/>
              <a:pPr/>
              <a:t>י"ז.ניסן.תשפ"ד</a:t>
            </a:fld>
            <a:endParaRPr lang="he-IL"/>
          </a:p>
        </p:txBody>
      </p:sp>
      <p:sp>
        <p:nvSpPr>
          <p:cNvPr id="5" name="מציין מיקום של כותרת תחתונה 4"/>
          <p:cNvSpPr>
            <a:spLocks noGrp="1"/>
          </p:cNvSpPr>
          <p:nvPr>
            <p:ph type="ftr" sz="quarter" idx="3"/>
          </p:nvPr>
        </p:nvSpPr>
        <p:spPr>
          <a:xfrm>
            <a:off x="3124200" y="5296959"/>
            <a:ext cx="2895600" cy="304271"/>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5296959"/>
            <a:ext cx="2133600" cy="304271"/>
          </a:xfrm>
          <a:prstGeom prst="rect">
            <a:avLst/>
          </a:prstGeom>
        </p:spPr>
        <p:txBody>
          <a:bodyPr vert="horz" lIns="91440" tIns="45720" rIns="91440" bIns="45720" rtlCol="1" anchor="ctr"/>
          <a:lstStyle>
            <a:lvl1pPr algn="l">
              <a:defRPr sz="1200">
                <a:solidFill>
                  <a:schemeClr val="tx1">
                    <a:tint val="75000"/>
                  </a:schemeClr>
                </a:solidFill>
              </a:defRPr>
            </a:lvl1pPr>
          </a:lstStyle>
          <a:p>
            <a:fld id="{12FA9DCD-E9BC-4DE3-B084-8F74FEBBCB12}" type="slidenum">
              <a:rPr lang="he-IL" smtClean="0"/>
              <a:pPr/>
              <a:t>‹#›</a:t>
            </a:fld>
            <a:endParaRPr lang="he-IL"/>
          </a:p>
        </p:txBody>
      </p:sp>
    </p:spTree>
    <p:extLst>
      <p:ext uri="{BB962C8B-B14F-4D97-AF65-F5344CB8AC3E}">
        <p14:creationId xmlns:p14="http://schemas.microsoft.com/office/powerpoint/2010/main" val="174888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n7.org/linux/man-pages/man2/wait.2.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i_HdVKDEZC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linux.die.net/man/2/getppid"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en.wikipedia.org/wiki/Fork_(system_c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889000"/>
            <a:ext cx="9144000" cy="1714500"/>
          </a:xfrm>
          <a:solidFill>
            <a:schemeClr val="bg1">
              <a:lumMod val="85000"/>
            </a:schemeClr>
          </a:solidFill>
        </p:spPr>
        <p:txBody>
          <a:bodyPr>
            <a:normAutofit/>
          </a:bodyPr>
          <a:lstStyle/>
          <a:p>
            <a:pPr rtl="0"/>
            <a:r>
              <a:rPr lang="en-US" dirty="0">
                <a:solidFill>
                  <a:srgbClr val="C00000"/>
                </a:solidFill>
              </a:rPr>
              <a:t>Operating Systems</a:t>
            </a: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chemeClr val="bg1">
              <a:lumMod val="85000"/>
            </a:schemeClr>
          </a:solidFill>
        </p:spPr>
        <p:txBody>
          <a:bodyPr>
            <a:normAutofit fontScale="92500" lnSpcReduction="10000"/>
          </a:bodyPr>
          <a:lstStyle/>
          <a:p>
            <a:pPr rtl="0"/>
            <a:r>
              <a:rPr lang="en-US" dirty="0">
                <a:solidFill>
                  <a:schemeClr val="tx1"/>
                </a:solidFill>
              </a:rPr>
              <a:t>System Calls</a:t>
            </a:r>
          </a:p>
        </p:txBody>
      </p:sp>
    </p:spTree>
    <p:extLst>
      <p:ext uri="{BB962C8B-B14F-4D97-AF65-F5344CB8AC3E}">
        <p14:creationId xmlns:p14="http://schemas.microsoft.com/office/powerpoint/2010/main" val="1792010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fork (2) and Copy On Write: motivation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914400" lvl="1" indent="-457200" algn="l" rtl="0">
              <a:buFont typeface="Arial" pitchFamily="34" charset="0"/>
              <a:buChar char="•"/>
            </a:pPr>
            <a:r>
              <a:rPr lang="en-US" sz="2400" dirty="0">
                <a:solidFill>
                  <a:schemeClr val="tx1"/>
                </a:solidFill>
              </a:rPr>
              <a:t>When fork is invoked, the parent’s information should be copied to its child </a:t>
            </a:r>
          </a:p>
          <a:p>
            <a:pPr marL="914400" lvl="1" indent="-457200" algn="l" rtl="0">
              <a:buFont typeface="Arial" pitchFamily="34" charset="0"/>
              <a:buChar char="•"/>
            </a:pPr>
            <a:r>
              <a:rPr lang="en-US" sz="2400" dirty="0">
                <a:solidFill>
                  <a:schemeClr val="tx1"/>
                </a:solidFill>
              </a:rPr>
              <a:t>May be wasteful if the child will not need all this information</a:t>
            </a:r>
          </a:p>
          <a:p>
            <a:pPr marL="1371600" lvl="2" indent="-457200" algn="l" rtl="0">
              <a:buFont typeface="Arial" pitchFamily="34" charset="0"/>
              <a:buChar char="•"/>
            </a:pPr>
            <a:r>
              <a:rPr lang="en-US" sz="2200" dirty="0">
                <a:solidFill>
                  <a:schemeClr val="tx1"/>
                </a:solidFill>
              </a:rPr>
              <a:t>To avoid such situations, use </a:t>
            </a:r>
            <a:r>
              <a:rPr lang="en-US" sz="2200" b="1" i="1" dirty="0">
                <a:solidFill>
                  <a:schemeClr val="tx1"/>
                </a:solidFill>
              </a:rPr>
              <a:t>Copy On Write </a:t>
            </a:r>
            <a:r>
              <a:rPr lang="en-US" sz="2200" dirty="0">
                <a:solidFill>
                  <a:schemeClr val="tx1"/>
                </a:solidFill>
              </a:rPr>
              <a:t>(COW).</a:t>
            </a: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71953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553243"/>
          </a:xfrm>
          <a:solidFill>
            <a:schemeClr val="bg1">
              <a:lumMod val="85000"/>
            </a:schemeClr>
          </a:solidFill>
        </p:spPr>
        <p:txBody>
          <a:bodyPr>
            <a:noAutofit/>
          </a:bodyPr>
          <a:lstStyle/>
          <a:p>
            <a:pPr rtl="0"/>
            <a:r>
              <a:rPr lang="en-US" sz="3600" dirty="0">
                <a:solidFill>
                  <a:srgbClr val="C00000"/>
                </a:solidFill>
              </a:rPr>
              <a:t>fork(): Example 1</a:t>
            </a:r>
            <a:endParaRPr lang="he-IL" sz="3600" dirty="0">
              <a:solidFill>
                <a:srgbClr val="C00000"/>
              </a:solidFill>
            </a:endParaRPr>
          </a:p>
        </p:txBody>
      </p:sp>
      <p:sp>
        <p:nvSpPr>
          <p:cNvPr id="3" name="כותרת משנה 2"/>
          <p:cNvSpPr>
            <a:spLocks noGrp="1"/>
          </p:cNvSpPr>
          <p:nvPr>
            <p:ph type="subTitle" idx="1"/>
          </p:nvPr>
        </p:nvSpPr>
        <p:spPr>
          <a:xfrm>
            <a:off x="107504" y="625252"/>
            <a:ext cx="6568374" cy="2816161"/>
          </a:xfrm>
        </p:spPr>
        <p:txBody>
          <a:bodyPr>
            <a:noAutofit/>
          </a:bodyPr>
          <a:lstStyle/>
          <a:p>
            <a:pPr algn="l" rtl="0"/>
            <a:r>
              <a:rPr lang="en-US" sz="1600" b="1" dirty="0" err="1">
                <a:solidFill>
                  <a:srgbClr val="00B050"/>
                </a:solidFill>
                <a:latin typeface="Courier New" pitchFamily="49" charset="0"/>
                <a:cs typeface="Courier New" pitchFamily="49" charset="0"/>
              </a:rPr>
              <a:t>int</a:t>
            </a:r>
            <a:r>
              <a:rPr lang="en-US" sz="1600" dirty="0">
                <a:solidFill>
                  <a:srgbClr val="00B050"/>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i = 1;</a:t>
            </a:r>
          </a:p>
          <a:p>
            <a:pPr algn="l" rtl="0"/>
            <a:r>
              <a:rPr lang="en-US" sz="1600" b="1"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("my process </a:t>
            </a:r>
            <a:r>
              <a:rPr lang="en-US" sz="1600" dirty="0" err="1">
                <a:solidFill>
                  <a:schemeClr val="tx1"/>
                </a:solidFill>
                <a:latin typeface="Courier New" pitchFamily="49" charset="0"/>
                <a:cs typeface="Courier New" pitchFamily="49" charset="0"/>
              </a:rPr>
              <a:t>pid</a:t>
            </a:r>
            <a:r>
              <a:rPr lang="en-US" sz="1600" dirty="0">
                <a:solidFill>
                  <a:schemeClr val="tx1"/>
                </a:solidFill>
                <a:latin typeface="Courier New" pitchFamily="49" charset="0"/>
                <a:cs typeface="Courier New" pitchFamily="49" charset="0"/>
              </a:rPr>
              <a:t> is %d\n",</a:t>
            </a:r>
            <a:r>
              <a:rPr lang="en-US" sz="1600" b="1" dirty="0" err="1">
                <a:solidFill>
                  <a:schemeClr val="tx1"/>
                </a:solidFill>
                <a:latin typeface="Courier New" pitchFamily="49" charset="0"/>
                <a:cs typeface="Courier New" pitchFamily="49" charset="0"/>
              </a:rPr>
              <a:t>getpid</a:t>
            </a:r>
            <a:r>
              <a:rPr lang="en-US" sz="1600" dirty="0">
                <a:solidFill>
                  <a:schemeClr val="tx1"/>
                </a:solidFill>
                <a:latin typeface="Courier New" pitchFamily="49" charset="0"/>
                <a:cs typeface="Courier New" pitchFamily="49" charset="0"/>
              </a:rPr>
              <a:t>());</a:t>
            </a:r>
          </a:p>
          <a:p>
            <a:pPr algn="l" rtl="0"/>
            <a:r>
              <a:rPr lang="en-US" sz="1600" dirty="0" err="1">
                <a:solidFill>
                  <a:schemeClr val="tx1"/>
                </a:solidFill>
                <a:latin typeface="Courier New" pitchFamily="49" charset="0"/>
                <a:cs typeface="Courier New" pitchFamily="49" charset="0"/>
              </a:rPr>
              <a:t>fork_id</a:t>
            </a:r>
            <a:r>
              <a:rPr lang="en-US" sz="1600" dirty="0">
                <a:solidFill>
                  <a:schemeClr val="tx1"/>
                </a:solidFill>
                <a:latin typeface="Courier New" pitchFamily="49" charset="0"/>
                <a:cs typeface="Courier New" pitchFamily="49" charset="0"/>
              </a:rPr>
              <a:t> = </a:t>
            </a:r>
            <a:r>
              <a:rPr lang="en-US" sz="1600" b="1" dirty="0">
                <a:solidFill>
                  <a:schemeClr val="tx1"/>
                </a:solidFill>
                <a:latin typeface="Courier New" pitchFamily="49" charset="0"/>
                <a:cs typeface="Courier New" pitchFamily="49" charset="0"/>
              </a:rPr>
              <a:t>fork</a:t>
            </a:r>
            <a:r>
              <a:rPr lang="en-US" sz="1600" dirty="0">
                <a:solidFill>
                  <a:schemeClr val="tx1"/>
                </a:solidFill>
                <a:latin typeface="Courier New" pitchFamily="49" charset="0"/>
                <a:cs typeface="Courier New" pitchFamily="49" charset="0"/>
              </a:rPr>
              <a:t>();</a:t>
            </a:r>
          </a:p>
          <a:p>
            <a:pPr algn="l" rtl="0"/>
            <a:r>
              <a:rPr lang="en-US" sz="1600" b="1" dirty="0">
                <a:solidFill>
                  <a:srgbClr val="C00000"/>
                </a:solidFill>
                <a:latin typeface="Courier New" pitchFamily="49" charset="0"/>
                <a:cs typeface="Courier New" pitchFamily="49" charset="0"/>
              </a:rPr>
              <a:t>if </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fork_id</a:t>
            </a:r>
            <a:r>
              <a:rPr lang="en-US" sz="1600" dirty="0">
                <a:solidFill>
                  <a:schemeClr val="tx1"/>
                </a:solidFill>
                <a:latin typeface="Courier New" pitchFamily="49" charset="0"/>
                <a:cs typeface="Courier New" pitchFamily="49" charset="0"/>
              </a:rPr>
              <a:t> == -1) {    </a:t>
            </a:r>
          </a:p>
          <a:p>
            <a:pPr algn="l" rtl="0"/>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perror</a:t>
            </a:r>
            <a:r>
              <a:rPr lang="en-US" sz="1600" dirty="0">
                <a:solidFill>
                  <a:schemeClr val="tx1"/>
                </a:solidFill>
                <a:latin typeface="Courier New" pitchFamily="49" charset="0"/>
                <a:cs typeface="Courier New" pitchFamily="49" charset="0"/>
              </a:rPr>
              <a:t> ("Cannot fork\n"); exit (EXIT_FAILURE);  }</a:t>
            </a:r>
          </a:p>
          <a:p>
            <a:pPr algn="l" rtl="0"/>
            <a:r>
              <a:rPr lang="en-US" sz="1600" b="1" dirty="0">
                <a:solidFill>
                  <a:srgbClr val="C00000"/>
                </a:solidFill>
                <a:latin typeface="Courier New" pitchFamily="49" charset="0"/>
                <a:cs typeface="Courier New" pitchFamily="49" charset="0"/>
              </a:rPr>
              <a:t>else if</a:t>
            </a:r>
            <a:r>
              <a:rPr lang="en-US" sz="1600" dirty="0">
                <a:solidFill>
                  <a:srgbClr val="C00000"/>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fork_id</a:t>
            </a:r>
            <a:r>
              <a:rPr lang="en-US" sz="1600" dirty="0">
                <a:solidFill>
                  <a:schemeClr val="tx1"/>
                </a:solidFill>
                <a:latin typeface="Courier New" pitchFamily="49" charset="0"/>
                <a:cs typeface="Courier New" pitchFamily="49" charset="0"/>
              </a:rPr>
              <a:t> == 0){</a:t>
            </a:r>
          </a:p>
          <a:p>
            <a:pPr algn="l" rtl="0"/>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=7;</a:t>
            </a:r>
          </a:p>
          <a:p>
            <a:pPr algn="l" rtl="0"/>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(“child </a:t>
            </a:r>
            <a:r>
              <a:rPr lang="en-US" sz="1600" dirty="0" err="1">
                <a:solidFill>
                  <a:schemeClr val="tx1"/>
                </a:solidFill>
                <a:latin typeface="Courier New" pitchFamily="49" charset="0"/>
                <a:cs typeface="Courier New" pitchFamily="49" charset="0"/>
              </a:rPr>
              <a:t>pid</a:t>
            </a:r>
            <a:r>
              <a:rPr lang="en-US" sz="1600" dirty="0">
                <a:solidFill>
                  <a:schemeClr val="tx1"/>
                </a:solidFill>
                <a:latin typeface="Courier New" pitchFamily="49" charset="0"/>
                <a:cs typeface="Courier New" pitchFamily="49" charset="0"/>
              </a:rPr>
              <a:t> %d, i=%d\n",</a:t>
            </a:r>
            <a:r>
              <a:rPr lang="en-US" sz="1600" b="1" dirty="0" err="1">
                <a:solidFill>
                  <a:schemeClr val="tx1"/>
                </a:solidFill>
                <a:latin typeface="Courier New" pitchFamily="49" charset="0"/>
                <a:cs typeface="Courier New" pitchFamily="49" charset="0"/>
              </a:rPr>
              <a:t>getpid</a:t>
            </a:r>
            <a:r>
              <a:rPr lang="en-US" sz="1600" dirty="0">
                <a:solidFill>
                  <a:schemeClr val="tx1"/>
                </a:solidFill>
                <a:latin typeface="Courier New" pitchFamily="49" charset="0"/>
                <a:cs typeface="Courier New" pitchFamily="49" charset="0"/>
              </a:rPr>
              <a:t>(),i);</a:t>
            </a:r>
          </a:p>
          <a:p>
            <a:pPr algn="l" rtl="0"/>
            <a:r>
              <a:rPr lang="en-US" sz="1600" dirty="0">
                <a:solidFill>
                  <a:schemeClr val="tx1"/>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else</a:t>
            </a:r>
          </a:p>
          <a:p>
            <a:pPr algn="l" rtl="0"/>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(“parent </a:t>
            </a:r>
            <a:r>
              <a:rPr lang="en-US" sz="1600" dirty="0" err="1">
                <a:solidFill>
                  <a:schemeClr val="tx1"/>
                </a:solidFill>
                <a:latin typeface="Courier New" pitchFamily="49" charset="0"/>
                <a:cs typeface="Courier New" pitchFamily="49" charset="0"/>
              </a:rPr>
              <a:t>pid</a:t>
            </a:r>
            <a:r>
              <a:rPr lang="en-US" sz="1600" dirty="0">
                <a:solidFill>
                  <a:schemeClr val="tx1"/>
                </a:solidFill>
                <a:latin typeface="Courier New" pitchFamily="49" charset="0"/>
                <a:cs typeface="Courier New" pitchFamily="49" charset="0"/>
              </a:rPr>
              <a:t> %d, i=%d\n",</a:t>
            </a:r>
            <a:r>
              <a:rPr lang="en-US" sz="1600" b="1" dirty="0" err="1">
                <a:solidFill>
                  <a:schemeClr val="tx1"/>
                </a:solidFill>
                <a:latin typeface="Courier New" pitchFamily="49" charset="0"/>
                <a:cs typeface="Courier New" pitchFamily="49" charset="0"/>
              </a:rPr>
              <a:t>getpid</a:t>
            </a:r>
            <a:r>
              <a:rPr lang="en-US" sz="1600" dirty="0">
                <a:solidFill>
                  <a:schemeClr val="tx1"/>
                </a:solidFill>
                <a:latin typeface="Courier New" pitchFamily="49" charset="0"/>
                <a:cs typeface="Courier New" pitchFamily="49" charset="0"/>
              </a:rPr>
              <a:t>(),i);</a:t>
            </a:r>
          </a:p>
          <a:p>
            <a:pPr algn="l" rtl="0"/>
            <a:r>
              <a:rPr lang="en-US" sz="1600" b="1" dirty="0">
                <a:solidFill>
                  <a:schemeClr val="tx1"/>
                </a:solidFill>
                <a:latin typeface="Courier New" pitchFamily="49" charset="0"/>
                <a:cs typeface="Courier New" pitchFamily="49" charset="0"/>
              </a:rPr>
              <a:t>return</a:t>
            </a:r>
            <a:r>
              <a:rPr lang="en-US" sz="1600" dirty="0">
                <a:solidFill>
                  <a:schemeClr val="tx1"/>
                </a:solidFill>
                <a:latin typeface="Courier New" pitchFamily="49" charset="0"/>
                <a:cs typeface="Courier New" pitchFamily="49" charset="0"/>
              </a:rPr>
              <a:t> 0;</a:t>
            </a:r>
          </a:p>
        </p:txBody>
      </p:sp>
      <p:sp>
        <p:nvSpPr>
          <p:cNvPr id="5" name="Cloud Callout 14"/>
          <p:cNvSpPr/>
          <p:nvPr/>
        </p:nvSpPr>
        <p:spPr>
          <a:xfrm>
            <a:off x="2339752" y="3847922"/>
            <a:ext cx="2736304" cy="1008112"/>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Output:</a:t>
            </a:r>
          </a:p>
          <a:p>
            <a:pPr algn="l" rtl="0"/>
            <a:r>
              <a:rPr lang="en-US" sz="1400" dirty="0">
                <a:solidFill>
                  <a:schemeClr val="tx1"/>
                </a:solidFill>
                <a:latin typeface="Courier New" pitchFamily="49" charset="0"/>
                <a:cs typeface="Courier New" pitchFamily="49" charset="0"/>
              </a:rPr>
              <a:t>my process </a:t>
            </a:r>
            <a:r>
              <a:rPr lang="en-US" sz="1400" dirty="0" err="1">
                <a:solidFill>
                  <a:schemeClr val="tx1"/>
                </a:solidFill>
                <a:latin typeface="Courier New" pitchFamily="49" charset="0"/>
                <a:cs typeface="Courier New" pitchFamily="49" charset="0"/>
              </a:rPr>
              <a:t>pid</a:t>
            </a:r>
            <a:r>
              <a:rPr lang="en-US" sz="1400" dirty="0">
                <a:solidFill>
                  <a:schemeClr val="tx1"/>
                </a:solidFill>
                <a:latin typeface="Courier New" pitchFamily="49" charset="0"/>
                <a:cs typeface="Courier New" pitchFamily="49" charset="0"/>
              </a:rPr>
              <a:t> is 1000</a:t>
            </a:r>
          </a:p>
          <a:p>
            <a:pPr algn="l" rtl="0"/>
            <a:r>
              <a:rPr lang="en-US" sz="1400" dirty="0">
                <a:solidFill>
                  <a:schemeClr val="tx1"/>
                </a:solidFill>
                <a:latin typeface="Courier New" pitchFamily="49" charset="0"/>
                <a:cs typeface="Courier New" pitchFamily="49" charset="0"/>
              </a:rPr>
              <a:t>child </a:t>
            </a:r>
            <a:r>
              <a:rPr lang="en-US" sz="1400" dirty="0" err="1">
                <a:solidFill>
                  <a:schemeClr val="tx1"/>
                </a:solidFill>
                <a:latin typeface="Courier New" pitchFamily="49" charset="0"/>
                <a:cs typeface="Courier New" pitchFamily="49" charset="0"/>
              </a:rPr>
              <a:t>pid</a:t>
            </a:r>
            <a:r>
              <a:rPr lang="en-US" sz="1400" dirty="0">
                <a:solidFill>
                  <a:schemeClr val="tx1"/>
                </a:solidFill>
                <a:latin typeface="Courier New" pitchFamily="49" charset="0"/>
                <a:cs typeface="Courier New" pitchFamily="49" charset="0"/>
              </a:rPr>
              <a:t> 1001,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=7</a:t>
            </a:r>
          </a:p>
          <a:p>
            <a:pPr algn="l" rtl="0"/>
            <a:r>
              <a:rPr lang="en-US" sz="1400" dirty="0">
                <a:solidFill>
                  <a:schemeClr val="tx1"/>
                </a:solidFill>
                <a:latin typeface="Courier New" pitchFamily="49" charset="0"/>
                <a:cs typeface="Courier New" pitchFamily="49" charset="0"/>
              </a:rPr>
              <a:t>parent </a:t>
            </a:r>
            <a:r>
              <a:rPr lang="en-US" sz="1400" dirty="0" err="1">
                <a:solidFill>
                  <a:schemeClr val="tx1"/>
                </a:solidFill>
                <a:latin typeface="Courier New" pitchFamily="49" charset="0"/>
                <a:cs typeface="Courier New" pitchFamily="49" charset="0"/>
              </a:rPr>
              <a:t>pid</a:t>
            </a:r>
            <a:r>
              <a:rPr lang="en-US" sz="1400" dirty="0">
                <a:solidFill>
                  <a:schemeClr val="tx1"/>
                </a:solidFill>
                <a:latin typeface="Courier New" pitchFamily="49" charset="0"/>
                <a:cs typeface="Courier New" pitchFamily="49" charset="0"/>
              </a:rPr>
              <a:t> 1000,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=1</a:t>
            </a:r>
          </a:p>
        </p:txBody>
      </p:sp>
      <p:sp>
        <p:nvSpPr>
          <p:cNvPr id="16" name="Cloud Callout 14"/>
          <p:cNvSpPr/>
          <p:nvPr/>
        </p:nvSpPr>
        <p:spPr>
          <a:xfrm>
            <a:off x="179512" y="5000050"/>
            <a:ext cx="5904656" cy="567680"/>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Is this the only possible output?</a:t>
            </a:r>
          </a:p>
          <a:p>
            <a:pPr algn="l" rtl="0"/>
            <a:r>
              <a:rPr lang="en-US" sz="1400" b="1" dirty="0">
                <a:solidFill>
                  <a:schemeClr val="tx1"/>
                </a:solidFill>
                <a:latin typeface="Courier New" pitchFamily="49" charset="0"/>
                <a:cs typeface="Courier New" pitchFamily="49" charset="0"/>
              </a:rPr>
              <a:t>How can we force the output to be deterministic?</a:t>
            </a:r>
            <a:endParaRPr lang="en-US" sz="1400" dirty="0">
              <a:solidFill>
                <a:schemeClr val="tx1"/>
              </a:solidFill>
              <a:latin typeface="Courier New" pitchFamily="49" charset="0"/>
              <a:cs typeface="Courier New" pitchFamily="49" charset="0"/>
            </a:endParaRPr>
          </a:p>
        </p:txBody>
      </p:sp>
      <p:grpSp>
        <p:nvGrpSpPr>
          <p:cNvPr id="4" name="Group 3">
            <a:extLst>
              <a:ext uri="{FF2B5EF4-FFF2-40B4-BE49-F238E27FC236}">
                <a16:creationId xmlns:a16="http://schemas.microsoft.com/office/drawing/2014/main" id="{2C1E6F5A-3CE2-44DB-B917-E5CD4C0BA3E8}"/>
              </a:ext>
            </a:extLst>
          </p:cNvPr>
          <p:cNvGrpSpPr/>
          <p:nvPr/>
        </p:nvGrpSpPr>
        <p:grpSpPr>
          <a:xfrm>
            <a:off x="5607227" y="1633364"/>
            <a:ext cx="3574029" cy="3147393"/>
            <a:chOff x="5607227" y="1633364"/>
            <a:chExt cx="3574029" cy="3147393"/>
          </a:xfrm>
        </p:grpSpPr>
        <p:cxnSp>
          <p:nvCxnSpPr>
            <p:cNvPr id="6" name="Straight Arrow Connector 5"/>
            <p:cNvCxnSpPr>
              <a:endCxn id="7" idx="0"/>
            </p:cNvCxnSpPr>
            <p:nvPr/>
          </p:nvCxnSpPr>
          <p:spPr>
            <a:xfrm rot="5400000">
              <a:off x="6674443" y="2493963"/>
              <a:ext cx="1066800" cy="158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7" name="Oval 6"/>
            <p:cNvSpPr/>
            <p:nvPr/>
          </p:nvSpPr>
          <p:spPr>
            <a:xfrm>
              <a:off x="7055443" y="3027363"/>
              <a:ext cx="304800" cy="304800"/>
            </a:xfrm>
            <a:prstGeom prst="ellipse">
              <a:avLst/>
            </a:prstGeom>
            <a:solidFill>
              <a:srgbClr val="C00000"/>
            </a:solidFill>
            <a:ln w="1270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8"/>
            <p:cNvCxnSpPr>
              <a:stCxn id="7" idx="4"/>
            </p:cNvCxnSpPr>
            <p:nvPr/>
          </p:nvCxnSpPr>
          <p:spPr>
            <a:xfrm rot="5400000">
              <a:off x="6483943" y="4056063"/>
              <a:ext cx="1447800" cy="158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9" name="Straight Arrow Connector 10"/>
            <p:cNvCxnSpPr>
              <a:stCxn id="7" idx="5"/>
            </p:cNvCxnSpPr>
            <p:nvPr/>
          </p:nvCxnSpPr>
          <p:spPr>
            <a:xfrm rot="16200000" flipH="1">
              <a:off x="7353706" y="3249425"/>
              <a:ext cx="1416237" cy="149243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020272" y="2336676"/>
              <a:ext cx="762000" cy="304800"/>
            </a:xfrm>
            <a:prstGeom prst="rect">
              <a:avLst/>
            </a:prstGeom>
            <a:noFill/>
          </p:spPr>
          <p:txBody>
            <a:bodyPr wrap="square" rtlCol="0">
              <a:spAutoFit/>
            </a:bodyPr>
            <a:lstStyle/>
            <a:p>
              <a:pPr algn="ctr"/>
              <a:r>
                <a:rPr lang="en-US" sz="1400" b="1" dirty="0">
                  <a:solidFill>
                    <a:schemeClr val="tx2"/>
                  </a:solidFill>
                </a:rPr>
                <a:t>i = 1</a:t>
              </a:r>
            </a:p>
          </p:txBody>
        </p:sp>
        <p:sp>
          <p:nvSpPr>
            <p:cNvPr id="11" name="TextBox 10"/>
            <p:cNvSpPr txBox="1"/>
            <p:nvPr/>
          </p:nvSpPr>
          <p:spPr>
            <a:xfrm>
              <a:off x="7884368" y="3649588"/>
              <a:ext cx="1296888" cy="523220"/>
            </a:xfrm>
            <a:prstGeom prst="rect">
              <a:avLst/>
            </a:prstGeom>
            <a:noFill/>
          </p:spPr>
          <p:txBody>
            <a:bodyPr wrap="square" rtlCol="0">
              <a:spAutoFit/>
            </a:bodyPr>
            <a:lstStyle/>
            <a:p>
              <a:pPr algn="l" rtl="0"/>
              <a:r>
                <a:rPr lang="en-US" sz="1400" b="1" dirty="0">
                  <a:solidFill>
                    <a:schemeClr val="tx2"/>
                  </a:solidFill>
                </a:rPr>
                <a:t>child </a:t>
              </a:r>
              <a:r>
                <a:rPr lang="en-US" sz="1400" b="1" dirty="0" err="1">
                  <a:solidFill>
                    <a:schemeClr val="tx2"/>
                  </a:solidFill>
                </a:rPr>
                <a:t>pid</a:t>
              </a:r>
              <a:r>
                <a:rPr lang="en-US" sz="1400" b="1" dirty="0">
                  <a:solidFill>
                    <a:schemeClr val="tx2"/>
                  </a:solidFill>
                </a:rPr>
                <a:t> 1001</a:t>
              </a:r>
              <a:br>
                <a:rPr lang="en-US" sz="1400" b="1" dirty="0">
                  <a:solidFill>
                    <a:schemeClr val="tx2"/>
                  </a:solidFill>
                </a:rPr>
              </a:br>
              <a:r>
                <a:rPr lang="en-US" sz="1400" b="1" dirty="0">
                  <a:solidFill>
                    <a:schemeClr val="tx2"/>
                  </a:solidFill>
                </a:rPr>
                <a:t>      i = 7</a:t>
              </a:r>
            </a:p>
          </p:txBody>
        </p:sp>
        <p:sp>
          <p:nvSpPr>
            <p:cNvPr id="12" name="TextBox 11"/>
            <p:cNvSpPr txBox="1"/>
            <p:nvPr/>
          </p:nvSpPr>
          <p:spPr>
            <a:xfrm>
              <a:off x="6804248" y="1633364"/>
              <a:ext cx="845693" cy="307777"/>
            </a:xfrm>
            <a:prstGeom prst="rect">
              <a:avLst/>
            </a:prstGeom>
            <a:noFill/>
          </p:spPr>
          <p:txBody>
            <a:bodyPr wrap="square" rtlCol="0">
              <a:spAutoFit/>
            </a:bodyPr>
            <a:lstStyle/>
            <a:p>
              <a:pPr algn="ctr" rtl="0"/>
              <a:r>
                <a:rPr lang="en-US" sz="1400" b="1" dirty="0" err="1">
                  <a:solidFill>
                    <a:srgbClr val="C00000"/>
                  </a:solidFill>
                </a:rPr>
                <a:t>pid</a:t>
              </a:r>
              <a:r>
                <a:rPr lang="en-US" sz="1400" b="1" dirty="0">
                  <a:solidFill>
                    <a:srgbClr val="C00000"/>
                  </a:solidFill>
                </a:rPr>
                <a:t> 1000</a:t>
              </a:r>
            </a:p>
          </p:txBody>
        </p:sp>
        <p:sp>
          <p:nvSpPr>
            <p:cNvPr id="13" name="TextBox 12"/>
            <p:cNvSpPr txBox="1"/>
            <p:nvPr/>
          </p:nvSpPr>
          <p:spPr>
            <a:xfrm>
              <a:off x="7726711" y="3441413"/>
              <a:ext cx="1173769" cy="307777"/>
            </a:xfrm>
            <a:prstGeom prst="rect">
              <a:avLst/>
            </a:prstGeom>
            <a:noFill/>
          </p:spPr>
          <p:txBody>
            <a:bodyPr wrap="square" rtlCol="0">
              <a:spAutoFit/>
            </a:bodyPr>
            <a:lstStyle/>
            <a:p>
              <a:pPr algn="ctr"/>
              <a:r>
                <a:rPr lang="en-US" sz="1400" b="1" dirty="0" err="1">
                  <a:solidFill>
                    <a:srgbClr val="C00000"/>
                  </a:solidFill>
                </a:rPr>
                <a:t>fork_id</a:t>
              </a:r>
              <a:r>
                <a:rPr lang="en-US" sz="1400" b="1" dirty="0">
                  <a:solidFill>
                    <a:srgbClr val="C00000"/>
                  </a:solidFill>
                </a:rPr>
                <a:t> = 0</a:t>
              </a:r>
            </a:p>
          </p:txBody>
        </p:sp>
        <p:sp>
          <p:nvSpPr>
            <p:cNvPr id="14" name="TextBox 13"/>
            <p:cNvSpPr txBox="1"/>
            <p:nvPr/>
          </p:nvSpPr>
          <p:spPr>
            <a:xfrm>
              <a:off x="7308304" y="3001516"/>
              <a:ext cx="633714" cy="307777"/>
            </a:xfrm>
            <a:prstGeom prst="rect">
              <a:avLst/>
            </a:prstGeom>
            <a:noFill/>
          </p:spPr>
          <p:txBody>
            <a:bodyPr wrap="square" rtlCol="0">
              <a:spAutoFit/>
            </a:bodyPr>
            <a:lstStyle/>
            <a:p>
              <a:pPr algn="ctr"/>
              <a:r>
                <a:rPr lang="en-US" sz="1400" b="1" dirty="0">
                  <a:solidFill>
                    <a:srgbClr val="C00000"/>
                  </a:solidFill>
                </a:rPr>
                <a:t>fork ()</a:t>
              </a:r>
            </a:p>
          </p:txBody>
        </p:sp>
        <p:sp>
          <p:nvSpPr>
            <p:cNvPr id="15" name="TextBox 14"/>
            <p:cNvSpPr txBox="1"/>
            <p:nvPr/>
          </p:nvSpPr>
          <p:spPr>
            <a:xfrm>
              <a:off x="5607227" y="4206488"/>
              <a:ext cx="1556317" cy="523220"/>
            </a:xfrm>
            <a:prstGeom prst="rect">
              <a:avLst/>
            </a:prstGeom>
            <a:noFill/>
          </p:spPr>
          <p:txBody>
            <a:bodyPr wrap="square" rtlCol="0">
              <a:spAutoFit/>
            </a:bodyPr>
            <a:lstStyle/>
            <a:p>
              <a:pPr rtl="0"/>
              <a:r>
                <a:rPr lang="en-US" sz="1400" b="1" dirty="0">
                  <a:solidFill>
                    <a:schemeClr val="tx2"/>
                  </a:solidFill>
                </a:rPr>
                <a:t> parent </a:t>
              </a:r>
              <a:r>
                <a:rPr lang="en-US" sz="1400" b="1" dirty="0" err="1">
                  <a:solidFill>
                    <a:schemeClr val="tx2"/>
                  </a:solidFill>
                </a:rPr>
                <a:t>pid</a:t>
              </a:r>
              <a:r>
                <a:rPr lang="en-US" sz="1400" b="1" dirty="0">
                  <a:solidFill>
                    <a:schemeClr val="tx2"/>
                  </a:solidFill>
                </a:rPr>
                <a:t> 1000</a:t>
              </a:r>
              <a:br>
                <a:rPr lang="en-US" sz="1400" b="1" dirty="0">
                  <a:solidFill>
                    <a:schemeClr val="tx2"/>
                  </a:solidFill>
                </a:rPr>
              </a:br>
              <a:r>
                <a:rPr lang="en-US" sz="1400" b="1" dirty="0" err="1">
                  <a:solidFill>
                    <a:schemeClr val="tx2"/>
                  </a:solidFill>
                </a:rPr>
                <a:t>i</a:t>
              </a:r>
              <a:r>
                <a:rPr lang="en-US" sz="1400" b="1" dirty="0">
                  <a:solidFill>
                    <a:schemeClr val="tx2"/>
                  </a:solidFill>
                </a:rPr>
                <a:t>=1</a:t>
              </a:r>
            </a:p>
          </p:txBody>
        </p:sp>
        <p:sp>
          <p:nvSpPr>
            <p:cNvPr id="17" name="TextBox 16">
              <a:extLst>
                <a:ext uri="{FF2B5EF4-FFF2-40B4-BE49-F238E27FC236}">
                  <a16:creationId xmlns:a16="http://schemas.microsoft.com/office/drawing/2014/main" id="{DA301306-E2C3-459C-AE7F-A7D20DF2C9EA}"/>
                </a:ext>
              </a:extLst>
            </p:cNvPr>
            <p:cNvSpPr txBox="1"/>
            <p:nvPr/>
          </p:nvSpPr>
          <p:spPr>
            <a:xfrm>
              <a:off x="5849679" y="3937620"/>
              <a:ext cx="1458625" cy="307777"/>
            </a:xfrm>
            <a:prstGeom prst="rect">
              <a:avLst/>
            </a:prstGeom>
            <a:noFill/>
          </p:spPr>
          <p:txBody>
            <a:bodyPr wrap="square" rtlCol="0">
              <a:spAutoFit/>
            </a:bodyPr>
            <a:lstStyle/>
            <a:p>
              <a:pPr algn="ctr"/>
              <a:r>
                <a:rPr lang="en-US" sz="1400" b="1" dirty="0" err="1">
                  <a:solidFill>
                    <a:srgbClr val="C00000"/>
                  </a:solidFill>
                </a:rPr>
                <a:t>fork_id</a:t>
              </a:r>
              <a:r>
                <a:rPr lang="en-US" sz="1400" b="1" dirty="0">
                  <a:solidFill>
                    <a:srgbClr val="C00000"/>
                  </a:solidFill>
                </a:rPr>
                <a:t> = 1001</a:t>
              </a:r>
            </a:p>
          </p:txBody>
        </p:sp>
      </p:grpSp>
    </p:spTree>
    <p:extLst>
      <p:ext uri="{BB962C8B-B14F-4D97-AF65-F5344CB8AC3E}">
        <p14:creationId xmlns:p14="http://schemas.microsoft.com/office/powerpoint/2010/main" val="23324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bg/>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81A99-7086-1062-7036-C19AB83105BC}"/>
              </a:ext>
            </a:extLst>
          </p:cNvPr>
          <p:cNvSpPr>
            <a:spLocks noGrp="1"/>
          </p:cNvSpPr>
          <p:nvPr>
            <p:ph idx="1"/>
          </p:nvPr>
        </p:nvSpPr>
        <p:spPr/>
        <p:txBody>
          <a:bodyPr/>
          <a:lstStyle/>
          <a:p>
            <a:pPr marL="0" indent="0" algn="l" rtl="0">
              <a:buNone/>
            </a:pPr>
            <a:r>
              <a:rPr lang="en-US" dirty="0"/>
              <a:t>Int main(int </a:t>
            </a:r>
            <a:r>
              <a:rPr lang="en-US" dirty="0" err="1"/>
              <a:t>argc</a:t>
            </a:r>
            <a:r>
              <a:rPr lang="en-US" dirty="0"/>
              <a:t>, char * </a:t>
            </a:r>
            <a:r>
              <a:rPr lang="en-US" dirty="0" err="1"/>
              <a:t>argv</a:t>
            </a:r>
            <a:r>
              <a:rPr lang="en-US" dirty="0"/>
              <a:t>[]) {</a:t>
            </a:r>
          </a:p>
          <a:p>
            <a:pPr marL="0" indent="0" algn="l" rtl="0">
              <a:buNone/>
            </a:pPr>
            <a:r>
              <a:rPr lang="en-US" dirty="0"/>
              <a:t>	</a:t>
            </a:r>
            <a:r>
              <a:rPr lang="en-US" dirty="0" err="1"/>
              <a:t>printf</a:t>
            </a:r>
            <a:r>
              <a:rPr lang="en-US" dirty="0"/>
              <a:t>(“hello world”);</a:t>
            </a:r>
          </a:p>
          <a:p>
            <a:pPr marL="0" indent="0" algn="l" rtl="0">
              <a:buNone/>
            </a:pPr>
            <a:r>
              <a:rPr lang="en-US" dirty="0"/>
              <a:t>	fork();</a:t>
            </a:r>
          </a:p>
          <a:p>
            <a:pPr marL="0" indent="0" algn="l" rtl="0">
              <a:buNone/>
            </a:pPr>
            <a:r>
              <a:rPr lang="en-US" dirty="0"/>
              <a:t>	</a:t>
            </a:r>
            <a:r>
              <a:rPr lang="en-US" dirty="0" err="1"/>
              <a:t>printf</a:t>
            </a:r>
            <a:r>
              <a:rPr lang="en-US" dirty="0"/>
              <a:t>(“\n”);</a:t>
            </a:r>
          </a:p>
          <a:p>
            <a:pPr marL="0" indent="0" algn="l" rtl="0">
              <a:buNone/>
            </a:pPr>
            <a:r>
              <a:rPr lang="en-US" dirty="0"/>
              <a:t>	</a:t>
            </a:r>
            <a:r>
              <a:rPr lang="en-US" dirty="0" err="1"/>
              <a:t>fflush</a:t>
            </a:r>
            <a:r>
              <a:rPr lang="en-US" dirty="0"/>
              <a:t>();</a:t>
            </a:r>
          </a:p>
          <a:p>
            <a:pPr marL="0" indent="0" algn="l" rtl="0">
              <a:buNone/>
            </a:pPr>
            <a:r>
              <a:rPr lang="en-US" dirty="0"/>
              <a:t>}</a:t>
            </a:r>
          </a:p>
        </p:txBody>
      </p:sp>
      <p:sp>
        <p:nvSpPr>
          <p:cNvPr id="4" name="כותרת 1">
            <a:extLst>
              <a:ext uri="{FF2B5EF4-FFF2-40B4-BE49-F238E27FC236}">
                <a16:creationId xmlns:a16="http://schemas.microsoft.com/office/drawing/2014/main" id="{88241433-44CB-DA57-238E-70DE31A5EEE4}"/>
              </a:ext>
            </a:extLst>
          </p:cNvPr>
          <p:cNvSpPr txBox="1">
            <a:spLocks/>
          </p:cNvSpPr>
          <p:nvPr/>
        </p:nvSpPr>
        <p:spPr>
          <a:xfrm>
            <a:off x="-16152" y="1"/>
            <a:ext cx="9160151" cy="697259"/>
          </a:xfrm>
          <a:prstGeom prst="rect">
            <a:avLst/>
          </a:prstGeom>
          <a:solidFill>
            <a:schemeClr val="bg1">
              <a:lumMod val="85000"/>
            </a:schemeClr>
          </a:solidFill>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3600" dirty="0">
                <a:solidFill>
                  <a:srgbClr val="C00000"/>
                </a:solidFill>
              </a:rPr>
              <a:t>How many times hello world is printed</a:t>
            </a:r>
            <a:endParaRPr lang="he-IL" sz="3600" dirty="0">
              <a:solidFill>
                <a:srgbClr val="C00000"/>
              </a:solidFill>
            </a:endParaRPr>
          </a:p>
        </p:txBody>
      </p:sp>
    </p:spTree>
    <p:extLst>
      <p:ext uri="{BB962C8B-B14F-4D97-AF65-F5344CB8AC3E}">
        <p14:creationId xmlns:p14="http://schemas.microsoft.com/office/powerpoint/2010/main" val="58446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7A139-DABF-582F-0A68-D83A1776CE52}"/>
              </a:ext>
            </a:extLst>
          </p:cNvPr>
          <p:cNvSpPr>
            <a:spLocks noGrp="1"/>
          </p:cNvSpPr>
          <p:nvPr>
            <p:ph idx="1"/>
          </p:nvPr>
        </p:nvSpPr>
        <p:spPr/>
        <p:txBody>
          <a:bodyPr>
            <a:normAutofit fontScale="92500" lnSpcReduction="20000"/>
          </a:bodyPr>
          <a:lstStyle/>
          <a:p>
            <a:pPr algn="l" rtl="0"/>
            <a:r>
              <a:rPr lang="en-US" dirty="0"/>
              <a:t>Though the standard does not specify (= allow implementation to choose) most </a:t>
            </a:r>
            <a:r>
              <a:rPr lang="en-US" dirty="0" err="1"/>
              <a:t>stdlib</a:t>
            </a:r>
            <a:r>
              <a:rPr lang="en-US" dirty="0"/>
              <a:t> C implementations flush the output buffer only on </a:t>
            </a:r>
            <a:r>
              <a:rPr lang="en-US" dirty="0" err="1"/>
              <a:t>endofline</a:t>
            </a:r>
            <a:r>
              <a:rPr lang="en-US" dirty="0"/>
              <a:t>.</a:t>
            </a:r>
          </a:p>
          <a:p>
            <a:pPr algn="l" rtl="0"/>
            <a:r>
              <a:rPr lang="en-US" dirty="0"/>
              <a:t>The </a:t>
            </a:r>
            <a:r>
              <a:rPr lang="en-US" dirty="0" err="1"/>
              <a:t>printf</a:t>
            </a:r>
            <a:r>
              <a:rPr lang="en-US" dirty="0"/>
              <a:t> function moves “Hello world” to the output buffer.</a:t>
            </a:r>
          </a:p>
          <a:p>
            <a:pPr algn="l" rtl="0"/>
            <a:r>
              <a:rPr lang="en-US" dirty="0"/>
              <a:t>Then calling fork and flushing will cause both parent and child to flush resulting in two printings.</a:t>
            </a:r>
          </a:p>
        </p:txBody>
      </p:sp>
      <p:sp>
        <p:nvSpPr>
          <p:cNvPr id="4" name="כותרת 1">
            <a:extLst>
              <a:ext uri="{FF2B5EF4-FFF2-40B4-BE49-F238E27FC236}">
                <a16:creationId xmlns:a16="http://schemas.microsoft.com/office/drawing/2014/main" id="{4B16BA74-C2C8-86A2-CAAB-207FC7B35F3C}"/>
              </a:ext>
            </a:extLst>
          </p:cNvPr>
          <p:cNvSpPr txBox="1">
            <a:spLocks/>
          </p:cNvSpPr>
          <p:nvPr/>
        </p:nvSpPr>
        <p:spPr>
          <a:xfrm>
            <a:off x="-16152" y="1"/>
            <a:ext cx="9160151" cy="697259"/>
          </a:xfrm>
          <a:prstGeom prst="rect">
            <a:avLst/>
          </a:prstGeom>
          <a:solidFill>
            <a:schemeClr val="bg1">
              <a:lumMod val="85000"/>
            </a:schemeClr>
          </a:solidFill>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3600" dirty="0">
                <a:solidFill>
                  <a:srgbClr val="C00000"/>
                </a:solidFill>
              </a:rPr>
              <a:t>Answer – Usually TWO</a:t>
            </a:r>
            <a:endParaRPr lang="he-IL" sz="3600" dirty="0">
              <a:solidFill>
                <a:srgbClr val="C00000"/>
              </a:solidFill>
            </a:endParaRPr>
          </a:p>
        </p:txBody>
      </p:sp>
    </p:spTree>
    <p:extLst>
      <p:ext uri="{BB962C8B-B14F-4D97-AF65-F5344CB8AC3E}">
        <p14:creationId xmlns:p14="http://schemas.microsoft.com/office/powerpoint/2010/main" val="350425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C8AD0-B837-9B5E-2E11-072AD06E060D}"/>
              </a:ext>
            </a:extLst>
          </p:cNvPr>
          <p:cNvSpPr>
            <a:spLocks noGrp="1"/>
          </p:cNvSpPr>
          <p:nvPr>
            <p:ph idx="1"/>
          </p:nvPr>
        </p:nvSpPr>
        <p:spPr/>
        <p:txBody>
          <a:bodyPr/>
          <a:lstStyle/>
          <a:p>
            <a:pPr marL="342900" indent="-342900" algn="l" defTabSz="914400" rtl="0" eaLnBrk="1" latinLnBrk="0" hangingPunct="1">
              <a:spcBef>
                <a:spcPct val="20000"/>
              </a:spcBef>
              <a:buFont typeface="Arial" pitchFamily="34" charset="0"/>
              <a:buChar char="•"/>
            </a:pPr>
            <a:r>
              <a:rPr lang="en-IL" dirty="0"/>
              <a:t>Here </a:t>
            </a:r>
            <a:r>
              <a:rPr lang="en-US" dirty="0"/>
              <a:t>I</a:t>
            </a:r>
            <a:r>
              <a:rPr lang="en-IL" dirty="0"/>
              <a:t> have to ask you which version of C++ do you refer to</a:t>
            </a:r>
          </a:p>
          <a:p>
            <a:pPr marL="342900" indent="-342900" algn="l" defTabSz="914400" rtl="0" eaLnBrk="1" latinLnBrk="0" hangingPunct="1">
              <a:spcBef>
                <a:spcPct val="20000"/>
              </a:spcBef>
              <a:buFont typeface="Arial" pitchFamily="34" charset="0"/>
              <a:buChar char="•"/>
            </a:pPr>
            <a:r>
              <a:rPr lang="en-IL" dirty="0"/>
              <a:t>C’s printf is always buffered I/O c’est tout.</a:t>
            </a:r>
          </a:p>
          <a:p>
            <a:pPr marL="342900" indent="-342900" algn="l" defTabSz="914400" rtl="0" eaLnBrk="1" latinLnBrk="0" hangingPunct="1">
              <a:spcBef>
                <a:spcPct val="20000"/>
              </a:spcBef>
              <a:buFont typeface="Arial" pitchFamily="34" charset="0"/>
              <a:buChar char="•"/>
            </a:pPr>
            <a:r>
              <a:rPr lang="en-IL" dirty="0"/>
              <a:t>C++’s cin+cout used to be unbuffered but since C++11 they are buffered.</a:t>
            </a:r>
          </a:p>
        </p:txBody>
      </p:sp>
      <p:sp>
        <p:nvSpPr>
          <p:cNvPr id="4" name="כותרת 1">
            <a:extLst>
              <a:ext uri="{FF2B5EF4-FFF2-40B4-BE49-F238E27FC236}">
                <a16:creationId xmlns:a16="http://schemas.microsoft.com/office/drawing/2014/main" id="{67932A7A-3D32-E2DB-57A2-6C650FAC14FD}"/>
              </a:ext>
            </a:extLst>
          </p:cNvPr>
          <p:cNvSpPr>
            <a:spLocks noGrp="1"/>
          </p:cNvSpPr>
          <p:nvPr>
            <p:ph type="title"/>
          </p:nvPr>
        </p:nvSpPr>
        <p:spPr>
          <a:xfrm>
            <a:off x="26889" y="32456"/>
            <a:ext cx="9144000" cy="952500"/>
          </a:xfrm>
          <a:solidFill>
            <a:schemeClr val="bg1">
              <a:lumMod val="85000"/>
            </a:schemeClr>
          </a:solidFill>
        </p:spPr>
        <p:txBody>
          <a:bodyPr>
            <a:noAutofit/>
          </a:bodyPr>
          <a:lstStyle/>
          <a:p>
            <a:pPr rtl="0"/>
            <a:r>
              <a:rPr lang="en-US" sz="3600" dirty="0">
                <a:solidFill>
                  <a:srgbClr val="C00000"/>
                </a:solidFill>
              </a:rPr>
              <a:t>What about C++</a:t>
            </a:r>
            <a:endParaRPr lang="he-IL" sz="3600" dirty="0">
              <a:solidFill>
                <a:srgbClr val="C00000"/>
              </a:solidFill>
            </a:endParaRPr>
          </a:p>
        </p:txBody>
      </p:sp>
    </p:spTree>
    <p:extLst>
      <p:ext uri="{BB962C8B-B14F-4D97-AF65-F5344CB8AC3E}">
        <p14:creationId xmlns:p14="http://schemas.microsoft.com/office/powerpoint/2010/main" val="177253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9B4F3-04CA-C1BB-1A3F-6D5C911CA612}"/>
              </a:ext>
            </a:extLst>
          </p:cNvPr>
          <p:cNvSpPr>
            <a:spLocks noGrp="1"/>
          </p:cNvSpPr>
          <p:nvPr>
            <p:ph idx="1"/>
          </p:nvPr>
        </p:nvSpPr>
        <p:spPr>
          <a:xfrm>
            <a:off x="143508" y="1201316"/>
            <a:ext cx="8856984" cy="3960440"/>
          </a:xfrm>
        </p:spPr>
        <p:txBody>
          <a:bodyPr>
            <a:normAutofit fontScale="77500" lnSpcReduction="20000"/>
          </a:bodyPr>
          <a:lstStyle/>
          <a:p>
            <a:pPr marL="342900" indent="-342900" algn="l" defTabSz="914400" rtl="0" eaLnBrk="1" latinLnBrk="0" hangingPunct="1">
              <a:spcBef>
                <a:spcPct val="20000"/>
              </a:spcBef>
              <a:buFont typeface="Arial" pitchFamily="34" charset="0"/>
              <a:buChar char="•"/>
            </a:pPr>
            <a:r>
              <a:rPr lang="en-IL" dirty="0"/>
              <a:t>K&amp;R C – C78 – from the white bible (K&amp;R2) still works but may be considered archaic and ident style is acceptable but not default</a:t>
            </a:r>
          </a:p>
          <a:p>
            <a:pPr marL="342900" indent="-342900" algn="l" defTabSz="914400" rtl="0" eaLnBrk="1" latinLnBrk="0" hangingPunct="1">
              <a:spcBef>
                <a:spcPct val="20000"/>
              </a:spcBef>
              <a:buFont typeface="Arial" pitchFamily="34" charset="0"/>
              <a:buChar char="•"/>
            </a:pPr>
            <a:r>
              <a:rPr lang="en-IL" dirty="0"/>
              <a:t>ANSI C – C90 – almost identical</a:t>
            </a:r>
          </a:p>
          <a:p>
            <a:pPr marL="342900" indent="-342900" algn="l" defTabSz="914400" rtl="0" eaLnBrk="1" latinLnBrk="0" hangingPunct="1">
              <a:spcBef>
                <a:spcPct val="20000"/>
              </a:spcBef>
              <a:buFont typeface="Arial" pitchFamily="34" charset="0"/>
              <a:buChar char="•"/>
            </a:pPr>
            <a:r>
              <a:rPr lang="en-IL" dirty="0"/>
              <a:t>C95, C99 – added some types (long long, wide char) some headers (stdint.h) initializer list is a new feature</a:t>
            </a:r>
          </a:p>
          <a:p>
            <a:pPr marL="342900" indent="-342900" algn="l" defTabSz="914400" rtl="0" eaLnBrk="1" latinLnBrk="0" hangingPunct="1">
              <a:spcBef>
                <a:spcPct val="20000"/>
              </a:spcBef>
              <a:buFont typeface="Arial" pitchFamily="34" charset="0"/>
              <a:buChar char="•"/>
            </a:pPr>
            <a:r>
              <a:rPr lang="en-IL" dirty="0"/>
              <a:t>C11 – some changes (generic key word, multi threading and atomic operations in the lang)</a:t>
            </a:r>
          </a:p>
          <a:p>
            <a:pPr marL="342900" indent="-342900" algn="l" defTabSz="914400" rtl="0" eaLnBrk="1" latinLnBrk="0" hangingPunct="1">
              <a:spcBef>
                <a:spcPct val="20000"/>
              </a:spcBef>
              <a:buFont typeface="Arial" pitchFamily="34" charset="0"/>
              <a:buChar char="•"/>
            </a:pPr>
            <a:r>
              <a:rPr lang="en-IL" dirty="0"/>
              <a:t>C17 – only version macro changed</a:t>
            </a:r>
          </a:p>
          <a:p>
            <a:pPr marL="342900" indent="-342900" algn="l" defTabSz="914400" rtl="0" eaLnBrk="1" latinLnBrk="0" hangingPunct="1">
              <a:spcBef>
                <a:spcPct val="20000"/>
              </a:spcBef>
              <a:buFont typeface="Arial" pitchFamily="34" charset="0"/>
              <a:buChar char="•"/>
            </a:pPr>
            <a:r>
              <a:rPr lang="en-IL" dirty="0"/>
              <a:t>C23 – small library changes (memccpy(3), mempcpy(3),strdup(3) etc.)</a:t>
            </a:r>
          </a:p>
        </p:txBody>
      </p:sp>
      <p:sp>
        <p:nvSpPr>
          <p:cNvPr id="6" name="כותרת 1">
            <a:extLst>
              <a:ext uri="{FF2B5EF4-FFF2-40B4-BE49-F238E27FC236}">
                <a16:creationId xmlns:a16="http://schemas.microsoft.com/office/drawing/2014/main" id="{A5F6508D-77D4-0ED7-5220-3CD71630589F}"/>
              </a:ext>
            </a:extLst>
          </p:cNvPr>
          <p:cNvSpPr txBox="1">
            <a:spLocks/>
          </p:cNvSpPr>
          <p:nvPr/>
        </p:nvSpPr>
        <p:spPr>
          <a:xfrm>
            <a:off x="-16151" y="4818"/>
            <a:ext cx="9160151" cy="553243"/>
          </a:xfrm>
          <a:prstGeom prst="rect">
            <a:avLst/>
          </a:prstGeom>
          <a:solidFill>
            <a:schemeClr val="bg1">
              <a:lumMod val="85000"/>
            </a:schemeClr>
          </a:solidFill>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3600" dirty="0">
                <a:solidFill>
                  <a:srgbClr val="C00000"/>
                </a:solidFill>
              </a:rPr>
              <a:t>Programming language standards</a:t>
            </a:r>
            <a:endParaRPr lang="he-IL" sz="3600" dirty="0">
              <a:solidFill>
                <a:srgbClr val="C00000"/>
              </a:solidFill>
            </a:endParaRPr>
          </a:p>
        </p:txBody>
      </p:sp>
    </p:spTree>
    <p:extLst>
      <p:ext uri="{BB962C8B-B14F-4D97-AF65-F5344CB8AC3E}">
        <p14:creationId xmlns:p14="http://schemas.microsoft.com/office/powerpoint/2010/main" val="362381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BB7D-091C-8A21-D295-18884640FDC5}"/>
              </a:ext>
            </a:extLst>
          </p:cNvPr>
          <p:cNvSpPr>
            <a:spLocks noGrp="1"/>
          </p:cNvSpPr>
          <p:nvPr>
            <p:ph type="title"/>
          </p:nvPr>
        </p:nvSpPr>
        <p:spPr/>
        <p:txBody>
          <a:bodyPr/>
          <a:lstStyle/>
          <a:p>
            <a:r>
              <a:rPr lang="en-IL" dirty="0"/>
              <a:t>Standard of Programming language</a:t>
            </a:r>
          </a:p>
        </p:txBody>
      </p:sp>
      <p:sp>
        <p:nvSpPr>
          <p:cNvPr id="4" name="Text Placeholder 3">
            <a:extLst>
              <a:ext uri="{FF2B5EF4-FFF2-40B4-BE49-F238E27FC236}">
                <a16:creationId xmlns:a16="http://schemas.microsoft.com/office/drawing/2014/main" id="{5F20C36B-1C01-1EA6-D1A6-775580012C68}"/>
              </a:ext>
            </a:extLst>
          </p:cNvPr>
          <p:cNvSpPr>
            <a:spLocks noGrp="1"/>
          </p:cNvSpPr>
          <p:nvPr>
            <p:ph type="body" idx="1"/>
          </p:nvPr>
        </p:nvSpPr>
        <p:spPr/>
        <p:txBody>
          <a:bodyPr/>
          <a:lstStyle/>
          <a:p>
            <a:pPr marL="0" indent="0" algn="l" defTabSz="914400" rtl="0" eaLnBrk="1" latinLnBrk="0" hangingPunct="1">
              <a:spcBef>
                <a:spcPct val="20000"/>
              </a:spcBef>
              <a:buFont typeface="Arial" pitchFamily="34" charset="0"/>
              <a:buNone/>
            </a:pPr>
            <a:r>
              <a:rPr lang="en-IL" dirty="0"/>
              <a:t>C++ the sane days</a:t>
            </a:r>
          </a:p>
        </p:txBody>
      </p:sp>
      <p:sp>
        <p:nvSpPr>
          <p:cNvPr id="5" name="Content Placeholder 4">
            <a:extLst>
              <a:ext uri="{FF2B5EF4-FFF2-40B4-BE49-F238E27FC236}">
                <a16:creationId xmlns:a16="http://schemas.microsoft.com/office/drawing/2014/main" id="{9B271CC6-4D46-0CDD-1472-3D4994121152}"/>
              </a:ext>
            </a:extLst>
          </p:cNvPr>
          <p:cNvSpPr>
            <a:spLocks noGrp="1"/>
          </p:cNvSpPr>
          <p:nvPr>
            <p:ph sz="half" idx="2"/>
          </p:nvPr>
        </p:nvSpPr>
        <p:spPr/>
        <p:txBody>
          <a:bodyPr>
            <a:normAutofit fontScale="77500" lnSpcReduction="20000"/>
          </a:bodyPr>
          <a:lstStyle/>
          <a:p>
            <a:pPr marL="342900" indent="-342900" algn="l" defTabSz="914400" rtl="0" eaLnBrk="1" latinLnBrk="0" hangingPunct="1">
              <a:spcBef>
                <a:spcPct val="20000"/>
              </a:spcBef>
              <a:buFont typeface="Arial" pitchFamily="34" charset="0"/>
              <a:buChar char="•"/>
            </a:pPr>
            <a:r>
              <a:rPr lang="en-IL" dirty="0"/>
              <a:t>C++ 95 first description of the language. STL. </a:t>
            </a:r>
          </a:p>
          <a:p>
            <a:pPr marL="342900" indent="-342900" algn="l" defTabSz="914400" rtl="0" eaLnBrk="1" latinLnBrk="0" hangingPunct="1">
              <a:spcBef>
                <a:spcPct val="20000"/>
              </a:spcBef>
              <a:buFont typeface="Arial" pitchFamily="34" charset="0"/>
              <a:buChar char="•"/>
            </a:pPr>
            <a:r>
              <a:rPr lang="en-IL" dirty="0"/>
              <a:t>C++98 official std. (almost identical)</a:t>
            </a:r>
          </a:p>
          <a:p>
            <a:pPr marL="342900" indent="-342900" algn="l" defTabSz="914400" rtl="0" eaLnBrk="1" latinLnBrk="0" hangingPunct="1">
              <a:spcBef>
                <a:spcPct val="20000"/>
              </a:spcBef>
              <a:buFont typeface="Arial" pitchFamily="34" charset="0"/>
              <a:buChar char="•"/>
            </a:pPr>
            <a:r>
              <a:rPr lang="en-IL" dirty="0"/>
              <a:t>C++03 almost identical (added one feature value initialization from C99) and some fixes</a:t>
            </a:r>
          </a:p>
          <a:p>
            <a:pPr marL="342900" indent="-342900" algn="l" defTabSz="914400" rtl="0" eaLnBrk="1" latinLnBrk="0" hangingPunct="1">
              <a:spcBef>
                <a:spcPct val="20000"/>
              </a:spcBef>
              <a:buFont typeface="Arial" pitchFamily="34" charset="0"/>
              <a:buChar char="•"/>
            </a:pPr>
            <a:endParaRPr lang="en-IL" dirty="0"/>
          </a:p>
        </p:txBody>
      </p:sp>
      <p:sp>
        <p:nvSpPr>
          <p:cNvPr id="6" name="Text Placeholder 5">
            <a:extLst>
              <a:ext uri="{FF2B5EF4-FFF2-40B4-BE49-F238E27FC236}">
                <a16:creationId xmlns:a16="http://schemas.microsoft.com/office/drawing/2014/main" id="{8063FCD9-6734-EFA6-1EA4-86CF46485EF5}"/>
              </a:ext>
            </a:extLst>
          </p:cNvPr>
          <p:cNvSpPr>
            <a:spLocks noGrp="1"/>
          </p:cNvSpPr>
          <p:nvPr>
            <p:ph type="body" sz="quarter" idx="3"/>
          </p:nvPr>
        </p:nvSpPr>
        <p:spPr/>
        <p:txBody>
          <a:bodyPr/>
          <a:lstStyle/>
          <a:p>
            <a:pPr marL="0" indent="0" algn="l" defTabSz="914400" rtl="0" eaLnBrk="1" latinLnBrk="0" hangingPunct="1">
              <a:spcBef>
                <a:spcPct val="20000"/>
              </a:spcBef>
              <a:buFont typeface="Arial" pitchFamily="34" charset="0"/>
              <a:buNone/>
            </a:pPr>
            <a:r>
              <a:rPr lang="en-IL" dirty="0"/>
              <a:t>C++ today</a:t>
            </a:r>
          </a:p>
        </p:txBody>
      </p:sp>
      <p:sp>
        <p:nvSpPr>
          <p:cNvPr id="7" name="Content Placeholder 6">
            <a:extLst>
              <a:ext uri="{FF2B5EF4-FFF2-40B4-BE49-F238E27FC236}">
                <a16:creationId xmlns:a16="http://schemas.microsoft.com/office/drawing/2014/main" id="{EB5CBB48-BECF-951C-DAF3-13C477DC7AD0}"/>
              </a:ext>
            </a:extLst>
          </p:cNvPr>
          <p:cNvSpPr>
            <a:spLocks noGrp="1"/>
          </p:cNvSpPr>
          <p:nvPr>
            <p:ph sz="quarter" idx="4"/>
          </p:nvPr>
        </p:nvSpPr>
        <p:spPr>
          <a:xfrm>
            <a:off x="4645026" y="1812396"/>
            <a:ext cx="4319462" cy="3292740"/>
          </a:xfrm>
        </p:spPr>
        <p:txBody>
          <a:bodyPr>
            <a:normAutofit fontScale="77500" lnSpcReduction="20000"/>
          </a:bodyPr>
          <a:lstStyle/>
          <a:p>
            <a:pPr marL="342900" indent="-342900" algn="l" defTabSz="914400" rtl="0" eaLnBrk="1" latinLnBrk="0" hangingPunct="1">
              <a:spcBef>
                <a:spcPct val="20000"/>
              </a:spcBef>
              <a:buFont typeface="Arial" pitchFamily="34" charset="0"/>
              <a:buChar char="•"/>
            </a:pPr>
            <a:r>
              <a:rPr lang="en-IL" dirty="0"/>
              <a:t>C++11 introduced many new features (initializer lists, lambda expresssion) and libraries (TR1) and changed behavior</a:t>
            </a:r>
          </a:p>
          <a:p>
            <a:pPr marL="342900" indent="-342900" algn="l" defTabSz="914400" rtl="0" eaLnBrk="1" latinLnBrk="0" hangingPunct="1">
              <a:spcBef>
                <a:spcPct val="20000"/>
              </a:spcBef>
              <a:buFont typeface="Arial" pitchFamily="34" charset="0"/>
              <a:buChar char="•"/>
            </a:pPr>
            <a:r>
              <a:rPr lang="en-IL" dirty="0"/>
              <a:t>C++14 relatively small but still new language features…</a:t>
            </a:r>
          </a:p>
          <a:p>
            <a:pPr marL="342900" indent="-342900" algn="l" defTabSz="914400" rtl="0" eaLnBrk="1" latinLnBrk="0" hangingPunct="1">
              <a:spcBef>
                <a:spcPct val="20000"/>
              </a:spcBef>
              <a:buFont typeface="Arial" pitchFamily="34" charset="0"/>
              <a:buChar char="•"/>
            </a:pPr>
            <a:r>
              <a:rPr lang="en-IL" dirty="0"/>
              <a:t>C++17 more language features and std libraries</a:t>
            </a:r>
          </a:p>
          <a:p>
            <a:pPr marL="342900" indent="-342900" algn="l" defTabSz="914400" rtl="0" eaLnBrk="1" latinLnBrk="0" hangingPunct="1">
              <a:spcBef>
                <a:spcPct val="20000"/>
              </a:spcBef>
              <a:buFont typeface="Arial" pitchFamily="34" charset="0"/>
              <a:buChar char="•"/>
            </a:pPr>
            <a:r>
              <a:rPr lang="en-IL" dirty="0"/>
              <a:t>C++20 even more major features (concepts, models, three way comparison etc.)</a:t>
            </a:r>
          </a:p>
          <a:p>
            <a:pPr marL="342900" indent="-342900" algn="l" defTabSz="914400" rtl="0" eaLnBrk="1" latinLnBrk="0" hangingPunct="1">
              <a:spcBef>
                <a:spcPct val="20000"/>
              </a:spcBef>
              <a:buFont typeface="Arial" pitchFamily="34" charset="0"/>
              <a:buChar char="•"/>
            </a:pPr>
            <a:r>
              <a:rPr lang="en-IL" dirty="0"/>
              <a:t>C++23 </a:t>
            </a:r>
            <a:r>
              <a:rPr lang="he-IL" dirty="0"/>
              <a:t> </a:t>
            </a:r>
            <a:r>
              <a:rPr lang="he-IL" dirty="0" err="1"/>
              <a:t>even</a:t>
            </a:r>
            <a:r>
              <a:rPr lang="he-IL" dirty="0"/>
              <a:t> </a:t>
            </a:r>
            <a:r>
              <a:rPr lang="he-IL" dirty="0" err="1"/>
              <a:t>more</a:t>
            </a:r>
            <a:r>
              <a:rPr lang="he-IL" dirty="0"/>
              <a:t> </a:t>
            </a:r>
            <a:r>
              <a:rPr lang="en-US" dirty="0"/>
              <a:t>(currently unstable)</a:t>
            </a:r>
            <a:endParaRPr lang="en-IL" dirty="0"/>
          </a:p>
        </p:txBody>
      </p:sp>
    </p:spTree>
    <p:extLst>
      <p:ext uri="{BB962C8B-B14F-4D97-AF65-F5344CB8AC3E}">
        <p14:creationId xmlns:p14="http://schemas.microsoft.com/office/powerpoint/2010/main" val="37856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dirty="0">
                <a:solidFill>
                  <a:schemeClr val="tx1"/>
                </a:solidFill>
              </a:rPr>
              <a:t>Creating a new process</a:t>
            </a:r>
          </a:p>
          <a:p>
            <a:pPr marL="914400" lvl="1" indent="-457200" algn="l" rtl="0">
              <a:buFont typeface="Arial" pitchFamily="34" charset="0"/>
              <a:buChar char="•"/>
            </a:pPr>
            <a:r>
              <a:rPr lang="en-US" sz="2400" b="1" dirty="0">
                <a:solidFill>
                  <a:srgbClr val="C00000"/>
                </a:solidFill>
              </a:rPr>
              <a:t>Waiting for a process </a:t>
            </a:r>
          </a:p>
          <a:p>
            <a:pPr marL="914400" lvl="1" indent="-457200" algn="l" rtl="0">
              <a:buFont typeface="Arial" pitchFamily="34" charset="0"/>
              <a:buChar char="•"/>
            </a:pPr>
            <a:r>
              <a:rPr lang="en-US" sz="2400" dirty="0">
                <a:solidFill>
                  <a:schemeClr val="tx1"/>
                </a:solidFill>
              </a:rPr>
              <a:t>Running a script / command</a:t>
            </a:r>
          </a:p>
          <a:p>
            <a:pPr marL="914400" lvl="1" indent="-457200" algn="l" rtl="0">
              <a:buFont typeface="Arial" pitchFamily="34" charset="0"/>
              <a:buChar char="•"/>
            </a:pPr>
            <a:r>
              <a:rPr lang="en-US" sz="2400" dirty="0">
                <a:solidFill>
                  <a:schemeClr val="tx1"/>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Zombies</a:t>
            </a:r>
            <a:endParaRPr lang="he-IL" sz="3600" dirty="0">
              <a:solidFill>
                <a:srgbClr val="C00000"/>
              </a:solidFill>
            </a:endParaRPr>
          </a:p>
        </p:txBody>
      </p:sp>
      <p:sp>
        <p:nvSpPr>
          <p:cNvPr id="3" name="כותרת משנה 2"/>
          <p:cNvSpPr>
            <a:spLocks noGrp="1"/>
          </p:cNvSpPr>
          <p:nvPr>
            <p:ph type="subTitle" idx="1"/>
          </p:nvPr>
        </p:nvSpPr>
        <p:spPr>
          <a:xfrm>
            <a:off x="107504" y="841276"/>
            <a:ext cx="5760640" cy="4752528"/>
          </a:xfrm>
        </p:spPr>
        <p:txBody>
          <a:bodyPr>
            <a:normAutofit fontScale="77500" lnSpcReduction="20000"/>
          </a:bodyPr>
          <a:lstStyle/>
          <a:p>
            <a:pPr marL="457200" indent="-457200" algn="l" rtl="0">
              <a:buFont typeface="Arial" pitchFamily="34" charset="0"/>
              <a:buChar char="•"/>
            </a:pPr>
            <a:r>
              <a:rPr lang="en-US" sz="2800" dirty="0">
                <a:solidFill>
                  <a:schemeClr val="tx1"/>
                </a:solidFill>
                <a:latin typeface="+mj-lt"/>
                <a:cs typeface="Courier New" pitchFamily="49" charset="0"/>
              </a:rPr>
              <a:t>When a process ends, the memory and resources associated with it are </a:t>
            </a:r>
            <a:r>
              <a:rPr lang="en-US" sz="2800" b="1" i="1" dirty="0">
                <a:solidFill>
                  <a:schemeClr val="tx1"/>
                </a:solidFill>
                <a:latin typeface="+mj-lt"/>
                <a:cs typeface="Courier New" pitchFamily="49" charset="0"/>
              </a:rPr>
              <a:t>de-allocated</a:t>
            </a:r>
            <a:r>
              <a:rPr lang="en-US" sz="2800" dirty="0">
                <a:solidFill>
                  <a:schemeClr val="tx1"/>
                </a:solidFill>
                <a:latin typeface="+mj-lt"/>
                <a:cs typeface="Courier New" pitchFamily="49" charset="0"/>
              </a:rPr>
              <a:t>. </a:t>
            </a:r>
          </a:p>
          <a:p>
            <a:pPr marL="457200" indent="-457200" algn="l" rtl="0">
              <a:buFont typeface="Arial" pitchFamily="34" charset="0"/>
              <a:buChar char="•"/>
            </a:pPr>
            <a:r>
              <a:rPr lang="en-US" sz="2800" dirty="0">
                <a:solidFill>
                  <a:schemeClr val="tx1"/>
                </a:solidFill>
                <a:latin typeface="+mj-lt"/>
                <a:cs typeface="Courier New" pitchFamily="49" charset="0"/>
              </a:rPr>
              <a:t>However, the entry for that process is </a:t>
            </a:r>
            <a:r>
              <a:rPr lang="en-US" sz="2800" b="1" i="1" dirty="0">
                <a:solidFill>
                  <a:schemeClr val="tx1"/>
                </a:solidFill>
                <a:latin typeface="+mj-lt"/>
                <a:cs typeface="Courier New" pitchFamily="49" charset="0"/>
              </a:rPr>
              <a:t>not</a:t>
            </a:r>
            <a:r>
              <a:rPr lang="en-US" sz="2800" dirty="0">
                <a:solidFill>
                  <a:schemeClr val="tx1"/>
                </a:solidFill>
                <a:latin typeface="+mj-lt"/>
                <a:cs typeface="Courier New" pitchFamily="49" charset="0"/>
              </a:rPr>
              <a:t> removed from its parent’s process table.</a:t>
            </a:r>
          </a:p>
          <a:p>
            <a:pPr marL="914400" lvl="1" indent="-457200" algn="l" rtl="0">
              <a:buFont typeface="Arial" pitchFamily="34" charset="0"/>
              <a:buChar char="•"/>
            </a:pPr>
            <a:r>
              <a:rPr lang="en-US" sz="2400" dirty="0">
                <a:solidFill>
                  <a:schemeClr val="tx1"/>
                </a:solidFill>
                <a:latin typeface="+mj-lt"/>
                <a:cs typeface="Courier New" pitchFamily="49" charset="0"/>
              </a:rPr>
              <a:t>This allows the parent to </a:t>
            </a:r>
            <a:r>
              <a:rPr lang="en-US" sz="2400" b="1" i="1" dirty="0">
                <a:solidFill>
                  <a:schemeClr val="tx1"/>
                </a:solidFill>
                <a:latin typeface="+mj-lt"/>
                <a:cs typeface="Courier New" pitchFamily="49" charset="0"/>
              </a:rPr>
              <a:t>collect  </a:t>
            </a:r>
            <a:r>
              <a:rPr lang="en-US" sz="2400" dirty="0">
                <a:solidFill>
                  <a:schemeClr val="tx1"/>
                </a:solidFill>
                <a:latin typeface="+mj-lt"/>
                <a:cs typeface="Courier New" pitchFamily="49" charset="0"/>
              </a:rPr>
              <a:t>the child’s exit status.</a:t>
            </a:r>
          </a:p>
          <a:p>
            <a:pPr marL="457200" indent="-457200" algn="l" rtl="0">
              <a:buFont typeface="Arial" pitchFamily="34" charset="0"/>
              <a:buChar char="•"/>
            </a:pPr>
            <a:r>
              <a:rPr lang="en-US" sz="2800" dirty="0">
                <a:solidFill>
                  <a:schemeClr val="tx1"/>
                </a:solidFill>
                <a:latin typeface="+mj-lt"/>
                <a:cs typeface="Courier New" pitchFamily="49" charset="0"/>
              </a:rPr>
              <a:t>When this data is not collected by the parent the child is called a “</a:t>
            </a:r>
            <a:r>
              <a:rPr lang="en-US" sz="2800" b="1" i="1" dirty="0">
                <a:solidFill>
                  <a:srgbClr val="C00000"/>
                </a:solidFill>
                <a:latin typeface="+mj-lt"/>
                <a:cs typeface="Courier New" pitchFamily="49" charset="0"/>
              </a:rPr>
              <a:t>zombie</a:t>
            </a:r>
            <a:r>
              <a:rPr lang="en-US" sz="2800" dirty="0">
                <a:solidFill>
                  <a:schemeClr val="tx1"/>
                </a:solidFill>
                <a:latin typeface="+mj-lt"/>
                <a:cs typeface="Courier New" pitchFamily="49" charset="0"/>
              </a:rPr>
              <a:t>”.</a:t>
            </a:r>
          </a:p>
          <a:p>
            <a:pPr marL="914400" lvl="1" indent="-457200" algn="l" rtl="0">
              <a:buFont typeface="Arial" pitchFamily="34" charset="0"/>
              <a:buChar char="•"/>
            </a:pPr>
            <a:r>
              <a:rPr lang="en-US" sz="2400" dirty="0">
                <a:solidFill>
                  <a:schemeClr val="tx1"/>
                </a:solidFill>
                <a:latin typeface="+mj-lt"/>
                <a:cs typeface="Courier New" pitchFamily="49" charset="0"/>
              </a:rPr>
              <a:t>Such a leak is usually not worrisome in itself. Actually, i</a:t>
            </a:r>
            <a:r>
              <a:rPr lang="en-US" sz="2400" dirty="0">
                <a:solidFill>
                  <a:schemeClr val="tx1"/>
                </a:solidFill>
                <a:cs typeface="Courier New" pitchFamily="49" charset="0"/>
              </a:rPr>
              <a:t>n some (rare) situations, a zombie is actually </a:t>
            </a:r>
            <a:r>
              <a:rPr lang="en-US" sz="2400" b="1" i="1" dirty="0">
                <a:solidFill>
                  <a:schemeClr val="tx1"/>
                </a:solidFill>
                <a:cs typeface="Courier New" pitchFamily="49" charset="0"/>
              </a:rPr>
              <a:t>desired </a:t>
            </a:r>
            <a:r>
              <a:rPr lang="en-US" sz="2400" dirty="0">
                <a:solidFill>
                  <a:schemeClr val="tx1"/>
                </a:solidFill>
                <a:cs typeface="Courier New" pitchFamily="49" charset="0"/>
              </a:rPr>
              <a:t>– e.g., for preventing the creation of another child process with the same PID.</a:t>
            </a:r>
          </a:p>
          <a:p>
            <a:pPr marL="914400" lvl="1" indent="-457200" algn="l" rtl="0">
              <a:buFont typeface="Arial" pitchFamily="34" charset="0"/>
              <a:buChar char="•"/>
            </a:pPr>
            <a:r>
              <a:rPr lang="en-US" sz="2400" dirty="0">
                <a:solidFill>
                  <a:schemeClr val="tx1"/>
                </a:solidFill>
                <a:cs typeface="Courier New" pitchFamily="49" charset="0"/>
              </a:rPr>
              <a:t>However, the existence of unplanned zombie is a good indicator for problems to come.</a:t>
            </a:r>
          </a:p>
        </p:txBody>
      </p:sp>
      <p:pic>
        <p:nvPicPr>
          <p:cNvPr id="45058" name="Picture 2" descr="Death, Halloween, Skeleton, Undead"/>
          <p:cNvPicPr>
            <a:picLocks noChangeAspect="1" noChangeArrowheads="1"/>
          </p:cNvPicPr>
          <p:nvPr/>
        </p:nvPicPr>
        <p:blipFill>
          <a:blip r:embed="rId3" cstate="print"/>
          <a:srcRect/>
          <a:stretch>
            <a:fillRect/>
          </a:stretch>
        </p:blipFill>
        <p:spPr bwMode="auto">
          <a:xfrm>
            <a:off x="6156176" y="913284"/>
            <a:ext cx="2724150" cy="3238501"/>
          </a:xfrm>
          <a:prstGeom prst="rect">
            <a:avLst/>
          </a:prstGeom>
          <a:noFill/>
        </p:spPr>
      </p:pic>
    </p:spTree>
    <p:extLst>
      <p:ext uri="{BB962C8B-B14F-4D97-AF65-F5344CB8AC3E}">
        <p14:creationId xmlns:p14="http://schemas.microsoft.com/office/powerpoint/2010/main" val="545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Detecting and collecting zombies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cs typeface="Courier New" pitchFamily="49" charset="0"/>
              </a:rPr>
              <a:t>A Zombie can be </a:t>
            </a:r>
            <a:r>
              <a:rPr lang="en-US" sz="2800" b="1" dirty="0">
                <a:solidFill>
                  <a:schemeClr val="tx1"/>
                </a:solidFill>
                <a:cs typeface="Courier New" pitchFamily="49" charset="0"/>
              </a:rPr>
              <a:t>collected </a:t>
            </a:r>
            <a:r>
              <a:rPr lang="en-US" sz="2800" dirty="0">
                <a:solidFill>
                  <a:schemeClr val="tx1"/>
                </a:solidFill>
                <a:cs typeface="Courier New" pitchFamily="49" charset="0"/>
              </a:rPr>
              <a:t>by the parent process with the </a:t>
            </a:r>
            <a:r>
              <a:rPr lang="en-US" sz="2400" b="1" dirty="0">
                <a:solidFill>
                  <a:schemeClr val="tx1"/>
                </a:solidFill>
                <a:latin typeface="Courier New" pitchFamily="49" charset="0"/>
                <a:cs typeface="Courier New" pitchFamily="49" charset="0"/>
              </a:rPr>
              <a:t>wait</a:t>
            </a:r>
            <a:r>
              <a:rPr lang="en-US" sz="2400" dirty="0">
                <a:solidFill>
                  <a:schemeClr val="tx1"/>
                </a:solidFill>
                <a:latin typeface="Courier New" pitchFamily="49" charset="0"/>
                <a:cs typeface="Courier New" pitchFamily="49" charset="0"/>
              </a:rPr>
              <a:t>(2)</a:t>
            </a:r>
            <a:r>
              <a:rPr lang="en-US" sz="2400" dirty="0">
                <a:solidFill>
                  <a:schemeClr val="tx1"/>
                </a:solidFill>
                <a:cs typeface="Courier New" pitchFamily="49" charset="0"/>
              </a:rPr>
              <a:t> </a:t>
            </a:r>
            <a:r>
              <a:rPr lang="en-US" sz="2800" dirty="0">
                <a:solidFill>
                  <a:schemeClr val="tx1"/>
                </a:solidFill>
                <a:cs typeface="Courier New" pitchFamily="49" charset="0"/>
              </a:rPr>
              <a:t>system call.</a:t>
            </a:r>
          </a:p>
          <a:p>
            <a:pPr marL="914400" lvl="1" indent="-457200" algn="l" rtl="0">
              <a:buFont typeface="Arial" pitchFamily="34" charset="0"/>
              <a:buChar char="•"/>
            </a:pPr>
            <a:r>
              <a:rPr lang="en-US" sz="2400" dirty="0">
                <a:solidFill>
                  <a:schemeClr val="tx1"/>
                </a:solidFill>
                <a:cs typeface="Courier New" pitchFamily="49" charset="0"/>
              </a:rPr>
              <a:t>See next slide</a:t>
            </a:r>
          </a:p>
          <a:p>
            <a:pPr marL="457200" indent="-457200" algn="l" rtl="0">
              <a:buFont typeface="Arial" pitchFamily="34" charset="0"/>
              <a:buChar char="•"/>
            </a:pPr>
            <a:r>
              <a:rPr lang="en-US" sz="2800" dirty="0">
                <a:solidFill>
                  <a:schemeClr val="tx1"/>
                </a:solidFill>
                <a:latin typeface="+mj-lt"/>
                <a:cs typeface="Courier New" pitchFamily="49" charset="0"/>
              </a:rPr>
              <a:t>Zombies can be </a:t>
            </a:r>
            <a:r>
              <a:rPr lang="en-US" sz="2800" b="1" dirty="0">
                <a:solidFill>
                  <a:schemeClr val="tx1"/>
                </a:solidFill>
                <a:latin typeface="+mj-lt"/>
                <a:cs typeface="Courier New" pitchFamily="49" charset="0"/>
              </a:rPr>
              <a:t>detected </a:t>
            </a:r>
            <a:r>
              <a:rPr lang="en-US" sz="2800" dirty="0">
                <a:solidFill>
                  <a:schemeClr val="tx1"/>
                </a:solidFill>
                <a:latin typeface="+mj-lt"/>
                <a:cs typeface="Courier New" pitchFamily="49" charset="0"/>
              </a:rPr>
              <a:t>with </a:t>
            </a:r>
            <a:r>
              <a:rPr lang="en-US" sz="2400" b="1" dirty="0" err="1">
                <a:solidFill>
                  <a:schemeClr val="tx1"/>
                </a:solidFill>
                <a:latin typeface="Courier New" pitchFamily="49" charset="0"/>
                <a:cs typeface="Courier New" pitchFamily="49" charset="0"/>
              </a:rPr>
              <a:t>ps</a:t>
            </a:r>
            <a:r>
              <a:rPr lang="en-US" sz="2400" b="1" dirty="0">
                <a:solidFill>
                  <a:schemeClr val="tx1"/>
                </a:solidFill>
                <a:latin typeface="Courier New" pitchFamily="49" charset="0"/>
                <a:cs typeface="Courier New" pitchFamily="49" charset="0"/>
              </a:rPr>
              <a:t> –el </a:t>
            </a:r>
            <a:r>
              <a:rPr lang="en-US" sz="2800" dirty="0">
                <a:solidFill>
                  <a:schemeClr val="tx1"/>
                </a:solidFill>
                <a:latin typeface="+mj-lt"/>
                <a:cs typeface="Courier New" pitchFamily="49" charset="0"/>
              </a:rPr>
              <a:t>(marked with ‘Z’).</a:t>
            </a:r>
          </a:p>
          <a:p>
            <a:pPr marL="457200" indent="-457200" algn="l" rtl="0">
              <a:buFont typeface="Arial" pitchFamily="34" charset="0"/>
              <a:buChar char="•"/>
            </a:pPr>
            <a:endParaRPr lang="en-US" sz="2800" dirty="0">
              <a:solidFill>
                <a:schemeClr val="tx1"/>
              </a:solidFill>
              <a:latin typeface="+mj-lt"/>
              <a:cs typeface="Courier New" pitchFamily="49" charset="0"/>
            </a:endParaRPr>
          </a:p>
        </p:txBody>
      </p:sp>
    </p:spTree>
    <p:extLst>
      <p:ext uri="{BB962C8B-B14F-4D97-AF65-F5344CB8AC3E}">
        <p14:creationId xmlns:p14="http://schemas.microsoft.com/office/powerpoint/2010/main" val="35297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Motivation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62500" lnSpcReduction="20000"/>
          </a:bodyPr>
          <a:lstStyle/>
          <a:p>
            <a:pPr marL="457200" indent="-457200" algn="l" rtl="0">
              <a:buFont typeface="Arial" pitchFamily="34" charset="0"/>
              <a:buChar char="•"/>
            </a:pPr>
            <a:r>
              <a:rPr lang="en-US" sz="2800" dirty="0">
                <a:solidFill>
                  <a:schemeClr val="tx1"/>
                </a:solidFill>
              </a:rPr>
              <a:t>Problem – multiple processes created by several vendors need to share the same set of computer resources</a:t>
            </a:r>
          </a:p>
          <a:p>
            <a:pPr marL="914400" lvl="1" indent="-457200" algn="l" rtl="0">
              <a:buFont typeface="Arial" pitchFamily="34" charset="0"/>
              <a:buChar char="•"/>
            </a:pPr>
            <a:r>
              <a:rPr lang="en-US" sz="2400" dirty="0">
                <a:solidFill>
                  <a:schemeClr val="tx1"/>
                </a:solidFill>
              </a:rPr>
              <a:t>How can I write stuff to the disk and not interfere with all other processes</a:t>
            </a:r>
          </a:p>
          <a:p>
            <a:pPr marL="914400" lvl="1" indent="-457200" algn="l" rtl="0">
              <a:buFont typeface="Arial" pitchFamily="34" charset="0"/>
              <a:buChar char="•"/>
            </a:pPr>
            <a:r>
              <a:rPr lang="en-US" sz="2400" dirty="0">
                <a:solidFill>
                  <a:schemeClr val="tx1"/>
                </a:solidFill>
              </a:rPr>
              <a:t>How can I separate stuff meant for me received on the network from stuff that belongs to other processes? </a:t>
            </a:r>
          </a:p>
          <a:p>
            <a:pPr marL="914400" lvl="1" indent="-457200" algn="l" rtl="0">
              <a:buFont typeface="Arial" pitchFamily="34" charset="0"/>
              <a:buChar char="•"/>
            </a:pPr>
            <a:r>
              <a:rPr lang="en-US" sz="2400" dirty="0">
                <a:solidFill>
                  <a:schemeClr val="tx1"/>
                </a:solidFill>
              </a:rPr>
              <a:t>How can I ensure there is no CPU hog that takes the CPU and does not share?</a:t>
            </a:r>
          </a:p>
          <a:p>
            <a:pPr marL="457200" indent="-457200" algn="l" rtl="0">
              <a:buFont typeface="Arial" pitchFamily="34" charset="0"/>
              <a:buChar char="•"/>
            </a:pPr>
            <a:r>
              <a:rPr lang="en-US" sz="2800" dirty="0">
                <a:solidFill>
                  <a:schemeClr val="tx1"/>
                </a:solidFill>
              </a:rPr>
              <a:t>A process is </a:t>
            </a:r>
            <a:r>
              <a:rPr lang="en-US" sz="2800" b="1" i="1" dirty="0">
                <a:solidFill>
                  <a:schemeClr val="tx1"/>
                </a:solidFill>
              </a:rPr>
              <a:t>not supposed </a:t>
            </a:r>
            <a:r>
              <a:rPr lang="en-US" sz="2800" dirty="0">
                <a:solidFill>
                  <a:schemeClr val="tx1"/>
                </a:solidFill>
              </a:rPr>
              <a:t>to access the hardware.</a:t>
            </a:r>
          </a:p>
          <a:p>
            <a:pPr marL="914400" lvl="1" indent="-457200" algn="l" rtl="0">
              <a:buFont typeface="Arial" pitchFamily="34" charset="0"/>
              <a:buChar char="•"/>
            </a:pPr>
            <a:r>
              <a:rPr lang="en-US" sz="2400" dirty="0">
                <a:solidFill>
                  <a:schemeClr val="tx1"/>
                </a:solidFill>
              </a:rPr>
              <a:t>It will call a “supervisor” to use the hardware</a:t>
            </a:r>
          </a:p>
          <a:p>
            <a:pPr marL="914400" lvl="1" indent="-457200" algn="l" rtl="0">
              <a:buFont typeface="Arial" pitchFamily="34" charset="0"/>
              <a:buChar char="•"/>
            </a:pPr>
            <a:endParaRPr lang="en-US" sz="2400" dirty="0">
              <a:solidFill>
                <a:schemeClr val="tx1"/>
              </a:solidFill>
            </a:endParaRPr>
          </a:p>
          <a:p>
            <a:pPr marL="457200" indent="-457200" algn="l" rtl="0">
              <a:buFont typeface="Arial" pitchFamily="34" charset="0"/>
              <a:buChar char="•"/>
            </a:pPr>
            <a:r>
              <a:rPr lang="en-US" sz="2800" dirty="0">
                <a:solidFill>
                  <a:schemeClr val="tx1"/>
                </a:solidFill>
              </a:rPr>
              <a:t>The OS = (The “supervisor”) is in charge of managing the resources</a:t>
            </a:r>
          </a:p>
          <a:p>
            <a:pPr algn="l" rtl="0"/>
            <a:endParaRPr lang="en-US" sz="2800" dirty="0">
              <a:solidFill>
                <a:schemeClr val="tx1"/>
              </a:solidFill>
            </a:endParaRPr>
          </a:p>
          <a:p>
            <a:pPr marL="457200" indent="-457200" algn="l" rtl="0">
              <a:buFont typeface="Arial" pitchFamily="34" charset="0"/>
              <a:buChar char="•"/>
            </a:pPr>
            <a:r>
              <a:rPr lang="en-US" sz="2800" dirty="0">
                <a:solidFill>
                  <a:schemeClr val="tx1"/>
                </a:solidFill>
              </a:rPr>
              <a:t>This is strictly enforced </a:t>
            </a:r>
            <a:r>
              <a:rPr lang="en-US" sz="2000" dirty="0">
                <a:solidFill>
                  <a:schemeClr val="tx1"/>
                </a:solidFill>
              </a:rPr>
              <a:t>(“protected mode”)</a:t>
            </a:r>
            <a:r>
              <a:rPr lang="en-US" sz="2800" dirty="0">
                <a:solidFill>
                  <a:schemeClr val="tx1"/>
                </a:solidFill>
              </a:rPr>
              <a:t> for good reasons:</a:t>
            </a:r>
          </a:p>
          <a:p>
            <a:pPr marL="914400" lvl="1" indent="-457200" algn="l" rtl="0">
              <a:buFont typeface="Arial" pitchFamily="34" charset="0"/>
              <a:buChar char="•"/>
            </a:pPr>
            <a:r>
              <a:rPr lang="en-US" sz="2400" dirty="0">
                <a:solidFill>
                  <a:schemeClr val="tx1"/>
                </a:solidFill>
              </a:rPr>
              <a:t>Can jeopardize other processes running.</a:t>
            </a:r>
          </a:p>
          <a:p>
            <a:pPr marL="914400" lvl="1" indent="-457200" algn="l" rtl="0">
              <a:buFont typeface="Arial" pitchFamily="34" charset="0"/>
              <a:buChar char="•"/>
            </a:pPr>
            <a:r>
              <a:rPr lang="en-US" sz="2400" dirty="0">
                <a:solidFill>
                  <a:schemeClr val="tx1"/>
                </a:solidFill>
              </a:rPr>
              <a:t>Cause physical damage to devices.</a:t>
            </a:r>
          </a:p>
          <a:p>
            <a:pPr marL="914400" lvl="1" indent="-457200" algn="l" rtl="0">
              <a:buFont typeface="Arial" pitchFamily="34" charset="0"/>
              <a:buChar char="•"/>
            </a:pPr>
            <a:r>
              <a:rPr lang="en-US" sz="2400" dirty="0">
                <a:solidFill>
                  <a:schemeClr val="tx1"/>
                </a:solidFill>
              </a:rPr>
              <a:t>Alter system behavior.</a:t>
            </a:r>
          </a:p>
          <a:p>
            <a:pPr marL="914400" lvl="1" indent="-457200" algn="l" rtl="0">
              <a:buFont typeface="Arial" pitchFamily="34" charset="0"/>
              <a:buChar char="•"/>
            </a:pPr>
            <a:endParaRPr lang="en-US" sz="2400" dirty="0">
              <a:solidFill>
                <a:schemeClr val="tx1"/>
              </a:solidFill>
            </a:endParaRPr>
          </a:p>
          <a:p>
            <a:pPr marL="457200" indent="-457200" algn="l" rtl="0">
              <a:buFont typeface="Arial" pitchFamily="34" charset="0"/>
              <a:buChar char="•"/>
            </a:pPr>
            <a:r>
              <a:rPr lang="en-US" dirty="0">
                <a:solidFill>
                  <a:srgbClr val="C00000"/>
                </a:solidFill>
              </a:rPr>
              <a:t>The system call is the mechanism that provides a safe mechanism to </a:t>
            </a:r>
            <a:r>
              <a:rPr lang="en-US" b="1" i="1" dirty="0">
                <a:solidFill>
                  <a:srgbClr val="C00000"/>
                </a:solidFill>
              </a:rPr>
              <a:t>request</a:t>
            </a:r>
            <a:r>
              <a:rPr lang="en-US" dirty="0">
                <a:solidFill>
                  <a:srgbClr val="C00000"/>
                </a:solidFill>
              </a:rPr>
              <a:t> specific kernel operations.</a:t>
            </a:r>
          </a:p>
        </p:txBody>
      </p:sp>
    </p:spTree>
    <p:extLst>
      <p:ext uri="{BB962C8B-B14F-4D97-AF65-F5344CB8AC3E}">
        <p14:creationId xmlns:p14="http://schemas.microsoft.com/office/powerpoint/2010/main" val="33122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wait(</a:t>
            </a:r>
            <a:r>
              <a:rPr lang="he-IL" sz="3600" dirty="0">
                <a:solidFill>
                  <a:srgbClr val="C00000"/>
                </a:solidFill>
              </a:rPr>
              <a:t>2</a:t>
            </a:r>
            <a:r>
              <a:rPr lang="en-US" sz="3600" dirty="0">
                <a:solidFill>
                  <a:srgbClr val="C00000"/>
                </a:solidFill>
              </a:rPr>
              <a:t>), </a:t>
            </a:r>
            <a:r>
              <a:rPr lang="en-US" sz="3600" dirty="0" err="1">
                <a:solidFill>
                  <a:srgbClr val="C00000"/>
                </a:solidFill>
              </a:rPr>
              <a:t>waitpid</a:t>
            </a:r>
            <a:r>
              <a:rPr lang="en-US" sz="3600" dirty="0">
                <a:solidFill>
                  <a:srgbClr val="C00000"/>
                </a:solidFill>
              </a:rPr>
              <a:t>(</a:t>
            </a:r>
            <a:r>
              <a:rPr lang="he-IL" sz="3600" dirty="0">
                <a:solidFill>
                  <a:srgbClr val="C00000"/>
                </a:solidFill>
              </a:rPr>
              <a:t>2</a:t>
            </a:r>
            <a:r>
              <a:rPr lang="en-US" sz="3600" dirty="0">
                <a:solidFill>
                  <a:srgbClr val="C00000"/>
                </a:solidFill>
              </a:rPr>
              <a:t>), </a:t>
            </a:r>
            <a:r>
              <a:rPr lang="en-US" sz="3600" dirty="0" err="1">
                <a:solidFill>
                  <a:srgbClr val="C00000"/>
                </a:solidFill>
              </a:rPr>
              <a:t>waitid</a:t>
            </a:r>
            <a:r>
              <a:rPr lang="en-US" sz="3600" dirty="0">
                <a:solidFill>
                  <a:srgbClr val="C00000"/>
                </a:solidFill>
              </a:rPr>
              <a:t>(</a:t>
            </a:r>
            <a:r>
              <a:rPr lang="he-IL" sz="3600" dirty="0">
                <a:solidFill>
                  <a:srgbClr val="C00000"/>
                </a:solidFill>
              </a:rPr>
              <a:t>2</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Autofit/>
          </a:bodyPr>
          <a:lstStyle/>
          <a:p>
            <a:pPr marL="457200" indent="-457200" algn="l" rtl="0">
              <a:buFont typeface="Arial" pitchFamily="34" charset="0"/>
              <a:buChar char="•"/>
            </a:pPr>
            <a:r>
              <a:rPr lang="en-US" sz="2400" b="1" dirty="0">
                <a:solidFill>
                  <a:schemeClr val="tx1"/>
                </a:solidFill>
                <a:latin typeface="Courier New" pitchFamily="49" charset="0"/>
                <a:cs typeface="Courier New" pitchFamily="49" charset="0"/>
              </a:rPr>
              <a:t>wait(</a:t>
            </a:r>
            <a:r>
              <a:rPr lang="he-IL" sz="2400" b="1" dirty="0">
                <a:solidFill>
                  <a:schemeClr val="tx1"/>
                </a:solidFill>
                <a:latin typeface="Courier New" pitchFamily="49" charset="0"/>
                <a:cs typeface="Courier New" pitchFamily="49" charset="0"/>
              </a:rPr>
              <a:t>2</a:t>
            </a:r>
            <a:r>
              <a:rPr lang="en-US" sz="2400" b="1" dirty="0">
                <a:solidFill>
                  <a:schemeClr val="tx1"/>
                </a:solidFill>
                <a:latin typeface="Courier New" pitchFamily="49" charset="0"/>
                <a:cs typeface="Courier New" pitchFamily="49" charset="0"/>
              </a:rPr>
              <a:t>)</a:t>
            </a:r>
            <a:r>
              <a:rPr lang="en-US" sz="2400" b="1" dirty="0">
                <a:solidFill>
                  <a:schemeClr val="tx1"/>
                </a:solidFill>
              </a:rPr>
              <a:t> </a:t>
            </a:r>
            <a:r>
              <a:rPr lang="en-US" sz="2400" dirty="0">
                <a:solidFill>
                  <a:schemeClr val="tx1"/>
                </a:solidFill>
              </a:rPr>
              <a:t>– wait for a change in the status of </a:t>
            </a:r>
            <a:r>
              <a:rPr lang="en-US" sz="2400" i="1" dirty="0">
                <a:solidFill>
                  <a:schemeClr val="tx1"/>
                </a:solidFill>
              </a:rPr>
              <a:t>any</a:t>
            </a:r>
            <a:r>
              <a:rPr lang="en-US" sz="2400" dirty="0">
                <a:solidFill>
                  <a:schemeClr val="tx1"/>
                </a:solidFill>
              </a:rPr>
              <a:t> of the children</a:t>
            </a:r>
          </a:p>
          <a:p>
            <a:pPr marL="914400" lvl="1" indent="-457200" algn="l" rtl="0">
              <a:buFont typeface="Arial" pitchFamily="34" charset="0"/>
              <a:buChar char="•"/>
            </a:pPr>
            <a:r>
              <a:rPr lang="en-US" sz="2000" dirty="0">
                <a:solidFill>
                  <a:schemeClr val="tx1"/>
                </a:solidFill>
              </a:rPr>
              <a:t>wait – ie, suspend execution of the calling process</a:t>
            </a:r>
          </a:p>
          <a:p>
            <a:pPr marL="914400" lvl="1" indent="-457200" algn="l" rtl="0">
              <a:buFont typeface="Arial" pitchFamily="34" charset="0"/>
              <a:buChar char="•"/>
            </a:pPr>
            <a:r>
              <a:rPr lang="en-US" sz="2000" dirty="0">
                <a:solidFill>
                  <a:schemeClr val="tx1"/>
                </a:solidFill>
              </a:rPr>
              <a:t>status: the process terminated / was stopped / was resumed.</a:t>
            </a:r>
          </a:p>
          <a:p>
            <a:pPr marL="914400" lvl="1" indent="-457200" algn="l" rtl="0">
              <a:buFont typeface="Arial" pitchFamily="34" charset="0"/>
              <a:buChar char="•"/>
            </a:pPr>
            <a:r>
              <a:rPr lang="en-US" sz="2000" dirty="0">
                <a:solidFill>
                  <a:schemeClr val="tx1"/>
                </a:solidFill>
              </a:rPr>
              <a:t>Once the status of a process is collected, that process is removed from the process table of the collecting process.</a:t>
            </a:r>
          </a:p>
          <a:p>
            <a:pPr marL="457200" indent="-457200" algn="l" rtl="0">
              <a:buFont typeface="Arial" pitchFamily="34" charset="0"/>
              <a:buChar char="•"/>
            </a:pPr>
            <a:r>
              <a:rPr lang="en-US" sz="2400" b="1" dirty="0" err="1">
                <a:solidFill>
                  <a:schemeClr val="tx1"/>
                </a:solidFill>
                <a:latin typeface="Courier New" pitchFamily="49" charset="0"/>
                <a:cs typeface="Courier New" pitchFamily="49" charset="0"/>
              </a:rPr>
              <a:t>waitpid</a:t>
            </a:r>
            <a:r>
              <a:rPr lang="en-US" sz="2400" b="1" dirty="0">
                <a:solidFill>
                  <a:schemeClr val="tx1"/>
                </a:solidFill>
                <a:latin typeface="Courier New" pitchFamily="49" charset="0"/>
                <a:cs typeface="Courier New" pitchFamily="49" charset="0"/>
              </a:rPr>
              <a:t>(</a:t>
            </a:r>
            <a:r>
              <a:rPr lang="he-IL" sz="2400" b="1" dirty="0">
                <a:solidFill>
                  <a:schemeClr val="tx1"/>
                </a:solidFill>
                <a:latin typeface="Courier New" pitchFamily="49" charset="0"/>
                <a:cs typeface="Courier New" pitchFamily="49" charset="0"/>
              </a:rPr>
              <a:t>2</a:t>
            </a:r>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waitid</a:t>
            </a:r>
            <a:r>
              <a:rPr lang="en-US" sz="2400" b="1" dirty="0">
                <a:solidFill>
                  <a:schemeClr val="tx1"/>
                </a:solidFill>
                <a:latin typeface="Courier New" pitchFamily="49" charset="0"/>
                <a:cs typeface="Courier New" pitchFamily="49" charset="0"/>
              </a:rPr>
              <a:t>(</a:t>
            </a:r>
            <a:r>
              <a:rPr lang="he-IL" sz="2400" b="1" dirty="0">
                <a:solidFill>
                  <a:schemeClr val="tx1"/>
                </a:solidFill>
                <a:latin typeface="Courier New" pitchFamily="49" charset="0"/>
                <a:cs typeface="Courier New" pitchFamily="49" charset="0"/>
              </a:rPr>
              <a:t>2</a:t>
            </a:r>
            <a:r>
              <a:rPr lang="en-US" sz="2400" b="1" dirty="0">
                <a:solidFill>
                  <a:schemeClr val="tx1"/>
                </a:solidFill>
                <a:latin typeface="Courier New" pitchFamily="49" charset="0"/>
                <a:cs typeface="Courier New" pitchFamily="49" charset="0"/>
              </a:rPr>
              <a:t>) : </a:t>
            </a:r>
            <a:r>
              <a:rPr lang="en-US" sz="2400" dirty="0">
                <a:solidFill>
                  <a:schemeClr val="tx1"/>
                </a:solidFill>
              </a:rPr>
              <a:t>A finer control then wait(), e.g.</a:t>
            </a:r>
          </a:p>
          <a:p>
            <a:pPr marL="914400" lvl="1" indent="-457200" algn="l" rtl="0">
              <a:buFont typeface="Arial" pitchFamily="34" charset="0"/>
              <a:buChar char="•"/>
            </a:pPr>
            <a:r>
              <a:rPr lang="en-US" sz="2000" dirty="0">
                <a:solidFill>
                  <a:schemeClr val="tx1"/>
                </a:solidFill>
              </a:rPr>
              <a:t>Wait for a specific process</a:t>
            </a:r>
          </a:p>
          <a:p>
            <a:pPr marL="914400" lvl="1" indent="-457200" algn="l" rtl="0">
              <a:buFont typeface="Arial" pitchFamily="34" charset="0"/>
              <a:buChar char="•"/>
            </a:pPr>
            <a:r>
              <a:rPr lang="en-US" sz="2000" dirty="0">
                <a:solidFill>
                  <a:schemeClr val="tx1"/>
                </a:solidFill>
              </a:rPr>
              <a:t>Wait for any one from a group of processes.</a:t>
            </a:r>
          </a:p>
          <a:p>
            <a:pPr marL="457200" indent="-457200" algn="l" rtl="0">
              <a:buFont typeface="Arial" pitchFamily="34" charset="0"/>
              <a:buChar char="•"/>
            </a:pPr>
            <a:r>
              <a:rPr lang="en-US" sz="2400" dirty="0">
                <a:solidFill>
                  <a:schemeClr val="tx1"/>
                </a:solidFill>
                <a:hlinkClick r:id="rId3"/>
              </a:rPr>
              <a:t>Detailed documentation</a:t>
            </a:r>
            <a:endParaRPr lang="en-US" sz="2400" dirty="0">
              <a:solidFill>
                <a:schemeClr val="tx1"/>
              </a:solidFill>
            </a:endParaRPr>
          </a:p>
        </p:txBody>
      </p:sp>
    </p:spTree>
    <p:extLst>
      <p:ext uri="{BB962C8B-B14F-4D97-AF65-F5344CB8AC3E}">
        <p14:creationId xmlns:p14="http://schemas.microsoft.com/office/powerpoint/2010/main" val="393217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dirty="0">
                <a:solidFill>
                  <a:schemeClr val="tx1"/>
                </a:solidFill>
              </a:rPr>
              <a:t>Creating a new process</a:t>
            </a:r>
          </a:p>
          <a:p>
            <a:pPr marL="914400" lvl="1" indent="-457200" algn="l" rtl="0">
              <a:buFont typeface="Arial" pitchFamily="34" charset="0"/>
              <a:buChar char="•"/>
            </a:pPr>
            <a:r>
              <a:rPr lang="en-US" sz="2400" dirty="0">
                <a:solidFill>
                  <a:schemeClr val="tx1"/>
                </a:solidFill>
              </a:rPr>
              <a:t>Waiting for a process </a:t>
            </a:r>
          </a:p>
          <a:p>
            <a:pPr marL="914400" lvl="1" indent="-457200" algn="l" rtl="0">
              <a:buFont typeface="Arial" pitchFamily="34" charset="0"/>
              <a:buChar char="•"/>
            </a:pPr>
            <a:r>
              <a:rPr lang="en-US" sz="2400" b="1" dirty="0">
                <a:solidFill>
                  <a:srgbClr val="C00000"/>
                </a:solidFill>
              </a:rPr>
              <a:t>Running a script / command</a:t>
            </a:r>
          </a:p>
          <a:p>
            <a:pPr marL="914400" lvl="1" indent="-457200" algn="l" rtl="0">
              <a:buFont typeface="Arial" pitchFamily="34" charset="0"/>
              <a:buChar char="•"/>
            </a:pPr>
            <a:r>
              <a:rPr lang="en-US" sz="2400" dirty="0">
                <a:solidFill>
                  <a:schemeClr val="tx1"/>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Running another file: exec</a:t>
            </a:r>
            <a:r>
              <a:rPr lang="he-IL" sz="3600" dirty="0">
                <a:solidFill>
                  <a:srgbClr val="C00000"/>
                </a:solidFill>
              </a:rPr>
              <a:t>XX</a:t>
            </a:r>
            <a:r>
              <a:rPr lang="en-US" sz="3600" dirty="0">
                <a:solidFill>
                  <a:srgbClr val="C00000"/>
                </a:solidFill>
              </a:rPr>
              <a:t> ()</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000" b="1" dirty="0" err="1">
                <a:solidFill>
                  <a:srgbClr val="C00000"/>
                </a:solidFill>
                <a:latin typeface="Courier New" pitchFamily="49" charset="0"/>
                <a:cs typeface="Courier New" pitchFamily="49" charset="0"/>
              </a:rPr>
              <a:t>int</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a:t>
            </a:r>
            <a:r>
              <a:rPr lang="en-US" sz="2000" b="1" dirty="0">
                <a:solidFill>
                  <a:srgbClr val="C00000"/>
                </a:solidFill>
                <a:latin typeface="Courier New" pitchFamily="49" charset="0"/>
                <a:cs typeface="Courier New" pitchFamily="49" charset="0"/>
              </a:rPr>
              <a:t>(char </a:t>
            </a:r>
            <a:r>
              <a:rPr lang="en-US" sz="2000" b="1" dirty="0" err="1">
                <a:solidFill>
                  <a:srgbClr val="C00000"/>
                </a:solidFill>
                <a:latin typeface="Courier New" pitchFamily="49" charset="0"/>
                <a:cs typeface="Courier New" pitchFamily="49" charset="0"/>
              </a:rPr>
              <a:t>const</a:t>
            </a:r>
            <a:r>
              <a:rPr lang="en-US" sz="2000" b="1" dirty="0">
                <a:solidFill>
                  <a:srgbClr val="C00000"/>
                </a:solidFill>
                <a:latin typeface="Courier New" pitchFamily="49" charset="0"/>
                <a:cs typeface="Courier New" pitchFamily="49" charset="0"/>
              </a:rPr>
              <a:t> *path, char </a:t>
            </a:r>
            <a:r>
              <a:rPr lang="en-US" sz="2000" b="1" dirty="0" err="1">
                <a:solidFill>
                  <a:srgbClr val="C00000"/>
                </a:solidFill>
                <a:latin typeface="Courier New" pitchFamily="49" charset="0"/>
                <a:cs typeface="Courier New" pitchFamily="49" charset="0"/>
              </a:rPr>
              <a:t>const</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argv</a:t>
            </a:r>
            <a:r>
              <a:rPr lang="en-US" sz="2000" b="1" dirty="0">
                <a:solidFill>
                  <a:srgbClr val="C00000"/>
                </a:solidFill>
                <a:latin typeface="Courier New" pitchFamily="49" charset="0"/>
                <a:cs typeface="Courier New" pitchFamily="49" charset="0"/>
              </a:rPr>
              <a:t>[]);</a:t>
            </a:r>
          </a:p>
          <a:p>
            <a:pPr marL="457200" indent="-457200" algn="l" rtl="0">
              <a:buFont typeface="Arial" pitchFamily="34" charset="0"/>
              <a:buChar char="•"/>
            </a:pPr>
            <a:r>
              <a:rPr lang="en-US" sz="2000" b="1" dirty="0">
                <a:solidFill>
                  <a:srgbClr val="C00000"/>
                </a:solidFill>
                <a:latin typeface="Courier New" pitchFamily="49" charset="0"/>
                <a:cs typeface="Courier New" pitchFamily="49" charset="0"/>
              </a:rPr>
              <a:t>Variants: int </a:t>
            </a:r>
            <a:r>
              <a:rPr lang="en-US" sz="2000" b="1" dirty="0" err="1">
                <a:solidFill>
                  <a:srgbClr val="C00000"/>
                </a:solidFill>
                <a:latin typeface="Courier New" pitchFamily="49" charset="0"/>
                <a:cs typeface="Courier New" pitchFamily="49" charset="0"/>
              </a:rPr>
              <a:t>execve</a:t>
            </a:r>
            <a:r>
              <a:rPr lang="en-US" sz="2000" b="1" dirty="0">
                <a:solidFill>
                  <a:srgbClr val="C00000"/>
                </a:solidFill>
                <a:latin typeface="Courier New" pitchFamily="49" charset="0"/>
                <a:cs typeface="Courier New" pitchFamily="49" charset="0"/>
              </a:rPr>
              <a:t>(</a:t>
            </a:r>
            <a:r>
              <a:rPr lang="he-IL" sz="2000" b="1" dirty="0">
                <a:solidFill>
                  <a:srgbClr val="C00000"/>
                </a:solidFill>
                <a:latin typeface="Courier New" pitchFamily="49" charset="0"/>
                <a:cs typeface="Courier New" pitchFamily="49" charset="0"/>
              </a:rPr>
              <a:t>2</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execvp</a:t>
            </a:r>
            <a:r>
              <a:rPr lang="en-US" sz="2000" b="1" dirty="0">
                <a:solidFill>
                  <a:srgbClr val="C00000"/>
                </a:solidFill>
                <a:latin typeface="Courier New" pitchFamily="49" charset="0"/>
                <a:cs typeface="Courier New" pitchFamily="49" charset="0"/>
              </a:rPr>
              <a:t>(</a:t>
            </a:r>
            <a:r>
              <a:rPr lang="he-IL" sz="2000" b="1" dirty="0">
                <a:solidFill>
                  <a:srgbClr val="C00000"/>
                </a:solidFill>
                <a:latin typeface="Courier New" pitchFamily="49" charset="0"/>
                <a:cs typeface="Courier New" pitchFamily="49" charset="0"/>
              </a:rPr>
              <a:t>3</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execvl</a:t>
            </a:r>
            <a:r>
              <a:rPr lang="en-US" sz="2000" b="1" dirty="0">
                <a:solidFill>
                  <a:srgbClr val="C00000"/>
                </a:solidFill>
                <a:latin typeface="Courier New" pitchFamily="49" charset="0"/>
                <a:cs typeface="Courier New" pitchFamily="49" charset="0"/>
              </a:rPr>
              <a:t>(</a:t>
            </a:r>
            <a:r>
              <a:rPr lang="he-IL" sz="2000" b="1" dirty="0">
                <a:solidFill>
                  <a:srgbClr val="C00000"/>
                </a:solidFill>
                <a:latin typeface="Courier New" pitchFamily="49" charset="0"/>
                <a:cs typeface="Courier New" pitchFamily="49" charset="0"/>
              </a:rPr>
              <a:t>3</a:t>
            </a:r>
            <a:r>
              <a:rPr lang="en-US" sz="2000" b="1" dirty="0">
                <a:solidFill>
                  <a:srgbClr val="C00000"/>
                </a:solidFill>
                <a:latin typeface="Courier New" pitchFamily="49" charset="0"/>
                <a:cs typeface="Courier New" pitchFamily="49" charset="0"/>
              </a:rPr>
              <a:t>), …</a:t>
            </a:r>
          </a:p>
          <a:p>
            <a:pPr marL="914400" lvl="1" indent="-457200" algn="l" rtl="0">
              <a:buFont typeface="Arial" pitchFamily="34" charset="0"/>
              <a:buChar char="•"/>
            </a:pPr>
            <a:endParaRPr lang="en-US" sz="2400" dirty="0">
              <a:solidFill>
                <a:schemeClr val="tx1"/>
              </a:solidFill>
            </a:endParaRPr>
          </a:p>
          <a:p>
            <a:pPr marL="914400" lvl="1" indent="-457200" algn="l" rtl="0">
              <a:buFont typeface="Arial" pitchFamily="34" charset="0"/>
              <a:buChar char="•"/>
            </a:pPr>
            <a:r>
              <a:rPr lang="en-US" sz="2400" dirty="0">
                <a:solidFill>
                  <a:schemeClr val="tx1"/>
                </a:solidFill>
              </a:rPr>
              <a:t>A family of C-library functions, which replace current process image with a new process image (text, data, stack, etc.).</a:t>
            </a:r>
          </a:p>
          <a:p>
            <a:pPr marL="1371600" lvl="2" indent="-457200" algn="l" rtl="0">
              <a:buFont typeface="Arial" pitchFamily="34" charset="0"/>
              <a:buChar char="•"/>
            </a:pPr>
            <a:r>
              <a:rPr lang="en-US" sz="2000" dirty="0">
                <a:solidFill>
                  <a:schemeClr val="tx1"/>
                </a:solidFill>
              </a:rPr>
              <a:t>Since no new process is created, PID remains the same.</a:t>
            </a:r>
          </a:p>
          <a:p>
            <a:pPr marL="1371600" lvl="2" indent="-457200" algn="l" rtl="0">
              <a:buFont typeface="Arial" pitchFamily="34" charset="0"/>
              <a:buChar char="•"/>
            </a:pPr>
            <a:endParaRPr lang="en-US" sz="2000" dirty="0">
              <a:solidFill>
                <a:schemeClr val="tx1"/>
              </a:solidFill>
            </a:endParaRPr>
          </a:p>
          <a:p>
            <a:pPr marL="914400" lvl="1" indent="-457200" algn="l" rtl="0">
              <a:buFont typeface="Arial" pitchFamily="34" charset="0"/>
              <a:buChar char="•"/>
            </a:pPr>
            <a:r>
              <a:rPr lang="en-US" sz="2000" b="1" dirty="0">
                <a:solidFill>
                  <a:schemeClr val="tx1"/>
                </a:solidFill>
                <a:latin typeface="Courier New" pitchFamily="49" charset="0"/>
                <a:cs typeface="Courier New" pitchFamily="49" charset="0"/>
              </a:rPr>
              <a:t>exec(</a:t>
            </a:r>
            <a:r>
              <a:rPr lang="he-IL" sz="2000" b="1" dirty="0">
                <a:solidFill>
                  <a:schemeClr val="tx1"/>
                </a:solidFill>
                <a:latin typeface="Courier New" pitchFamily="49" charset="0"/>
                <a:cs typeface="Courier New" pitchFamily="49" charset="0"/>
              </a:rPr>
              <a:t>3</a:t>
            </a:r>
            <a:r>
              <a:rPr lang="en-US" sz="2000" b="1" dirty="0">
                <a:solidFill>
                  <a:schemeClr val="tx1"/>
                </a:solidFill>
                <a:latin typeface="Courier New" pitchFamily="49" charset="0"/>
                <a:cs typeface="Courier New" pitchFamily="49" charset="0"/>
              </a:rPr>
              <a:t>)</a:t>
            </a:r>
            <a:r>
              <a:rPr lang="en-US" sz="2400" dirty="0">
                <a:solidFill>
                  <a:schemeClr val="tx1"/>
                </a:solidFill>
              </a:rPr>
              <a:t> functions </a:t>
            </a:r>
            <a:r>
              <a:rPr lang="en-US" sz="2400" b="1" i="1" dirty="0">
                <a:solidFill>
                  <a:schemeClr val="tx1"/>
                </a:solidFill>
              </a:rPr>
              <a:t>do not</a:t>
            </a:r>
            <a:r>
              <a:rPr lang="en-US" sz="2400" dirty="0">
                <a:solidFill>
                  <a:schemeClr val="tx1"/>
                </a:solidFill>
              </a:rPr>
              <a:t> return to the calling process unless an error occurred.</a:t>
            </a:r>
          </a:p>
          <a:p>
            <a:pPr marL="1371600" lvl="2" indent="-457200" algn="l" rtl="0">
              <a:buFont typeface="Arial" pitchFamily="34" charset="0"/>
              <a:buChar char="•"/>
            </a:pPr>
            <a:r>
              <a:rPr lang="en-US" sz="2000" dirty="0">
                <a:solidFill>
                  <a:schemeClr val="tx1"/>
                </a:solidFill>
              </a:rPr>
              <a:t>in which case -1 is returned and </a:t>
            </a:r>
            <a:r>
              <a:rPr lang="en-US" sz="1600" b="1" dirty="0" err="1">
                <a:solidFill>
                  <a:schemeClr val="tx1"/>
                </a:solidFill>
                <a:latin typeface="Courier New" pitchFamily="49" charset="0"/>
                <a:cs typeface="Courier New" pitchFamily="49" charset="0"/>
              </a:rPr>
              <a:t>errno</a:t>
            </a:r>
            <a:r>
              <a:rPr lang="en-US" sz="1600" dirty="0">
                <a:solidFill>
                  <a:schemeClr val="tx1"/>
                </a:solidFill>
              </a:rPr>
              <a:t> </a:t>
            </a:r>
            <a:r>
              <a:rPr lang="en-US" sz="2000" dirty="0">
                <a:solidFill>
                  <a:schemeClr val="tx1"/>
                </a:solidFill>
              </a:rPr>
              <a:t>is set with a special value.</a:t>
            </a:r>
          </a:p>
        </p:txBody>
      </p:sp>
    </p:spTree>
    <p:extLst>
      <p:ext uri="{BB962C8B-B14F-4D97-AF65-F5344CB8AC3E}">
        <p14:creationId xmlns:p14="http://schemas.microsoft.com/office/powerpoint/2010/main" val="4153606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B549-9958-BD0A-383E-A22B28A4F8A6}"/>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9F1A853F-D420-F34D-969E-827CA144D1AC}"/>
              </a:ext>
            </a:extLst>
          </p:cNvPr>
          <p:cNvSpPr>
            <a:spLocks noGrp="1"/>
          </p:cNvSpPr>
          <p:nvPr>
            <p:ph idx="1"/>
          </p:nvPr>
        </p:nvSpPr>
        <p:spPr/>
        <p:txBody>
          <a:bodyPr>
            <a:normAutofit lnSpcReduction="10000"/>
          </a:bodyPr>
          <a:lstStyle/>
          <a:p>
            <a:pPr algn="l" rtl="0"/>
            <a:r>
              <a:rPr lang="en-US" dirty="0"/>
              <a:t>Why do I need to duplicate myself and then call exec to replace myself when I want to start a new process?</a:t>
            </a:r>
          </a:p>
          <a:p>
            <a:pPr algn="l" rtl="0"/>
            <a:r>
              <a:rPr lang="en-US" dirty="0"/>
              <a:t>Answer 1 – not so bad due to </a:t>
            </a:r>
            <a:r>
              <a:rPr lang="en-US" dirty="0" err="1"/>
              <a:t>CoW</a:t>
            </a:r>
            <a:endParaRPr lang="en-US" dirty="0"/>
          </a:p>
          <a:p>
            <a:pPr algn="l" rtl="0"/>
            <a:r>
              <a:rPr lang="en-US" dirty="0"/>
              <a:t>Answer 2 – That’s just the way it is! </a:t>
            </a:r>
          </a:p>
          <a:p>
            <a:pPr algn="l" rtl="0"/>
            <a:r>
              <a:rPr lang="en-US" dirty="0"/>
              <a:t>I am not discussing what could happen. </a:t>
            </a:r>
            <a:br>
              <a:rPr lang="en-US" dirty="0"/>
            </a:br>
            <a:r>
              <a:rPr lang="en-US" dirty="0"/>
              <a:t>I discuss how things work! </a:t>
            </a:r>
          </a:p>
        </p:txBody>
      </p:sp>
    </p:spTree>
    <p:extLst>
      <p:ext uri="{BB962C8B-B14F-4D97-AF65-F5344CB8AC3E}">
        <p14:creationId xmlns:p14="http://schemas.microsoft.com/office/powerpoint/2010/main" val="417637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5748-0631-A16E-E7BE-D775150B729E}"/>
              </a:ext>
            </a:extLst>
          </p:cNvPr>
          <p:cNvSpPr>
            <a:spLocks noGrp="1"/>
          </p:cNvSpPr>
          <p:nvPr>
            <p:ph type="title"/>
          </p:nvPr>
        </p:nvSpPr>
        <p:spPr/>
        <p:txBody>
          <a:bodyPr/>
          <a:lstStyle/>
          <a:p>
            <a:r>
              <a:rPr lang="en-US" dirty="0"/>
              <a:t>What about system(3)</a:t>
            </a:r>
          </a:p>
        </p:txBody>
      </p:sp>
      <p:sp>
        <p:nvSpPr>
          <p:cNvPr id="3" name="Content Placeholder 2">
            <a:extLst>
              <a:ext uri="{FF2B5EF4-FFF2-40B4-BE49-F238E27FC236}">
                <a16:creationId xmlns:a16="http://schemas.microsoft.com/office/drawing/2014/main" id="{7D4D6457-6A99-A45C-4B9A-A9A24F5FDC08}"/>
              </a:ext>
            </a:extLst>
          </p:cNvPr>
          <p:cNvSpPr>
            <a:spLocks noGrp="1"/>
          </p:cNvSpPr>
          <p:nvPr>
            <p:ph idx="1"/>
          </p:nvPr>
        </p:nvSpPr>
        <p:spPr/>
        <p:txBody>
          <a:bodyPr/>
          <a:lstStyle/>
          <a:p>
            <a:pPr algn="l" rtl="0"/>
            <a:r>
              <a:rPr lang="en-US" dirty="0"/>
              <a:t>System(3) is just a library function that calls </a:t>
            </a:r>
          </a:p>
          <a:p>
            <a:pPr algn="l" rtl="0"/>
            <a:r>
              <a:rPr lang="en-US" dirty="0"/>
              <a:t>If (!(fork()) </a:t>
            </a:r>
            <a:r>
              <a:rPr lang="en-US" dirty="0" err="1"/>
              <a:t>execve</a:t>
            </a:r>
            <a:r>
              <a:rPr lang="en-US" dirty="0"/>
              <a:t>(…); </a:t>
            </a:r>
          </a:p>
          <a:p>
            <a:pPr algn="l" rtl="0"/>
            <a:r>
              <a:rPr lang="en-US" dirty="0"/>
              <a:t>wait();</a:t>
            </a:r>
          </a:p>
          <a:p>
            <a:pPr algn="l" rtl="0"/>
            <a:r>
              <a:rPr lang="en-US" dirty="0"/>
              <a:t>You can’t start processes without calling fork(2)!</a:t>
            </a:r>
          </a:p>
          <a:p>
            <a:pPr algn="l" rtl="0"/>
            <a:r>
              <a:rPr lang="en-US" dirty="0"/>
              <a:t>(or clone(2))</a:t>
            </a:r>
          </a:p>
        </p:txBody>
      </p:sp>
    </p:spTree>
    <p:extLst>
      <p:ext uri="{BB962C8B-B14F-4D97-AF65-F5344CB8AC3E}">
        <p14:creationId xmlns:p14="http://schemas.microsoft.com/office/powerpoint/2010/main" val="3223326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0FF-A17A-845D-5784-DE387AE7F860}"/>
              </a:ext>
            </a:extLst>
          </p:cNvPr>
          <p:cNvSpPr>
            <a:spLocks noGrp="1"/>
          </p:cNvSpPr>
          <p:nvPr>
            <p:ph type="title"/>
          </p:nvPr>
        </p:nvSpPr>
        <p:spPr/>
        <p:txBody>
          <a:bodyPr/>
          <a:lstStyle/>
          <a:p>
            <a:pPr rtl="0"/>
            <a:r>
              <a:rPr lang="he-IL" dirty="0" err="1"/>
              <a:t>Note</a:t>
            </a:r>
            <a:r>
              <a:rPr lang="en-US" dirty="0"/>
              <a:t>: </a:t>
            </a:r>
            <a:r>
              <a:rPr lang="he-IL" dirty="0" err="1"/>
              <a:t>this</a:t>
            </a:r>
            <a:r>
              <a:rPr lang="he-IL" dirty="0"/>
              <a:t> </a:t>
            </a:r>
            <a:r>
              <a:rPr lang="he-IL" dirty="0" err="1"/>
              <a:t>class</a:t>
            </a:r>
            <a:r>
              <a:rPr lang="he-IL" dirty="0"/>
              <a:t> </a:t>
            </a:r>
            <a:r>
              <a:rPr lang="he-IL" dirty="0" err="1"/>
              <a:t>is</a:t>
            </a:r>
            <a:r>
              <a:rPr lang="he-IL" dirty="0"/>
              <a:t> </a:t>
            </a:r>
            <a:r>
              <a:rPr lang="he-IL" dirty="0" err="1"/>
              <a:t>about</a:t>
            </a:r>
            <a:r>
              <a:rPr lang="he-IL" dirty="0"/>
              <a:t> POSIX</a:t>
            </a:r>
            <a:endParaRPr lang="en-IL" dirty="0"/>
          </a:p>
        </p:txBody>
      </p:sp>
      <p:sp>
        <p:nvSpPr>
          <p:cNvPr id="3" name="Content Placeholder 2">
            <a:extLst>
              <a:ext uri="{FF2B5EF4-FFF2-40B4-BE49-F238E27FC236}">
                <a16:creationId xmlns:a16="http://schemas.microsoft.com/office/drawing/2014/main" id="{A2D983E2-4808-F932-BED0-CB5B3AC52965}"/>
              </a:ext>
            </a:extLst>
          </p:cNvPr>
          <p:cNvSpPr>
            <a:spLocks noGrp="1"/>
          </p:cNvSpPr>
          <p:nvPr>
            <p:ph idx="1"/>
          </p:nvPr>
        </p:nvSpPr>
        <p:spPr/>
        <p:txBody>
          <a:bodyPr/>
          <a:lstStyle/>
          <a:p>
            <a:pPr algn="l" rtl="0"/>
            <a:r>
              <a:rPr lang="he-IL" dirty="0" err="1"/>
              <a:t>I</a:t>
            </a:r>
            <a:r>
              <a:rPr lang="he-IL" dirty="0"/>
              <a:t> </a:t>
            </a:r>
            <a:r>
              <a:rPr lang="he-IL" dirty="0" err="1"/>
              <a:t>will</a:t>
            </a:r>
            <a:r>
              <a:rPr lang="he-IL" dirty="0"/>
              <a:t> </a:t>
            </a:r>
            <a:r>
              <a:rPr lang="he-IL" dirty="0" err="1"/>
              <a:t>mention</a:t>
            </a:r>
            <a:r>
              <a:rPr lang="he-IL" dirty="0"/>
              <a:t> </a:t>
            </a:r>
            <a:r>
              <a:rPr lang="he-IL" dirty="0" err="1"/>
              <a:t>places</a:t>
            </a:r>
            <a:r>
              <a:rPr lang="he-IL" dirty="0"/>
              <a:t> </a:t>
            </a:r>
            <a:r>
              <a:rPr lang="he-IL" dirty="0" err="1"/>
              <a:t>where</a:t>
            </a:r>
            <a:r>
              <a:rPr lang="he-IL" dirty="0"/>
              <a:t>  </a:t>
            </a:r>
            <a:r>
              <a:rPr lang="he-IL" dirty="0" err="1"/>
              <a:t>Linux</a:t>
            </a:r>
            <a:r>
              <a:rPr lang="en-US" dirty="0"/>
              <a:t>, </a:t>
            </a:r>
            <a:r>
              <a:rPr lang="he-IL" dirty="0" err="1"/>
              <a:t>Windows</a:t>
            </a:r>
            <a:r>
              <a:rPr lang="he-IL" dirty="0"/>
              <a:t> </a:t>
            </a:r>
            <a:r>
              <a:rPr lang="he-IL" dirty="0" err="1"/>
              <a:t>and</a:t>
            </a:r>
            <a:r>
              <a:rPr lang="he-IL" dirty="0"/>
              <a:t> Mac </a:t>
            </a:r>
            <a:r>
              <a:rPr lang="he-IL" dirty="0" err="1"/>
              <a:t>differ</a:t>
            </a:r>
            <a:r>
              <a:rPr lang="he-IL" dirty="0"/>
              <a:t> </a:t>
            </a:r>
            <a:r>
              <a:rPr lang="he-IL" dirty="0" err="1"/>
              <a:t>from</a:t>
            </a:r>
            <a:r>
              <a:rPr lang="he-IL" dirty="0"/>
              <a:t> </a:t>
            </a:r>
            <a:r>
              <a:rPr lang="he-IL" dirty="0" err="1"/>
              <a:t>the</a:t>
            </a:r>
            <a:r>
              <a:rPr lang="he-IL" dirty="0"/>
              <a:t> </a:t>
            </a:r>
            <a:r>
              <a:rPr lang="he-IL" dirty="0" err="1"/>
              <a:t>standard</a:t>
            </a:r>
            <a:r>
              <a:rPr lang="en-US" dirty="0"/>
              <a:t> (When I know and remember).</a:t>
            </a:r>
          </a:p>
          <a:p>
            <a:pPr algn="l" rtl="0"/>
            <a:r>
              <a:rPr lang="en-US" dirty="0"/>
              <a:t>We do not deal with specific standard implementation (Even if Linux is (</a:t>
            </a:r>
            <a:r>
              <a:rPr lang="en-US" dirty="0" err="1"/>
              <a:t>argueably</a:t>
            </a:r>
            <a:r>
              <a:rPr lang="en-US" dirty="0"/>
              <a:t>) the most popular OS in the world)</a:t>
            </a:r>
          </a:p>
          <a:p>
            <a:pPr algn="l" rtl="0"/>
            <a:r>
              <a:rPr lang="en-US" dirty="0"/>
              <a:t>I teach POSIX standard.</a:t>
            </a:r>
            <a:endParaRPr lang="en-IL" dirty="0"/>
          </a:p>
        </p:txBody>
      </p:sp>
    </p:spTree>
    <p:extLst>
      <p:ext uri="{BB962C8B-B14F-4D97-AF65-F5344CB8AC3E}">
        <p14:creationId xmlns:p14="http://schemas.microsoft.com/office/powerpoint/2010/main" val="360649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dirty="0">
                <a:solidFill>
                  <a:schemeClr val="tx1"/>
                </a:solidFill>
              </a:rPr>
              <a:t>Creating a new process</a:t>
            </a:r>
          </a:p>
          <a:p>
            <a:pPr marL="914400" lvl="1" indent="-457200" algn="l" rtl="0">
              <a:buFont typeface="Arial" pitchFamily="34" charset="0"/>
              <a:buChar char="•"/>
            </a:pPr>
            <a:r>
              <a:rPr lang="en-US" sz="2400" dirty="0">
                <a:solidFill>
                  <a:schemeClr val="tx1"/>
                </a:solidFill>
              </a:rPr>
              <a:t>Waiting for a process </a:t>
            </a:r>
          </a:p>
          <a:p>
            <a:pPr marL="914400" lvl="1" indent="-457200" algn="l" rtl="0">
              <a:buFont typeface="Arial" pitchFamily="34" charset="0"/>
              <a:buChar char="•"/>
            </a:pPr>
            <a:r>
              <a:rPr lang="en-US" sz="2400" dirty="0">
                <a:solidFill>
                  <a:schemeClr val="tx1"/>
                </a:solidFill>
              </a:rPr>
              <a:t>Running a script / command</a:t>
            </a:r>
          </a:p>
          <a:p>
            <a:pPr marL="914400" lvl="1" indent="-457200" algn="l" rtl="0">
              <a:buFont typeface="Arial" pitchFamily="34" charset="0"/>
              <a:buChar char="•"/>
            </a:pPr>
            <a:r>
              <a:rPr lang="en-US" sz="2400" b="1" dirty="0">
                <a:solidFill>
                  <a:srgbClr val="C00000"/>
                </a:solidFill>
              </a:rPr>
              <a:t>Error report</a:t>
            </a:r>
          </a:p>
          <a:p>
            <a:pPr marL="457200" indent="-457200" algn="l" rtl="0">
              <a:buFont typeface="Arial" pitchFamily="34" charset="0"/>
              <a:buChar char="•"/>
            </a:pPr>
            <a:r>
              <a:rPr lang="en-US" sz="2800" dirty="0">
                <a:solidFill>
                  <a:schemeClr val="tx1"/>
                </a:solidFill>
              </a:rPr>
              <a:t>File management</a:t>
            </a:r>
          </a:p>
        </p:txBody>
      </p:sp>
    </p:spTree>
    <p:extLst>
      <p:ext uri="{BB962C8B-B14F-4D97-AF65-F5344CB8AC3E}">
        <p14:creationId xmlns:p14="http://schemas.microsoft.com/office/powerpoint/2010/main" val="331225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marL="457200" indent="-457200" rtl="0"/>
            <a:r>
              <a:rPr lang="en-US" sz="3600" b="1" dirty="0" err="1">
                <a:solidFill>
                  <a:srgbClr val="C00000"/>
                </a:solidFill>
                <a:latin typeface="Courier New" pitchFamily="49" charset="0"/>
                <a:cs typeface="Courier New" pitchFamily="49" charset="0"/>
              </a:rPr>
              <a:t>errno</a:t>
            </a:r>
            <a:endParaRPr lang="en-US" sz="3600" b="1" dirty="0">
              <a:solidFill>
                <a:srgbClr val="C00000"/>
              </a:solidFill>
              <a:latin typeface="Courier New" pitchFamily="49" charset="0"/>
              <a:cs typeface="Courier New" pitchFamily="49" charset="0"/>
            </a:endParaRPr>
          </a:p>
        </p:txBody>
      </p:sp>
      <p:sp>
        <p:nvSpPr>
          <p:cNvPr id="3" name="כותרת משנה 2"/>
          <p:cNvSpPr>
            <a:spLocks noGrp="1"/>
          </p:cNvSpPr>
          <p:nvPr>
            <p:ph type="subTitle" idx="1"/>
          </p:nvPr>
        </p:nvSpPr>
        <p:spPr>
          <a:xfrm>
            <a:off x="107504" y="841276"/>
            <a:ext cx="8928992" cy="4752528"/>
          </a:xfrm>
        </p:spPr>
        <p:txBody>
          <a:bodyPr>
            <a:normAutofit fontScale="62500" lnSpcReduction="20000"/>
          </a:bodyPr>
          <a:lstStyle/>
          <a:p>
            <a:pPr marL="457200" indent="-457200" algn="l" rtl="0">
              <a:buFont typeface="Arial" pitchFamily="34" charset="0"/>
              <a:buChar char="•"/>
            </a:pPr>
            <a:r>
              <a:rPr lang="en-US" dirty="0">
                <a:solidFill>
                  <a:schemeClr val="tx1"/>
                </a:solidFill>
                <a:latin typeface="+mj-lt"/>
              </a:rPr>
              <a:t>A system variable, which is set by system calls in the event of an error </a:t>
            </a:r>
          </a:p>
          <a:p>
            <a:pPr marL="457200" indent="-457200" algn="l" rtl="0">
              <a:buFont typeface="Arial" pitchFamily="34" charset="0"/>
              <a:buChar char="•"/>
            </a:pPr>
            <a:r>
              <a:rPr lang="en-US" dirty="0">
                <a:solidFill>
                  <a:schemeClr val="tx1"/>
                </a:solidFill>
                <a:latin typeface="+mj-lt"/>
              </a:rPr>
              <a:t>Usually i</a:t>
            </a:r>
            <a:r>
              <a:rPr lang="en-US" i="1" dirty="0">
                <a:solidFill>
                  <a:schemeClr val="tx1"/>
                </a:solidFill>
                <a:latin typeface="+mj-lt"/>
              </a:rPr>
              <a:t>ndicates what went wrong</a:t>
            </a:r>
            <a:endParaRPr lang="en-US" dirty="0">
              <a:solidFill>
                <a:schemeClr val="tx1"/>
              </a:solidFill>
              <a:latin typeface="+mj-lt"/>
            </a:endParaRPr>
          </a:p>
          <a:p>
            <a:pPr marL="914400" lvl="1" indent="-457200" algn="l" rtl="0">
              <a:buFont typeface="Arial" pitchFamily="34" charset="0"/>
              <a:buChar char="•"/>
            </a:pPr>
            <a:r>
              <a:rPr lang="en-US" dirty="0">
                <a:solidFill>
                  <a:schemeClr val="tx1"/>
                </a:solidFill>
                <a:latin typeface="+mj-lt"/>
              </a:rPr>
              <a:t>However, “</a:t>
            </a:r>
            <a:r>
              <a:rPr lang="en-US" sz="3200" i="1" dirty="0">
                <a:solidFill>
                  <a:schemeClr val="tx1"/>
                </a:solidFill>
                <a:latin typeface="+mj-lt"/>
              </a:rPr>
              <a:t>a function that succeeds is allowed to change </a:t>
            </a:r>
            <a:r>
              <a:rPr lang="en-US" sz="3200" i="1" dirty="0" err="1">
                <a:solidFill>
                  <a:schemeClr val="tx1"/>
                </a:solidFill>
                <a:latin typeface="+mj-lt"/>
              </a:rPr>
              <a:t>errno</a:t>
            </a:r>
            <a:r>
              <a:rPr lang="en-US" sz="3200" dirty="0">
                <a:solidFill>
                  <a:schemeClr val="tx1"/>
                </a:solidFill>
                <a:latin typeface="+mj-lt"/>
              </a:rPr>
              <a:t>” (</a:t>
            </a:r>
            <a:r>
              <a:rPr lang="en-US" dirty="0">
                <a:solidFill>
                  <a:schemeClr val="tx1"/>
                </a:solidFill>
                <a:latin typeface="+mj-lt"/>
              </a:rPr>
              <a:t>Linux’ manual)</a:t>
            </a:r>
            <a:endParaRPr lang="en-US" dirty="0">
              <a:latin typeface="+mj-lt"/>
            </a:endParaRPr>
          </a:p>
          <a:p>
            <a:pPr marL="914400" lvl="1" indent="-457200" algn="l" rtl="0">
              <a:buFont typeface="Arial" pitchFamily="34" charset="0"/>
              <a:buChar char="•"/>
            </a:pPr>
            <a:r>
              <a:rPr lang="en-US" sz="2600" dirty="0">
                <a:solidFill>
                  <a:schemeClr val="tx1"/>
                </a:solidFill>
                <a:latin typeface="+mj-lt"/>
                <a:cs typeface="Courier New" pitchFamily="49" charset="0"/>
              </a:rPr>
              <a:t>The existence or an error is indicated by the function’s return value </a:t>
            </a:r>
          </a:p>
          <a:p>
            <a:pPr marL="1371600" lvl="2" indent="-457200" algn="l" rtl="0">
              <a:buFont typeface="Arial" pitchFamily="34" charset="0"/>
              <a:buChar char="•"/>
            </a:pPr>
            <a:r>
              <a:rPr lang="en-US" dirty="0">
                <a:solidFill>
                  <a:schemeClr val="tx1"/>
                </a:solidFill>
                <a:latin typeface="+mj-lt"/>
              </a:rPr>
              <a:t>Usually -1 indicates an error</a:t>
            </a:r>
          </a:p>
          <a:p>
            <a:pPr marL="457200" indent="-457200" algn="l" rtl="0">
              <a:buFont typeface="Arial" pitchFamily="34" charset="0"/>
              <a:buChar char="•"/>
            </a:pPr>
            <a:r>
              <a:rPr lang="en-US" dirty="0">
                <a:solidFill>
                  <a:schemeClr val="tx1"/>
                </a:solidFill>
                <a:latin typeface="+mj-lt"/>
              </a:rPr>
              <a:t>Frequently a macro. </a:t>
            </a:r>
          </a:p>
          <a:p>
            <a:pPr marL="914400" lvl="1" indent="-457200" algn="l" rtl="0">
              <a:buFont typeface="Arial" pitchFamily="34" charset="0"/>
              <a:buChar char="•"/>
            </a:pPr>
            <a:r>
              <a:rPr lang="en-US" dirty="0">
                <a:solidFill>
                  <a:schemeClr val="tx1"/>
                </a:solidFill>
                <a:latin typeface="+mj-lt"/>
              </a:rPr>
              <a:t>E.g. EACCES (permission denied), EAGAIN (</a:t>
            </a:r>
            <a:r>
              <a:rPr lang="en-US" dirty="0" err="1">
                <a:solidFill>
                  <a:schemeClr val="tx1"/>
                </a:solidFill>
                <a:latin typeface="+mj-lt"/>
              </a:rPr>
              <a:t>rsrc</a:t>
            </a:r>
            <a:r>
              <a:rPr lang="en-US" dirty="0">
                <a:solidFill>
                  <a:schemeClr val="tx1"/>
                </a:solidFill>
                <a:latin typeface="+mj-lt"/>
              </a:rPr>
              <a:t> temporarily unavailable).</a:t>
            </a:r>
          </a:p>
          <a:p>
            <a:pPr marL="457200" indent="-457200" algn="l" rtl="0">
              <a:buFont typeface="Arial" pitchFamily="34" charset="0"/>
              <a:buChar char="•"/>
            </a:pPr>
            <a:r>
              <a:rPr lang="en-US" sz="2600" b="1" dirty="0" err="1">
                <a:solidFill>
                  <a:schemeClr val="tx1"/>
                </a:solidFill>
                <a:latin typeface="+mj-lt"/>
                <a:cs typeface="Courier New" pitchFamily="49" charset="0"/>
              </a:rPr>
              <a:t>errno</a:t>
            </a:r>
            <a:r>
              <a:rPr lang="en-US" sz="2600" dirty="0">
                <a:solidFill>
                  <a:schemeClr val="tx1"/>
                </a:solidFill>
                <a:latin typeface="+mj-lt"/>
              </a:rPr>
              <a:t> </a:t>
            </a:r>
            <a:r>
              <a:rPr lang="en-US" dirty="0">
                <a:solidFill>
                  <a:schemeClr val="tx1"/>
                </a:solidFill>
                <a:latin typeface="+mj-lt"/>
              </a:rPr>
              <a:t>is </a:t>
            </a:r>
            <a:r>
              <a:rPr lang="en-US" i="1" dirty="0">
                <a:solidFill>
                  <a:schemeClr val="tx1"/>
                </a:solidFill>
                <a:latin typeface="+mj-lt"/>
              </a:rPr>
              <a:t>thread local </a:t>
            </a:r>
            <a:r>
              <a:rPr lang="en-US" dirty="0">
                <a:solidFill>
                  <a:schemeClr val="tx1"/>
                </a:solidFill>
                <a:latin typeface="+mj-lt"/>
              </a:rPr>
              <a:t>and </a:t>
            </a:r>
            <a:r>
              <a:rPr lang="en-US" i="1" dirty="0">
                <a:solidFill>
                  <a:schemeClr val="tx1"/>
                </a:solidFill>
                <a:latin typeface="+mj-lt"/>
              </a:rPr>
              <a:t>thread-safe</a:t>
            </a:r>
            <a:r>
              <a:rPr lang="en-US" dirty="0">
                <a:solidFill>
                  <a:schemeClr val="tx1"/>
                </a:solidFill>
                <a:latin typeface="+mj-lt"/>
              </a:rPr>
              <a:t>,</a:t>
            </a:r>
            <a:r>
              <a:rPr lang="en-US" i="1" dirty="0">
                <a:solidFill>
                  <a:schemeClr val="tx1"/>
                </a:solidFill>
                <a:latin typeface="+mj-lt"/>
              </a:rPr>
              <a:t> </a:t>
            </a:r>
            <a:r>
              <a:rPr lang="en-US" dirty="0">
                <a:solidFill>
                  <a:schemeClr val="tx1"/>
                </a:solidFill>
                <a:latin typeface="+mj-lt"/>
              </a:rPr>
              <a:t>meaning that setting it in one thread does not affect its value in any other thread.</a:t>
            </a:r>
          </a:p>
          <a:p>
            <a:pPr marL="457200" indent="-457200" algn="l" rtl="0">
              <a:buFont typeface="Arial" pitchFamily="34" charset="0"/>
              <a:buChar char="•"/>
            </a:pPr>
            <a:r>
              <a:rPr lang="en-US" dirty="0">
                <a:solidFill>
                  <a:schemeClr val="tx1"/>
                </a:solidFill>
                <a:latin typeface="+mj-lt"/>
              </a:rPr>
              <a:t>Use </a:t>
            </a:r>
            <a:r>
              <a:rPr lang="en-US" dirty="0" err="1">
                <a:solidFill>
                  <a:schemeClr val="tx1"/>
                </a:solidFill>
                <a:latin typeface="+mj-lt"/>
              </a:rPr>
              <a:t>perror</a:t>
            </a:r>
            <a:r>
              <a:rPr lang="en-US" dirty="0">
                <a:solidFill>
                  <a:schemeClr val="tx1"/>
                </a:solidFill>
                <a:latin typeface="+mj-lt"/>
              </a:rPr>
              <a:t>(3) to report errors</a:t>
            </a:r>
          </a:p>
          <a:p>
            <a:pPr marL="457200" indent="-457200" algn="l" rtl="0">
              <a:buFont typeface="Arial" pitchFamily="34" charset="0"/>
              <a:buChar char="•"/>
            </a:pPr>
            <a:r>
              <a:rPr lang="en-US" dirty="0">
                <a:solidFill>
                  <a:schemeClr val="tx1"/>
                </a:solidFill>
                <a:latin typeface="+mj-lt"/>
              </a:rPr>
              <a:t>Be wary of mistakes such as:</a:t>
            </a:r>
          </a:p>
          <a:p>
            <a:pPr marL="914400" lvl="1" indent="-457200" algn="l" rtl="0">
              <a:buFont typeface="Arial" pitchFamily="34" charset="0"/>
              <a:buChar char="•"/>
            </a:pPr>
            <a:r>
              <a:rPr lang="en-US" sz="2300" b="1" dirty="0">
                <a:solidFill>
                  <a:srgbClr val="0000FF"/>
                </a:solidFill>
                <a:latin typeface="+mj-lt"/>
                <a:cs typeface="Courier New" pitchFamily="49" charset="0"/>
              </a:rPr>
              <a:t>If (call() == -1){</a:t>
            </a:r>
            <a:br>
              <a:rPr lang="en-US" sz="2300" b="1" dirty="0">
                <a:solidFill>
                  <a:srgbClr val="0000FF"/>
                </a:solidFill>
                <a:latin typeface="+mj-lt"/>
                <a:cs typeface="Courier New" pitchFamily="49" charset="0"/>
              </a:rPr>
            </a:br>
            <a:r>
              <a:rPr lang="en-US" sz="2300" b="1" dirty="0">
                <a:solidFill>
                  <a:srgbClr val="0000FF"/>
                </a:solidFill>
                <a:latin typeface="+mj-lt"/>
                <a:cs typeface="Courier New" pitchFamily="49" charset="0"/>
              </a:rPr>
              <a:t>	</a:t>
            </a:r>
            <a:r>
              <a:rPr lang="en-US" sz="2300" b="1" dirty="0" err="1">
                <a:solidFill>
                  <a:srgbClr val="0000FF"/>
                </a:solidFill>
                <a:latin typeface="+mj-lt"/>
                <a:cs typeface="Courier New" pitchFamily="49" charset="0"/>
              </a:rPr>
              <a:t>printf</a:t>
            </a:r>
            <a:r>
              <a:rPr lang="en-US" sz="2300" b="1" dirty="0">
                <a:solidFill>
                  <a:srgbClr val="0000FF"/>
                </a:solidFill>
                <a:latin typeface="+mj-lt"/>
                <a:cs typeface="Courier New" pitchFamily="49" charset="0"/>
              </a:rPr>
              <a:t>(“failed…”);</a:t>
            </a:r>
            <a:br>
              <a:rPr lang="en-US" sz="2300" b="1" dirty="0">
                <a:solidFill>
                  <a:srgbClr val="0000FF"/>
                </a:solidFill>
                <a:latin typeface="+mj-lt"/>
                <a:cs typeface="Courier New" pitchFamily="49" charset="0"/>
              </a:rPr>
            </a:br>
            <a:r>
              <a:rPr lang="en-US" sz="2300" b="1" dirty="0">
                <a:solidFill>
                  <a:srgbClr val="0000FF"/>
                </a:solidFill>
                <a:latin typeface="+mj-lt"/>
                <a:cs typeface="Courier New" pitchFamily="49" charset="0"/>
              </a:rPr>
              <a:t>	if (</a:t>
            </a:r>
            <a:r>
              <a:rPr lang="en-US" sz="2300" b="1" dirty="0" err="1">
                <a:solidFill>
                  <a:srgbClr val="0000FF"/>
                </a:solidFill>
                <a:latin typeface="+mj-lt"/>
                <a:cs typeface="Courier New" pitchFamily="49" charset="0"/>
              </a:rPr>
              <a:t>errno</a:t>
            </a:r>
            <a:r>
              <a:rPr lang="en-US" sz="2300" b="1" dirty="0">
                <a:solidFill>
                  <a:srgbClr val="0000FF"/>
                </a:solidFill>
                <a:latin typeface="+mj-lt"/>
                <a:cs typeface="Courier New" pitchFamily="49" charset="0"/>
              </a:rPr>
              <a:t> == …)</a:t>
            </a:r>
            <a:br>
              <a:rPr lang="en-US" sz="2300" b="1" dirty="0">
                <a:solidFill>
                  <a:srgbClr val="0000FF"/>
                </a:solidFill>
                <a:latin typeface="+mj-lt"/>
                <a:cs typeface="Courier New" pitchFamily="49" charset="0"/>
              </a:rPr>
            </a:br>
            <a:r>
              <a:rPr lang="en-US" sz="2300" b="1" dirty="0">
                <a:solidFill>
                  <a:srgbClr val="0000FF"/>
                </a:solidFill>
                <a:latin typeface="+mj-lt"/>
                <a:cs typeface="Courier New" pitchFamily="49" charset="0"/>
              </a:rPr>
              <a:t>}</a:t>
            </a:r>
          </a:p>
          <a:p>
            <a:pPr marL="457200" indent="-457200" algn="l" rtl="0">
              <a:buFont typeface="Arial" pitchFamily="34" charset="0"/>
              <a:buChar char="•"/>
            </a:pPr>
            <a:r>
              <a:rPr lang="en-US" dirty="0">
                <a:solidFill>
                  <a:schemeClr val="tx1"/>
                </a:solidFill>
                <a:latin typeface="+mj-lt"/>
              </a:rPr>
              <a:t>Code defensively! Use </a:t>
            </a:r>
            <a:r>
              <a:rPr lang="en-US" sz="2600" b="1" dirty="0" err="1">
                <a:solidFill>
                  <a:schemeClr val="tx1"/>
                </a:solidFill>
                <a:latin typeface="+mj-lt"/>
                <a:cs typeface="Courier New" pitchFamily="49" charset="0"/>
              </a:rPr>
              <a:t>errno</a:t>
            </a:r>
            <a:r>
              <a:rPr lang="en-US" sz="2600" dirty="0">
                <a:solidFill>
                  <a:schemeClr val="tx1"/>
                </a:solidFill>
                <a:latin typeface="+mj-lt"/>
              </a:rPr>
              <a:t> </a:t>
            </a:r>
            <a:r>
              <a:rPr lang="en-US" dirty="0">
                <a:solidFill>
                  <a:schemeClr val="tx1"/>
                </a:solidFill>
                <a:latin typeface="+mj-lt"/>
              </a:rPr>
              <a:t>often!</a:t>
            </a:r>
          </a:p>
        </p:txBody>
      </p:sp>
      <p:sp>
        <p:nvSpPr>
          <p:cNvPr id="4" name="Cloud Callout 14"/>
          <p:cNvSpPr/>
          <p:nvPr/>
        </p:nvSpPr>
        <p:spPr>
          <a:xfrm>
            <a:off x="4860032" y="3937620"/>
            <a:ext cx="2304256" cy="864096"/>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What’s the problem?</a:t>
            </a:r>
          </a:p>
          <a:p>
            <a:pPr algn="l" rtl="0"/>
            <a:r>
              <a:rPr lang="en-US" sz="1400" i="1" dirty="0" err="1">
                <a:solidFill>
                  <a:schemeClr val="tx1"/>
                </a:solidFill>
                <a:latin typeface="Courier New" pitchFamily="49" charset="0"/>
                <a:cs typeface="Courier New" pitchFamily="49" charset="0"/>
              </a:rPr>
              <a:t>errno</a:t>
            </a:r>
            <a:r>
              <a:rPr lang="en-US" sz="1400" i="1" dirty="0">
                <a:solidFill>
                  <a:schemeClr val="tx1"/>
                </a:solidFill>
                <a:latin typeface="Courier New" pitchFamily="49" charset="0"/>
                <a:cs typeface="Courier New" pitchFamily="49" charset="0"/>
              </a:rPr>
              <a:t> </a:t>
            </a:r>
            <a:r>
              <a:rPr lang="en-US" sz="1400" dirty="0">
                <a:solidFill>
                  <a:schemeClr val="tx1"/>
                </a:solidFill>
                <a:latin typeface="Courier New" pitchFamily="49" charset="0"/>
                <a:cs typeface="Courier New" pitchFamily="49" charset="0"/>
              </a:rPr>
              <a:t>may have been changed by </a:t>
            </a:r>
            <a:r>
              <a:rPr lang="en-US" sz="1400" i="1" dirty="0" err="1">
                <a:solidFill>
                  <a:schemeClr val="tx1"/>
                </a:solidFill>
                <a:latin typeface="Courier New" pitchFamily="49" charset="0"/>
                <a:cs typeface="Courier New" pitchFamily="49" charset="0"/>
              </a:rPr>
              <a:t>printf</a:t>
            </a:r>
            <a:r>
              <a:rPr lang="en-US" sz="1400" i="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46317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Process control - example 2</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47500" lnSpcReduction="20000"/>
          </a:bodyPr>
          <a:lstStyle/>
          <a:p>
            <a:pPr algn="l" rtl="0"/>
            <a:r>
              <a:rPr lang="en-US" sz="2900" b="1" dirty="0" err="1">
                <a:solidFill>
                  <a:srgbClr val="00B050"/>
                </a:solidFill>
                <a:latin typeface="Courier New" pitchFamily="49" charset="0"/>
                <a:cs typeface="Courier New" pitchFamily="49" charset="0"/>
              </a:rPr>
              <a:t>int</a:t>
            </a:r>
            <a:r>
              <a:rPr lang="en-US" sz="2900" dirty="0">
                <a:solidFill>
                  <a:srgbClr val="00B050"/>
                </a:solidFill>
                <a:latin typeface="Courier New" pitchFamily="49" charset="0"/>
                <a:cs typeface="Courier New" pitchFamily="49" charset="0"/>
              </a:rPr>
              <a:t> </a:t>
            </a:r>
            <a:r>
              <a:rPr lang="en-US" sz="2900" b="1" dirty="0">
                <a:solidFill>
                  <a:srgbClr val="C00000"/>
                </a:solidFill>
                <a:latin typeface="Courier New" pitchFamily="49" charset="0"/>
                <a:cs typeface="Courier New" pitchFamily="49" charset="0"/>
              </a:rPr>
              <a:t>main</a:t>
            </a:r>
            <a:r>
              <a:rPr lang="en-US" sz="2900" dirty="0">
                <a:solidFill>
                  <a:schemeClr val="tx1"/>
                </a:solidFill>
                <a:latin typeface="Courier New" pitchFamily="49" charset="0"/>
                <a:cs typeface="Courier New" pitchFamily="49" charset="0"/>
              </a:rPr>
              <a:t>(</a:t>
            </a:r>
            <a:r>
              <a:rPr lang="en-US" sz="2900" dirty="0" err="1">
                <a:solidFill>
                  <a:schemeClr val="tx1"/>
                </a:solidFill>
                <a:latin typeface="Courier New" pitchFamily="49" charset="0"/>
                <a:cs typeface="Courier New" pitchFamily="49" charset="0"/>
              </a:rPr>
              <a:t>int</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argc</a:t>
            </a:r>
            <a:r>
              <a:rPr lang="en-US" sz="2900" dirty="0">
                <a:solidFill>
                  <a:schemeClr val="tx1"/>
                </a:solidFill>
                <a:latin typeface="Courier New" pitchFamily="49" charset="0"/>
                <a:cs typeface="Courier New" pitchFamily="49" charset="0"/>
              </a:rPr>
              <a:t>, char **</a:t>
            </a:r>
            <a:r>
              <a:rPr lang="en-US" sz="2900" dirty="0" err="1">
                <a:solidFill>
                  <a:schemeClr val="tx1"/>
                </a:solidFill>
                <a:latin typeface="Courier New" pitchFamily="49" charset="0"/>
                <a:cs typeface="Courier New" pitchFamily="49" charset="0"/>
              </a:rPr>
              <a:t>argv</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while</a:t>
            </a:r>
            <a:r>
              <a:rPr lang="en-US" sz="2900" dirty="0">
                <a:solidFill>
                  <a:schemeClr val="tx1"/>
                </a:solidFill>
                <a:latin typeface="Courier New" pitchFamily="49" charset="0"/>
                <a:cs typeface="Courier New" pitchFamily="49" charset="0"/>
              </a:rPr>
              <a:t>(true){</a:t>
            </a: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type_prompt</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read_command</a:t>
            </a:r>
            <a:r>
              <a:rPr lang="en-US" sz="2900" dirty="0">
                <a:solidFill>
                  <a:schemeClr val="tx1"/>
                </a:solidFill>
                <a:latin typeface="Courier New" pitchFamily="49" charset="0"/>
                <a:cs typeface="Courier New" pitchFamily="49" charset="0"/>
              </a:rPr>
              <a:t>(command, </a:t>
            </a:r>
            <a:r>
              <a:rPr lang="en-US" sz="2900" dirty="0" err="1">
                <a:solidFill>
                  <a:schemeClr val="tx1"/>
                </a:solidFill>
                <a:latin typeface="Courier New" pitchFamily="49" charset="0"/>
                <a:cs typeface="Courier New" pitchFamily="49" charset="0"/>
              </a:rPr>
              <a:t>params</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pid</a:t>
            </a:r>
            <a:r>
              <a:rPr lang="en-US" sz="2900" dirty="0">
                <a:solidFill>
                  <a:schemeClr val="tx1"/>
                </a:solidFill>
                <a:latin typeface="Courier New" pitchFamily="49" charset="0"/>
                <a:cs typeface="Courier New" pitchFamily="49" charset="0"/>
              </a:rPr>
              <a:t> = </a:t>
            </a:r>
            <a:r>
              <a:rPr lang="en-US" sz="2900" b="1" dirty="0">
                <a:solidFill>
                  <a:srgbClr val="C00000"/>
                </a:solidFill>
                <a:latin typeface="Courier New" pitchFamily="49" charset="0"/>
                <a:cs typeface="Courier New" pitchFamily="49" charset="0"/>
              </a:rPr>
              <a:t>fork</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if</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pid</a:t>
            </a:r>
            <a:r>
              <a:rPr lang="en-US" sz="2900" dirty="0">
                <a:solidFill>
                  <a:schemeClr val="tx1"/>
                </a:solidFill>
                <a:latin typeface="Courier New" pitchFamily="49" charset="0"/>
                <a:cs typeface="Courier New" pitchFamily="49" charset="0"/>
              </a:rPr>
              <a:t>&lt;</a:t>
            </a:r>
            <a:r>
              <a:rPr lang="en-US" sz="2900" b="1" dirty="0">
                <a:solidFill>
                  <a:srgbClr val="C00000"/>
                </a:solidFill>
                <a:latin typeface="Courier New" pitchFamily="49" charset="0"/>
                <a:cs typeface="Courier New" pitchFamily="49" charset="0"/>
              </a:rPr>
              <a:t>0</a:t>
            </a:r>
            <a:r>
              <a:rPr lang="en-US" sz="2900" dirty="0">
                <a:solidFill>
                  <a:schemeClr val="tx1"/>
                </a:solidFill>
                <a:latin typeface="Courier New" pitchFamily="49" charset="0"/>
                <a:cs typeface="Courier New" pitchFamily="49" charset="0"/>
              </a:rPr>
              <a:t>){	</a:t>
            </a:r>
            <a:r>
              <a:rPr lang="en-US" sz="2900" b="1" dirty="0">
                <a:solidFill>
                  <a:srgbClr val="00B050"/>
                </a:solidFill>
                <a:latin typeface="Courier New" pitchFamily="49" charset="0"/>
                <a:cs typeface="Courier New" pitchFamily="49" charset="0"/>
              </a:rPr>
              <a:t>//fork failed</a:t>
            </a:r>
            <a:endParaRPr lang="en-US" sz="2900" dirty="0">
              <a:solidFill>
                <a:schemeClr val="tx1"/>
              </a:solidFill>
              <a:latin typeface="Courier New" pitchFamily="49" charset="0"/>
              <a:cs typeface="Courier New" pitchFamily="49" charset="0"/>
            </a:endParaRP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if</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errno</a:t>
            </a:r>
            <a:r>
              <a:rPr lang="en-US" sz="2900" dirty="0">
                <a:solidFill>
                  <a:schemeClr val="tx1"/>
                </a:solidFill>
                <a:latin typeface="Courier New" pitchFamily="49" charset="0"/>
                <a:cs typeface="Courier New" pitchFamily="49" charset="0"/>
              </a:rPr>
              <a:t> == EAGAIN) {</a:t>
            </a: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perror</a:t>
            </a:r>
            <a:r>
              <a:rPr lang="en-US" sz="2900" dirty="0">
                <a:solidFill>
                  <a:schemeClr val="tx1"/>
                </a:solidFill>
                <a:latin typeface="Courier New" pitchFamily="49" charset="0"/>
                <a:cs typeface="Courier New" pitchFamily="49" charset="0"/>
              </a:rPr>
              <a:t>(“fork:”);</a:t>
            </a:r>
          </a:p>
          <a:p>
            <a:pPr algn="l" rtl="0"/>
            <a:r>
              <a:rPr lang="en-US" sz="2900" dirty="0">
                <a:solidFill>
                  <a:schemeClr val="tx1"/>
                </a:solidFill>
                <a:latin typeface="Courier New" pitchFamily="49" charset="0"/>
                <a:cs typeface="Courier New" pitchFamily="49" charset="0"/>
              </a:rPr>
              <a:t>				</a:t>
            </a:r>
            <a:r>
              <a:rPr lang="en-US" sz="2900" b="1" dirty="0" err="1">
                <a:solidFill>
                  <a:srgbClr val="0070C0"/>
                </a:solidFill>
                <a:latin typeface="Courier New" pitchFamily="49" charset="0"/>
                <a:cs typeface="Courier New" pitchFamily="49" charset="0"/>
              </a:rPr>
              <a:t>coutinue</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else </a:t>
            </a:r>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 //handle other possible errors</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if</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pid</a:t>
            </a:r>
            <a:r>
              <a:rPr lang="en-US" sz="2900" dirty="0">
                <a:solidFill>
                  <a:schemeClr val="tx1"/>
                </a:solidFill>
                <a:latin typeface="Courier New" pitchFamily="49" charset="0"/>
                <a:cs typeface="Courier New" pitchFamily="49" charset="0"/>
              </a:rPr>
              <a:t>&gt;0) 	</a:t>
            </a:r>
            <a:r>
              <a:rPr lang="en-US" sz="2900" b="1" dirty="0">
                <a:solidFill>
                  <a:srgbClr val="00B050"/>
                </a:solidFill>
                <a:latin typeface="Courier New" pitchFamily="49" charset="0"/>
                <a:cs typeface="Courier New" pitchFamily="49" charset="0"/>
              </a:rPr>
              <a:t>//parent</a:t>
            </a:r>
          </a:p>
          <a:p>
            <a:pPr algn="l" rtl="0"/>
            <a:r>
              <a:rPr lang="en-US" sz="2900" dirty="0">
                <a:solidFill>
                  <a:schemeClr val="tx1"/>
                </a:solidFill>
                <a:latin typeface="Courier New" pitchFamily="49" charset="0"/>
                <a:cs typeface="Courier New" pitchFamily="49" charset="0"/>
              </a:rPr>
              <a:t>			</a:t>
            </a:r>
            <a:r>
              <a:rPr lang="en-US" sz="2900" b="1" dirty="0">
                <a:solidFill>
                  <a:srgbClr val="C00000"/>
                </a:solidFill>
                <a:latin typeface="Courier New" pitchFamily="49" charset="0"/>
                <a:cs typeface="Courier New" pitchFamily="49" charset="0"/>
              </a:rPr>
              <a:t>wait</a:t>
            </a:r>
            <a:r>
              <a:rPr lang="en-US" sz="2900" dirty="0">
                <a:solidFill>
                  <a:schemeClr val="tx1"/>
                </a:solidFill>
                <a:latin typeface="Courier New" pitchFamily="49" charset="0"/>
                <a:cs typeface="Courier New" pitchFamily="49" charset="0"/>
              </a:rPr>
              <a:t>(&amp;status);</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else 		</a:t>
            </a:r>
            <a:r>
              <a:rPr lang="en-US" sz="2900" b="1" dirty="0">
                <a:solidFill>
                  <a:srgbClr val="00B050"/>
                </a:solidFill>
                <a:latin typeface="Courier New" pitchFamily="49" charset="0"/>
                <a:cs typeface="Courier New" pitchFamily="49" charset="0"/>
              </a:rPr>
              <a:t>//child</a:t>
            </a:r>
            <a:endParaRPr lang="en-US" sz="2900" b="1" dirty="0">
              <a:solidFill>
                <a:srgbClr val="0070C0"/>
              </a:solidFill>
              <a:latin typeface="Courier New" pitchFamily="49" charset="0"/>
              <a:cs typeface="Courier New" pitchFamily="49" charset="0"/>
            </a:endParaRP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execvp</a:t>
            </a:r>
            <a:r>
              <a:rPr lang="en-US" sz="2900" dirty="0">
                <a:solidFill>
                  <a:schemeClr val="tx1"/>
                </a:solidFill>
                <a:latin typeface="Courier New" pitchFamily="49" charset="0"/>
                <a:cs typeface="Courier New" pitchFamily="49" charset="0"/>
              </a:rPr>
              <a:t>(</a:t>
            </a:r>
            <a:r>
              <a:rPr lang="en-US" sz="2900" dirty="0" err="1">
                <a:solidFill>
                  <a:schemeClr val="tx1"/>
                </a:solidFill>
                <a:latin typeface="Courier New" pitchFamily="49" charset="0"/>
                <a:cs typeface="Courier New" pitchFamily="49" charset="0"/>
              </a:rPr>
              <a:t>command,parmas</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127430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b="1" dirty="0">
                <a:solidFill>
                  <a:srgbClr val="C00000"/>
                </a:solidFill>
              </a:rPr>
              <a:t>File management</a:t>
            </a:r>
          </a:p>
          <a:p>
            <a:pPr marL="914400" lvl="1" indent="-457200" algn="l" rtl="0">
              <a:buFont typeface="Arial" pitchFamily="34" charset="0"/>
              <a:buChar char="•"/>
            </a:pPr>
            <a:r>
              <a:rPr lang="en-US" sz="2400" b="1" dirty="0">
                <a:solidFill>
                  <a:srgbClr val="C00000"/>
                </a:solidFill>
              </a:rPr>
              <a:t>File descriptors</a:t>
            </a:r>
          </a:p>
          <a:p>
            <a:pPr marL="914400" lvl="1" indent="-457200" algn="l" rtl="0">
              <a:buFont typeface="Arial" pitchFamily="34" charset="0"/>
              <a:buChar char="•"/>
            </a:pPr>
            <a:r>
              <a:rPr lang="en-US" sz="2400" dirty="0">
                <a:solidFill>
                  <a:schemeClr val="tx1"/>
                </a:solidFill>
              </a:rPr>
              <a:t>Basic operations: Open, close, </a:t>
            </a:r>
            <a:r>
              <a:rPr lang="en-US" sz="2400" dirty="0" err="1">
                <a:solidFill>
                  <a:schemeClr val="tx1"/>
                </a:solidFill>
              </a:rPr>
              <a:t>lseek</a:t>
            </a:r>
            <a:r>
              <a:rPr lang="en-US" sz="2400" dirty="0">
                <a:solidFill>
                  <a:schemeClr val="tx1"/>
                </a:solidFill>
              </a:rPr>
              <a:t>, duplicate</a:t>
            </a:r>
          </a:p>
        </p:txBody>
      </p:sp>
    </p:spTree>
    <p:extLst>
      <p:ext uri="{BB962C8B-B14F-4D97-AF65-F5344CB8AC3E}">
        <p14:creationId xmlns:p14="http://schemas.microsoft.com/office/powerpoint/2010/main" val="331225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System Call - Definition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10000"/>
          </a:bodyPr>
          <a:lstStyle/>
          <a:p>
            <a:pPr marL="457200" indent="-457200" algn="l" rtl="0">
              <a:buFont typeface="Arial" pitchFamily="34" charset="0"/>
              <a:buChar char="•"/>
            </a:pPr>
            <a:r>
              <a:rPr lang="en-US" dirty="0">
                <a:solidFill>
                  <a:schemeClr val="tx1"/>
                </a:solidFill>
              </a:rPr>
              <a:t>What is a System Call?</a:t>
            </a:r>
          </a:p>
          <a:p>
            <a:pPr marL="914400" lvl="1" indent="-457200" algn="l" rtl="0">
              <a:buFont typeface="Arial" pitchFamily="34" charset="0"/>
              <a:buChar char="•"/>
            </a:pPr>
            <a:r>
              <a:rPr lang="en-US" dirty="0">
                <a:solidFill>
                  <a:schemeClr val="tx1"/>
                </a:solidFill>
              </a:rPr>
              <a:t>An </a:t>
            </a:r>
            <a:r>
              <a:rPr lang="en-US" b="1" i="1" dirty="0">
                <a:solidFill>
                  <a:srgbClr val="C00000"/>
                </a:solidFill>
              </a:rPr>
              <a:t>interface</a:t>
            </a:r>
            <a:r>
              <a:rPr lang="en-US" dirty="0">
                <a:solidFill>
                  <a:srgbClr val="C00000"/>
                </a:solidFill>
              </a:rPr>
              <a:t> </a:t>
            </a:r>
            <a:r>
              <a:rPr lang="en-US" dirty="0">
                <a:solidFill>
                  <a:schemeClr val="tx1"/>
                </a:solidFill>
              </a:rPr>
              <a:t>between a </a:t>
            </a:r>
            <a:r>
              <a:rPr lang="en-US" b="1" i="1" dirty="0">
                <a:solidFill>
                  <a:schemeClr val="tx1"/>
                </a:solidFill>
              </a:rPr>
              <a:t>user application </a:t>
            </a:r>
            <a:r>
              <a:rPr lang="en-US" dirty="0">
                <a:solidFill>
                  <a:schemeClr val="tx1"/>
                </a:solidFill>
              </a:rPr>
              <a:t>and a </a:t>
            </a:r>
            <a:r>
              <a:rPr lang="en-US" b="1" i="1" dirty="0">
                <a:solidFill>
                  <a:schemeClr val="tx1"/>
                </a:solidFill>
              </a:rPr>
              <a:t>service</a:t>
            </a:r>
            <a:r>
              <a:rPr lang="en-US" dirty="0">
                <a:solidFill>
                  <a:schemeClr val="tx1"/>
                </a:solidFill>
              </a:rPr>
              <a:t> provided by the operating system </a:t>
            </a:r>
          </a:p>
          <a:p>
            <a:pPr marL="457200" indent="-457200" algn="l" rtl="0">
              <a:buFont typeface="Arial" pitchFamily="34" charset="0"/>
              <a:buChar char="•"/>
            </a:pPr>
            <a:r>
              <a:rPr lang="en-US" dirty="0">
                <a:solidFill>
                  <a:schemeClr val="tx1"/>
                </a:solidFill>
              </a:rPr>
              <a:t>System call interface – see next slide</a:t>
            </a:r>
          </a:p>
          <a:p>
            <a:pPr marL="457200" indent="-457200" algn="l" rtl="0">
              <a:buFont typeface="Arial" pitchFamily="34" charset="0"/>
              <a:buChar char="•"/>
            </a:pPr>
            <a:r>
              <a:rPr lang="en-US" dirty="0">
                <a:solidFill>
                  <a:schemeClr val="tx1"/>
                </a:solidFill>
              </a:rPr>
              <a:t>Separate ASM instruction</a:t>
            </a:r>
          </a:p>
          <a:p>
            <a:pPr marL="914400" lvl="1" indent="-457200" algn="l" rtl="0">
              <a:buFont typeface="Arial" pitchFamily="34" charset="0"/>
              <a:buChar char="•"/>
            </a:pPr>
            <a:r>
              <a:rPr lang="en-US" dirty="0">
                <a:solidFill>
                  <a:schemeClr val="tx1"/>
                </a:solidFill>
              </a:rPr>
              <a:t>Call – brunch to a function (return with ret)</a:t>
            </a:r>
          </a:p>
          <a:p>
            <a:pPr marL="914400" lvl="1" indent="-457200" algn="l" rtl="0">
              <a:buFont typeface="Arial" pitchFamily="34" charset="0"/>
              <a:buChar char="•"/>
            </a:pPr>
            <a:r>
              <a:rPr lang="en-US" dirty="0" err="1">
                <a:solidFill>
                  <a:schemeClr val="tx1"/>
                </a:solidFill>
              </a:rPr>
              <a:t>Syscall</a:t>
            </a:r>
            <a:r>
              <a:rPr lang="en-US" dirty="0">
                <a:solidFill>
                  <a:schemeClr val="tx1"/>
                </a:solidFill>
              </a:rPr>
              <a:t> – brunch to the OS (return with </a:t>
            </a:r>
            <a:r>
              <a:rPr lang="en-US" dirty="0" err="1">
                <a:solidFill>
                  <a:schemeClr val="tx1"/>
                </a:solidFill>
              </a:rPr>
              <a:t>sysret</a:t>
            </a:r>
            <a:r>
              <a:rPr lang="en-US" dirty="0">
                <a:solidFill>
                  <a:schemeClr val="tx1"/>
                </a:solidFill>
              </a:rPr>
              <a:t>)</a:t>
            </a:r>
          </a:p>
          <a:p>
            <a:pPr marL="1371600" lvl="2" indent="-457200" algn="l" rtl="0">
              <a:buFont typeface="Arial" pitchFamily="34" charset="0"/>
              <a:buChar char="•"/>
            </a:pPr>
            <a:r>
              <a:rPr lang="en-US" dirty="0">
                <a:solidFill>
                  <a:schemeClr val="tx1"/>
                </a:solidFill>
              </a:rPr>
              <a:t>Increase permission level </a:t>
            </a:r>
          </a:p>
          <a:p>
            <a:pPr marL="1371600" lvl="2" indent="-457200" algn="l" rtl="0">
              <a:buFont typeface="Arial" pitchFamily="34" charset="0"/>
              <a:buChar char="•"/>
            </a:pPr>
            <a:r>
              <a:rPr lang="en-US" dirty="0">
                <a:solidFill>
                  <a:schemeClr val="tx1"/>
                </a:solidFill>
              </a:rPr>
              <a:t>(intel Ring 3-&gt;Ring 0, ARM EL0-&gt;EL1)</a:t>
            </a:r>
          </a:p>
          <a:p>
            <a:pPr marL="1371600" lvl="2" indent="-457200" algn="l" rtl="0">
              <a:buFont typeface="Arial" pitchFamily="34" charset="0"/>
              <a:buChar char="•"/>
            </a:pPr>
            <a:r>
              <a:rPr lang="en-US" dirty="0">
                <a:solidFill>
                  <a:schemeClr val="tx1"/>
                </a:solidFill>
              </a:rPr>
              <a:t>There is a </a:t>
            </a:r>
            <a:r>
              <a:rPr lang="en-US" dirty="0" err="1">
                <a:solidFill>
                  <a:schemeClr val="tx1"/>
                </a:solidFill>
              </a:rPr>
              <a:t>syscall</a:t>
            </a:r>
            <a:r>
              <a:rPr lang="en-US" dirty="0">
                <a:solidFill>
                  <a:schemeClr val="tx1"/>
                </a:solidFill>
              </a:rPr>
              <a:t> table in the kernel with addresses of functions based on </a:t>
            </a:r>
            <a:r>
              <a:rPr lang="en-US" dirty="0" err="1">
                <a:solidFill>
                  <a:schemeClr val="tx1"/>
                </a:solidFill>
              </a:rPr>
              <a:t>syscall</a:t>
            </a:r>
            <a:r>
              <a:rPr lang="en-US" dirty="0">
                <a:solidFill>
                  <a:schemeClr val="tx1"/>
                </a:solidFill>
              </a:rPr>
              <a:t> number</a:t>
            </a:r>
          </a:p>
          <a:p>
            <a:pPr lvl="1" algn="l" rtl="0"/>
            <a:endParaRPr lang="en-US" sz="2400" dirty="0">
              <a:solidFill>
                <a:schemeClr val="tx1"/>
              </a:solidFill>
            </a:endParaRPr>
          </a:p>
        </p:txBody>
      </p:sp>
    </p:spTree>
    <p:extLst>
      <p:ext uri="{BB962C8B-B14F-4D97-AF65-F5344CB8AC3E}">
        <p14:creationId xmlns:p14="http://schemas.microsoft.com/office/powerpoint/2010/main" val="1281185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descriptors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20000"/>
          </a:bodyPr>
          <a:lstStyle/>
          <a:p>
            <a:pPr marL="457200" indent="-457200" algn="l" rtl="0">
              <a:buFont typeface="Arial" pitchFamily="34" charset="0"/>
              <a:buChar char="•"/>
            </a:pPr>
            <a:r>
              <a:rPr lang="en-US" sz="2800" dirty="0">
                <a:solidFill>
                  <a:schemeClr val="tx1"/>
                </a:solidFill>
                <a:latin typeface="+mj-lt"/>
                <a:cs typeface="Courier New" pitchFamily="49" charset="0"/>
              </a:rPr>
              <a:t>In POSIX operating systems, files are accessed via a </a:t>
            </a:r>
            <a:r>
              <a:rPr lang="en-US" sz="2800" b="1" i="1" dirty="0">
                <a:solidFill>
                  <a:schemeClr val="tx1"/>
                </a:solidFill>
                <a:latin typeface="+mj-lt"/>
                <a:cs typeface="Courier New" pitchFamily="49" charset="0"/>
              </a:rPr>
              <a:t>file descriptor</a:t>
            </a:r>
            <a:endParaRPr lang="en-US" sz="2800" dirty="0">
              <a:solidFill>
                <a:schemeClr val="tx1"/>
              </a:solidFill>
              <a:latin typeface="+mj-lt"/>
              <a:cs typeface="Courier New" pitchFamily="49" charset="0"/>
            </a:endParaRPr>
          </a:p>
          <a:p>
            <a:pPr marL="914400" lvl="1" indent="-457200" algn="l" rtl="0">
              <a:buFont typeface="Arial" pitchFamily="34" charset="0"/>
              <a:buChar char="•"/>
            </a:pPr>
            <a:r>
              <a:rPr lang="en-US" sz="2400" dirty="0">
                <a:solidFill>
                  <a:schemeClr val="tx1"/>
                </a:solidFill>
                <a:latin typeface="+mj-lt"/>
                <a:cs typeface="Courier New" pitchFamily="49" charset="0"/>
              </a:rPr>
              <a:t>In Windows: </a:t>
            </a:r>
            <a:r>
              <a:rPr lang="en-US" sz="2400" i="1" dirty="0">
                <a:solidFill>
                  <a:schemeClr val="tx1"/>
                </a:solidFill>
                <a:latin typeface="+mj-lt"/>
                <a:cs typeface="Courier New" pitchFamily="49" charset="0"/>
              </a:rPr>
              <a:t>file handle</a:t>
            </a:r>
            <a:r>
              <a:rPr lang="en-US" sz="2400" dirty="0">
                <a:solidFill>
                  <a:schemeClr val="tx1"/>
                </a:solidFill>
                <a:latin typeface="+mj-lt"/>
                <a:cs typeface="Courier New" pitchFamily="49" charset="0"/>
              </a:rPr>
              <a:t>.</a:t>
            </a:r>
          </a:p>
          <a:p>
            <a:pPr marL="457200" indent="-457200" algn="l" rtl="0">
              <a:buFont typeface="Arial" pitchFamily="34" charset="0"/>
              <a:buChar char="•"/>
            </a:pPr>
            <a:r>
              <a:rPr lang="en-US" sz="2800" dirty="0">
                <a:solidFill>
                  <a:schemeClr val="tx1"/>
                </a:solidFill>
                <a:cs typeface="Courier New" pitchFamily="49" charset="0"/>
              </a:rPr>
              <a:t>File descriptors can refer to files, directories, sockets and a few more data objects.</a:t>
            </a:r>
            <a:endParaRPr lang="en-US" sz="2800" dirty="0">
              <a:solidFill>
                <a:schemeClr val="tx1"/>
              </a:solidFill>
              <a:latin typeface="+mj-lt"/>
              <a:cs typeface="Courier New" pitchFamily="49" charset="0"/>
            </a:endParaRPr>
          </a:p>
          <a:p>
            <a:pPr marL="457200" indent="-457200" algn="l" rtl="0">
              <a:buFont typeface="Arial" pitchFamily="34" charset="0"/>
              <a:buChar char="•"/>
            </a:pPr>
            <a:r>
              <a:rPr lang="en-US" sz="2800" dirty="0">
                <a:solidFill>
                  <a:schemeClr val="tx1"/>
                </a:solidFill>
                <a:latin typeface="+mj-lt"/>
                <a:cs typeface="Courier New" pitchFamily="49" charset="0"/>
              </a:rPr>
              <a:t>A file descriptor is an integer specifying the index of an entry in the </a:t>
            </a:r>
            <a:r>
              <a:rPr lang="en-US" sz="2800" b="1" i="1" dirty="0">
                <a:solidFill>
                  <a:schemeClr val="tx1"/>
                </a:solidFill>
                <a:latin typeface="+mj-lt"/>
                <a:cs typeface="Courier New" pitchFamily="49" charset="0"/>
              </a:rPr>
              <a:t>file descriptor table</a:t>
            </a:r>
            <a:r>
              <a:rPr lang="en-US" sz="2800" dirty="0">
                <a:solidFill>
                  <a:schemeClr val="tx1"/>
                </a:solidFill>
                <a:latin typeface="+mj-lt"/>
                <a:cs typeface="Courier New" pitchFamily="49" charset="0"/>
              </a:rPr>
              <a:t>.</a:t>
            </a:r>
          </a:p>
          <a:p>
            <a:pPr marL="914400" lvl="1" indent="-457200" algn="l" rtl="0">
              <a:buFont typeface="Arial" pitchFamily="34" charset="0"/>
              <a:buChar char="•"/>
            </a:pPr>
            <a:r>
              <a:rPr lang="en-US" sz="2400" dirty="0">
                <a:solidFill>
                  <a:schemeClr val="tx1"/>
                </a:solidFill>
                <a:latin typeface="+mj-lt"/>
                <a:cs typeface="Courier New" pitchFamily="49" charset="0"/>
              </a:rPr>
              <a:t>A file descriptor table is held by each process, and contains details of all open files.</a:t>
            </a:r>
          </a:p>
          <a:p>
            <a:pPr marL="914400" lvl="1" indent="-457200" algn="l" rtl="0">
              <a:buFont typeface="Arial" pitchFamily="34" charset="0"/>
              <a:buChar char="•"/>
            </a:pPr>
            <a:r>
              <a:rPr lang="en-US" sz="2400" dirty="0">
                <a:solidFill>
                  <a:schemeClr val="tx1"/>
                </a:solidFill>
                <a:latin typeface="+mj-lt"/>
                <a:cs typeface="Courier New" pitchFamily="49" charset="0"/>
              </a:rPr>
              <a:t>The following is an example of such a table:</a:t>
            </a: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endParaRPr lang="en-US" sz="2400" dirty="0">
              <a:solidFill>
                <a:schemeClr val="tx1"/>
              </a:solidFill>
              <a:latin typeface="+mj-lt"/>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1596972"/>
              </p:ext>
            </p:extLst>
          </p:nvPr>
        </p:nvGraphicFramePr>
        <p:xfrm>
          <a:off x="1115616" y="3721596"/>
          <a:ext cx="5181600" cy="1483360"/>
        </p:xfrm>
        <a:graphic>
          <a:graphicData uri="http://schemas.openxmlformats.org/drawingml/2006/table">
            <a:tbl>
              <a:tblPr firstRow="1" bandRow="1">
                <a:tableStyleId>{2D5ABB26-0587-4C30-8999-92F81FD0307C}</a:tableStyleId>
              </a:tblPr>
              <a:tblGrid>
                <a:gridCol w="518160">
                  <a:extLst>
                    <a:ext uri="{9D8B030D-6E8A-4147-A177-3AD203B41FA5}">
                      <a16:colId xmlns:a16="http://schemas.microsoft.com/office/drawing/2014/main" val="20000"/>
                    </a:ext>
                  </a:extLst>
                </a:gridCol>
                <a:gridCol w="252984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pPr algn="ctr"/>
                      <a:r>
                        <a:rPr lang="en-US" dirty="0"/>
                        <a:t>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t>Other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Standard Input (stdin)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Output</a:t>
                      </a:r>
                      <a:r>
                        <a:rPr lang="en-US" baseline="0" dirty="0"/>
                        <a:t> (stdout)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Standard Error (stderr)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79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b="1" dirty="0">
                <a:solidFill>
                  <a:srgbClr val="C00000"/>
                </a:solidFill>
              </a:rPr>
              <a:t>File management</a:t>
            </a:r>
          </a:p>
          <a:p>
            <a:pPr marL="914400" lvl="1" indent="-457200" algn="l" rtl="0">
              <a:buFont typeface="Arial" pitchFamily="34" charset="0"/>
              <a:buChar char="•"/>
            </a:pPr>
            <a:r>
              <a:rPr lang="en-US" sz="2400" dirty="0">
                <a:solidFill>
                  <a:schemeClr val="tx1"/>
                </a:solidFill>
              </a:rPr>
              <a:t>File descriptors</a:t>
            </a:r>
          </a:p>
          <a:p>
            <a:pPr marL="914400" lvl="1" indent="-457200" algn="l" rtl="0">
              <a:buFont typeface="Arial" pitchFamily="34" charset="0"/>
              <a:buChar char="•"/>
            </a:pPr>
            <a:r>
              <a:rPr lang="en-US" sz="2400" b="1" dirty="0">
                <a:solidFill>
                  <a:srgbClr val="C00000"/>
                </a:solidFill>
              </a:rPr>
              <a:t>Basic operations: Open, close, </a:t>
            </a:r>
            <a:r>
              <a:rPr lang="en-US" sz="2400" b="1" dirty="0" err="1">
                <a:solidFill>
                  <a:srgbClr val="C00000"/>
                </a:solidFill>
              </a:rPr>
              <a:t>lseek</a:t>
            </a:r>
            <a:r>
              <a:rPr lang="en-US" sz="2400" b="1" dirty="0">
                <a:solidFill>
                  <a:srgbClr val="C00000"/>
                </a:solidFill>
              </a:rPr>
              <a:t>, duplicate</a:t>
            </a:r>
          </a:p>
        </p:txBody>
      </p:sp>
    </p:spTree>
    <p:extLst>
      <p:ext uri="{BB962C8B-B14F-4D97-AF65-F5344CB8AC3E}">
        <p14:creationId xmlns:p14="http://schemas.microsoft.com/office/powerpoint/2010/main" val="3312258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open(2) and close(2) of a file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a:bodyPr>
          <a:lstStyle/>
          <a:p>
            <a:pPr marL="457200" indent="-457200" algn="l" rtl="0">
              <a:buFont typeface="Arial" pitchFamily="34" charset="0"/>
              <a:buChar char="•"/>
            </a:pP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open(</a:t>
            </a:r>
            <a:r>
              <a:rPr lang="en-US" sz="2100" b="1" dirty="0" err="1">
                <a:solidFill>
                  <a:srgbClr val="C00000"/>
                </a:solidFill>
                <a:latin typeface="Courier New" pitchFamily="49" charset="0"/>
                <a:cs typeface="Courier New" pitchFamily="49" charset="0"/>
              </a:rPr>
              <a:t>const</a:t>
            </a:r>
            <a:r>
              <a:rPr lang="en-US" sz="2100" b="1" dirty="0">
                <a:solidFill>
                  <a:srgbClr val="C00000"/>
                </a:solidFill>
                <a:latin typeface="Courier New" pitchFamily="49" charset="0"/>
                <a:cs typeface="Courier New" pitchFamily="49" charset="0"/>
              </a:rPr>
              <a:t> char *pathname, </a:t>
            </a: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flags);</a:t>
            </a:r>
          </a:p>
          <a:p>
            <a:pPr marL="457200" indent="-457200" algn="l" rtl="0">
              <a:buFont typeface="Arial" pitchFamily="34" charset="0"/>
              <a:buChar char="•"/>
            </a:pP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open(</a:t>
            </a:r>
            <a:r>
              <a:rPr lang="en-US" sz="2100" b="1" dirty="0" err="1">
                <a:solidFill>
                  <a:srgbClr val="C00000"/>
                </a:solidFill>
                <a:latin typeface="Courier New" pitchFamily="49" charset="0"/>
                <a:cs typeface="Courier New" pitchFamily="49" charset="0"/>
              </a:rPr>
              <a:t>const</a:t>
            </a:r>
            <a:r>
              <a:rPr lang="en-US" sz="2100" b="1" dirty="0">
                <a:solidFill>
                  <a:srgbClr val="C00000"/>
                </a:solidFill>
                <a:latin typeface="Courier New" pitchFamily="49" charset="0"/>
                <a:cs typeface="Courier New" pitchFamily="49" charset="0"/>
              </a:rPr>
              <a:t> char *pathname, </a:t>
            </a: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flags, </a:t>
            </a:r>
            <a:r>
              <a:rPr lang="en-US" sz="2100" b="1" dirty="0" err="1">
                <a:solidFill>
                  <a:srgbClr val="C00000"/>
                </a:solidFill>
                <a:latin typeface="Courier New" pitchFamily="49" charset="0"/>
                <a:cs typeface="Courier New" pitchFamily="49" charset="0"/>
              </a:rPr>
              <a:t>mode_t</a:t>
            </a:r>
            <a:r>
              <a:rPr lang="en-US" sz="2100" b="1" dirty="0">
                <a:solidFill>
                  <a:srgbClr val="C00000"/>
                </a:solidFill>
                <a:latin typeface="Courier New" pitchFamily="49" charset="0"/>
                <a:cs typeface="Courier New" pitchFamily="49" charset="0"/>
              </a:rPr>
              <a:t> mode);</a:t>
            </a:r>
          </a:p>
          <a:p>
            <a:pPr marL="914400" lvl="1" indent="-457200" algn="l" rtl="0">
              <a:buFont typeface="Arial" pitchFamily="34" charset="0"/>
              <a:buChar char="•"/>
            </a:pPr>
            <a:r>
              <a:rPr lang="en-US" sz="2400" dirty="0">
                <a:solidFill>
                  <a:schemeClr val="tx1"/>
                </a:solidFill>
                <a:latin typeface="+mj-lt"/>
                <a:cs typeface="Courier New" pitchFamily="49" charset="0"/>
              </a:rPr>
              <a:t>Returns a file descriptor for a given pathname.</a:t>
            </a:r>
          </a:p>
          <a:p>
            <a:pPr marL="1371600" lvl="2" indent="-457200" algn="l" rtl="0">
              <a:buFont typeface="Arial" pitchFamily="34" charset="0"/>
              <a:buChar char="•"/>
            </a:pPr>
            <a:r>
              <a:rPr lang="en-US" sz="2000" dirty="0">
                <a:solidFill>
                  <a:schemeClr val="tx1"/>
                </a:solidFill>
                <a:latin typeface="+mj-lt"/>
                <a:cs typeface="Courier New" pitchFamily="49" charset="0"/>
              </a:rPr>
              <a:t>This file descriptor will be used in subsequent system calls (according to the flags and mode).</a:t>
            </a:r>
          </a:p>
          <a:p>
            <a:pPr marL="914400" lvl="1" indent="-457200" algn="l" rtl="0">
              <a:buFont typeface="Arial" pitchFamily="34" charset="0"/>
              <a:buChar char="•"/>
            </a:pPr>
            <a:r>
              <a:rPr lang="en-US" sz="2400" dirty="0">
                <a:solidFill>
                  <a:schemeClr val="tx1"/>
                </a:solidFill>
                <a:latin typeface="+mj-lt"/>
                <a:cs typeface="Courier New" pitchFamily="49" charset="0"/>
              </a:rPr>
              <a:t>Flags define the </a:t>
            </a:r>
            <a:r>
              <a:rPr lang="en-US" sz="2400" b="1" i="1" dirty="0">
                <a:solidFill>
                  <a:schemeClr val="tx1"/>
                </a:solidFill>
                <a:latin typeface="+mj-lt"/>
                <a:cs typeface="Courier New" pitchFamily="49" charset="0"/>
              </a:rPr>
              <a:t>access mode</a:t>
            </a:r>
            <a:r>
              <a:rPr lang="en-US" sz="2400" dirty="0">
                <a:solidFill>
                  <a:schemeClr val="tx1"/>
                </a:solidFill>
                <a:latin typeface="+mj-lt"/>
                <a:cs typeface="Courier New" pitchFamily="49" charset="0"/>
              </a:rPr>
              <a:t>:</a:t>
            </a:r>
          </a:p>
          <a:p>
            <a:pPr marL="1371600" lvl="2" indent="-457200" algn="l" rtl="0">
              <a:buFont typeface="Arial" pitchFamily="34" charset="0"/>
              <a:buChar char="•"/>
            </a:pPr>
            <a:r>
              <a:rPr lang="en-US" sz="2000" dirty="0">
                <a:solidFill>
                  <a:schemeClr val="tx1"/>
                </a:solidFill>
                <a:latin typeface="+mj-lt"/>
                <a:cs typeface="Courier New" pitchFamily="49" charset="0"/>
              </a:rPr>
              <a:t>O_RDONLY (read only)</a:t>
            </a:r>
          </a:p>
          <a:p>
            <a:pPr marL="1371600" lvl="2" indent="-457200" algn="l" rtl="0">
              <a:buFont typeface="Arial" pitchFamily="34" charset="0"/>
              <a:buChar char="•"/>
            </a:pPr>
            <a:r>
              <a:rPr lang="en-US" sz="2000" dirty="0">
                <a:solidFill>
                  <a:schemeClr val="tx1"/>
                </a:solidFill>
                <a:latin typeface="+mj-lt"/>
                <a:cs typeface="Courier New" pitchFamily="49" charset="0"/>
              </a:rPr>
              <a:t>O_WRONLY (write only)</a:t>
            </a:r>
          </a:p>
          <a:p>
            <a:pPr marL="1371600" lvl="2" indent="-457200" algn="l" rtl="0">
              <a:buFont typeface="Arial" pitchFamily="34" charset="0"/>
              <a:buChar char="•"/>
            </a:pPr>
            <a:r>
              <a:rPr lang="en-US" sz="2000" dirty="0">
                <a:solidFill>
                  <a:schemeClr val="tx1"/>
                </a:solidFill>
                <a:latin typeface="+mj-lt"/>
                <a:cs typeface="Courier New" pitchFamily="49" charset="0"/>
              </a:rPr>
              <a:t>O_RDRW (read write).</a:t>
            </a:r>
          </a:p>
          <a:p>
            <a:pPr marL="1371600" lvl="2" indent="-457200" algn="l" rtl="0">
              <a:buFont typeface="Arial" pitchFamily="34" charset="0"/>
              <a:buChar char="•"/>
            </a:pPr>
            <a:endParaRPr lang="en-US" sz="2000" dirty="0">
              <a:solidFill>
                <a:schemeClr val="tx1"/>
              </a:solidFill>
              <a:latin typeface="+mj-lt"/>
              <a:cs typeface="Courier New" pitchFamily="49" charset="0"/>
            </a:endParaRPr>
          </a:p>
          <a:p>
            <a:pPr marL="457200" indent="-457200" algn="l" rtl="0">
              <a:buFont typeface="Arial" pitchFamily="34" charset="0"/>
              <a:buChar char="•"/>
            </a:pP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close(</a:t>
            </a: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a:t>
            </a:r>
            <a:r>
              <a:rPr lang="en-US" sz="2100" b="1" dirty="0" err="1">
                <a:solidFill>
                  <a:srgbClr val="C00000"/>
                </a:solidFill>
                <a:latin typeface="Courier New" pitchFamily="49" charset="0"/>
                <a:cs typeface="Courier New" pitchFamily="49" charset="0"/>
              </a:rPr>
              <a:t>fd</a:t>
            </a:r>
            <a:r>
              <a:rPr lang="en-US" sz="21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sz="2400" dirty="0">
                <a:solidFill>
                  <a:schemeClr val="tx1"/>
                </a:solidFill>
                <a:latin typeface="+mj-lt"/>
                <a:cs typeface="Courier New" pitchFamily="49" charset="0"/>
              </a:rPr>
              <a:t>Closes a file descriptor so it no longer refers to a file. </a:t>
            </a:r>
          </a:p>
          <a:p>
            <a:pPr marL="914400" lvl="1" indent="-457200" algn="l" rtl="0">
              <a:buFont typeface="Arial" pitchFamily="34" charset="0"/>
              <a:buChar char="•"/>
            </a:pPr>
            <a:r>
              <a:rPr lang="en-US" sz="2400" dirty="0">
                <a:solidFill>
                  <a:schemeClr val="tx1"/>
                </a:solidFill>
                <a:latin typeface="+mj-lt"/>
                <a:cs typeface="Courier New" pitchFamily="49" charset="0"/>
              </a:rPr>
              <a:t>Returns 0 on success or -1 in case of a failure (</a:t>
            </a:r>
            <a:r>
              <a:rPr lang="en-US" sz="2200" b="1" dirty="0" err="1">
                <a:solidFill>
                  <a:schemeClr val="tx1"/>
                </a:solidFill>
                <a:latin typeface="Courier New" pitchFamily="49" charset="0"/>
                <a:cs typeface="Courier New" pitchFamily="49" charset="0"/>
              </a:rPr>
              <a:t>errno</a:t>
            </a:r>
            <a:r>
              <a:rPr lang="en-US" sz="2200" b="1" dirty="0">
                <a:solidFill>
                  <a:schemeClr val="tx1"/>
                </a:solidFill>
                <a:latin typeface="Courier New" pitchFamily="49" charset="0"/>
                <a:cs typeface="Courier New" pitchFamily="49" charset="0"/>
              </a:rPr>
              <a:t> </a:t>
            </a:r>
            <a:r>
              <a:rPr lang="en-US" sz="2400" dirty="0">
                <a:solidFill>
                  <a:schemeClr val="tx1"/>
                </a:solidFill>
                <a:latin typeface="+mj-lt"/>
                <a:cs typeface="Courier New" pitchFamily="49" charset="0"/>
              </a:rPr>
              <a:t>is set).</a:t>
            </a:r>
          </a:p>
        </p:txBody>
      </p:sp>
    </p:spTree>
    <p:extLst>
      <p:ext uri="{BB962C8B-B14F-4D97-AF65-F5344CB8AC3E}">
        <p14:creationId xmlns:p14="http://schemas.microsoft.com/office/powerpoint/2010/main" val="21704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Moving within a file: </a:t>
            </a:r>
            <a:r>
              <a:rPr lang="en-US" sz="3600" dirty="0" err="1">
                <a:solidFill>
                  <a:srgbClr val="C00000"/>
                </a:solidFill>
              </a:rPr>
              <a:t>lseek</a:t>
            </a:r>
            <a:r>
              <a:rPr lang="en-US" sz="3600" dirty="0">
                <a:solidFill>
                  <a:srgbClr val="C00000"/>
                </a:solidFill>
              </a:rPr>
              <a:t>(2)</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10000"/>
          </a:bodyPr>
          <a:lstStyle/>
          <a:p>
            <a:pPr marL="457200" indent="-457200" algn="l" rtl="0">
              <a:buFont typeface="Arial" pitchFamily="34" charset="0"/>
              <a:buChar char="•"/>
            </a:pPr>
            <a:r>
              <a:rPr lang="en-US" sz="2200" b="1" dirty="0" err="1">
                <a:solidFill>
                  <a:srgbClr val="C00000"/>
                </a:solidFill>
                <a:latin typeface="Courier New" pitchFamily="49" charset="0"/>
                <a:cs typeface="Courier New" pitchFamily="49" charset="0"/>
              </a:rPr>
              <a:t>off_t</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lseek</a:t>
            </a:r>
            <a:r>
              <a:rPr lang="en-US" sz="2200" b="1" dirty="0">
                <a:solidFill>
                  <a:srgbClr val="C00000"/>
                </a:solidFill>
                <a:latin typeface="Courier New" pitchFamily="49" charset="0"/>
                <a:cs typeface="Courier New" pitchFamily="49" charset="0"/>
              </a:rPr>
              <a:t>(</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fildes</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off_t</a:t>
            </a:r>
            <a:r>
              <a:rPr lang="en-US" sz="2200" b="1" dirty="0">
                <a:solidFill>
                  <a:srgbClr val="C00000"/>
                </a:solidFill>
                <a:latin typeface="Courier New" pitchFamily="49" charset="0"/>
                <a:cs typeface="Courier New" pitchFamily="49" charset="0"/>
              </a:rPr>
              <a:t> offset, </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whence);</a:t>
            </a:r>
          </a:p>
          <a:p>
            <a:pPr marL="914400" lvl="1" indent="-457200" algn="l" rtl="0">
              <a:buFont typeface="Arial" pitchFamily="34" charset="0"/>
              <a:buChar char="•"/>
            </a:pPr>
            <a:r>
              <a:rPr lang="en-US" dirty="0">
                <a:solidFill>
                  <a:schemeClr val="tx1"/>
                </a:solidFill>
                <a:latin typeface="+mj-lt"/>
                <a:cs typeface="Courier New" pitchFamily="49" charset="0"/>
              </a:rPr>
              <a:t>Repositions the location within the file according to the directive </a:t>
            </a:r>
            <a:r>
              <a:rPr lang="en-US" sz="2600" b="1" dirty="0">
                <a:solidFill>
                  <a:schemeClr val="tx1"/>
                </a:solidFill>
                <a:latin typeface="Courier New" pitchFamily="49" charset="0"/>
                <a:cs typeface="Courier New" pitchFamily="49" charset="0"/>
              </a:rPr>
              <a:t>whence</a:t>
            </a:r>
            <a:endParaRPr lang="en-US" dirty="0">
              <a:solidFill>
                <a:schemeClr val="tx1"/>
              </a:solidFill>
              <a:latin typeface="+mj-lt"/>
              <a:cs typeface="Courier New" pitchFamily="49" charset="0"/>
            </a:endParaRPr>
          </a:p>
          <a:p>
            <a:pPr marL="914400" lvl="1" indent="-457200" algn="l" rtl="0">
              <a:buFont typeface="Arial" pitchFamily="34" charset="0"/>
              <a:buChar char="•"/>
            </a:pPr>
            <a:r>
              <a:rPr lang="en-US" sz="2600" b="1" dirty="0">
                <a:solidFill>
                  <a:schemeClr val="tx1"/>
                </a:solidFill>
                <a:latin typeface="Courier New" pitchFamily="49" charset="0"/>
                <a:cs typeface="Courier New" pitchFamily="49" charset="0"/>
              </a:rPr>
              <a:t>whence </a:t>
            </a:r>
            <a:r>
              <a:rPr lang="en-US" dirty="0">
                <a:solidFill>
                  <a:schemeClr val="tx1"/>
                </a:solidFill>
                <a:latin typeface="+mj-lt"/>
                <a:cs typeface="Courier New" pitchFamily="49" charset="0"/>
              </a:rPr>
              <a:t>can be set to</a:t>
            </a:r>
          </a:p>
          <a:p>
            <a:pPr marL="1371600" lvl="2" indent="-457200" algn="l" rtl="0">
              <a:buFont typeface="Arial" pitchFamily="34" charset="0"/>
              <a:buChar char="•"/>
            </a:pPr>
            <a:r>
              <a:rPr lang="en-US" sz="2200" b="1" dirty="0">
                <a:solidFill>
                  <a:schemeClr val="tx1"/>
                </a:solidFill>
                <a:latin typeface="Courier New" pitchFamily="49" charset="0"/>
                <a:cs typeface="Courier New" pitchFamily="49" charset="0"/>
              </a:rPr>
              <a:t>SEEK_SET</a:t>
            </a:r>
            <a:r>
              <a:rPr lang="en-US" dirty="0">
                <a:solidFill>
                  <a:schemeClr val="tx1"/>
                </a:solidFill>
                <a:latin typeface="+mj-lt"/>
                <a:cs typeface="Courier New" pitchFamily="49" charset="0"/>
              </a:rPr>
              <a:t>  </a:t>
            </a:r>
            <a:r>
              <a:rPr lang="en-US" dirty="0">
                <a:solidFill>
                  <a:schemeClr val="tx1"/>
                </a:solidFill>
                <a:latin typeface="+mj-lt"/>
                <a:cs typeface="Courier New" pitchFamily="49" charset="0"/>
                <a:sym typeface="Wingdings" pitchFamily="2" charset="2"/>
              </a:rPr>
              <a:t> move </a:t>
            </a:r>
            <a:r>
              <a:rPr lang="en-US" dirty="0">
                <a:solidFill>
                  <a:schemeClr val="tx1"/>
                </a:solidFill>
                <a:latin typeface="+mj-lt"/>
                <a:cs typeface="Courier New" pitchFamily="49" charset="0"/>
              </a:rPr>
              <a:t>directly to offset</a:t>
            </a:r>
          </a:p>
          <a:p>
            <a:pPr marL="1371600" lvl="2" indent="-457200" algn="l" rtl="0">
              <a:buFont typeface="Arial" pitchFamily="34" charset="0"/>
              <a:buChar char="•"/>
            </a:pPr>
            <a:r>
              <a:rPr lang="en-US" sz="2200" b="1" dirty="0">
                <a:solidFill>
                  <a:schemeClr val="tx1"/>
                </a:solidFill>
                <a:latin typeface="Courier New" pitchFamily="49" charset="0"/>
                <a:cs typeface="Courier New" pitchFamily="49" charset="0"/>
              </a:rPr>
              <a:t>SEEK_CUR</a:t>
            </a:r>
            <a:r>
              <a:rPr lang="en-US" dirty="0">
                <a:solidFill>
                  <a:schemeClr val="tx1"/>
                </a:solidFill>
                <a:latin typeface="+mj-lt"/>
                <a:cs typeface="Courier New" pitchFamily="49" charset="0"/>
              </a:rPr>
              <a:t> </a:t>
            </a:r>
            <a:r>
              <a:rPr lang="en-US" dirty="0">
                <a:solidFill>
                  <a:schemeClr val="tx1"/>
                </a:solidFill>
                <a:latin typeface="+mj-lt"/>
                <a:cs typeface="Courier New" pitchFamily="49" charset="0"/>
                <a:sym typeface="Wingdings" pitchFamily="2" charset="2"/>
              </a:rPr>
              <a:t> move to </a:t>
            </a:r>
            <a:r>
              <a:rPr lang="en-US" dirty="0" err="1">
                <a:solidFill>
                  <a:schemeClr val="tx1"/>
                </a:solidFill>
                <a:latin typeface="+mj-lt"/>
                <a:cs typeface="Courier New" pitchFamily="49" charset="0"/>
              </a:rPr>
              <a:t>current+offset</a:t>
            </a:r>
            <a:endParaRPr lang="en-US" dirty="0">
              <a:solidFill>
                <a:schemeClr val="tx1"/>
              </a:solidFill>
              <a:latin typeface="+mj-lt"/>
              <a:cs typeface="Courier New" pitchFamily="49" charset="0"/>
            </a:endParaRPr>
          </a:p>
          <a:p>
            <a:pPr marL="1371600" lvl="2" indent="-457200" algn="l" rtl="0">
              <a:buFont typeface="Arial" pitchFamily="34" charset="0"/>
              <a:buChar char="•"/>
            </a:pPr>
            <a:r>
              <a:rPr lang="en-US" sz="2200" b="1" dirty="0">
                <a:solidFill>
                  <a:schemeClr val="tx1"/>
                </a:solidFill>
                <a:latin typeface="Courier New" pitchFamily="49" charset="0"/>
                <a:cs typeface="Courier New" pitchFamily="49" charset="0"/>
              </a:rPr>
              <a:t>SEEK_END</a:t>
            </a:r>
            <a:r>
              <a:rPr lang="en-US" dirty="0">
                <a:solidFill>
                  <a:schemeClr val="tx1"/>
                </a:solidFill>
                <a:latin typeface="+mj-lt"/>
                <a:cs typeface="Courier New" pitchFamily="49" charset="0"/>
              </a:rPr>
              <a:t> </a:t>
            </a:r>
            <a:r>
              <a:rPr lang="en-US" sz="1800" dirty="0">
                <a:solidFill>
                  <a:schemeClr val="tx1"/>
                </a:solidFill>
                <a:cs typeface="Courier New" pitchFamily="49" charset="0"/>
                <a:sym typeface="Wingdings" pitchFamily="2" charset="2"/>
              </a:rPr>
              <a:t> </a:t>
            </a:r>
            <a:r>
              <a:rPr lang="en-US" dirty="0">
                <a:solidFill>
                  <a:schemeClr val="tx1"/>
                </a:solidFill>
                <a:cs typeface="Courier New" pitchFamily="49" charset="0"/>
                <a:sym typeface="Wingdings" pitchFamily="2" charset="2"/>
              </a:rPr>
              <a:t>move to  </a:t>
            </a:r>
            <a:r>
              <a:rPr lang="en-US" dirty="0" err="1">
                <a:solidFill>
                  <a:schemeClr val="tx1"/>
                </a:solidFill>
                <a:latin typeface="+mj-lt"/>
                <a:cs typeface="Courier New" pitchFamily="49" charset="0"/>
              </a:rPr>
              <a:t>end+offset</a:t>
            </a:r>
            <a:endParaRPr lang="en-US" dirty="0">
              <a:solidFill>
                <a:schemeClr val="tx1"/>
              </a:solidFill>
              <a:latin typeface="+mj-lt"/>
              <a:cs typeface="Courier New" pitchFamily="49" charset="0"/>
            </a:endParaRPr>
          </a:p>
          <a:p>
            <a:pPr marL="914400" lvl="1" indent="-457200" algn="l" rtl="0">
              <a:buFont typeface="Arial" pitchFamily="34" charset="0"/>
              <a:buChar char="•"/>
            </a:pPr>
            <a:r>
              <a:rPr lang="en-US" dirty="0">
                <a:solidFill>
                  <a:schemeClr val="tx1"/>
                </a:solidFill>
                <a:latin typeface="+mj-lt"/>
                <a:cs typeface="Courier New" pitchFamily="49" charset="0"/>
              </a:rPr>
              <a:t>Positioning the offset beyond file end is allowed. This does not change the size of the file.</a:t>
            </a:r>
          </a:p>
          <a:p>
            <a:pPr marL="1371600" lvl="2" indent="-457200" algn="l" rtl="0">
              <a:buFont typeface="Arial" pitchFamily="34" charset="0"/>
              <a:buChar char="•"/>
            </a:pPr>
            <a:r>
              <a:rPr lang="en-US" dirty="0">
                <a:solidFill>
                  <a:schemeClr val="tx1"/>
                </a:solidFill>
                <a:latin typeface="+mj-lt"/>
                <a:cs typeface="Courier New" pitchFamily="49" charset="0"/>
              </a:rPr>
              <a:t>Writing to a file beyond its end results in a “hole” filled with ‘\0’ characters (null bytes).</a:t>
            </a:r>
          </a:p>
          <a:p>
            <a:pPr marL="914400" lvl="1" indent="-457200" algn="l" rtl="0">
              <a:buFont typeface="Arial" pitchFamily="34" charset="0"/>
              <a:buChar char="•"/>
            </a:pPr>
            <a:r>
              <a:rPr lang="en-US" dirty="0">
                <a:solidFill>
                  <a:schemeClr val="tx1"/>
                </a:solidFill>
                <a:latin typeface="+mj-lt"/>
                <a:cs typeface="Courier New" pitchFamily="49" charset="0"/>
              </a:rPr>
              <a:t>Returns the location as measured in bytes from the beginning of the file, or -1 in case of error (and sets </a:t>
            </a:r>
            <a:r>
              <a:rPr lang="en-US" sz="2600" b="1" dirty="0" err="1">
                <a:solidFill>
                  <a:schemeClr val="tx1"/>
                </a:solidFill>
                <a:latin typeface="Courier New" pitchFamily="49" charset="0"/>
                <a:cs typeface="Courier New" pitchFamily="49" charset="0"/>
              </a:rPr>
              <a:t>errno</a:t>
            </a:r>
            <a:r>
              <a:rPr lang="en-US" dirty="0">
                <a:solidFill>
                  <a:schemeClr val="tx1"/>
                </a:solidFill>
                <a:latin typeface="+mj-lt"/>
                <a:cs typeface="Courier New" pitchFamily="49" charset="0"/>
              </a:rPr>
              <a:t>).</a:t>
            </a:r>
          </a:p>
        </p:txBody>
      </p:sp>
    </p:spTree>
    <p:extLst>
      <p:ext uri="{BB962C8B-B14F-4D97-AF65-F5344CB8AC3E}">
        <p14:creationId xmlns:p14="http://schemas.microsoft.com/office/powerpoint/2010/main" val="1416093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dup(2)</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20000"/>
          </a:bodyPr>
          <a:lstStyle/>
          <a:p>
            <a:pPr marL="457200" indent="-457200" algn="l" rtl="0">
              <a:buFont typeface="Arial" pitchFamily="34" charset="0"/>
              <a:buChar char="•"/>
            </a:pP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dup(</a:t>
            </a: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oldfd</a:t>
            </a:r>
            <a:r>
              <a:rPr lang="en-US" sz="2800" b="1" dirty="0">
                <a:solidFill>
                  <a:srgbClr val="C00000"/>
                </a:solidFill>
                <a:latin typeface="Courier New" pitchFamily="49" charset="0"/>
                <a:cs typeface="Courier New" pitchFamily="49" charset="0"/>
              </a:rPr>
              <a:t>);</a:t>
            </a:r>
          </a:p>
          <a:p>
            <a:pPr marL="457200" indent="-457200" algn="l" rtl="0">
              <a:buFont typeface="Arial" pitchFamily="34" charset="0"/>
              <a:buChar char="•"/>
            </a:pP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dup2(</a:t>
            </a: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oldfd</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newfd</a:t>
            </a:r>
            <a:r>
              <a:rPr lang="en-US" sz="28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dirty="0">
                <a:solidFill>
                  <a:schemeClr val="tx1"/>
                </a:solidFill>
                <a:cs typeface="Courier New" pitchFamily="49" charset="0"/>
              </a:rPr>
              <a:t>Duplicates the file descriptor </a:t>
            </a:r>
            <a:r>
              <a:rPr lang="en-US" sz="2400" b="1" dirty="0" err="1">
                <a:solidFill>
                  <a:schemeClr val="tx1"/>
                </a:solidFill>
                <a:latin typeface="Courier New" pitchFamily="49" charset="0"/>
                <a:cs typeface="Courier New" pitchFamily="49" charset="0"/>
              </a:rPr>
              <a:t>oldfd</a:t>
            </a:r>
            <a:r>
              <a:rPr lang="en-US" dirty="0">
                <a:solidFill>
                  <a:schemeClr val="tx1"/>
                </a:solidFill>
                <a:cs typeface="Courier New" pitchFamily="49" charset="0"/>
              </a:rPr>
              <a:t>.</a:t>
            </a:r>
          </a:p>
          <a:p>
            <a:pPr marL="914400" lvl="1" indent="-457200" algn="l" rtl="0">
              <a:buFont typeface="Arial" pitchFamily="34" charset="0"/>
              <a:buChar char="•"/>
            </a:pPr>
            <a:r>
              <a:rPr lang="en-US" dirty="0">
                <a:solidFill>
                  <a:schemeClr val="tx1"/>
                </a:solidFill>
                <a:cs typeface="Courier New" pitchFamily="49" charset="0"/>
              </a:rPr>
              <a:t>After a successful </a:t>
            </a:r>
            <a:r>
              <a:rPr lang="en-US" sz="2400" b="1" dirty="0">
                <a:solidFill>
                  <a:schemeClr val="tx1"/>
                </a:solidFill>
                <a:latin typeface="Courier New" pitchFamily="49" charset="0"/>
                <a:cs typeface="Courier New" pitchFamily="49" charset="0"/>
              </a:rPr>
              <a:t>dup</a:t>
            </a:r>
            <a:r>
              <a:rPr lang="en-US" sz="2400" dirty="0">
                <a:solidFill>
                  <a:schemeClr val="tx1"/>
                </a:solidFill>
                <a:cs typeface="Courier New" pitchFamily="49" charset="0"/>
              </a:rPr>
              <a:t> </a:t>
            </a:r>
            <a:r>
              <a:rPr lang="en-US" dirty="0">
                <a:solidFill>
                  <a:schemeClr val="tx1"/>
                </a:solidFill>
                <a:cs typeface="Courier New" pitchFamily="49" charset="0"/>
              </a:rPr>
              <a:t>command is executed the old and new file descriptors may be used interchangeably.  </a:t>
            </a:r>
          </a:p>
          <a:p>
            <a:pPr marL="914400" lvl="1" indent="-457200" algn="l" rtl="0">
              <a:buFont typeface="Arial" pitchFamily="34" charset="0"/>
              <a:buChar char="•"/>
            </a:pPr>
            <a:r>
              <a:rPr lang="en-US" dirty="0">
                <a:solidFill>
                  <a:schemeClr val="tx1"/>
                </a:solidFill>
                <a:cs typeface="Courier New" pitchFamily="49" charset="0"/>
              </a:rPr>
              <a:t>They refer to the same open file descriptions and thus share information such as offset and status.</a:t>
            </a:r>
          </a:p>
          <a:p>
            <a:pPr marL="1371600" lvl="2" indent="-457200" algn="l" rtl="0">
              <a:buFont typeface="Arial" pitchFamily="34" charset="0"/>
              <a:buChar char="•"/>
            </a:pPr>
            <a:r>
              <a:rPr lang="en-US" dirty="0">
                <a:solidFill>
                  <a:schemeClr val="tx1"/>
                </a:solidFill>
                <a:cs typeface="Courier New" pitchFamily="49" charset="0"/>
              </a:rPr>
              <a:t>That means that using </a:t>
            </a:r>
            <a:r>
              <a:rPr lang="en-US" sz="2000" b="1" dirty="0" err="1">
                <a:solidFill>
                  <a:schemeClr val="tx1"/>
                </a:solidFill>
                <a:latin typeface="Courier New" pitchFamily="49" charset="0"/>
                <a:cs typeface="Courier New" pitchFamily="49" charset="0"/>
              </a:rPr>
              <a:t>lseek</a:t>
            </a:r>
            <a:r>
              <a:rPr lang="en-US" sz="2000" dirty="0">
                <a:solidFill>
                  <a:schemeClr val="tx1"/>
                </a:solidFill>
                <a:cs typeface="Courier New" pitchFamily="49" charset="0"/>
              </a:rPr>
              <a:t> </a:t>
            </a:r>
            <a:r>
              <a:rPr lang="en-US" dirty="0">
                <a:solidFill>
                  <a:schemeClr val="tx1"/>
                </a:solidFill>
                <a:cs typeface="Courier New" pitchFamily="49" charset="0"/>
              </a:rPr>
              <a:t>on one will also affect the other!</a:t>
            </a:r>
          </a:p>
          <a:p>
            <a:pPr marL="1371600" lvl="2" indent="-457200" algn="l" rtl="0">
              <a:buFont typeface="Arial" pitchFamily="34" charset="0"/>
              <a:buChar char="•"/>
            </a:pPr>
            <a:r>
              <a:rPr lang="en-US" dirty="0">
                <a:solidFill>
                  <a:schemeClr val="tx1"/>
                </a:solidFill>
                <a:cs typeface="Courier New" pitchFamily="49" charset="0"/>
              </a:rPr>
              <a:t>They do not share descriptor flags (</a:t>
            </a:r>
            <a:r>
              <a:rPr lang="en-US" sz="2000" b="1" dirty="0">
                <a:solidFill>
                  <a:schemeClr val="tx1"/>
                </a:solidFill>
                <a:latin typeface="Courier New" pitchFamily="49" charset="0"/>
                <a:cs typeface="Courier New" pitchFamily="49" charset="0"/>
              </a:rPr>
              <a:t>FD_CLOEXEC</a:t>
            </a:r>
            <a:r>
              <a:rPr lang="en-US" dirty="0">
                <a:solidFill>
                  <a:schemeClr val="tx1"/>
                </a:solidFill>
                <a:cs typeface="Courier New" pitchFamily="49" charset="0"/>
              </a:rPr>
              <a:t>).</a:t>
            </a:r>
          </a:p>
          <a:p>
            <a:pPr marL="914400" lvl="1" indent="-457200" algn="l" rtl="0">
              <a:buFont typeface="Arial" pitchFamily="34" charset="0"/>
              <a:buChar char="•"/>
            </a:pPr>
            <a:r>
              <a:rPr lang="en-US" sz="2400" b="1" dirty="0">
                <a:solidFill>
                  <a:schemeClr val="tx1"/>
                </a:solidFill>
                <a:latin typeface="Courier New" pitchFamily="49" charset="0"/>
                <a:cs typeface="Courier New" pitchFamily="49" charset="0"/>
              </a:rPr>
              <a:t>Dup</a:t>
            </a:r>
            <a:r>
              <a:rPr lang="en-US" sz="2400" dirty="0">
                <a:solidFill>
                  <a:schemeClr val="tx1"/>
                </a:solidFill>
                <a:cs typeface="Courier New" pitchFamily="49" charset="0"/>
              </a:rPr>
              <a:t> </a:t>
            </a:r>
            <a:r>
              <a:rPr lang="en-US" dirty="0">
                <a:solidFill>
                  <a:schemeClr val="tx1"/>
                </a:solidFill>
                <a:cs typeface="Courier New" pitchFamily="49" charset="0"/>
              </a:rPr>
              <a:t>uses the lowest numbered unused file descriptor, and </a:t>
            </a:r>
            <a:r>
              <a:rPr lang="en-US" sz="2400" b="1" dirty="0">
                <a:solidFill>
                  <a:schemeClr val="tx1"/>
                </a:solidFill>
                <a:latin typeface="Courier New" pitchFamily="49" charset="0"/>
                <a:cs typeface="Courier New" pitchFamily="49" charset="0"/>
              </a:rPr>
              <a:t>dup2</a:t>
            </a:r>
            <a:r>
              <a:rPr lang="en-US" sz="2400" dirty="0">
                <a:solidFill>
                  <a:schemeClr val="tx1"/>
                </a:solidFill>
                <a:cs typeface="Courier New" pitchFamily="49" charset="0"/>
              </a:rPr>
              <a:t> </a:t>
            </a:r>
            <a:r>
              <a:rPr lang="en-US" dirty="0">
                <a:solidFill>
                  <a:schemeClr val="tx1"/>
                </a:solidFill>
                <a:cs typeface="Courier New" pitchFamily="49" charset="0"/>
              </a:rPr>
              <a:t>uses </a:t>
            </a:r>
            <a:r>
              <a:rPr lang="en-US" sz="2400" b="1" dirty="0" err="1">
                <a:solidFill>
                  <a:schemeClr val="tx1"/>
                </a:solidFill>
                <a:latin typeface="Courier New" pitchFamily="49" charset="0"/>
                <a:cs typeface="Courier New" pitchFamily="49" charset="0"/>
              </a:rPr>
              <a:t>newfd</a:t>
            </a:r>
            <a:r>
              <a:rPr lang="en-US" sz="2400" dirty="0">
                <a:solidFill>
                  <a:schemeClr val="tx1"/>
                </a:solidFill>
                <a:cs typeface="Courier New" pitchFamily="49" charset="0"/>
              </a:rPr>
              <a:t> </a:t>
            </a:r>
            <a:r>
              <a:rPr lang="en-US" dirty="0">
                <a:solidFill>
                  <a:schemeClr val="tx1"/>
                </a:solidFill>
                <a:cs typeface="Courier New" pitchFamily="49" charset="0"/>
              </a:rPr>
              <a:t>.</a:t>
            </a:r>
          </a:p>
          <a:p>
            <a:pPr marL="1371600" lvl="2" indent="-457200" algn="l" rtl="0">
              <a:buFont typeface="Arial" pitchFamily="34" charset="0"/>
              <a:buChar char="•"/>
            </a:pPr>
            <a:r>
              <a:rPr lang="en-US" dirty="0">
                <a:solidFill>
                  <a:schemeClr val="tx1"/>
                </a:solidFill>
                <a:cs typeface="Courier New" pitchFamily="49" charset="0"/>
              </a:rPr>
              <a:t>closing current </a:t>
            </a:r>
            <a:r>
              <a:rPr lang="en-US" sz="2000" b="1" dirty="0" err="1">
                <a:solidFill>
                  <a:schemeClr val="tx1"/>
                </a:solidFill>
                <a:latin typeface="Courier New" pitchFamily="49" charset="0"/>
                <a:cs typeface="Courier New" pitchFamily="49" charset="0"/>
              </a:rPr>
              <a:t>newfd</a:t>
            </a:r>
            <a:r>
              <a:rPr lang="en-US" sz="2000" dirty="0">
                <a:solidFill>
                  <a:schemeClr val="tx1"/>
                </a:solidFill>
                <a:cs typeface="Courier New" pitchFamily="49" charset="0"/>
              </a:rPr>
              <a:t>  </a:t>
            </a:r>
            <a:r>
              <a:rPr lang="en-US" dirty="0">
                <a:solidFill>
                  <a:schemeClr val="tx1"/>
                </a:solidFill>
                <a:cs typeface="Courier New" pitchFamily="49" charset="0"/>
              </a:rPr>
              <a:t>if necessary</a:t>
            </a:r>
          </a:p>
          <a:p>
            <a:pPr marL="914400" lvl="1" indent="-457200" algn="l" rtl="0">
              <a:buFont typeface="Arial" pitchFamily="34" charset="0"/>
              <a:buChar char="•"/>
            </a:pPr>
            <a:r>
              <a:rPr lang="en-US" dirty="0">
                <a:solidFill>
                  <a:schemeClr val="tx1"/>
                </a:solidFill>
                <a:cs typeface="Courier New" pitchFamily="49" charset="0"/>
              </a:rPr>
              <a:t>Returns the new file descriptor, or -1 in case of an error (and sets </a:t>
            </a:r>
            <a:r>
              <a:rPr lang="en-US" sz="2400" b="1" dirty="0" err="1">
                <a:solidFill>
                  <a:schemeClr val="tx1"/>
                </a:solidFill>
                <a:latin typeface="Courier New" pitchFamily="49" charset="0"/>
                <a:cs typeface="Courier New" pitchFamily="49" charset="0"/>
              </a:rPr>
              <a:t>errno</a:t>
            </a:r>
            <a:r>
              <a:rPr lang="en-US" dirty="0">
                <a:solidFill>
                  <a:schemeClr val="tx1"/>
                </a:solidFill>
                <a:cs typeface="Courier New" pitchFamily="49" charset="0"/>
              </a:rPr>
              <a:t>).</a:t>
            </a:r>
          </a:p>
        </p:txBody>
      </p:sp>
    </p:spTree>
    <p:extLst>
      <p:ext uri="{BB962C8B-B14F-4D97-AF65-F5344CB8AC3E}">
        <p14:creationId xmlns:p14="http://schemas.microsoft.com/office/powerpoint/2010/main" val="4224960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descriptors – Example 3 (file: </a:t>
            </a:r>
            <a:r>
              <a:rPr lang="en-US" sz="3600" dirty="0" err="1">
                <a:solidFill>
                  <a:srgbClr val="0000FF"/>
                </a:solidFill>
              </a:rPr>
              <a:t>fd.c</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5184576" cy="2808312"/>
          </a:xfrm>
        </p:spPr>
        <p:txBody>
          <a:bodyPr>
            <a:normAutofit/>
          </a:bodyPr>
          <a:lstStyle/>
          <a:p>
            <a:pPr algn="l" rtl="0"/>
            <a:r>
              <a:rPr lang="en-US" sz="1800" dirty="0" err="1">
                <a:solidFill>
                  <a:schemeClr val="tx1"/>
                </a:solidFill>
                <a:latin typeface="Courier New" pitchFamily="49" charset="0"/>
                <a:cs typeface="Courier New" pitchFamily="49" charset="0"/>
              </a:rPr>
              <a:t>fileFD</a:t>
            </a:r>
            <a:r>
              <a:rPr lang="en-US" sz="1800" dirty="0">
                <a:solidFill>
                  <a:schemeClr val="tx1"/>
                </a:solidFill>
                <a:latin typeface="Courier New" pitchFamily="49" charset="0"/>
                <a:cs typeface="Courier New" pitchFamily="49" charset="0"/>
              </a:rPr>
              <a:t> = </a:t>
            </a:r>
            <a:r>
              <a:rPr lang="en-US" sz="1800" b="1" dirty="0">
                <a:solidFill>
                  <a:srgbClr val="C00000"/>
                </a:solidFill>
                <a:latin typeface="Courier New" pitchFamily="49" charset="0"/>
                <a:cs typeface="Courier New" pitchFamily="49" charset="0"/>
              </a:rPr>
              <a:t>open</a:t>
            </a:r>
            <a:r>
              <a:rPr lang="en-US" sz="1800" dirty="0">
                <a:solidFill>
                  <a:schemeClr val="tx1"/>
                </a:solidFill>
                <a:latin typeface="Courier New" pitchFamily="49" charset="0"/>
                <a:cs typeface="Courier New" pitchFamily="49" charset="0"/>
              </a:rPr>
              <a:t>(“file.txt”…);</a:t>
            </a:r>
          </a:p>
          <a:p>
            <a:pPr algn="l" rtl="0"/>
            <a:r>
              <a:rPr lang="en-US" sz="1400" dirty="0">
                <a:solidFill>
                  <a:srgbClr val="00B050"/>
                </a:solidFill>
                <a:latin typeface="Courier New" pitchFamily="49" charset="0"/>
                <a:cs typeface="Courier New" pitchFamily="49" charset="0"/>
              </a:rPr>
              <a:t>/* closes file handle 1, which is </a:t>
            </a:r>
            <a:r>
              <a:rPr lang="en-US" sz="1400" dirty="0" err="1">
                <a:solidFill>
                  <a:srgbClr val="00B050"/>
                </a:solidFill>
                <a:latin typeface="Courier New" pitchFamily="49" charset="0"/>
                <a:cs typeface="Courier New" pitchFamily="49" charset="0"/>
              </a:rPr>
              <a:t>stdout</a:t>
            </a:r>
            <a:r>
              <a:rPr lang="en-US" sz="1400" dirty="0">
                <a:solidFill>
                  <a:srgbClr val="00B050"/>
                </a:solidFill>
                <a:latin typeface="Courier New" pitchFamily="49" charset="0"/>
                <a:cs typeface="Courier New" pitchFamily="49" charset="0"/>
              </a:rPr>
              <a:t>.*/</a:t>
            </a:r>
          </a:p>
          <a:p>
            <a:pPr algn="l" rtl="0"/>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(1);</a:t>
            </a:r>
          </a:p>
          <a:p>
            <a:pPr algn="l" rtl="0"/>
            <a:r>
              <a:rPr lang="en-US" sz="1400" dirty="0">
                <a:solidFill>
                  <a:srgbClr val="00B050"/>
                </a:solidFill>
                <a:latin typeface="Courier New" pitchFamily="49" charset="0"/>
                <a:cs typeface="Courier New" pitchFamily="49" charset="0"/>
              </a:rPr>
              <a:t>/* will create another file handle. File handle </a:t>
            </a:r>
          </a:p>
          <a:p>
            <a:pPr algn="l" rtl="0"/>
            <a:r>
              <a:rPr lang="en-US" sz="1400" dirty="0">
                <a:solidFill>
                  <a:srgbClr val="00B050"/>
                </a:solidFill>
                <a:latin typeface="Courier New" pitchFamily="49" charset="0"/>
                <a:cs typeface="Courier New" pitchFamily="49" charset="0"/>
              </a:rPr>
              <a:t>1 is free, so it will be allocated. */</a:t>
            </a:r>
          </a:p>
          <a:p>
            <a:pPr algn="l" rtl="0"/>
            <a:r>
              <a:rPr lang="en-US" sz="1800" dirty="0" err="1">
                <a:solidFill>
                  <a:schemeClr val="tx1"/>
                </a:solidFill>
                <a:latin typeface="Courier New" pitchFamily="49" charset="0"/>
                <a:cs typeface="Courier New" pitchFamily="49" charset="0"/>
              </a:rPr>
              <a:t>fd</a:t>
            </a:r>
            <a:r>
              <a:rPr lang="en-US" sz="1800" dirty="0">
                <a:solidFill>
                  <a:schemeClr val="tx1"/>
                </a:solidFill>
                <a:latin typeface="Courier New" pitchFamily="49" charset="0"/>
                <a:cs typeface="Courier New" pitchFamily="49" charset="0"/>
              </a:rPr>
              <a:t> = </a:t>
            </a:r>
            <a:r>
              <a:rPr lang="en-US" sz="1800" b="1" dirty="0">
                <a:solidFill>
                  <a:srgbClr val="C00000"/>
                </a:solidFill>
                <a:latin typeface="Courier New" pitchFamily="49" charset="0"/>
                <a:cs typeface="Courier New" pitchFamily="49" charset="0"/>
              </a:rPr>
              <a:t>dup</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fileFD</a:t>
            </a:r>
            <a:r>
              <a:rPr lang="en-US" sz="1800" dirty="0">
                <a:solidFill>
                  <a:schemeClr val="tx1"/>
                </a:solidFill>
                <a:latin typeface="Courier New" pitchFamily="49" charset="0"/>
                <a:cs typeface="Courier New" pitchFamily="49" charset="0"/>
              </a:rPr>
              <a:t>);</a:t>
            </a:r>
          </a:p>
          <a:p>
            <a:pPr algn="l" rtl="0"/>
            <a:r>
              <a:rPr lang="en-US" sz="1400" dirty="0">
                <a:solidFill>
                  <a:srgbClr val="00B050"/>
                </a:solidFill>
                <a:latin typeface="Courier New" pitchFamily="49" charset="0"/>
                <a:cs typeface="Courier New" pitchFamily="49" charset="0"/>
              </a:rPr>
              <a:t>/* don’t need this descriptor anymore.*/</a:t>
            </a:r>
          </a:p>
          <a:p>
            <a:pPr algn="l" rtl="0"/>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fileFD</a:t>
            </a:r>
            <a:r>
              <a:rPr lang="en-US" sz="1800" dirty="0">
                <a:solidFill>
                  <a:schemeClr val="tx1"/>
                </a:solidFill>
                <a:latin typeface="Courier New" pitchFamily="49" charset="0"/>
                <a:cs typeface="Courier New" pitchFamily="49" charset="0"/>
              </a:rPr>
              <a:t>);</a:t>
            </a:r>
          </a:p>
          <a:p>
            <a:pPr algn="l" rtl="0"/>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(“this did not go to </a:t>
            </a:r>
            <a:r>
              <a:rPr lang="en-US" sz="1800" dirty="0" err="1">
                <a:solidFill>
                  <a:schemeClr val="tx1"/>
                </a:solidFill>
                <a:latin typeface="Courier New" pitchFamily="49" charset="0"/>
                <a:cs typeface="Courier New" pitchFamily="49" charset="0"/>
              </a:rPr>
              <a:t>stdout</a:t>
            </a:r>
            <a:r>
              <a:rPr lang="en-US" sz="1800" dirty="0">
                <a:solidFill>
                  <a:schemeClr val="tx1"/>
                </a:solidFill>
                <a:latin typeface="Courier New" pitchFamily="49" charset="0"/>
                <a:cs typeface="Courier New" pitchFamily="49" charset="0"/>
              </a:rPr>
              <a:t>”); </a:t>
            </a:r>
          </a:p>
          <a:p>
            <a:pPr algn="l" rtl="0"/>
            <a:endParaRPr lang="en-US" sz="1800" dirty="0">
              <a:solidFill>
                <a:schemeClr val="tx1"/>
              </a:solidFill>
              <a:latin typeface="Courier New" pitchFamily="49" charset="0"/>
              <a:cs typeface="Courier New" pitchFamily="49" charset="0"/>
            </a:endParaRPr>
          </a:p>
        </p:txBody>
      </p:sp>
      <p:graphicFrame>
        <p:nvGraphicFramePr>
          <p:cNvPr id="4" name="Table 6"/>
          <p:cNvGraphicFramePr>
            <a:graphicFrameLocks noGrp="1"/>
          </p:cNvGraphicFramePr>
          <p:nvPr>
            <p:extLst>
              <p:ext uri="{D42A27DB-BD31-4B8C-83A1-F6EECF244321}">
                <p14:modId xmlns:p14="http://schemas.microsoft.com/office/powerpoint/2010/main" val="3435431768"/>
              </p:ext>
            </p:extLst>
          </p:nvPr>
        </p:nvGraphicFramePr>
        <p:xfrm>
          <a:off x="5940152" y="1129308"/>
          <a:ext cx="2438399" cy="1186688"/>
        </p:xfrm>
        <a:graphic>
          <a:graphicData uri="http://schemas.openxmlformats.org/drawingml/2006/table">
            <a:tbl>
              <a:tblPr firstRow="1" bandRow="1">
                <a:tableStyleId>{2D5ABB26-0587-4C30-8999-92F81FD0307C}</a:tableStyleId>
              </a:tblPr>
              <a:tblGrid>
                <a:gridCol w="422030">
                  <a:extLst>
                    <a:ext uri="{9D8B030D-6E8A-4147-A177-3AD203B41FA5}">
                      <a16:colId xmlns:a16="http://schemas.microsoft.com/office/drawing/2014/main" val="20000"/>
                    </a:ext>
                  </a:extLst>
                </a:gridCol>
                <a:gridCol w="1125415">
                  <a:extLst>
                    <a:ext uri="{9D8B030D-6E8A-4147-A177-3AD203B41FA5}">
                      <a16:colId xmlns:a16="http://schemas.microsoft.com/office/drawing/2014/main" val="20001"/>
                    </a:ext>
                  </a:extLst>
                </a:gridCol>
                <a:gridCol w="890954">
                  <a:extLst>
                    <a:ext uri="{9D8B030D-6E8A-4147-A177-3AD203B41FA5}">
                      <a16:colId xmlns:a16="http://schemas.microsoft.com/office/drawing/2014/main" val="20002"/>
                    </a:ext>
                  </a:extLst>
                </a:gridCol>
              </a:tblGrid>
              <a:tr h="296672">
                <a:tc>
                  <a:txBody>
                    <a:bodyPr/>
                    <a:lstStyle/>
                    <a:p>
                      <a:pPr algn="ctr"/>
                      <a:r>
                        <a:rPr lang="en-US" sz="1400" dirty="0"/>
                        <a:t>0</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stdin</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6672">
                <a:tc>
                  <a:txBody>
                    <a:bodyPr/>
                    <a:lstStyle/>
                    <a:p>
                      <a:pPr algn="ctr"/>
                      <a:r>
                        <a:rPr lang="en-US" sz="1400" strike="sngStrike" baseline="0" dirty="0"/>
                        <a:t>1</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sngStrike" baseline="0" dirty="0"/>
                        <a:t>stdout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sngStrike" baseline="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6672">
                <a:tc>
                  <a:txBody>
                    <a:bodyPr/>
                    <a:lstStyle/>
                    <a:p>
                      <a:pPr algn="ctr"/>
                      <a:r>
                        <a:rPr lang="en-US" sz="1400" dirty="0"/>
                        <a:t>2</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stderr</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672">
                <a:tc>
                  <a:txBody>
                    <a:bodyPr/>
                    <a:lstStyle/>
                    <a:p>
                      <a:pPr algn="ctr"/>
                      <a:r>
                        <a:rPr lang="en-US" sz="1400" dirty="0"/>
                        <a:t>3</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file.txt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7"/>
          <p:cNvGraphicFramePr>
            <a:graphicFrameLocks noGrp="1"/>
          </p:cNvGraphicFramePr>
          <p:nvPr>
            <p:extLst>
              <p:ext uri="{D42A27DB-BD31-4B8C-83A1-F6EECF244321}">
                <p14:modId xmlns:p14="http://schemas.microsoft.com/office/powerpoint/2010/main" val="3279064550"/>
              </p:ext>
            </p:extLst>
          </p:nvPr>
        </p:nvGraphicFramePr>
        <p:xfrm>
          <a:off x="5940152" y="3262908"/>
          <a:ext cx="2438399" cy="1186688"/>
        </p:xfrm>
        <a:graphic>
          <a:graphicData uri="http://schemas.openxmlformats.org/drawingml/2006/table">
            <a:tbl>
              <a:tblPr firstRow="1" bandRow="1">
                <a:tableStyleId>{2D5ABB26-0587-4C30-8999-92F81FD0307C}</a:tableStyleId>
              </a:tblPr>
              <a:tblGrid>
                <a:gridCol w="422030">
                  <a:extLst>
                    <a:ext uri="{9D8B030D-6E8A-4147-A177-3AD203B41FA5}">
                      <a16:colId xmlns:a16="http://schemas.microsoft.com/office/drawing/2014/main" val="20000"/>
                    </a:ext>
                  </a:extLst>
                </a:gridCol>
                <a:gridCol w="1125415">
                  <a:extLst>
                    <a:ext uri="{9D8B030D-6E8A-4147-A177-3AD203B41FA5}">
                      <a16:colId xmlns:a16="http://schemas.microsoft.com/office/drawing/2014/main" val="20001"/>
                    </a:ext>
                  </a:extLst>
                </a:gridCol>
                <a:gridCol w="890954">
                  <a:extLst>
                    <a:ext uri="{9D8B030D-6E8A-4147-A177-3AD203B41FA5}">
                      <a16:colId xmlns:a16="http://schemas.microsoft.com/office/drawing/2014/main" val="20002"/>
                    </a:ext>
                  </a:extLst>
                </a:gridCol>
              </a:tblGrid>
              <a:tr h="296672">
                <a:tc>
                  <a:txBody>
                    <a:bodyPr/>
                    <a:lstStyle/>
                    <a:p>
                      <a:pPr algn="ctr"/>
                      <a:r>
                        <a:rPr lang="en-US" sz="1400" dirty="0"/>
                        <a:t>0</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stdin</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6672">
                <a:tc>
                  <a:txBody>
                    <a:bodyPr/>
                    <a:lstStyle/>
                    <a:p>
                      <a:pPr algn="ctr"/>
                      <a:r>
                        <a:rPr lang="en-US" sz="1400" strike="noStrike" baseline="0" dirty="0"/>
                        <a:t>1</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noStrike" baseline="0" dirty="0"/>
                        <a:t>file.txt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noStrike" baseline="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6672">
                <a:tc>
                  <a:txBody>
                    <a:bodyPr/>
                    <a:lstStyle/>
                    <a:p>
                      <a:pPr algn="ctr"/>
                      <a:r>
                        <a:rPr lang="en-US" sz="1400" dirty="0"/>
                        <a:t>2</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stderr</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672">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Arrow Connector 9"/>
          <p:cNvCxnSpPr/>
          <p:nvPr/>
        </p:nvCxnSpPr>
        <p:spPr>
          <a:xfrm rot="5400000">
            <a:off x="6587852" y="2767608"/>
            <a:ext cx="8382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loud Callout 14"/>
          <p:cNvSpPr/>
          <p:nvPr/>
        </p:nvSpPr>
        <p:spPr>
          <a:xfrm>
            <a:off x="179512" y="3721596"/>
            <a:ext cx="2376264" cy="648072"/>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What is the output?</a:t>
            </a:r>
          </a:p>
          <a:p>
            <a:pPr algn="l" rtl="0"/>
            <a:endParaRPr lang="en-US" sz="14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40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Management – Example 4</a:t>
            </a:r>
            <a:endParaRPr lang="he-IL" sz="3600" dirty="0">
              <a:solidFill>
                <a:srgbClr val="C00000"/>
              </a:solidFill>
            </a:endParaRPr>
          </a:p>
        </p:txBody>
      </p:sp>
      <p:sp>
        <p:nvSpPr>
          <p:cNvPr id="3" name="כותרת משנה 2"/>
          <p:cNvSpPr>
            <a:spLocks noGrp="1"/>
          </p:cNvSpPr>
          <p:nvPr>
            <p:ph type="subTitle" idx="1"/>
          </p:nvPr>
        </p:nvSpPr>
        <p:spPr>
          <a:xfrm>
            <a:off x="107504" y="841276"/>
            <a:ext cx="7200800" cy="4752528"/>
          </a:xfrm>
        </p:spPr>
        <p:txBody>
          <a:bodyPr>
            <a:normAutofit fontScale="70000" lnSpcReduction="20000"/>
          </a:bodyPr>
          <a:lstStyle/>
          <a:p>
            <a:pPr algn="l" rtl="0"/>
            <a:r>
              <a:rPr lang="en-US" sz="1800" b="1" dirty="0">
                <a:solidFill>
                  <a:schemeClr val="tx1"/>
                </a:solidFill>
                <a:latin typeface="Courier New" pitchFamily="49" charset="0"/>
                <a:cs typeface="Courier New" pitchFamily="49" charset="0"/>
              </a:rPr>
              <a:t>#define</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a:t>
            </a:r>
          </a:p>
          <a:p>
            <a:pPr algn="l" rtl="0"/>
            <a:r>
              <a:rPr lang="en-US" sz="1800" b="1" dirty="0">
                <a:solidFill>
                  <a:schemeClr val="tx1"/>
                </a:solidFill>
                <a:latin typeface="Courier New" pitchFamily="49" charset="0"/>
                <a:cs typeface="Courier New" pitchFamily="49" charset="0"/>
              </a:rPr>
              <a:t>#define </a:t>
            </a:r>
            <a:r>
              <a:rPr lang="en-US" sz="1800" dirty="0">
                <a:solidFill>
                  <a:schemeClr val="tx1"/>
                </a:solidFill>
                <a:latin typeface="Courier New" pitchFamily="49" charset="0"/>
                <a:cs typeface="Courier New" pitchFamily="49" charset="0"/>
              </a:rPr>
              <a:t>RW_BLOCK 10</a:t>
            </a:r>
          </a:p>
          <a:p>
            <a:pPr algn="l" rtl="0"/>
            <a:r>
              <a:rPr lang="en-US" sz="1800" dirty="0">
                <a:solidFill>
                  <a:schemeClr val="tx1"/>
                </a:solidFill>
                <a:latin typeface="Courier New" pitchFamily="49" charset="0"/>
                <a:cs typeface="Courier New" pitchFamily="49" charset="0"/>
              </a:rPr>
              <a:t> </a:t>
            </a:r>
          </a:p>
          <a:p>
            <a:pPr algn="l" rtl="0"/>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main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argc</a:t>
            </a:r>
            <a:r>
              <a:rPr lang="en-US" sz="1800" dirty="0">
                <a:solidFill>
                  <a:schemeClr val="tx1"/>
                </a:solidFill>
                <a:latin typeface="Courier New" pitchFamily="49" charset="0"/>
                <a:cs typeface="Courier New" pitchFamily="49" charset="0"/>
              </a:rPr>
              <a:t>, char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ssize_t</a:t>
            </a:r>
            <a:r>
              <a:rPr lang="en-US" sz="1800" dirty="0">
                <a:solidFill>
                  <a:srgbClr val="00B050"/>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wroteBytes</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B050"/>
                </a:solidFill>
                <a:latin typeface="Courier New" pitchFamily="49" charset="0"/>
                <a:cs typeface="Courier New" pitchFamily="49" charset="0"/>
              </a:rPr>
              <a:t>char</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buf</a:t>
            </a:r>
            <a:r>
              <a:rPr lang="en-US" sz="1800" dirty="0">
                <a:solidFill>
                  <a:schemeClr val="tx1"/>
                </a:solidFill>
                <a:latin typeface="Courier New" pitchFamily="49" charset="0"/>
                <a:cs typeface="Courier New" pitchFamily="49" charset="0"/>
              </a:rPr>
              <a:t>[RW_BLOCK];</a:t>
            </a:r>
          </a:p>
          <a:p>
            <a:pPr algn="l" rtl="0"/>
            <a:r>
              <a:rPr lang="en-US" sz="1800" dirty="0">
                <a:solidFill>
                  <a:schemeClr val="tx1"/>
                </a:solidFill>
                <a:latin typeface="Courier New" pitchFamily="49" charset="0"/>
                <a:cs typeface="Courier New" pitchFamily="49" charset="0"/>
              </a:rPr>
              <a:t>        </a:t>
            </a:r>
            <a:r>
              <a:rPr lang="en-US" sz="1800" b="1" dirty="0">
                <a:solidFill>
                  <a:srgbClr val="00B050"/>
                </a:solidFill>
                <a:latin typeface="Courier New" pitchFamily="49" charset="0"/>
                <a:cs typeface="Courier New" pitchFamily="49" charset="0"/>
              </a:rPr>
              <a:t>char</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*source =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[1];</a:t>
            </a:r>
          </a:p>
          <a:p>
            <a:pPr algn="l" rtl="0"/>
            <a:r>
              <a:rPr lang="en-US" sz="1800" dirty="0">
                <a:solidFill>
                  <a:schemeClr val="tx1"/>
                </a:solidFill>
                <a:latin typeface="Courier New" pitchFamily="49" charset="0"/>
                <a:cs typeface="Courier New" pitchFamily="49" charset="0"/>
              </a:rPr>
              <a:t>        </a:t>
            </a:r>
            <a:r>
              <a:rPr lang="en-US" sz="1800" b="1" dirty="0">
                <a:solidFill>
                  <a:srgbClr val="00B050"/>
                </a:solidFill>
                <a:latin typeface="Courier New" pitchFamily="49" charset="0"/>
                <a:cs typeface="Courier New" pitchFamily="49" charset="0"/>
              </a:rPr>
              <a:t>char</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dest</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[2];</a:t>
            </a:r>
          </a:p>
          <a:p>
            <a:pPr algn="l" rtl="0"/>
            <a:endParaRPr lang="en-US" sz="1800" dirty="0">
              <a:solidFill>
                <a:schemeClr val="tx1"/>
              </a:solidFill>
              <a:latin typeface="Courier New" pitchFamily="49" charset="0"/>
              <a:cs typeface="Courier New" pitchFamily="49" charset="0"/>
            </a:endParaRP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open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source,O_RDONLY</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rgbClr val="0070C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&lt;0){</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perror</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eERROR</a:t>
            </a:r>
            <a:r>
              <a:rPr lang="en-US" sz="1800" dirty="0">
                <a:solidFill>
                  <a:schemeClr val="tx1"/>
                </a:solidFill>
                <a:latin typeface="Courier New" pitchFamily="49" charset="0"/>
                <a:cs typeface="Courier New" pitchFamily="49" charset="0"/>
              </a:rPr>
              <a:t> while trying to open source fil:");</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(-1);</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open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dest,O_RDWR|O_CREAT|O</a:t>
            </a:r>
            <a:r>
              <a:rPr lang="en-US" sz="1800" dirty="0">
                <a:solidFill>
                  <a:schemeClr val="tx1"/>
                </a:solidFill>
                <a:latin typeface="Courier New" pitchFamily="49" charset="0"/>
                <a:cs typeface="Courier New" pitchFamily="49" charset="0"/>
              </a:rPr>
              <a:t>_ , 0666);</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rgbClr val="0070C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&lt;0){</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perror</a:t>
            </a:r>
            <a:r>
              <a:rPr lang="en-US" sz="1800" dirty="0">
                <a:solidFill>
                  <a:schemeClr val="tx1"/>
                </a:solidFill>
                <a:latin typeface="Courier New" pitchFamily="49" charset="0"/>
                <a:cs typeface="Courier New" pitchFamily="49" charset="0"/>
              </a:rPr>
              <a:t>("ERROR while trying to open destination file:");</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(-2);</a:t>
            </a:r>
          </a:p>
          <a:p>
            <a:pPr algn="l" rtl="0"/>
            <a:r>
              <a:rPr lang="en-US" sz="1800" dirty="0">
                <a:solidFill>
                  <a:schemeClr val="tx1"/>
                </a:solidFill>
                <a:latin typeface="Courier New" pitchFamily="49" charset="0"/>
                <a:cs typeface="Courier New" pitchFamily="49" charset="0"/>
              </a:rPr>
              <a:t>        }</a:t>
            </a:r>
          </a:p>
          <a:p>
            <a:pPr algn="l" rtl="0"/>
            <a:endParaRPr lang="en-US" sz="1800" dirty="0">
              <a:solidFill>
                <a:schemeClr val="tx1"/>
              </a:solidFill>
              <a:latin typeface="Courier New" pitchFamily="49" charset="0"/>
              <a:cs typeface="Courier New" pitchFamily="49" charset="0"/>
            </a:endParaRPr>
          </a:p>
        </p:txBody>
      </p:sp>
      <p:sp>
        <p:nvSpPr>
          <p:cNvPr id="7" name="Cloud Callout 14"/>
          <p:cNvSpPr/>
          <p:nvPr/>
        </p:nvSpPr>
        <p:spPr>
          <a:xfrm>
            <a:off x="4139952" y="1025632"/>
            <a:ext cx="4896544" cy="1111788"/>
          </a:xfrm>
          <a:prstGeom prst="wedgeRoundRectCallout">
            <a:avLst>
              <a:gd name="adj1" fmla="val -86299"/>
              <a:gd name="adj2" fmla="val 168418"/>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err="1">
                <a:solidFill>
                  <a:schemeClr val="tx1"/>
                </a:solidFill>
                <a:latin typeface="Courier New" pitchFamily="49" charset="0"/>
                <a:cs typeface="Courier New" pitchFamily="49" charset="0"/>
              </a:rPr>
              <a:t>perror</a:t>
            </a:r>
            <a:r>
              <a:rPr lang="en-US" sz="1400" b="1" dirty="0">
                <a:solidFill>
                  <a:schemeClr val="tx1"/>
                </a:solidFill>
                <a:latin typeface="Courier New" pitchFamily="49" charset="0"/>
                <a:cs typeface="Courier New" pitchFamily="49" charset="0"/>
              </a:rPr>
              <a:t>() </a:t>
            </a:r>
            <a:r>
              <a:rPr lang="en-US" sz="1400" dirty="0">
                <a:solidFill>
                  <a:schemeClr val="tx1"/>
                </a:solidFill>
                <a:latin typeface="Courier New" pitchFamily="49" charset="0"/>
                <a:cs typeface="Courier New" pitchFamily="49" charset="0"/>
              </a:rPr>
              <a:t>produces a message on the standard error output describing the last error encountered during a call to a system call. Use with care: the message is not cleared when non-erroneous calls are made.</a:t>
            </a:r>
          </a:p>
        </p:txBody>
      </p:sp>
      <p:sp>
        <p:nvSpPr>
          <p:cNvPr id="11" name="Cloud Callout 14"/>
          <p:cNvSpPr/>
          <p:nvPr/>
        </p:nvSpPr>
        <p:spPr>
          <a:xfrm>
            <a:off x="4395400" y="3711722"/>
            <a:ext cx="2408847" cy="441922"/>
          </a:xfrm>
          <a:prstGeom prst="wedgeRoundRectCallout">
            <a:avLst>
              <a:gd name="adj1" fmla="val -128628"/>
              <a:gd name="adj2" fmla="val -47168"/>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exit(2) </a:t>
            </a:r>
            <a:r>
              <a:rPr lang="en-US" sz="1400" dirty="0">
                <a:solidFill>
                  <a:schemeClr val="tx1"/>
                </a:solidFill>
                <a:latin typeface="Courier New" pitchFamily="49" charset="0"/>
                <a:cs typeface="Courier New" pitchFamily="49" charset="0"/>
              </a:rPr>
              <a:t>system call</a:t>
            </a:r>
          </a:p>
        </p:txBody>
      </p:sp>
      <p:sp>
        <p:nvSpPr>
          <p:cNvPr id="12" name="Cloud Callout 14"/>
          <p:cNvSpPr/>
          <p:nvPr/>
        </p:nvSpPr>
        <p:spPr>
          <a:xfrm>
            <a:off x="4788024" y="4873724"/>
            <a:ext cx="4274613" cy="694247"/>
          </a:xfrm>
          <a:prstGeom prst="wedgeRoundRectCallout">
            <a:avLst>
              <a:gd name="adj1" fmla="val -68626"/>
              <a:gd name="adj2" fmla="val -144734"/>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Bitwise OR</a:t>
            </a:r>
            <a:r>
              <a:rPr lang="en-US" sz="1400" dirty="0">
                <a:solidFill>
                  <a:schemeClr val="tx1"/>
                </a:solidFill>
                <a:latin typeface="Courier New" pitchFamily="49" charset="0"/>
                <a:cs typeface="Courier New" pitchFamily="49" charset="0"/>
              </a:rPr>
              <a:t>: open for both </a:t>
            </a:r>
            <a:r>
              <a:rPr lang="en-US" sz="1400" i="1" dirty="0">
                <a:solidFill>
                  <a:schemeClr val="tx1"/>
                </a:solidFill>
                <a:latin typeface="Courier New" pitchFamily="49" charset="0"/>
                <a:cs typeface="Courier New" pitchFamily="49" charset="0"/>
              </a:rPr>
              <a:t>reading</a:t>
            </a:r>
            <a:r>
              <a:rPr lang="en-US" sz="1400" dirty="0">
                <a:solidFill>
                  <a:schemeClr val="tx1"/>
                </a:solidFill>
                <a:latin typeface="Courier New" pitchFamily="49" charset="0"/>
                <a:cs typeface="Courier New" pitchFamily="49" charset="0"/>
              </a:rPr>
              <a:t> and </a:t>
            </a:r>
            <a:r>
              <a:rPr lang="en-US" sz="1400" i="1" dirty="0">
                <a:solidFill>
                  <a:schemeClr val="tx1"/>
                </a:solidFill>
                <a:latin typeface="Courier New" pitchFamily="49" charset="0"/>
                <a:cs typeface="Courier New" pitchFamily="49" charset="0"/>
              </a:rPr>
              <a:t>writing</a:t>
            </a:r>
            <a:r>
              <a:rPr lang="en-US" sz="1400" dirty="0">
                <a:solidFill>
                  <a:schemeClr val="tx1"/>
                </a:solidFill>
                <a:latin typeface="Courier New" pitchFamily="49" charset="0"/>
                <a:cs typeface="Courier New" pitchFamily="49" charset="0"/>
              </a:rPr>
              <a:t>. If the file does not exist create it and always start at 0.</a:t>
            </a:r>
          </a:p>
        </p:txBody>
      </p:sp>
    </p:spTree>
    <p:extLst>
      <p:ext uri="{BB962C8B-B14F-4D97-AF65-F5344CB8AC3E}">
        <p14:creationId xmlns:p14="http://schemas.microsoft.com/office/powerpoint/2010/main" val="316264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Management – Example 4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784976" cy="4752528"/>
          </a:xfrm>
        </p:spPr>
        <p:txBody>
          <a:bodyPr>
            <a:normAutofit fontScale="70000" lnSpcReduction="20000"/>
          </a:bodyPr>
          <a:lstStyle/>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lseek</a:t>
            </a:r>
            <a:r>
              <a:rPr lang="en-US" sz="1800" dirty="0">
                <a:solidFill>
                  <a:schemeClr val="tx1"/>
                </a:solidFill>
                <a:latin typeface="Courier New" pitchFamily="49" charset="0"/>
                <a:cs typeface="Courier New" pitchFamily="49" charset="0"/>
              </a:rPr>
              <a:t>(fddst,20,SEEK_SET);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do</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read</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buf</a:t>
            </a:r>
            <a:r>
              <a:rPr lang="en-US" sz="1800" dirty="0">
                <a:solidFill>
                  <a:schemeClr val="tx1"/>
                </a:solidFill>
                <a:latin typeface="Courier New" pitchFamily="49" charset="0"/>
                <a:cs typeface="Courier New" pitchFamily="49" charset="0"/>
              </a:rPr>
              <a:t>, RW_BLOCK);</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&lt;0){</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a:t>
            </a:r>
            <a:r>
              <a:rPr lang="en-US" sz="1800" b="1" dirty="0" err="1">
                <a:solidFill>
                  <a:schemeClr val="tx1"/>
                </a:solidFill>
                <a:latin typeface="Courier New" pitchFamily="49" charset="0"/>
                <a:cs typeface="Courier New" pitchFamily="49" charset="0"/>
              </a:rPr>
              <a:t>errno</a:t>
            </a:r>
            <a:r>
              <a:rPr lang="en-US" sz="1800" b="1" dirty="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EIO){</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("I/O errors detected, aborting.\n");</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(-10);</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 (-11);</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wroteBytes</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write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buf</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wroteBytes</a:t>
            </a:r>
            <a:r>
              <a:rPr lang="en-US" sz="1800" dirty="0">
                <a:solidFill>
                  <a:schemeClr val="tx1"/>
                </a:solidFill>
                <a:latin typeface="Courier New" pitchFamily="49" charset="0"/>
                <a:cs typeface="Courier New" pitchFamily="49" charset="0"/>
              </a:rPr>
              <a:t>&lt;RW_BLOCK)</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 (</a:t>
            </a:r>
            <a:r>
              <a:rPr lang="en-US" sz="1800" b="1" dirty="0" err="1">
                <a:solidFill>
                  <a:schemeClr val="tx1"/>
                </a:solidFill>
                <a:latin typeface="Courier New" pitchFamily="49" charset="0"/>
                <a:cs typeface="Courier New" pitchFamily="49" charset="0"/>
              </a:rPr>
              <a:t>errno</a:t>
            </a:r>
            <a:r>
              <a:rPr lang="en-US" sz="1800" b="1" dirty="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EDQUOT)</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("ERROR: out of quota.\n");</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else</a:t>
            </a:r>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 (</a:t>
            </a:r>
            <a:r>
              <a:rPr lang="en-US" sz="1800" b="1" dirty="0" err="1">
                <a:solidFill>
                  <a:schemeClr val="tx1"/>
                </a:solidFill>
                <a:latin typeface="Courier New" pitchFamily="49" charset="0"/>
                <a:cs typeface="Courier New" pitchFamily="49" charset="0"/>
              </a:rPr>
              <a:t>errno</a:t>
            </a:r>
            <a:r>
              <a:rPr lang="en-US" sz="1800" b="1" dirty="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ENOSPC)</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("ERROR: not enough disk space.\n");</a:t>
            </a:r>
          </a:p>
          <a:p>
            <a:pPr algn="l" rtl="0"/>
            <a:r>
              <a:rPr lang="en-US" sz="1800" dirty="0">
                <a:solidFill>
                  <a:schemeClr val="tx1"/>
                </a:solidFill>
                <a:latin typeface="Courier New" pitchFamily="49" charset="0"/>
                <a:cs typeface="Courier New" pitchFamily="49" charset="0"/>
              </a:rPr>
              <a:t>        	} </a:t>
            </a:r>
            <a:r>
              <a:rPr lang="en-US" sz="1800" b="1" dirty="0">
                <a:solidFill>
                  <a:srgbClr val="0070C0"/>
                </a:solidFill>
                <a:latin typeface="Courier New" pitchFamily="49" charset="0"/>
                <a:cs typeface="Courier New" pitchFamily="49" charset="0"/>
              </a:rPr>
              <a:t>while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&gt;0);</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lseek</a:t>
            </a:r>
            <a:r>
              <a:rPr lang="en-US" sz="1800" dirty="0">
                <a:solidFill>
                  <a:schemeClr val="tx1"/>
                </a:solidFill>
                <a:latin typeface="Courier New" pitchFamily="49" charset="0"/>
                <a:cs typeface="Courier New" pitchFamily="49" charset="0"/>
              </a:rPr>
              <a:t>(fddst,0,SEEK_SET);</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write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,"\\*WRITE START*\\\n",19);</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return</a:t>
            </a:r>
            <a:r>
              <a:rPr lang="en-US" sz="1800" dirty="0">
                <a:solidFill>
                  <a:schemeClr val="tx1"/>
                </a:solidFill>
                <a:latin typeface="Courier New" pitchFamily="49" charset="0"/>
                <a:cs typeface="Courier New" pitchFamily="49" charset="0"/>
              </a:rPr>
              <a:t> 0;</a:t>
            </a:r>
          </a:p>
          <a:p>
            <a:pPr algn="l" rtl="0"/>
            <a:r>
              <a:rPr lang="en-US" sz="1800" dirty="0">
                <a:solidFill>
                  <a:schemeClr val="tx1"/>
                </a:solidFill>
                <a:latin typeface="Courier New" pitchFamily="49" charset="0"/>
                <a:cs typeface="Courier New" pitchFamily="49" charset="0"/>
              </a:rPr>
              <a:t>}</a:t>
            </a:r>
          </a:p>
        </p:txBody>
      </p:sp>
      <p:sp>
        <p:nvSpPr>
          <p:cNvPr id="7" name="Cloud Callout 14"/>
          <p:cNvSpPr/>
          <p:nvPr/>
        </p:nvSpPr>
        <p:spPr>
          <a:xfrm>
            <a:off x="5796136" y="769268"/>
            <a:ext cx="3162445" cy="823756"/>
          </a:xfrm>
          <a:prstGeom prst="wedgeRoundRectCallout">
            <a:avLst>
              <a:gd name="adj1" fmla="val -118962"/>
              <a:gd name="adj2" fmla="val -28922"/>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Start writing at offset 20.</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If the file is opened with </a:t>
            </a:r>
            <a:r>
              <a:rPr lang="en-US" sz="1400" b="1" i="1" dirty="0" err="1">
                <a:solidFill>
                  <a:schemeClr val="tx1"/>
                </a:solidFill>
                <a:latin typeface="Courier New" pitchFamily="49" charset="0"/>
                <a:cs typeface="Courier New" pitchFamily="49" charset="0"/>
              </a:rPr>
              <a:t>hexedit</a:t>
            </a:r>
            <a:r>
              <a:rPr lang="en-US" sz="1400" dirty="0">
                <a:solidFill>
                  <a:schemeClr val="tx1"/>
                </a:solidFill>
                <a:latin typeface="Courier New" pitchFamily="49" charset="0"/>
                <a:cs typeface="Courier New" pitchFamily="49" charset="0"/>
              </a:rPr>
              <a:t>, the first 20 bytes will be 00.</a:t>
            </a:r>
          </a:p>
        </p:txBody>
      </p:sp>
      <p:sp>
        <p:nvSpPr>
          <p:cNvPr id="11" name="Cloud Callout 14"/>
          <p:cNvSpPr/>
          <p:nvPr/>
        </p:nvSpPr>
        <p:spPr>
          <a:xfrm>
            <a:off x="6428651" y="2281436"/>
            <a:ext cx="2529930" cy="262199"/>
          </a:xfrm>
          <a:prstGeom prst="wedgeRoundRectCallout">
            <a:avLst>
              <a:gd name="adj1" fmla="val -169791"/>
              <a:gd name="adj2" fmla="val -208623"/>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Using </a:t>
            </a:r>
            <a:r>
              <a:rPr lang="en-US" sz="1400" dirty="0" err="1">
                <a:solidFill>
                  <a:schemeClr val="tx1"/>
                </a:solidFill>
                <a:latin typeface="Courier New" pitchFamily="49" charset="0"/>
                <a:cs typeface="Courier New" pitchFamily="49" charset="0"/>
              </a:rPr>
              <a:t>errno</a:t>
            </a:r>
            <a:r>
              <a:rPr lang="en-US" sz="1400" dirty="0">
                <a:solidFill>
                  <a:schemeClr val="tx1"/>
                </a:solidFill>
                <a:latin typeface="Courier New" pitchFamily="49" charset="0"/>
                <a:cs typeface="Courier New" pitchFamily="49" charset="0"/>
              </a:rPr>
              <a:t> directly.</a:t>
            </a:r>
          </a:p>
        </p:txBody>
      </p:sp>
      <p:sp>
        <p:nvSpPr>
          <p:cNvPr id="12" name="Cloud Callout 14"/>
          <p:cNvSpPr/>
          <p:nvPr/>
        </p:nvSpPr>
        <p:spPr>
          <a:xfrm>
            <a:off x="5908104" y="5099837"/>
            <a:ext cx="3050477" cy="443591"/>
          </a:xfrm>
          <a:prstGeom prst="wedgeRoundRectCallout">
            <a:avLst>
              <a:gd name="adj1" fmla="val -83614"/>
              <a:gd name="adj2" fmla="val -174718"/>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Adding an extra comment at the beginning of the file.</a:t>
            </a:r>
          </a:p>
        </p:txBody>
      </p:sp>
    </p:spTree>
    <p:extLst>
      <p:ext uri="{BB962C8B-B14F-4D97-AF65-F5344CB8AC3E}">
        <p14:creationId xmlns:p14="http://schemas.microsoft.com/office/powerpoint/2010/main" val="262624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F51D2-5EEE-5B1D-8FA1-009637BD11BA}"/>
              </a:ext>
            </a:extLst>
          </p:cNvPr>
          <p:cNvSpPr>
            <a:spLocks noGrp="1"/>
          </p:cNvSpPr>
          <p:nvPr>
            <p:ph idx="1"/>
          </p:nvPr>
        </p:nvSpPr>
        <p:spPr/>
        <p:txBody>
          <a:bodyPr/>
          <a:lstStyle/>
          <a:p>
            <a:pPr marL="342900" indent="-342900" algn="l" defTabSz="914400" rtl="0" eaLnBrk="1" latinLnBrk="0" hangingPunct="1">
              <a:spcBef>
                <a:spcPct val="20000"/>
              </a:spcBef>
              <a:buFont typeface="Arial" pitchFamily="34" charset="0"/>
              <a:buChar char="•"/>
            </a:pPr>
            <a:r>
              <a:rPr lang="en-US" dirty="0"/>
              <a:t>Creates two file descriptors. One can write to [1] and read from [0] (opposite of stdin/out)</a:t>
            </a:r>
          </a:p>
          <a:p>
            <a:pPr marL="342900" indent="-342900" algn="l" defTabSz="914400" rtl="0" eaLnBrk="1" latinLnBrk="0" hangingPunct="1">
              <a:spcBef>
                <a:spcPct val="20000"/>
              </a:spcBef>
              <a:buFont typeface="Arial" pitchFamily="34" charset="0"/>
              <a:buChar char="•"/>
            </a:pPr>
            <a:r>
              <a:rPr lang="en-US" dirty="0"/>
              <a:t>I can send input and output of processes using dup(2)</a:t>
            </a:r>
          </a:p>
          <a:p>
            <a:pPr marL="342900" indent="-342900" algn="l" defTabSz="914400" rtl="0" eaLnBrk="1" latinLnBrk="0" hangingPunct="1">
              <a:spcBef>
                <a:spcPct val="20000"/>
              </a:spcBef>
              <a:buFont typeface="Arial" pitchFamily="34" charset="0"/>
              <a:buChar char="•"/>
            </a:pPr>
            <a:r>
              <a:rPr lang="en-US" dirty="0"/>
              <a:t>The shell </a:t>
            </a:r>
            <a:r>
              <a:rPr lang="en-US"/>
              <a:t>does this using ‘|’</a:t>
            </a:r>
            <a:endParaRPr lang="en-IL" dirty="0"/>
          </a:p>
        </p:txBody>
      </p:sp>
      <p:sp>
        <p:nvSpPr>
          <p:cNvPr id="4" name="כותרת 1">
            <a:extLst>
              <a:ext uri="{FF2B5EF4-FFF2-40B4-BE49-F238E27FC236}">
                <a16:creationId xmlns:a16="http://schemas.microsoft.com/office/drawing/2014/main" id="{9DA5D32F-2B08-2BD5-F878-B314EB72B388}"/>
              </a:ext>
            </a:extLst>
          </p:cNvPr>
          <p:cNvSpPr>
            <a:spLocks noGrp="1"/>
          </p:cNvSpPr>
          <p:nvPr>
            <p:ph type="title"/>
          </p:nvPr>
        </p:nvSpPr>
        <p:spPr>
          <a:xfrm>
            <a:off x="9408" y="15830"/>
            <a:ext cx="9134591" cy="952500"/>
          </a:xfrm>
          <a:solidFill>
            <a:schemeClr val="bg1">
              <a:lumMod val="85000"/>
            </a:schemeClr>
          </a:solidFill>
        </p:spPr>
        <p:txBody>
          <a:bodyPr>
            <a:noAutofit/>
          </a:bodyPr>
          <a:lstStyle/>
          <a:p>
            <a:pPr rtl="0"/>
            <a:r>
              <a:rPr lang="en-US" sz="3600" dirty="0">
                <a:solidFill>
                  <a:srgbClr val="C00000"/>
                </a:solidFill>
              </a:rPr>
              <a:t>pipe(2): communication between processes</a:t>
            </a:r>
            <a:endParaRPr lang="he-IL" sz="3600" dirty="0">
              <a:solidFill>
                <a:srgbClr val="C00000"/>
              </a:solidFill>
            </a:endParaRPr>
          </a:p>
        </p:txBody>
      </p:sp>
    </p:spTree>
    <p:extLst>
      <p:ext uri="{BB962C8B-B14F-4D97-AF65-F5344CB8AC3E}">
        <p14:creationId xmlns:p14="http://schemas.microsoft.com/office/powerpoint/2010/main" val="333775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5A32-387F-1528-9AF4-FFA6B57116E3}"/>
              </a:ext>
            </a:extLst>
          </p:cNvPr>
          <p:cNvSpPr>
            <a:spLocks noGrp="1"/>
          </p:cNvSpPr>
          <p:nvPr>
            <p:ph type="title"/>
          </p:nvPr>
        </p:nvSpPr>
        <p:spPr/>
        <p:txBody>
          <a:bodyPr/>
          <a:lstStyle/>
          <a:p>
            <a:r>
              <a:rPr lang="en-US" dirty="0"/>
              <a:t>Last kernel interface is interrupts</a:t>
            </a:r>
          </a:p>
        </p:txBody>
      </p:sp>
      <p:sp>
        <p:nvSpPr>
          <p:cNvPr id="3" name="Content Placeholder 2">
            <a:extLst>
              <a:ext uri="{FF2B5EF4-FFF2-40B4-BE49-F238E27FC236}">
                <a16:creationId xmlns:a16="http://schemas.microsoft.com/office/drawing/2014/main" id="{0B513B83-D641-153A-0193-B4039FBDEA97}"/>
              </a:ext>
            </a:extLst>
          </p:cNvPr>
          <p:cNvSpPr>
            <a:spLocks noGrp="1"/>
          </p:cNvSpPr>
          <p:nvPr>
            <p:ph idx="1"/>
          </p:nvPr>
        </p:nvSpPr>
        <p:spPr/>
        <p:txBody>
          <a:bodyPr/>
          <a:lstStyle/>
          <a:p>
            <a:pPr algn="l" rtl="0"/>
            <a:r>
              <a:rPr lang="en-US" dirty="0"/>
              <a:t>Something (event) that requires immediate attention</a:t>
            </a:r>
          </a:p>
          <a:p>
            <a:pPr algn="l" rtl="0"/>
            <a:r>
              <a:rPr lang="en-US" dirty="0"/>
              <a:t>Return with </a:t>
            </a:r>
            <a:r>
              <a:rPr lang="en-US" dirty="0" err="1"/>
              <a:t>iret</a:t>
            </a:r>
            <a:endParaRPr lang="en-US" dirty="0"/>
          </a:p>
          <a:p>
            <a:pPr algn="l" rtl="0"/>
            <a:r>
              <a:rPr lang="en-US" dirty="0"/>
              <a:t>Mostly beyond scope</a:t>
            </a:r>
          </a:p>
        </p:txBody>
      </p:sp>
    </p:spTree>
    <p:extLst>
      <p:ext uri="{BB962C8B-B14F-4D97-AF65-F5344CB8AC3E}">
        <p14:creationId xmlns:p14="http://schemas.microsoft.com/office/powerpoint/2010/main" val="135474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System Calls - Interface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Calls are usually made with C/C++ library functions</a:t>
            </a:r>
          </a:p>
        </p:txBody>
      </p:sp>
      <p:grpSp>
        <p:nvGrpSpPr>
          <p:cNvPr id="4" name="קבוצה 3"/>
          <p:cNvGrpSpPr/>
          <p:nvPr/>
        </p:nvGrpSpPr>
        <p:grpSpPr>
          <a:xfrm>
            <a:off x="1187624" y="1427956"/>
            <a:ext cx="6768752" cy="4021832"/>
            <a:chOff x="1138808" y="2068016"/>
            <a:chExt cx="6768752" cy="4021832"/>
          </a:xfrm>
        </p:grpSpPr>
        <p:sp>
          <p:nvSpPr>
            <p:cNvPr id="31" name="Rounded Rectangle 4"/>
            <p:cNvSpPr/>
            <p:nvPr/>
          </p:nvSpPr>
          <p:spPr>
            <a:xfrm>
              <a:off x="1138808" y="2068016"/>
              <a:ext cx="2952400" cy="4016316"/>
            </a:xfrm>
            <a:prstGeom prst="roundRect">
              <a:avLst>
                <a:gd name="adj" fmla="val 0"/>
              </a:avLst>
            </a:prstGeom>
            <a:solidFill>
              <a:schemeClr val="bg1">
                <a:lumMod val="85000"/>
              </a:schemeClr>
            </a:solidFill>
            <a:ln w="12700">
              <a:no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ounded Rectangle 4"/>
            <p:cNvSpPr/>
            <p:nvPr/>
          </p:nvSpPr>
          <p:spPr>
            <a:xfrm>
              <a:off x="4955160" y="2068016"/>
              <a:ext cx="2952400" cy="4016316"/>
            </a:xfrm>
            <a:prstGeom prst="roundRect">
              <a:avLst>
                <a:gd name="adj" fmla="val 0"/>
              </a:avLst>
            </a:prstGeom>
            <a:solidFill>
              <a:schemeClr val="bg1">
                <a:lumMod val="85000"/>
              </a:schemeClr>
            </a:solidFill>
            <a:ln w="12700">
              <a:no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Rounded Rectangle 5"/>
            <p:cNvSpPr/>
            <p:nvPr/>
          </p:nvSpPr>
          <p:spPr>
            <a:xfrm>
              <a:off x="1269032"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Application</a:t>
              </a:r>
            </a:p>
          </p:txBody>
        </p:sp>
        <p:sp>
          <p:nvSpPr>
            <p:cNvPr id="8" name="Rounded Rectangle 7"/>
            <p:cNvSpPr/>
            <p:nvPr/>
          </p:nvSpPr>
          <p:spPr>
            <a:xfrm>
              <a:off x="2903784"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 – Library</a:t>
              </a:r>
            </a:p>
            <a:p>
              <a:pPr algn="ctr"/>
              <a:r>
                <a:rPr lang="en-US" sz="1400" b="1" dirty="0">
                  <a:solidFill>
                    <a:schemeClr val="tx1"/>
                  </a:solidFill>
                </a:rPr>
                <a:t>(</a:t>
              </a:r>
              <a:r>
                <a:rPr lang="en-US" sz="1400" b="1" dirty="0">
                  <a:solidFill>
                    <a:schemeClr val="tx1"/>
                  </a:solidFill>
                  <a:hlinkClick r:id="rId3"/>
                </a:rPr>
                <a:t>wrapper</a:t>
              </a:r>
              <a:r>
                <a:rPr lang="en-US" sz="1400" b="1" dirty="0">
                  <a:solidFill>
                    <a:schemeClr val="tx1"/>
                  </a:solidFill>
                </a:rPr>
                <a:t>)</a:t>
              </a:r>
            </a:p>
          </p:txBody>
        </p:sp>
        <p:sp>
          <p:nvSpPr>
            <p:cNvPr id="9" name="Rounded Rectangle 8"/>
            <p:cNvSpPr/>
            <p:nvPr/>
          </p:nvSpPr>
          <p:spPr>
            <a:xfrm>
              <a:off x="5079032"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Kernel</a:t>
              </a:r>
            </a:p>
          </p:txBody>
        </p:sp>
        <p:sp>
          <p:nvSpPr>
            <p:cNvPr id="10" name="Rounded Rectangle 9"/>
            <p:cNvSpPr/>
            <p:nvPr/>
          </p:nvSpPr>
          <p:spPr>
            <a:xfrm>
              <a:off x="6720208"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System Call</a:t>
              </a:r>
            </a:p>
          </p:txBody>
        </p:sp>
        <p:cxnSp>
          <p:nvCxnSpPr>
            <p:cNvPr id="11" name="Straight Connector 13"/>
            <p:cNvCxnSpPr/>
            <p:nvPr/>
          </p:nvCxnSpPr>
          <p:spPr>
            <a:xfrm rot="5400000">
              <a:off x="229394" y="4190206"/>
              <a:ext cx="3048000" cy="1588"/>
            </a:xfrm>
            <a:prstGeom prst="line">
              <a:avLst/>
            </a:prstGeom>
            <a:ln w="28575">
              <a:solidFill>
                <a:srgbClr val="C00000"/>
              </a:solidFill>
              <a:prstDash val="dash"/>
            </a:ln>
            <a:effectLst/>
          </p:spPr>
          <p:style>
            <a:lnRef idx="2">
              <a:schemeClr val="dk1"/>
            </a:lnRef>
            <a:fillRef idx="0">
              <a:schemeClr val="dk1"/>
            </a:fillRef>
            <a:effectRef idx="1">
              <a:schemeClr val="dk1"/>
            </a:effectRef>
            <a:fontRef idx="minor">
              <a:schemeClr val="tx1"/>
            </a:fontRef>
          </p:style>
        </p:cxnSp>
        <p:cxnSp>
          <p:nvCxnSpPr>
            <p:cNvPr id="12" name="Straight Connector 14"/>
            <p:cNvCxnSpPr/>
            <p:nvPr/>
          </p:nvCxnSpPr>
          <p:spPr>
            <a:xfrm rot="5400000">
              <a:off x="1980406" y="4190206"/>
              <a:ext cx="3048000" cy="1588"/>
            </a:xfrm>
            <a:prstGeom prst="line">
              <a:avLst/>
            </a:prstGeom>
            <a:ln w="28575">
              <a:solidFill>
                <a:srgbClr val="C00000"/>
              </a:solidFill>
              <a:prstDash val="dash"/>
            </a:ln>
          </p:spPr>
          <p:style>
            <a:lnRef idx="2">
              <a:schemeClr val="dk1"/>
            </a:lnRef>
            <a:fillRef idx="0">
              <a:schemeClr val="dk1"/>
            </a:fillRef>
            <a:effectRef idx="1">
              <a:schemeClr val="dk1"/>
            </a:effectRef>
            <a:fontRef idx="minor">
              <a:schemeClr val="tx1"/>
            </a:fontRef>
          </p:style>
        </p:cxnSp>
        <p:cxnSp>
          <p:nvCxnSpPr>
            <p:cNvPr id="13" name="Straight Connector 15"/>
            <p:cNvCxnSpPr/>
            <p:nvPr/>
          </p:nvCxnSpPr>
          <p:spPr>
            <a:xfrm rot="5400000">
              <a:off x="4039394" y="4190206"/>
              <a:ext cx="3048000" cy="1588"/>
            </a:xfrm>
            <a:prstGeom prst="line">
              <a:avLst/>
            </a:prstGeom>
            <a:ln w="28575">
              <a:solidFill>
                <a:srgbClr val="C00000"/>
              </a:solidFill>
              <a:prstDash val="dash"/>
            </a:ln>
          </p:spPr>
          <p:style>
            <a:lnRef idx="2">
              <a:schemeClr val="dk1"/>
            </a:lnRef>
            <a:fillRef idx="0">
              <a:schemeClr val="dk1"/>
            </a:fillRef>
            <a:effectRef idx="1">
              <a:schemeClr val="dk1"/>
            </a:effectRef>
            <a:fontRef idx="minor">
              <a:schemeClr val="tx1"/>
            </a:fontRef>
          </p:style>
        </p:cxnSp>
        <p:cxnSp>
          <p:nvCxnSpPr>
            <p:cNvPr id="14" name="Straight Connector 16"/>
            <p:cNvCxnSpPr/>
            <p:nvPr/>
          </p:nvCxnSpPr>
          <p:spPr>
            <a:xfrm rot="5400000">
              <a:off x="5790405" y="4190206"/>
              <a:ext cx="3048000" cy="1588"/>
            </a:xfrm>
            <a:prstGeom prst="line">
              <a:avLst/>
            </a:prstGeom>
            <a:ln w="28575">
              <a:solidFill>
                <a:srgbClr val="C00000"/>
              </a:solidFill>
              <a:prstDash val="dash"/>
            </a:ln>
          </p:spPr>
          <p:style>
            <a:lnRef idx="2">
              <a:schemeClr val="dk1"/>
            </a:lnRef>
            <a:fillRef idx="0">
              <a:schemeClr val="dk1"/>
            </a:fillRef>
            <a:effectRef idx="1">
              <a:schemeClr val="dk1"/>
            </a:effectRef>
            <a:fontRef idx="minor">
              <a:schemeClr val="tx1"/>
            </a:fontRef>
          </p:style>
        </p:cxnSp>
        <p:cxnSp>
          <p:nvCxnSpPr>
            <p:cNvPr id="15" name="Straight Arrow Connector 18"/>
            <p:cNvCxnSpPr/>
            <p:nvPr/>
          </p:nvCxnSpPr>
          <p:spPr>
            <a:xfrm>
              <a:off x="1752600" y="3048000"/>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20"/>
            <p:cNvCxnSpPr/>
            <p:nvPr/>
          </p:nvCxnSpPr>
          <p:spPr>
            <a:xfrm>
              <a:off x="3505200" y="3427412"/>
              <a:ext cx="20574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23"/>
            <p:cNvCxnSpPr/>
            <p:nvPr/>
          </p:nvCxnSpPr>
          <p:spPr>
            <a:xfrm>
              <a:off x="5562600" y="3808412"/>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8" name="Straight Arrow Connector 25"/>
            <p:cNvCxnSpPr/>
            <p:nvPr/>
          </p:nvCxnSpPr>
          <p:spPr>
            <a:xfrm flipH="1">
              <a:off x="5562600" y="4537313"/>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26"/>
            <p:cNvCxnSpPr/>
            <p:nvPr/>
          </p:nvCxnSpPr>
          <p:spPr>
            <a:xfrm flipH="1">
              <a:off x="3505200" y="4875212"/>
              <a:ext cx="20574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20" name="Straight Arrow Connector 27"/>
            <p:cNvCxnSpPr/>
            <p:nvPr/>
          </p:nvCxnSpPr>
          <p:spPr>
            <a:xfrm flipH="1">
              <a:off x="1752600" y="5332412"/>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786880" y="2598032"/>
              <a:ext cx="1551112" cy="738664"/>
            </a:xfrm>
            <a:prstGeom prst="rect">
              <a:avLst/>
            </a:prstGeom>
            <a:noFill/>
          </p:spPr>
          <p:txBody>
            <a:bodyPr wrap="square" rtlCol="0">
              <a:spAutoFit/>
            </a:bodyPr>
            <a:lstStyle/>
            <a:p>
              <a:pPr algn="ctr" rtl="0"/>
              <a:r>
                <a:rPr lang="en-US" sz="1400" b="1" dirty="0"/>
                <a:t>Push </a:t>
              </a:r>
              <a:r>
                <a:rPr lang="en-US" sz="1400" b="1" dirty="0" err="1"/>
                <a:t>args</a:t>
              </a:r>
              <a:r>
                <a:rPr lang="en-US" sz="1400" b="1" dirty="0"/>
                <a:t> and </a:t>
              </a:r>
              <a:r>
                <a:rPr lang="en-US" sz="1400" b="1" dirty="0" err="1"/>
                <a:t>rtrn</a:t>
              </a:r>
              <a:r>
                <a:rPr lang="en-US" sz="1400" b="1" dirty="0"/>
                <a:t> </a:t>
              </a:r>
              <a:r>
                <a:rPr lang="en-US" sz="1400" b="1" dirty="0" err="1"/>
                <a:t>addr</a:t>
              </a:r>
              <a:r>
                <a:rPr lang="en-US" sz="1400" b="1" dirty="0"/>
                <a:t> to stack</a:t>
              </a:r>
            </a:p>
            <a:p>
              <a:pPr algn="ctr" rtl="0"/>
              <a:r>
                <a:rPr lang="en-US" sz="1400" b="1" dirty="0"/>
                <a:t>e.g. </a:t>
              </a:r>
              <a:r>
                <a:rPr lang="en-US" sz="1400" b="1" dirty="0" err="1">
                  <a:solidFill>
                    <a:srgbClr val="0000FF"/>
                  </a:solidFill>
                </a:rPr>
                <a:t>printf</a:t>
              </a:r>
              <a:r>
                <a:rPr lang="en-US" sz="1400" b="1" dirty="0">
                  <a:solidFill>
                    <a:srgbClr val="0000FF"/>
                  </a:solidFill>
                </a:rPr>
                <a:t>()</a:t>
              </a:r>
            </a:p>
          </p:txBody>
        </p:sp>
        <p:sp>
          <p:nvSpPr>
            <p:cNvPr id="22" name="TextBox 21"/>
            <p:cNvSpPr txBox="1"/>
            <p:nvPr/>
          </p:nvSpPr>
          <p:spPr>
            <a:xfrm>
              <a:off x="3608512" y="2743200"/>
              <a:ext cx="1850776" cy="1169551"/>
            </a:xfrm>
            <a:prstGeom prst="rect">
              <a:avLst/>
            </a:prstGeom>
            <a:noFill/>
          </p:spPr>
          <p:txBody>
            <a:bodyPr wrap="square" rtlCol="0">
              <a:spAutoFit/>
            </a:bodyPr>
            <a:lstStyle/>
            <a:p>
              <a:pPr algn="ctr" rtl="0"/>
              <a:endParaRPr lang="en-US" sz="1400" b="1" dirty="0"/>
            </a:p>
            <a:p>
              <a:pPr algn="ctr" rtl="0"/>
              <a:r>
                <a:rPr lang="en-US" sz="1400" b="1" dirty="0"/>
                <a:t> </a:t>
              </a:r>
              <a:r>
                <a:rPr lang="en-US" sz="1400" b="1" dirty="0" err="1"/>
                <a:t>eax</a:t>
              </a:r>
              <a:r>
                <a:rPr lang="en-US" sz="1400" b="1" dirty="0"/>
                <a:t> </a:t>
              </a:r>
              <a:r>
                <a:rPr lang="en-US" sz="1400" b="1" dirty="0">
                  <a:sym typeface="Wingdings" pitchFamily="2" charset="2"/>
                </a:rPr>
                <a:t>= ID of </a:t>
              </a:r>
              <a:r>
                <a:rPr lang="en-US" sz="1400" b="1" dirty="0">
                  <a:solidFill>
                    <a:srgbClr val="0000FF"/>
                  </a:solidFill>
                  <a:sym typeface="Wingdings" pitchFamily="2" charset="2"/>
                </a:rPr>
                <a:t>write()</a:t>
              </a:r>
              <a:r>
                <a:rPr lang="en-US" sz="1400" b="1" dirty="0">
                  <a:sym typeface="Wingdings" pitchFamily="2" charset="2"/>
                </a:rPr>
                <a:t>,</a:t>
              </a:r>
            </a:p>
            <a:p>
              <a:pPr algn="ctr" rtl="0"/>
              <a:r>
                <a:rPr lang="en-US" sz="1400" b="1" dirty="0" err="1">
                  <a:sym typeface="Wingdings" pitchFamily="2" charset="2"/>
                </a:rPr>
                <a:t>ebx,ecx</a:t>
              </a:r>
              <a:r>
                <a:rPr lang="en-US" sz="1400" b="1" dirty="0">
                  <a:sym typeface="Wingdings" pitchFamily="2" charset="2"/>
                </a:rPr>
                <a:t>,… = </a:t>
              </a:r>
              <a:r>
                <a:rPr lang="en-US" sz="1400" b="1" dirty="0" err="1">
                  <a:sym typeface="Wingdings" pitchFamily="2" charset="2"/>
                </a:rPr>
                <a:t>args</a:t>
              </a:r>
              <a:br>
                <a:rPr lang="en-US" sz="1400" b="1" dirty="0">
                  <a:sym typeface="Wingdings" pitchFamily="2" charset="2"/>
                </a:rPr>
              </a:br>
              <a:r>
                <a:rPr lang="en-US" sz="1400" b="1" dirty="0">
                  <a:sym typeface="Wingdings" pitchFamily="2" charset="2"/>
                </a:rPr>
                <a:t>call</a:t>
              </a:r>
              <a:endParaRPr lang="he-IL" sz="1400" b="1" i="1" strike="sngStrike" dirty="0">
                <a:sym typeface="Wingdings" pitchFamily="2" charset="2"/>
              </a:endParaRPr>
            </a:p>
            <a:p>
              <a:pPr algn="ctr" rtl="0"/>
              <a:r>
                <a:rPr lang="en-US" sz="1400" b="1" i="1" dirty="0" err="1">
                  <a:solidFill>
                    <a:srgbClr val="FF0000"/>
                  </a:solidFill>
                  <a:sym typeface="Wingdings" pitchFamily="2" charset="2"/>
                </a:rPr>
                <a:t>syscall</a:t>
              </a:r>
              <a:endParaRPr lang="en-US" sz="1400" b="1" dirty="0">
                <a:solidFill>
                  <a:srgbClr val="FF0000"/>
                </a:solidFill>
              </a:endParaRPr>
            </a:p>
          </p:txBody>
        </p:sp>
        <p:sp>
          <p:nvSpPr>
            <p:cNvPr id="23" name="TextBox 22"/>
            <p:cNvSpPr txBox="1"/>
            <p:nvPr/>
          </p:nvSpPr>
          <p:spPr>
            <a:xfrm>
              <a:off x="5562600" y="3330304"/>
              <a:ext cx="1752600" cy="954107"/>
            </a:xfrm>
            <a:prstGeom prst="rect">
              <a:avLst/>
            </a:prstGeom>
            <a:noFill/>
          </p:spPr>
          <p:txBody>
            <a:bodyPr wrap="square" rtlCol="0">
              <a:spAutoFit/>
            </a:bodyPr>
            <a:lstStyle/>
            <a:p>
              <a:pPr algn="ctr" rtl="0"/>
              <a:r>
                <a:rPr lang="en-US" sz="1400" b="1" dirty="0"/>
                <a:t>Save user’s </a:t>
              </a:r>
              <a:r>
                <a:rPr lang="en-US" sz="1400" b="1" dirty="0" err="1"/>
                <a:t>regs</a:t>
              </a:r>
              <a:r>
                <a:rPr lang="en-US" sz="1400" b="1" dirty="0"/>
                <a:t> into</a:t>
              </a:r>
            </a:p>
            <a:p>
              <a:pPr algn="ctr" rtl="0"/>
              <a:r>
                <a:rPr lang="en-US" sz="1400" b="1" dirty="0"/>
                <a:t>Kernel’s stack</a:t>
              </a:r>
            </a:p>
            <a:p>
              <a:pPr algn="ctr" rtl="0"/>
              <a:r>
                <a:rPr lang="en-US" sz="1400" b="1" dirty="0"/>
                <a:t>call</a:t>
              </a:r>
            </a:p>
            <a:p>
              <a:pPr algn="ctr" rtl="0"/>
              <a:r>
                <a:rPr lang="en-US" sz="1400" b="1" i="1" dirty="0" err="1"/>
                <a:t>Sys_Call_table</a:t>
              </a:r>
              <a:r>
                <a:rPr lang="en-US" sz="1400" b="1" i="1" dirty="0"/>
                <a:t>[</a:t>
              </a:r>
              <a:r>
                <a:rPr lang="en-US" sz="1400" b="1" i="1" dirty="0" err="1"/>
                <a:t>eax</a:t>
              </a:r>
              <a:r>
                <a:rPr lang="en-US" sz="1400" b="1" i="1" dirty="0"/>
                <a:t>]</a:t>
              </a:r>
            </a:p>
          </p:txBody>
        </p:sp>
        <p:sp>
          <p:nvSpPr>
            <p:cNvPr id="25" name="TextBox 24"/>
            <p:cNvSpPr txBox="1"/>
            <p:nvPr/>
          </p:nvSpPr>
          <p:spPr>
            <a:xfrm>
              <a:off x="5550252" y="4485500"/>
              <a:ext cx="1752600" cy="523220"/>
            </a:xfrm>
            <a:prstGeom prst="rect">
              <a:avLst/>
            </a:prstGeom>
            <a:noFill/>
          </p:spPr>
          <p:txBody>
            <a:bodyPr wrap="square" rtlCol="0">
              <a:spAutoFit/>
            </a:bodyPr>
            <a:lstStyle/>
            <a:p>
              <a:pPr algn="ctr"/>
              <a:r>
                <a:rPr lang="en-US" sz="1400" b="1" dirty="0"/>
                <a:t>Return</a:t>
              </a:r>
            </a:p>
            <a:p>
              <a:pPr algn="ctr"/>
              <a:r>
                <a:rPr lang="en-US" sz="1400" b="1" i="1" dirty="0"/>
                <a:t>Call </a:t>
              </a:r>
              <a:r>
                <a:rPr lang="en-US" sz="1400" b="1" i="1" dirty="0" err="1">
                  <a:solidFill>
                    <a:srgbClr val="FF0000"/>
                  </a:solidFill>
                </a:rPr>
                <a:t>sysret</a:t>
              </a:r>
              <a:endParaRPr lang="en-US" sz="1400" b="1" i="1" dirty="0">
                <a:solidFill>
                  <a:srgbClr val="FF0000"/>
                </a:solidFill>
              </a:endParaRPr>
            </a:p>
          </p:txBody>
        </p:sp>
        <p:sp>
          <p:nvSpPr>
            <p:cNvPr id="27" name="TextBox 26"/>
            <p:cNvSpPr txBox="1"/>
            <p:nvPr/>
          </p:nvSpPr>
          <p:spPr>
            <a:xfrm>
              <a:off x="3505200" y="4622128"/>
              <a:ext cx="2057400" cy="307777"/>
            </a:xfrm>
            <a:prstGeom prst="rect">
              <a:avLst/>
            </a:prstGeom>
            <a:noFill/>
          </p:spPr>
          <p:txBody>
            <a:bodyPr wrap="square" rtlCol="0">
              <a:spAutoFit/>
            </a:bodyPr>
            <a:lstStyle/>
            <a:p>
              <a:pPr algn="ctr" rtl="0"/>
              <a:r>
                <a:rPr lang="en-US" sz="1400" b="1" dirty="0"/>
                <a:t>Restore user’s </a:t>
              </a:r>
              <a:r>
                <a:rPr lang="en-US" sz="1400" b="1" dirty="0" err="1"/>
                <a:t>regs</a:t>
              </a:r>
              <a:endParaRPr lang="en-US" sz="1400" b="1" dirty="0"/>
            </a:p>
          </p:txBody>
        </p:sp>
        <p:sp>
          <p:nvSpPr>
            <p:cNvPr id="28" name="TextBox 27"/>
            <p:cNvSpPr txBox="1"/>
            <p:nvPr/>
          </p:nvSpPr>
          <p:spPr>
            <a:xfrm>
              <a:off x="1752600" y="4620637"/>
              <a:ext cx="1752600" cy="954107"/>
            </a:xfrm>
            <a:prstGeom prst="rect">
              <a:avLst/>
            </a:prstGeom>
            <a:noFill/>
          </p:spPr>
          <p:txBody>
            <a:bodyPr wrap="square" rtlCol="0">
              <a:spAutoFit/>
            </a:bodyPr>
            <a:lstStyle/>
            <a:p>
              <a:pPr algn="ctr" rtl="0"/>
              <a:r>
                <a:rPr lang="en-US" sz="1400" b="1" dirty="0"/>
                <a:t>Post-process the </a:t>
              </a:r>
              <a:r>
                <a:rPr lang="en-US" sz="1400" b="1" dirty="0" err="1"/>
                <a:t>rtrn</a:t>
              </a:r>
              <a:r>
                <a:rPr lang="en-US" sz="1400" b="1" dirty="0"/>
                <a:t> value (</a:t>
              </a:r>
              <a:r>
                <a:rPr lang="en-US" sz="1400" b="1" dirty="0" err="1"/>
                <a:t>rtrnd</a:t>
              </a:r>
              <a:r>
                <a:rPr lang="en-US" sz="1400" b="1" dirty="0"/>
                <a:t> in </a:t>
              </a:r>
              <a:r>
                <a:rPr lang="en-US" sz="1400" b="1" dirty="0" err="1"/>
                <a:t>eax</a:t>
              </a:r>
              <a:r>
                <a:rPr lang="en-US" sz="1400" b="1" dirty="0"/>
                <a:t>)</a:t>
              </a:r>
            </a:p>
            <a:p>
              <a:pPr algn="ctr" rtl="0"/>
              <a:r>
                <a:rPr lang="en-US" sz="1400" b="1" dirty="0"/>
                <a:t>and </a:t>
              </a:r>
              <a:r>
                <a:rPr lang="en-US" sz="1400" b="1" dirty="0" err="1"/>
                <a:t>Errno</a:t>
              </a:r>
              <a:endParaRPr lang="en-US" sz="1400" b="1" dirty="0"/>
            </a:p>
            <a:p>
              <a:pPr algn="ctr" rtl="0"/>
              <a:r>
                <a:rPr lang="en-US" sz="1400" b="1" dirty="0"/>
                <a:t>return</a:t>
              </a:r>
              <a:endParaRPr lang="en-US" sz="1400" b="1" i="1" dirty="0"/>
            </a:p>
          </p:txBody>
        </p:sp>
        <p:sp>
          <p:nvSpPr>
            <p:cNvPr id="29" name="TextBox 28"/>
            <p:cNvSpPr txBox="1"/>
            <p:nvPr/>
          </p:nvSpPr>
          <p:spPr>
            <a:xfrm>
              <a:off x="1525488" y="5715000"/>
              <a:ext cx="2133600" cy="369332"/>
            </a:xfrm>
            <a:prstGeom prst="rect">
              <a:avLst/>
            </a:prstGeom>
            <a:noFill/>
          </p:spPr>
          <p:txBody>
            <a:bodyPr wrap="square" rtlCol="0">
              <a:spAutoFit/>
            </a:bodyPr>
            <a:lstStyle/>
            <a:p>
              <a:pPr algn="ctr"/>
              <a:r>
                <a:rPr lang="en-US" b="1" dirty="0">
                  <a:solidFill>
                    <a:srgbClr val="C00000"/>
                  </a:solidFill>
                </a:rPr>
                <a:t>User-Space</a:t>
              </a:r>
            </a:p>
          </p:txBody>
        </p:sp>
        <p:sp>
          <p:nvSpPr>
            <p:cNvPr id="30" name="TextBox 29"/>
            <p:cNvSpPr txBox="1"/>
            <p:nvPr/>
          </p:nvSpPr>
          <p:spPr>
            <a:xfrm>
              <a:off x="5413920" y="5720516"/>
              <a:ext cx="2133600" cy="369332"/>
            </a:xfrm>
            <a:prstGeom prst="rect">
              <a:avLst/>
            </a:prstGeom>
            <a:noFill/>
          </p:spPr>
          <p:txBody>
            <a:bodyPr wrap="square" rtlCol="0">
              <a:spAutoFit/>
            </a:bodyPr>
            <a:lstStyle/>
            <a:p>
              <a:pPr algn="ctr"/>
              <a:r>
                <a:rPr lang="en-US" b="1" dirty="0">
                  <a:solidFill>
                    <a:srgbClr val="C00000"/>
                  </a:solidFill>
                </a:rPr>
                <a:t>Kernel-Space</a:t>
              </a:r>
            </a:p>
          </p:txBody>
        </p:sp>
      </p:grpSp>
    </p:spTree>
    <p:extLst>
      <p:ext uri="{BB962C8B-B14F-4D97-AF65-F5344CB8AC3E}">
        <p14:creationId xmlns:p14="http://schemas.microsoft.com/office/powerpoint/2010/main" val="347960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7D8-3746-E596-CC55-43D345180E7E}"/>
              </a:ext>
            </a:extLst>
          </p:cNvPr>
          <p:cNvSpPr>
            <a:spLocks noGrp="1"/>
          </p:cNvSpPr>
          <p:nvPr>
            <p:ph type="title"/>
          </p:nvPr>
        </p:nvSpPr>
        <p:spPr/>
        <p:txBody>
          <a:bodyPr/>
          <a:lstStyle/>
          <a:p>
            <a:r>
              <a:rPr lang="en-US" dirty="0"/>
              <a:t>Convention </a:t>
            </a:r>
          </a:p>
        </p:txBody>
      </p:sp>
      <p:sp>
        <p:nvSpPr>
          <p:cNvPr id="3" name="Content Placeholder 2">
            <a:extLst>
              <a:ext uri="{FF2B5EF4-FFF2-40B4-BE49-F238E27FC236}">
                <a16:creationId xmlns:a16="http://schemas.microsoft.com/office/drawing/2014/main" id="{43517705-B27D-0679-695E-D8316C146FC8}"/>
              </a:ext>
            </a:extLst>
          </p:cNvPr>
          <p:cNvSpPr>
            <a:spLocks noGrp="1"/>
          </p:cNvSpPr>
          <p:nvPr>
            <p:ph idx="1"/>
          </p:nvPr>
        </p:nvSpPr>
        <p:spPr/>
        <p:txBody>
          <a:bodyPr>
            <a:normAutofit fontScale="92500"/>
          </a:bodyPr>
          <a:lstStyle/>
          <a:p>
            <a:pPr algn="l" rtl="0"/>
            <a:r>
              <a:rPr lang="en-US" dirty="0"/>
              <a:t>When I describe a command you can type on the command line I will use (1) e.g. </a:t>
            </a:r>
            <a:r>
              <a:rPr lang="en-US" dirty="0" err="1"/>
              <a:t>gcc</a:t>
            </a:r>
            <a:r>
              <a:rPr lang="en-US" dirty="0"/>
              <a:t>(1) ; ls(1) etc.</a:t>
            </a:r>
          </a:p>
          <a:p>
            <a:pPr algn="l" rtl="0"/>
            <a:r>
              <a:rPr lang="en-US" dirty="0"/>
              <a:t>When I describe a </a:t>
            </a:r>
            <a:r>
              <a:rPr lang="en-US" dirty="0" err="1"/>
              <a:t>syscall</a:t>
            </a:r>
            <a:r>
              <a:rPr lang="en-US" dirty="0"/>
              <a:t> I will use (2) e.g. open(2) ; socket(2) ; listen (2) etc.</a:t>
            </a:r>
          </a:p>
          <a:p>
            <a:pPr algn="l" rtl="0"/>
            <a:r>
              <a:rPr lang="en-US" dirty="0"/>
              <a:t>When I describe a standard library call I will use (3) e.g. </a:t>
            </a:r>
            <a:r>
              <a:rPr lang="en-US" dirty="0" err="1"/>
              <a:t>printf</a:t>
            </a:r>
            <a:r>
              <a:rPr lang="en-US" dirty="0"/>
              <a:t>(3) ; </a:t>
            </a:r>
            <a:r>
              <a:rPr lang="en-US" dirty="0" err="1"/>
              <a:t>srand</a:t>
            </a:r>
            <a:r>
              <a:rPr lang="en-US" dirty="0"/>
              <a:t> (3) etc.</a:t>
            </a:r>
          </a:p>
          <a:p>
            <a:pPr algn="l" rtl="0"/>
            <a:r>
              <a:rPr lang="en-US" dirty="0"/>
              <a:t>This follows man (1) standard</a:t>
            </a:r>
          </a:p>
        </p:txBody>
      </p:sp>
    </p:spTree>
    <p:extLst>
      <p:ext uri="{BB962C8B-B14F-4D97-AF65-F5344CB8AC3E}">
        <p14:creationId xmlns:p14="http://schemas.microsoft.com/office/powerpoint/2010/main" val="198465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9BB4-8586-67BD-94A0-FFDCDE6419BB}"/>
              </a:ext>
            </a:extLst>
          </p:cNvPr>
          <p:cNvSpPr>
            <a:spLocks noGrp="1"/>
          </p:cNvSpPr>
          <p:nvPr>
            <p:ph type="title"/>
          </p:nvPr>
        </p:nvSpPr>
        <p:spPr/>
        <p:txBody>
          <a:bodyPr/>
          <a:lstStyle/>
          <a:p>
            <a:r>
              <a:rPr lang="en-US" dirty="0"/>
              <a:t>Man(1)</a:t>
            </a:r>
          </a:p>
        </p:txBody>
      </p:sp>
      <p:sp>
        <p:nvSpPr>
          <p:cNvPr id="3" name="Content Placeholder 2">
            <a:extLst>
              <a:ext uri="{FF2B5EF4-FFF2-40B4-BE49-F238E27FC236}">
                <a16:creationId xmlns:a16="http://schemas.microsoft.com/office/drawing/2014/main" id="{92E370E2-5827-F0EC-9E08-6D8393A26C80}"/>
              </a:ext>
            </a:extLst>
          </p:cNvPr>
          <p:cNvSpPr>
            <a:spLocks noGrp="1"/>
          </p:cNvSpPr>
          <p:nvPr>
            <p:ph idx="1"/>
          </p:nvPr>
        </p:nvSpPr>
        <p:spPr/>
        <p:txBody>
          <a:bodyPr/>
          <a:lstStyle/>
          <a:p>
            <a:pPr algn="l" rtl="0"/>
            <a:r>
              <a:rPr lang="en-US" dirty="0"/>
              <a:t>Short for manual </a:t>
            </a:r>
          </a:p>
          <a:p>
            <a:pPr algn="l" rtl="0"/>
            <a:r>
              <a:rPr lang="en-US" dirty="0"/>
              <a:t>Nothing mesogenic</a:t>
            </a:r>
          </a:p>
          <a:p>
            <a:pPr algn="l" rtl="0"/>
            <a:r>
              <a:rPr lang="en-US" dirty="0"/>
              <a:t>You can get instructions on how to use virtually any UNIX command </a:t>
            </a:r>
          </a:p>
        </p:txBody>
      </p:sp>
    </p:spTree>
    <p:extLst>
      <p:ext uri="{BB962C8B-B14F-4D97-AF65-F5344CB8AC3E}">
        <p14:creationId xmlns:p14="http://schemas.microsoft.com/office/powerpoint/2010/main" val="270174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b="1" dirty="0">
                <a:solidFill>
                  <a:srgbClr val="C00000"/>
                </a:solidFill>
              </a:rPr>
              <a:t>Creating a new process</a:t>
            </a:r>
          </a:p>
          <a:p>
            <a:pPr marL="914400" lvl="1" indent="-457200" algn="l" rtl="0">
              <a:buFont typeface="Arial" pitchFamily="34" charset="0"/>
              <a:buChar char="•"/>
            </a:pPr>
            <a:r>
              <a:rPr lang="en-US" sz="2400" dirty="0">
                <a:solidFill>
                  <a:schemeClr val="tx1"/>
                </a:solidFill>
              </a:rPr>
              <a:t>Waiting for a process </a:t>
            </a:r>
          </a:p>
          <a:p>
            <a:pPr marL="914400" lvl="1" indent="-457200" algn="l" rtl="0">
              <a:buFont typeface="Arial" pitchFamily="34" charset="0"/>
              <a:buChar char="•"/>
            </a:pPr>
            <a:r>
              <a:rPr lang="en-US" sz="2400" dirty="0">
                <a:solidFill>
                  <a:schemeClr val="tx1"/>
                </a:solidFill>
              </a:rPr>
              <a:t>Running a script / command</a:t>
            </a:r>
          </a:p>
          <a:p>
            <a:pPr marL="914400" lvl="1" indent="-457200" algn="l" rtl="0">
              <a:buFont typeface="Arial" pitchFamily="34" charset="0"/>
              <a:buChar char="•"/>
            </a:pPr>
            <a:r>
              <a:rPr lang="en-US" sz="2400" dirty="0">
                <a:solidFill>
                  <a:schemeClr val="tx1"/>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168343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Process Control: fork (</a:t>
            </a:r>
            <a:r>
              <a:rPr lang="he-IL" sz="3600" dirty="0">
                <a:solidFill>
                  <a:srgbClr val="C00000"/>
                </a:solidFill>
              </a:rPr>
              <a:t>2</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10000"/>
          </a:bodyPr>
          <a:lstStyle/>
          <a:p>
            <a:pPr marL="457200" indent="-457200" algn="l" rtl="0">
              <a:buFont typeface="Arial" pitchFamily="34" charset="0"/>
              <a:buChar char="•"/>
            </a:pPr>
            <a:r>
              <a:rPr lang="en-US" sz="3000" b="1" dirty="0" err="1">
                <a:solidFill>
                  <a:srgbClr val="C00000"/>
                </a:solidFill>
                <a:latin typeface="Courier New" pitchFamily="49" charset="0"/>
                <a:cs typeface="Courier New" pitchFamily="49" charset="0"/>
              </a:rPr>
              <a:t>pid_t</a:t>
            </a:r>
            <a:r>
              <a:rPr lang="en-US" sz="3000" b="1" dirty="0">
                <a:solidFill>
                  <a:srgbClr val="C00000"/>
                </a:solidFill>
                <a:latin typeface="Courier New" pitchFamily="49" charset="0"/>
                <a:cs typeface="Courier New" pitchFamily="49" charset="0"/>
              </a:rPr>
              <a:t> fork(void);</a:t>
            </a:r>
          </a:p>
          <a:p>
            <a:pPr marL="914400" lvl="1" indent="-457200" algn="l" rtl="0">
              <a:buFont typeface="Arial" pitchFamily="34" charset="0"/>
              <a:buChar char="•"/>
            </a:pPr>
            <a:r>
              <a:rPr lang="en-US" dirty="0">
                <a:solidFill>
                  <a:schemeClr val="tx1"/>
                </a:solidFill>
              </a:rPr>
              <a:t>Creates a new process, which is an exact duplicate of the caller</a:t>
            </a:r>
          </a:p>
          <a:p>
            <a:pPr marL="1371600" lvl="2" indent="-457200" algn="l" rtl="0">
              <a:buFont typeface="Arial" pitchFamily="34" charset="0"/>
              <a:buChar char="•"/>
            </a:pPr>
            <a:r>
              <a:rPr lang="en-US" dirty="0">
                <a:solidFill>
                  <a:schemeClr val="tx1"/>
                </a:solidFill>
              </a:rPr>
              <a:t>Including all file descriptors, registers, instruction pointer, etc</a:t>
            </a:r>
          </a:p>
          <a:p>
            <a:pPr marL="914400" lvl="1" indent="-457200" algn="l" rtl="0">
              <a:buFont typeface="Arial" pitchFamily="34" charset="0"/>
              <a:buChar char="•"/>
            </a:pPr>
            <a:r>
              <a:rPr lang="en-US" dirty="0">
                <a:solidFill>
                  <a:schemeClr val="tx1"/>
                </a:solidFill>
              </a:rPr>
              <a:t>Both child and parent resume from after the fork(</a:t>
            </a:r>
            <a:r>
              <a:rPr lang="he-IL" dirty="0">
                <a:solidFill>
                  <a:schemeClr val="tx1"/>
                </a:solidFill>
              </a:rPr>
              <a:t>2</a:t>
            </a:r>
            <a:r>
              <a:rPr lang="en-US" dirty="0">
                <a:solidFill>
                  <a:schemeClr val="tx1"/>
                </a:solidFill>
              </a:rPr>
              <a:t>) command</a:t>
            </a:r>
          </a:p>
          <a:p>
            <a:pPr marL="1371600" lvl="2" indent="-457200" algn="l" rtl="0">
              <a:buFont typeface="Arial" pitchFamily="34" charset="0"/>
              <a:buChar char="•"/>
            </a:pPr>
            <a:r>
              <a:rPr lang="en-US" dirty="0">
                <a:solidFill>
                  <a:schemeClr val="tx1"/>
                </a:solidFill>
              </a:rPr>
              <a:t>and go on their separate ways</a:t>
            </a:r>
          </a:p>
          <a:p>
            <a:pPr marL="914400" lvl="1" indent="-457200" algn="l" rtl="0">
              <a:buFont typeface="Arial" pitchFamily="34" charset="0"/>
              <a:buChar char="•"/>
            </a:pPr>
            <a:r>
              <a:rPr lang="en-US" dirty="0">
                <a:solidFill>
                  <a:schemeClr val="tx1"/>
                </a:solidFill>
              </a:rPr>
              <a:t>fork(</a:t>
            </a:r>
            <a:r>
              <a:rPr lang="he-IL" dirty="0">
                <a:solidFill>
                  <a:schemeClr val="tx1"/>
                </a:solidFill>
              </a:rPr>
              <a:t>2</a:t>
            </a:r>
            <a:r>
              <a:rPr lang="en-US" dirty="0">
                <a:solidFill>
                  <a:schemeClr val="tx1"/>
                </a:solidFill>
              </a:rPr>
              <a:t>) returns</a:t>
            </a:r>
          </a:p>
          <a:p>
            <a:pPr marL="1371600" lvl="2" indent="-457200" algn="l" rtl="0">
              <a:buFont typeface="Arial" pitchFamily="34" charset="0"/>
              <a:buChar char="•"/>
            </a:pPr>
            <a:r>
              <a:rPr lang="en-US" dirty="0">
                <a:solidFill>
                  <a:schemeClr val="tx1"/>
                </a:solidFill>
              </a:rPr>
              <a:t>The child’s </a:t>
            </a:r>
            <a:r>
              <a:rPr lang="en-US" dirty="0" err="1">
                <a:solidFill>
                  <a:schemeClr val="tx1"/>
                </a:solidFill>
              </a:rPr>
              <a:t>pid</a:t>
            </a:r>
            <a:r>
              <a:rPr lang="en-US" dirty="0">
                <a:solidFill>
                  <a:schemeClr val="tx1"/>
                </a:solidFill>
              </a:rPr>
              <a:t>, if called by the parent</a:t>
            </a:r>
          </a:p>
          <a:p>
            <a:pPr marL="1371600" lvl="2" indent="-457200" algn="l" rtl="0">
              <a:buFont typeface="Arial" pitchFamily="34" charset="0"/>
              <a:buChar char="•"/>
            </a:pPr>
            <a:r>
              <a:rPr lang="en-US" dirty="0">
                <a:solidFill>
                  <a:schemeClr val="tx1"/>
                </a:solidFill>
              </a:rPr>
              <a:t>0, if called by the child</a:t>
            </a:r>
          </a:p>
          <a:p>
            <a:pPr marL="914400" lvl="1" indent="-457200" algn="l" rtl="0">
              <a:buFont typeface="Arial" pitchFamily="34" charset="0"/>
              <a:buChar char="•"/>
            </a:pPr>
            <a:r>
              <a:rPr lang="en-US" dirty="0">
                <a:solidFill>
                  <a:schemeClr val="tx1"/>
                </a:solidFill>
              </a:rPr>
              <a:t>A child process can get his parent </a:t>
            </a:r>
            <a:r>
              <a:rPr lang="en-US" dirty="0" err="1">
                <a:solidFill>
                  <a:schemeClr val="tx1"/>
                </a:solidFill>
              </a:rPr>
              <a:t>pid</a:t>
            </a:r>
            <a:r>
              <a:rPr lang="en-US" dirty="0">
                <a:solidFill>
                  <a:schemeClr val="tx1"/>
                </a:solidFill>
              </a:rPr>
              <a:t> using </a:t>
            </a:r>
            <a:r>
              <a:rPr lang="en-US" dirty="0">
                <a:solidFill>
                  <a:schemeClr val="tx1"/>
                </a:solidFill>
                <a:hlinkClick r:id="rId3"/>
              </a:rPr>
              <a:t>getppid(</a:t>
            </a:r>
            <a:r>
              <a:rPr lang="he-IL" dirty="0">
                <a:solidFill>
                  <a:schemeClr val="tx1"/>
                </a:solidFill>
                <a:hlinkClick r:id="rId3"/>
              </a:rPr>
              <a:t>2</a:t>
            </a:r>
            <a:r>
              <a:rPr lang="en-US" dirty="0">
                <a:solidFill>
                  <a:schemeClr val="tx1"/>
                </a:solidFill>
                <a:hlinkClick r:id="rId3"/>
              </a:rPr>
              <a:t>)</a:t>
            </a:r>
            <a:endParaRPr lang="en-US" dirty="0">
              <a:solidFill>
                <a:schemeClr val="tx1"/>
              </a:solidFill>
              <a:hlinkClick r:id="rId4"/>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71953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2686</TotalTime>
  <Words>4092</Words>
  <Application>Microsoft Macintosh PowerPoint</Application>
  <PresentationFormat>On-screen Show (16:10)</PresentationFormat>
  <Paragraphs>491</Paragraphs>
  <Slides>38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 New</vt:lpstr>
      <vt:lpstr>Wingdings</vt:lpstr>
      <vt:lpstr>ערכת נושא Office</vt:lpstr>
      <vt:lpstr>Operating Systems</vt:lpstr>
      <vt:lpstr>Motivation</vt:lpstr>
      <vt:lpstr>System Call - Definition</vt:lpstr>
      <vt:lpstr>Last kernel interface is interrupts</vt:lpstr>
      <vt:lpstr>System Calls - Interface</vt:lpstr>
      <vt:lpstr>Convention </vt:lpstr>
      <vt:lpstr>Man(1)</vt:lpstr>
      <vt:lpstr>Outline</vt:lpstr>
      <vt:lpstr>Process Control: fork (2)</vt:lpstr>
      <vt:lpstr>fork (2) and Copy On Write: motivation</vt:lpstr>
      <vt:lpstr>fork(): Example 1</vt:lpstr>
      <vt:lpstr>PowerPoint Presentation</vt:lpstr>
      <vt:lpstr>PowerPoint Presentation</vt:lpstr>
      <vt:lpstr>What about C++</vt:lpstr>
      <vt:lpstr>PowerPoint Presentation</vt:lpstr>
      <vt:lpstr>Standard of Programming language</vt:lpstr>
      <vt:lpstr>Outline</vt:lpstr>
      <vt:lpstr>Zombies</vt:lpstr>
      <vt:lpstr>Detecting and collecting zombies</vt:lpstr>
      <vt:lpstr>wait(2), waitpid(2), waitid(2)</vt:lpstr>
      <vt:lpstr>Outline</vt:lpstr>
      <vt:lpstr>Running another file: execXX ()</vt:lpstr>
      <vt:lpstr>Why?</vt:lpstr>
      <vt:lpstr>What about system(3)</vt:lpstr>
      <vt:lpstr>Note: this class is about POSIX</vt:lpstr>
      <vt:lpstr>Outline</vt:lpstr>
      <vt:lpstr>errno</vt:lpstr>
      <vt:lpstr>Process control - example 2</vt:lpstr>
      <vt:lpstr>Outline</vt:lpstr>
      <vt:lpstr>File descriptors</vt:lpstr>
      <vt:lpstr>Outline</vt:lpstr>
      <vt:lpstr>open(2) and close(2) of a file</vt:lpstr>
      <vt:lpstr>Moving within a file: lseek(2)</vt:lpstr>
      <vt:lpstr>dup(2)</vt:lpstr>
      <vt:lpstr>File descriptors – Example 3 (file: fd.c)</vt:lpstr>
      <vt:lpstr>File Management – Example 4</vt:lpstr>
      <vt:lpstr>File Management – Example 4 (Cont’)</vt:lpstr>
      <vt:lpstr>pipe(2): communication between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371-1-1631 Fall 2011</dc:title>
  <dc:creator>Yehiel</dc:creator>
  <cp:lastModifiedBy>נצר יעקב זיידנברג/Nezer Jaco Zaidenberg</cp:lastModifiedBy>
  <cp:revision>686</cp:revision>
  <dcterms:created xsi:type="dcterms:W3CDTF">2012-11-09T20:05:31Z</dcterms:created>
  <dcterms:modified xsi:type="dcterms:W3CDTF">2024-04-25T09:36:27Z</dcterms:modified>
</cp:coreProperties>
</file>