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7"/>
  </p:notesMasterIdLst>
  <p:sldIdLst>
    <p:sldId id="257" r:id="rId2"/>
    <p:sldId id="302" r:id="rId3"/>
    <p:sldId id="259" r:id="rId4"/>
    <p:sldId id="260" r:id="rId5"/>
    <p:sldId id="262" r:id="rId6"/>
    <p:sldId id="263" r:id="rId7"/>
    <p:sldId id="265" r:id="rId8"/>
    <p:sldId id="266" r:id="rId9"/>
    <p:sldId id="267" r:id="rId10"/>
    <p:sldId id="270" r:id="rId11"/>
    <p:sldId id="271" r:id="rId12"/>
    <p:sldId id="272" r:id="rId13"/>
    <p:sldId id="273" r:id="rId14"/>
    <p:sldId id="303" r:id="rId15"/>
    <p:sldId id="304" r:id="rId16"/>
    <p:sldId id="305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301" r:id="rId35"/>
    <p:sldId id="292" r:id="rId36"/>
    <p:sldId id="293" r:id="rId37"/>
    <p:sldId id="294" r:id="rId38"/>
    <p:sldId id="306" r:id="rId39"/>
    <p:sldId id="295" r:id="rId40"/>
    <p:sldId id="296" r:id="rId41"/>
    <p:sldId id="297" r:id="rId42"/>
    <p:sldId id="298" r:id="rId43"/>
    <p:sldId id="299" r:id="rId44"/>
    <p:sldId id="300" r:id="rId45"/>
    <p:sldId id="307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39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C7602D7-4210-7565-C6D7-DE936A5B256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F74CBF8-0B39-86EA-F22F-2AC5BA244BD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6A0AB90A-9E3A-E61D-5665-3079D53221B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F85A6D8E-BAC7-3BC5-0915-438E3D51E4E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67AFB7D7-CCB8-FB33-F7E4-E0246E248C6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48B49173-7324-F939-3DE9-24271D3916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1197D34-A881-5B42-A782-5FDB209A782A}" type="slidenum">
              <a:rPr lang="en-US" altLang="en-IL"/>
              <a:pPr/>
              <a:t>‹#›</a:t>
            </a:fld>
            <a:endParaRPr lang="en-US" altLang="en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2146550D-4F97-B9DB-B63F-9190DFBCA4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D594084-C092-D34D-BEF7-B947E327D760}" type="slidenum">
              <a:rPr lang="en-US" altLang="en-IL"/>
              <a:pPr eaLnBrk="1" hangingPunct="1"/>
              <a:t>1</a:t>
            </a:fld>
            <a:endParaRPr lang="en-US" altLang="en-IL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A102A32E-63B7-D149-F818-2DC620058D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DEC91D06-9CDB-84D9-119D-51E1CC0991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IL" altLang="en-IL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94924B55-09CE-BBA5-9278-ADB5C964F9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700D426-D313-DA4F-82E8-CF444803E1F6}" type="slidenum">
              <a:rPr lang="en-US" altLang="en-IL"/>
              <a:pPr eaLnBrk="1" hangingPunct="1"/>
              <a:t>11</a:t>
            </a:fld>
            <a:endParaRPr lang="en-US" altLang="en-IL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84C93D8A-B082-4885-A7CA-2666549D9B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1C63E51F-3A69-6E40-82E6-3918C77711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IL" altLang="en-IL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76582AFA-2EC5-8186-EA0D-C184476542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4C1A603-EFE6-284B-8742-1356EAC9C0B6}" type="slidenum">
              <a:rPr lang="en-US" altLang="en-IL"/>
              <a:pPr eaLnBrk="1" hangingPunct="1"/>
              <a:t>12</a:t>
            </a:fld>
            <a:endParaRPr lang="en-US" altLang="en-IL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BF712D92-8417-552E-DE30-B9DE80A117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F559A24D-A54B-09E1-A74A-732C9F6ACF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IL" altLang="en-IL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92AC55E6-418B-B762-BB3A-0A5257BC18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8EB7087-98B2-B246-B889-DC2F9BBCC599}" type="slidenum">
              <a:rPr lang="en-US" altLang="en-IL"/>
              <a:pPr eaLnBrk="1" hangingPunct="1"/>
              <a:t>13</a:t>
            </a:fld>
            <a:endParaRPr lang="en-US" altLang="en-IL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765C5A9C-E89C-E9E4-150E-0F5D74E54A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91F99438-7F33-9559-F203-4949B1BF7B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IL" altLang="en-IL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09438C7C-495C-0318-AE9A-4D8D657D22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C67C70F-9EF9-8342-9927-67B608BBE097}" type="slidenum">
              <a:rPr lang="en-US" altLang="en-IL"/>
              <a:pPr eaLnBrk="1" hangingPunct="1"/>
              <a:t>17</a:t>
            </a:fld>
            <a:endParaRPr lang="en-US" altLang="en-IL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DC03A870-C835-D2CA-B6B8-7BCD59E730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3C0C9920-58CD-BE00-60E1-622715D1E4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IL" altLang="en-IL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3A983367-6BB7-BAE9-5C80-7CC03687C6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1BDD1CC-E874-3D42-8536-00F2743C4ED5}" type="slidenum">
              <a:rPr lang="en-US" altLang="en-IL"/>
              <a:pPr eaLnBrk="1" hangingPunct="1"/>
              <a:t>18</a:t>
            </a:fld>
            <a:endParaRPr lang="en-US" altLang="en-IL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5D02096A-CCFD-A86A-861E-44C83DE19D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09064CBF-9515-5965-B1D5-40F1BE9182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IL" altLang="en-IL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415E5C0B-8DC1-F620-7C7C-5AC724C184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0C77FAC-FD9F-EF40-9602-0BA9ED172559}" type="slidenum">
              <a:rPr lang="en-US" altLang="en-IL"/>
              <a:pPr eaLnBrk="1" hangingPunct="1"/>
              <a:t>19</a:t>
            </a:fld>
            <a:endParaRPr lang="en-US" altLang="en-IL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A5CF92C5-9323-BC78-0AE1-68ABEC772A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7BB9F48D-CC05-7D27-91E0-70C04F89B7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IL" altLang="en-IL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797DC57C-A6E1-E29D-EB2F-7896189936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4DF4379-849E-7D45-B756-4B77F1AE8013}" type="slidenum">
              <a:rPr lang="en-US" altLang="en-IL"/>
              <a:pPr eaLnBrk="1" hangingPunct="1"/>
              <a:t>20</a:t>
            </a:fld>
            <a:endParaRPr lang="en-US" altLang="en-IL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6A6BA9BB-8812-0862-B1DE-0E46BE7018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A5FE202F-C86D-92AD-F7D5-807504D97B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IL" altLang="en-IL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84DB4B7D-A409-9E66-6020-8B6F2E9F9D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3A1F4A-24DC-6040-94B7-63C8E75B3C73}" type="slidenum">
              <a:rPr lang="en-US" altLang="en-IL"/>
              <a:pPr eaLnBrk="1" hangingPunct="1"/>
              <a:t>21</a:t>
            </a:fld>
            <a:endParaRPr lang="en-US" altLang="en-IL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A1040F07-7B6C-575A-325C-845D9B1172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5CE17B6B-174D-4AED-7EC2-0C2A8058E8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IL" altLang="en-IL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C87B7329-307B-A8D9-3EA2-47CE113EA5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6849EE4-BEF4-414C-AFB8-CC5F1F13F64E}" type="slidenum">
              <a:rPr lang="en-US" altLang="en-IL"/>
              <a:pPr eaLnBrk="1" hangingPunct="1"/>
              <a:t>22</a:t>
            </a:fld>
            <a:endParaRPr lang="en-US" altLang="en-IL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E12310E1-78B0-0096-AC38-0555A4292D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46B5E20B-E8AA-EF28-960F-9BD2F9C07E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IL" altLang="en-IL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FF40A87C-634C-0F8B-C012-DCB803F97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1EFE91D-B6C8-9F43-A3AB-BAA4A41F4C21}" type="slidenum">
              <a:rPr lang="en-US" altLang="en-IL"/>
              <a:pPr eaLnBrk="1" hangingPunct="1"/>
              <a:t>23</a:t>
            </a:fld>
            <a:endParaRPr lang="en-US" altLang="en-IL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7BD4E748-14D7-06D2-E2E2-A77CBC7BA2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CDEA6D68-5C90-96A2-EEF0-0ACD8A154A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IL" altLang="en-IL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17175D70-0F52-2C9A-E6F2-4F0F931854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9030CCF-14F8-E54E-A683-71638886BF06}" type="slidenum">
              <a:rPr lang="en-US" altLang="en-IL"/>
              <a:pPr eaLnBrk="1" hangingPunct="1"/>
              <a:t>3</a:t>
            </a:fld>
            <a:endParaRPr lang="en-US" altLang="en-IL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186F0AD6-CA45-234F-9AD9-89CF2A4C1F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910A9E5C-1C77-0FE2-B887-A22A9A64EA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IL" altLang="en-IL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1A26BB98-ACB4-5744-9F5A-CFFE997EF0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5F1442E-C43D-9341-B633-838AD6B1F2F0}" type="slidenum">
              <a:rPr lang="en-US" altLang="en-IL"/>
              <a:pPr eaLnBrk="1" hangingPunct="1"/>
              <a:t>24</a:t>
            </a:fld>
            <a:endParaRPr lang="en-US" altLang="en-IL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4DAE55FC-E895-D23D-10A8-ED545C461E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00A1EA2D-8C59-D58B-1D58-0D135650A8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IL" altLang="en-IL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574C4C46-72F2-1321-0E71-B86BC37A61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4C16CF2-8E9A-9E4E-91A9-9C270BD06453}" type="slidenum">
              <a:rPr lang="en-US" altLang="en-IL"/>
              <a:pPr eaLnBrk="1" hangingPunct="1"/>
              <a:t>25</a:t>
            </a:fld>
            <a:endParaRPr lang="en-US" altLang="en-IL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92559B97-8345-89E5-E9AA-40316A2A5D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5366C9BC-329F-0ED9-31AF-C5FB72F81B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IL" altLang="en-IL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F4982FFB-DA0F-6FF2-2C51-DEF204185C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D09F579-982F-6D45-AA12-AF4C15369556}" type="slidenum">
              <a:rPr lang="en-US" altLang="en-IL"/>
              <a:pPr eaLnBrk="1" hangingPunct="1"/>
              <a:t>26</a:t>
            </a:fld>
            <a:endParaRPr lang="en-US" altLang="en-IL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F5D463CD-23C3-6553-2060-9B50BCF9C6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1E585709-47E2-6386-D341-E755C3ECF7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029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IL" altLang="en-IL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48452036-4ED1-08E9-E1D4-D27BB0F206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5F5C48-0419-F442-AB07-DB04A94AF654}" type="slidenum">
              <a:rPr lang="en-US" altLang="en-IL"/>
              <a:pPr eaLnBrk="1" hangingPunct="1"/>
              <a:t>27</a:t>
            </a:fld>
            <a:endParaRPr lang="en-US" altLang="en-IL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4840C90A-49FB-4DC3-1CEE-1925ACD9F3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CF943496-96C1-5713-908A-E702EC0491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IL" altLang="en-IL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8494C4BD-0572-705B-4ACF-9DCFBA9D8C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436124C-1F26-8645-A785-9449BC1B04E7}" type="slidenum">
              <a:rPr lang="en-US" altLang="en-IL"/>
              <a:pPr eaLnBrk="1" hangingPunct="1"/>
              <a:t>28</a:t>
            </a:fld>
            <a:endParaRPr lang="en-US" altLang="en-IL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60E5CC4D-C275-0CC1-878F-DF36CC1B06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0ECE0AD1-C447-9DCE-BF7D-1E9EABAFDD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IL" altLang="en-IL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52AC746F-1508-AC85-6FC5-BC770B6350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06BC0F6-B187-114D-BFF2-D91C3240833F}" type="slidenum">
              <a:rPr lang="en-US" altLang="en-IL"/>
              <a:pPr eaLnBrk="1" hangingPunct="1"/>
              <a:t>29</a:t>
            </a:fld>
            <a:endParaRPr lang="en-US" altLang="en-IL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EEAEAB8D-EDD0-E8FD-F1D7-C1165BA9E9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C89546C8-351B-B14D-6212-988EA1995E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IL" altLang="en-IL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7635DD0F-01DF-69BC-7209-2A3345366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7BBE7E8-67D0-BA41-892D-D6424AF95067}" type="slidenum">
              <a:rPr lang="en-US" altLang="en-IL"/>
              <a:pPr eaLnBrk="1" hangingPunct="1"/>
              <a:t>30</a:t>
            </a:fld>
            <a:endParaRPr lang="en-US" altLang="en-IL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F4A897BD-B07B-880E-0047-8117A26F09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E7D84BDF-789A-D113-B6F5-69DB20ACFC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IL" altLang="en-IL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668A26C2-7983-00A8-CEDA-99CD56EFFC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8C15AC4-36E2-8347-B6E8-12718A84644A}" type="slidenum">
              <a:rPr lang="en-US" altLang="en-IL"/>
              <a:pPr eaLnBrk="1" hangingPunct="1"/>
              <a:t>31</a:t>
            </a:fld>
            <a:endParaRPr lang="en-US" altLang="en-IL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21C7E5B8-3CB3-5D4D-8CB2-FE7C7FD61B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578133EA-0364-C6B8-AFC2-73352F981C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IL" altLang="en-IL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88F62CB2-9338-56EB-5AE8-AC97D08289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60FE3D5-9A38-A042-A97B-EE8A145C04FE}" type="slidenum">
              <a:rPr lang="en-US" altLang="en-IL"/>
              <a:pPr eaLnBrk="1" hangingPunct="1"/>
              <a:t>32</a:t>
            </a:fld>
            <a:endParaRPr lang="en-US" altLang="en-IL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7B60E32D-E701-4D44-3F25-1475EC0959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25E54C10-287F-AF5F-A82C-3A3EDDCCA7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029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IL" altLang="en-IL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ABAAD48A-1606-4FF9-45EF-FCC9627D31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4B1963-52D0-C447-8D67-38AFF59C59A4}" type="slidenum">
              <a:rPr lang="en-US" altLang="en-IL"/>
              <a:pPr eaLnBrk="1" hangingPunct="1"/>
              <a:t>33</a:t>
            </a:fld>
            <a:endParaRPr lang="en-US" altLang="en-IL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63DF6613-FFEE-27EA-C6FD-F8ECB1D59C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2E0246ED-8319-ADBF-50FF-AC17232D89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IL" altLang="en-IL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473213C6-AC84-F1FE-785E-7D24FB6E00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54FF0F1-DFC8-DA45-A267-2B62C5903290}" type="slidenum">
              <a:rPr lang="en-US" altLang="en-IL"/>
              <a:pPr eaLnBrk="1" hangingPunct="1"/>
              <a:t>4</a:t>
            </a:fld>
            <a:endParaRPr lang="en-US" altLang="en-IL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DD47CEA1-DACD-2065-ABB2-A79AB34990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A0905964-6FA9-88B0-9B95-C9C2F3E227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IL" altLang="en-IL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4FE3228A-0F32-9CBF-A3B1-9ED64D85A1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D4C353E-E0A7-D94C-B97C-3F0F96A01EEA}" type="slidenum">
              <a:rPr lang="en-US" altLang="en-IL"/>
              <a:pPr eaLnBrk="1" hangingPunct="1"/>
              <a:t>34</a:t>
            </a:fld>
            <a:endParaRPr lang="en-US" altLang="en-IL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03C7FF6B-FFF1-97C9-580C-A41C8AF57D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8FB8645D-9D97-794B-F1BC-5E47233057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IL" altLang="en-IL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9C36B7C3-30FC-BAD1-CAA2-531A2895B4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4DA2881-A217-4F42-A335-1467AE7B917D}" type="slidenum">
              <a:rPr lang="en-US" altLang="en-IL"/>
              <a:pPr eaLnBrk="1" hangingPunct="1"/>
              <a:t>35</a:t>
            </a:fld>
            <a:endParaRPr lang="en-US" altLang="en-IL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A4B542ED-204D-CCCF-298F-7E9250CF2B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BE6802FC-239C-4E7E-8D02-4D35A418F6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IL" altLang="en-IL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C9F533D7-E598-3E17-1F4C-8AB8FF2496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3AEDDF6-CFF9-9A43-B13F-3119090E4558}" type="slidenum">
              <a:rPr lang="en-US" altLang="en-IL"/>
              <a:pPr eaLnBrk="1" hangingPunct="1"/>
              <a:t>36</a:t>
            </a:fld>
            <a:endParaRPr lang="en-US" altLang="en-IL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BA32F219-5268-BD6C-D2F9-C009740892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C4FCD866-E760-5773-E964-8626A2EE33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IL" altLang="en-IL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9E15F473-7044-7BD5-E63A-D9AE912635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8342880-0E21-FB49-B362-35389022A2D0}" type="slidenum">
              <a:rPr lang="en-US" altLang="en-IL"/>
              <a:pPr eaLnBrk="1" hangingPunct="1"/>
              <a:t>37</a:t>
            </a:fld>
            <a:endParaRPr lang="en-US" altLang="en-IL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BB95D60B-7E3D-5358-168E-0CA14584D2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367525DC-20A8-247A-294E-87F91A4ECD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IL" altLang="en-IL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5C769DA3-BFEC-D74E-9F1E-3EFFC5C716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41BAEBD-DE6E-2B45-A564-D181A560ACFB}" type="slidenum">
              <a:rPr lang="en-US" altLang="en-IL"/>
              <a:pPr eaLnBrk="1" hangingPunct="1"/>
              <a:t>39</a:t>
            </a:fld>
            <a:endParaRPr lang="en-US" altLang="en-IL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0DC28B0B-F899-C766-9E1F-BFB3F184B8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3A4B2CDB-D41D-0371-346D-A04FB2C9D4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IL" altLang="en-IL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90732AB1-D305-1D4F-A221-C80AE6339C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E000E09-F63E-FF43-BB2F-601BA33872B4}" type="slidenum">
              <a:rPr lang="en-US" altLang="en-IL"/>
              <a:pPr eaLnBrk="1" hangingPunct="1"/>
              <a:t>40</a:t>
            </a:fld>
            <a:endParaRPr lang="en-US" altLang="en-IL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E431E1B2-D30C-25FB-D3E9-8188362D3E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6A593634-B365-294F-7DA1-76323E9494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IL" altLang="en-IL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FFA5EDFF-CAF7-3833-4C4F-C3485D8B85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04ECE3F-E55D-CA46-A10C-F56DE56D187B}" type="slidenum">
              <a:rPr lang="en-US" altLang="en-IL"/>
              <a:pPr eaLnBrk="1" hangingPunct="1"/>
              <a:t>41</a:t>
            </a:fld>
            <a:endParaRPr lang="en-US" altLang="en-IL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4E2C9355-4822-0FBD-F175-6B3B230A8F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B95A7C3B-C2EE-764A-4B61-68C324EA61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IL" altLang="en-IL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F92A4C97-DAC3-0D0D-2319-499940E6EE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0B3067C-A313-B241-9B56-5B9D3F329E97}" type="slidenum">
              <a:rPr lang="en-US" altLang="en-IL"/>
              <a:pPr eaLnBrk="1" hangingPunct="1"/>
              <a:t>42</a:t>
            </a:fld>
            <a:endParaRPr lang="en-US" altLang="en-IL"/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F44C9F7B-5C45-2C2D-4093-1F47B95D41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78301FC5-B142-F33B-DDD3-77A12D9125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IL" altLang="en-IL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D2E25CF2-39B3-AA9B-7165-DDF1956CBF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3C4B74F-DD56-4B4A-B436-E1C2DFA8DF6E}" type="slidenum">
              <a:rPr lang="en-US" altLang="en-IL"/>
              <a:pPr eaLnBrk="1" hangingPunct="1"/>
              <a:t>43</a:t>
            </a:fld>
            <a:endParaRPr lang="en-US" altLang="en-IL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A8C7EEE4-AB29-B2F6-C0B9-AAC29D3F3A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30CF2493-04EF-1498-6A4C-CFCABFF717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IL" altLang="en-IL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73431597-3BC0-4E90-9A0C-76E17B42ED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F672180-679A-0648-B7E5-9162DC5A170E}" type="slidenum">
              <a:rPr lang="en-US" altLang="en-IL"/>
              <a:pPr eaLnBrk="1" hangingPunct="1"/>
              <a:t>44</a:t>
            </a:fld>
            <a:endParaRPr lang="en-US" altLang="en-IL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BA8F61D4-C7BA-2D29-B666-FDDCA9DB42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B792BD27-FA55-27FD-733A-059812EA48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IL" altLang="en-IL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1DE0C891-6D3F-57E2-6E79-11836DB89A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AD0EB22-372A-6547-B4EA-36AE997A71CE}" type="slidenum">
              <a:rPr lang="en-US" altLang="en-IL"/>
              <a:pPr eaLnBrk="1" hangingPunct="1"/>
              <a:t>5</a:t>
            </a:fld>
            <a:endParaRPr lang="en-US" altLang="en-IL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AA420DA5-5D77-95A5-DE1B-C71ACE4321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2C7484DA-40F7-9A27-6FB5-F0FD4253C0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IL" altLang="en-IL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C5F1122B-D31B-381B-8DCC-34B787E06F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52C2C19-DEC9-AD48-9860-BABE74659470}" type="slidenum">
              <a:rPr lang="en-US" altLang="en-IL"/>
              <a:pPr eaLnBrk="1" hangingPunct="1"/>
              <a:t>6</a:t>
            </a:fld>
            <a:endParaRPr lang="en-US" altLang="en-IL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A9E2E261-D3A7-0818-21A4-D096327526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1BEB0CDB-EF57-C820-6A97-75C9A7E62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IL" altLang="en-IL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2F874A43-07FE-1A63-B908-437950AA03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CC2566A-29A0-714C-A676-DD90B3E6A5A9}" type="slidenum">
              <a:rPr lang="en-US" altLang="en-IL"/>
              <a:pPr eaLnBrk="1" hangingPunct="1"/>
              <a:t>7</a:t>
            </a:fld>
            <a:endParaRPr lang="en-US" altLang="en-IL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620D32C7-5240-7C4F-468C-1580BDFAE3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7EC6C850-445B-AB1E-9E59-DF9B5D9A79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IL" altLang="en-IL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47638B38-9AED-6D98-5D8A-618268DF24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02713CD-C17D-9A42-A444-80B648A96CC0}" type="slidenum">
              <a:rPr lang="en-US" altLang="en-IL"/>
              <a:pPr eaLnBrk="1" hangingPunct="1"/>
              <a:t>8</a:t>
            </a:fld>
            <a:endParaRPr lang="en-US" altLang="en-IL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F6BF4764-D5C9-E316-3F0C-75A55CA994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1216C2E8-3AF8-A7B7-FCAD-5A4C346D4C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IL" altLang="en-IL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CC50E588-3BEF-5612-42B1-504A45BC9D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2BA401F-839C-414D-A404-0A0D8DD70940}" type="slidenum">
              <a:rPr lang="en-US" altLang="en-IL"/>
              <a:pPr eaLnBrk="1" hangingPunct="1"/>
              <a:t>9</a:t>
            </a:fld>
            <a:endParaRPr lang="en-US" altLang="en-IL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9727F374-AA2C-4D0B-A715-AADCDE3EDC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9BFE066D-849F-253A-C190-87FD03ACEC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IL" altLang="en-IL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50687F73-88CE-55B0-0980-D75E368E2C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71D560C-AFB4-9A49-901B-38CCC84A1FE4}" type="slidenum">
              <a:rPr lang="en-US" altLang="en-IL"/>
              <a:pPr eaLnBrk="1" hangingPunct="1"/>
              <a:t>10</a:t>
            </a:fld>
            <a:endParaRPr lang="en-US" altLang="en-IL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B0164133-4912-1299-5F29-16D2DBC94D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B0D0082E-D8B7-DEBA-D685-6D5604EB0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IL" altLang="en-IL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9CC73B-9BEA-EB6A-F35F-A31D0B489E1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3" name="Rounded Rectangle 2">
            <a:extLst>
              <a:ext uri="{FF2B5EF4-FFF2-40B4-BE49-F238E27FC236}">
                <a16:creationId xmlns:a16="http://schemas.microsoft.com/office/drawing/2014/main" id="{B1991F7C-BB1B-DB0F-5FF7-0222302D4816}"/>
              </a:ext>
            </a:extLst>
          </p:cNvPr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3867AC-7B2D-EFF5-4E30-03ED0699775B}"/>
              </a:ext>
            </a:extLst>
          </p:cNvPr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7DC3D6-75C2-80A3-F7B0-77220D1B85F3}"/>
              </a:ext>
            </a:extLst>
          </p:cNvPr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F81513-EB1D-9ACA-21E6-C04DEFB6CC23}"/>
              </a:ext>
            </a:extLst>
          </p:cNvPr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7">
            <a:extLst>
              <a:ext uri="{FF2B5EF4-FFF2-40B4-BE49-F238E27FC236}">
                <a16:creationId xmlns:a16="http://schemas.microsoft.com/office/drawing/2014/main" id="{7B897EB9-8005-68CD-424E-1455DBE81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16">
            <a:extLst>
              <a:ext uri="{FF2B5EF4-FFF2-40B4-BE49-F238E27FC236}">
                <a16:creationId xmlns:a16="http://schemas.microsoft.com/office/drawing/2014/main" id="{6036A5C1-E6AC-54DF-6B97-76C7A7D6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>
            <a:extLst>
              <a:ext uri="{FF2B5EF4-FFF2-40B4-BE49-F238E27FC236}">
                <a16:creationId xmlns:a16="http://schemas.microsoft.com/office/drawing/2014/main" id="{693359FE-E1FA-D65B-1764-ACB11F3CE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2754B2-2606-A149-B242-B3F755988BE4}" type="slidenum">
              <a:rPr lang="en-US" altLang="en-IL"/>
              <a:pPr/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3108144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F459594E-ECED-CA74-1343-8C815626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1FF03D45-F338-3F9E-BC54-9885C0C20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1FC62CA3-F698-57C1-EF9F-9E789A18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F72B73-BB12-F441-8BE2-212D6E39F6DF}" type="slidenum">
              <a:rPr lang="en-US" altLang="en-IL"/>
              <a:pPr/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253773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5CBA2EA7-3E44-625F-3CA2-33EAADA3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1CD49BD7-6C08-B835-6A9A-2758552DF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BCFFDE61-575F-6956-CAD4-CEEEFB7B9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5999DA-E320-B04B-B354-0D0B6B8DBD07}" type="slidenum">
              <a:rPr lang="en-US" altLang="en-IL"/>
              <a:pPr/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3439156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82EE5-3077-BD58-1B3E-A093589F02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C86FA-8E52-A20D-B4D6-BF176EA33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553E77-A36F-E8C4-6CB6-B13EC21B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16327E3-195E-E24D-800B-7E9442E1951B}" type="slidenum">
              <a:rPr lang="en-US" altLang="en-IL"/>
              <a:pPr/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2242342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D6BBB-36C8-88C8-6F6A-373AA6AF64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267B2-A54E-ECFD-96A2-C5423A61D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4C271-9022-6670-9B8D-6919E48A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E7D9E54-1FB1-0E45-860F-23FC8D454E28}" type="slidenum">
              <a:rPr lang="en-US" altLang="en-IL"/>
              <a:pPr/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1233193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3C2E7-497D-58AF-C3AB-4315FA41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DBF8E-28F4-F6BC-9444-3F1C417F3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F8C6E-3AB8-D50E-0AD8-963456110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920607B-9115-C44D-9333-C5023450BE79}" type="slidenum">
              <a:rPr lang="en-US" altLang="en-IL"/>
              <a:pPr/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82395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28BF5A4C-E3EB-BCE5-F4B2-7F1E1EAD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6DFDB0D1-5B71-A5F4-DEBC-04B499B53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812F6278-2200-3F4B-488D-2BC31C24D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2466C7-A507-6943-816C-F6E755C2D2B5}" type="slidenum">
              <a:rPr lang="en-US" altLang="en-IL"/>
              <a:pPr/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414799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30FCD4-CABE-E041-B07D-2F95A239609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>
            <a:extLst>
              <a:ext uri="{FF2B5EF4-FFF2-40B4-BE49-F238E27FC236}">
                <a16:creationId xmlns:a16="http://schemas.microsoft.com/office/drawing/2014/main" id="{965018F0-E2A6-7B70-2921-D88A1D6B72D5}"/>
              </a:ext>
            </a:extLst>
          </p:cNvPr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2EBA16-B35D-6736-E1B3-B3575820897E}"/>
              </a:ext>
            </a:extLst>
          </p:cNvPr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D40E45-3702-0617-CC0E-38DF5A3CA745}"/>
              </a:ext>
            </a:extLst>
          </p:cNvPr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CAF8FC-2B3E-EE01-7AA0-42312CA96791}"/>
              </a:ext>
            </a:extLst>
          </p:cNvPr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025012-8C4C-4AD5-F863-2B09F738C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CA50EF9-AF0B-EA7E-F2E0-2B00BB069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FCD8D34-4301-218E-E40D-66B5C0504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36E71956-5B88-0342-905F-2498ADF2E118}" type="slidenum">
              <a:rPr lang="en-US" altLang="en-IL"/>
              <a:pPr/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2081274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BE8CB2AA-DF29-D154-EA4A-72205ED3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40F64D2C-489A-141F-5914-FD8C3ECB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F87345F0-EF56-743E-9397-8558A3A2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755EF7-894E-AB44-AEA6-DF61C7852097}" type="slidenum">
              <a:rPr lang="en-US" altLang="en-IL"/>
              <a:pPr/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304782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9F71E7F8-12E2-880C-515B-7894BB95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7975FDE6-6371-D74C-5F10-90D5D1BF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6D8B60CD-7C6A-FD8A-264D-38CACFCF3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8F8F66-0316-9840-8635-5E41FFFFFADC}" type="slidenum">
              <a:rPr lang="en-US" altLang="en-IL"/>
              <a:pPr/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445502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75A66B20-13A5-4AF7-C11C-3AA36D4CF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96827869-3BF2-EBE8-B46C-D6B86D98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CD12A95E-8B1F-6442-1052-8E5EE3530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159735-2B0B-5B42-B334-10E5589251AD}" type="slidenum">
              <a:rPr lang="en-US" altLang="en-IL"/>
              <a:pPr/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726606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>
            <a:extLst>
              <a:ext uri="{FF2B5EF4-FFF2-40B4-BE49-F238E27FC236}">
                <a16:creationId xmlns:a16="http://schemas.microsoft.com/office/drawing/2014/main" id="{9C5AA3F7-0A15-F32B-3B57-D74D25CB7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3DA4E-0BCD-6089-4CF1-5F7D9E88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15EBB9A0-EE65-4A77-CC76-773F0AE38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AD53BE-084F-0F4C-B72F-5EE864D1879C}" type="slidenum">
              <a:rPr lang="en-US" altLang="en-IL"/>
              <a:pPr/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1053033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BF1C65-A771-1D77-4381-C5AE31B8C122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>
            <a:extLst>
              <a:ext uri="{FF2B5EF4-FFF2-40B4-BE49-F238E27FC236}">
                <a16:creationId xmlns:a16="http://schemas.microsoft.com/office/drawing/2014/main" id="{8F14F2B8-3A37-FDEC-C0D4-BAD74378A299}"/>
              </a:ext>
            </a:extLst>
          </p:cNvPr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2DB466DE-39B8-03BC-F5B5-CF32EBCBF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21EB3865-B87D-2961-00E1-117D7DF7D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D16399EF-9EF9-FEB4-403E-15D3C7A5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E24689-A867-4343-9A1C-78F2224CC571}" type="slidenum">
              <a:rPr lang="en-US" altLang="en-IL"/>
              <a:pPr/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269913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197368D-A19B-0ADB-F274-D38966CC0CA8}"/>
              </a:ext>
            </a:extLst>
          </p:cNvPr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B7FE2F-1F9F-1731-3A7F-84626865CB55}"/>
              </a:ext>
            </a:extLst>
          </p:cNvPr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9CDE17-89BC-9B82-D764-C37A2F9FD804}"/>
              </a:ext>
            </a:extLst>
          </p:cNvPr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5AF751D4-7081-56BF-DBC4-0B5D5953E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27BC953-90D2-0232-C0B4-80A66FA11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40A8BA6F-A826-0E1A-5787-561D83DAA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CCB113F6-C951-C045-A5B4-33032CD9837A}" type="slidenum">
              <a:rPr lang="en-US" altLang="en-IL"/>
              <a:pPr/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115798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9DDEAD-A5FA-ED93-3552-4F2F3218ADD5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Rounded Rectangle 7">
            <a:extLst>
              <a:ext uri="{FF2B5EF4-FFF2-40B4-BE49-F238E27FC236}">
                <a16:creationId xmlns:a16="http://schemas.microsoft.com/office/drawing/2014/main" id="{B8D6D3CB-D930-8952-6A15-922FCC5C6D2C}"/>
              </a:ext>
            </a:extLst>
          </p:cNvPr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8" name="Title Placeholder 21">
            <a:extLst>
              <a:ext uri="{FF2B5EF4-FFF2-40B4-BE49-F238E27FC236}">
                <a16:creationId xmlns:a16="http://schemas.microsoft.com/office/drawing/2014/main" id="{CED676B9-EA65-FE9B-F53E-87AE98D354F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IL"/>
              <a:t>Click to edit Master title style</a:t>
            </a:r>
          </a:p>
        </p:txBody>
      </p:sp>
      <p:sp>
        <p:nvSpPr>
          <p:cNvPr id="1029" name="Text Placeholder 12">
            <a:extLst>
              <a:ext uri="{FF2B5EF4-FFF2-40B4-BE49-F238E27FC236}">
                <a16:creationId xmlns:a16="http://schemas.microsoft.com/office/drawing/2014/main" id="{DD9091D1-EA6D-C2EE-A34D-CADE8DD27BE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IL"/>
              <a:t>Click to edit Master text styles</a:t>
            </a:r>
          </a:p>
          <a:p>
            <a:pPr lvl="1"/>
            <a:r>
              <a:rPr lang="en-US" altLang="en-IL"/>
              <a:t>Second level</a:t>
            </a:r>
          </a:p>
          <a:p>
            <a:pPr lvl="2"/>
            <a:r>
              <a:rPr lang="en-US" altLang="en-IL"/>
              <a:t>Third level</a:t>
            </a:r>
          </a:p>
          <a:p>
            <a:pPr lvl="3"/>
            <a:r>
              <a:rPr lang="en-US" altLang="en-IL"/>
              <a:t>Fourth level</a:t>
            </a:r>
          </a:p>
          <a:p>
            <a:pPr lvl="4"/>
            <a:r>
              <a:rPr lang="en-US" altLang="en-IL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3A0B945-6651-6020-93E5-9B26B2D74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38C350-8C16-C840-217C-C0CBF4874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99DACF8-1649-FE3F-E03D-D1664B3F6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>
                <a:solidFill>
                  <a:srgbClr val="FFFFFF"/>
                </a:solidFill>
                <a:latin typeface="Franklin Gothic Book" panose="020B0503020102020204" pitchFamily="34" charset="0"/>
              </a:defRPr>
            </a:lvl1pPr>
          </a:lstStyle>
          <a:p>
            <a:fld id="{8EA0128D-9D80-8947-9E00-71E9B2DC4CC8}" type="slidenum">
              <a:rPr lang="en-US" altLang="en-IL"/>
              <a:pPr/>
              <a:t>‹#›</a:t>
            </a:fld>
            <a:endParaRPr lang="en-US" altLang="en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795" r:id="rId2"/>
    <p:sldLayoutId id="2147483803" r:id="rId3"/>
    <p:sldLayoutId id="2147483796" r:id="rId4"/>
    <p:sldLayoutId id="2147483797" r:id="rId5"/>
    <p:sldLayoutId id="2147483798" r:id="rId6"/>
    <p:sldLayoutId id="2147483799" r:id="rId7"/>
    <p:sldLayoutId id="2147483804" r:id="rId8"/>
    <p:sldLayoutId id="2147483805" r:id="rId9"/>
    <p:sldLayoutId id="2147483800" r:id="rId10"/>
    <p:sldLayoutId id="2147483801" r:id="rId11"/>
    <p:sldLayoutId id="2147483806" r:id="rId12"/>
    <p:sldLayoutId id="2147483807" r:id="rId13"/>
    <p:sldLayoutId id="2147483808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2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2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2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2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eej.us/guide/bgne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796A7E1-139E-718F-8832-D062DEFF0C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55780"/>
            <a:ext cx="7772400" cy="1325620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he-IL" altLang="en-IL" dirty="0">
                <a:solidFill>
                  <a:srgbClr val="000000"/>
                </a:solidFill>
                <a:ea typeface="MS Gothic" panose="020B0609070205080204" pitchFamily="49" charset="-128"/>
              </a:rPr>
              <a:t>OS </a:t>
            </a:r>
            <a:r>
              <a:rPr lang="he-IL" altLang="en-IL" dirty="0" err="1">
                <a:solidFill>
                  <a:srgbClr val="000000"/>
                </a:solidFill>
                <a:ea typeface="MS Gothic" panose="020B0609070205080204" pitchFamily="49" charset="-128"/>
              </a:rPr>
              <a:t>for</a:t>
            </a:r>
            <a:r>
              <a:rPr lang="he-IL" altLang="en-IL" dirty="0">
                <a:solidFill>
                  <a:srgbClr val="000000"/>
                </a:solidFill>
                <a:ea typeface="MS Gothic" panose="020B0609070205080204" pitchFamily="49" charset="-128"/>
              </a:rPr>
              <a:t> DS 2023 </a:t>
            </a:r>
            <a:r>
              <a:rPr lang="he-IL" altLang="en-IL" dirty="0" err="1">
                <a:solidFill>
                  <a:srgbClr val="000000"/>
                </a:solidFill>
                <a:ea typeface="MS Gothic" panose="020B0609070205080204" pitchFamily="49" charset="-128"/>
              </a:rPr>
              <a:t>a</a:t>
            </a:r>
            <a:r>
              <a:rPr lang="he-IL" altLang="en-IL" dirty="0">
                <a:solidFill>
                  <a:srgbClr val="000000"/>
                </a:solidFill>
                <a:ea typeface="MS Gothic" panose="020B0609070205080204" pitchFamily="49" charset="-128"/>
              </a:rPr>
              <a:t> </a:t>
            </a:r>
            <a:br>
              <a:rPr lang="he-IL" altLang="en-IL" dirty="0">
                <a:solidFill>
                  <a:srgbClr val="000000"/>
                </a:solidFill>
                <a:ea typeface="MS Gothic" panose="020B0609070205080204" pitchFamily="49" charset="-128"/>
              </a:rPr>
            </a:br>
            <a:r>
              <a:rPr lang="en-GB" altLang="en-IL" dirty="0">
                <a:solidFill>
                  <a:srgbClr val="000000"/>
                </a:solidFill>
                <a:ea typeface="MS Gothic" panose="020B0609070205080204" pitchFamily="49" charset="-128"/>
              </a:rPr>
              <a:t>Network Programming with Sockets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91A2067-030C-BC58-D831-0E88D529BB58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381000" y="4038600"/>
            <a:ext cx="6400800" cy="2500313"/>
          </a:xfrm>
        </p:spPr>
        <p:txBody>
          <a:bodyPr lIns="90000" tIns="46800" rIns="90000" bIns="46800">
            <a:spAutoFit/>
          </a:bodyPr>
          <a:lstStyle/>
          <a:p>
            <a:pPr marL="0" indent="0" defTabSz="457200" eaLnBrk="1" hangingPunct="1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IL" sz="2800" dirty="0"/>
              <a:t>Reading: </a:t>
            </a:r>
          </a:p>
          <a:p>
            <a:pPr marL="457200" lvl="1" indent="0" defTabSz="457200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he-IL" altLang="en-IL" sz="2000" b="1" i="1" dirty="0"/>
              <a:t>APUE</a:t>
            </a:r>
            <a:r>
              <a:rPr lang="en-GB" altLang="en-IL" sz="2000" b="1" i="1" dirty="0"/>
              <a:t> 3rd ed., 16 (mainly) + </a:t>
            </a:r>
            <a:r>
              <a:rPr lang="en-GB" altLang="en-IL" sz="2000" b="1" i="1"/>
              <a:t>3-6 </a:t>
            </a:r>
            <a:endParaRPr lang="en-GB" altLang="en-IL" sz="2000" b="1" i="1" dirty="0"/>
          </a:p>
          <a:p>
            <a:pPr marL="457200" lvl="1" indent="0" defTabSz="457200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IL" sz="2000" b="1" i="1" dirty="0"/>
              <a:t> </a:t>
            </a:r>
          </a:p>
          <a:p>
            <a:pPr marL="0" indent="0" defTabSz="457200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IL" sz="2400" dirty="0"/>
              <a:t>Beej's Guide to Network Programming</a:t>
            </a:r>
          </a:p>
          <a:p>
            <a:pPr marL="0" indent="0" defTabSz="457200" eaLnBrk="1" hangingPunct="1">
              <a:lnSpc>
                <a:spcPct val="90000"/>
              </a:lnSpc>
              <a:spcBef>
                <a:spcPts val="600"/>
              </a:spcBef>
              <a:buClr>
                <a:srgbClr val="009999"/>
              </a:buClr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IL" sz="2400" dirty="0">
                <a:solidFill>
                  <a:srgbClr val="009999"/>
                </a:solidFill>
                <a:hlinkClick r:id="rId3"/>
              </a:rPr>
              <a:t>http://beej.us/guide/bgnet/</a:t>
            </a:r>
          </a:p>
          <a:p>
            <a:pPr marL="0" indent="0" defTabSz="457200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IL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E841D-2A80-1133-AF21-D0C6ABED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8252474-DCBA-334E-94E6-8179859AC668}" type="slidenum">
              <a:rPr lang="en-US" altLang="en-IL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</a:t>
            </a:fld>
            <a:endParaRPr lang="en-US" altLang="en-IL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ransition spd="med"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86B836E4-9419-9F1C-50CE-C89370C2CF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65138"/>
            <a:ext cx="8231188" cy="763587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IL"/>
              <a:t>Socket Address Structure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F4320298-695C-64E2-7FF0-DB256DE2FE08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31188" cy="4219575"/>
          </a:xfrm>
        </p:spPr>
        <p:txBody>
          <a:bodyPr lIns="90000" tIns="46800" rIns="90000" bIns="46800">
            <a:spAutoFit/>
          </a:bodyPr>
          <a:lstStyle/>
          <a:p>
            <a:pPr marL="341313" indent="-341313" defTabSz="457200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/>
              <a:t>Socket address</a:t>
            </a:r>
          </a:p>
          <a:p>
            <a:pPr marL="741363" lvl="1" indent="-284163" defTabSz="457200" eaLnBrk="1" hangingPunct="1">
              <a:lnSpc>
                <a:spcPct val="80000"/>
              </a:lnSpc>
              <a:spcBef>
                <a:spcPts val="4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400" b="1">
                <a:latin typeface="Courier New" panose="02070309020205020404" pitchFamily="49" charset="0"/>
              </a:rPr>
              <a:t>struct sockaddr {</a:t>
            </a:r>
          </a:p>
          <a:p>
            <a:pPr marL="741363" lvl="1" indent="-284163" defTabSz="457200" eaLnBrk="1" hangingPunct="1">
              <a:lnSpc>
                <a:spcPct val="80000"/>
              </a:lnSpc>
              <a:spcBef>
                <a:spcPts val="4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400" b="1">
                <a:latin typeface="Courier New" panose="02070309020205020404" pitchFamily="49" charset="0"/>
              </a:rPr>
              <a:t>	short sa_family; 	</a:t>
            </a:r>
          </a:p>
          <a:p>
            <a:pPr marL="741363" lvl="1" indent="-284163" defTabSz="457200" eaLnBrk="1" hangingPunct="1">
              <a:lnSpc>
                <a:spcPct val="80000"/>
              </a:lnSpc>
              <a:spcBef>
                <a:spcPts val="4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400" b="1">
                <a:latin typeface="Courier New" panose="02070309020205020404" pitchFamily="49" charset="0"/>
              </a:rPr>
              <a:t>	char sa_data[14]; 	</a:t>
            </a:r>
          </a:p>
          <a:p>
            <a:pPr marL="741363" lvl="1" indent="-284163" defTabSz="457200" eaLnBrk="1" hangingPunct="1">
              <a:lnSpc>
                <a:spcPct val="80000"/>
              </a:lnSpc>
              <a:spcBef>
                <a:spcPts val="4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400" b="1">
                <a:latin typeface="Courier New" panose="02070309020205020404" pitchFamily="49" charset="0"/>
              </a:rPr>
              <a:t>};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/>
              <a:t>Internet address: </a:t>
            </a:r>
          </a:p>
          <a:p>
            <a:pPr marL="741363" lvl="1" indent="-284163" defTabSz="457200" eaLnBrk="1" hangingPunct="1">
              <a:lnSpc>
                <a:spcPct val="80000"/>
              </a:lnSpc>
              <a:spcBef>
                <a:spcPts val="4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400" b="1">
                <a:latin typeface="Courier New" panose="02070309020205020404" pitchFamily="49" charset="0"/>
              </a:rPr>
              <a:t>struct sockaddr_in {</a:t>
            </a:r>
          </a:p>
          <a:p>
            <a:pPr marL="741363" lvl="1" indent="-284163" defTabSz="457200" eaLnBrk="1" hangingPunct="1">
              <a:lnSpc>
                <a:spcPct val="80000"/>
              </a:lnSpc>
              <a:spcBef>
                <a:spcPts val="4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400" b="1">
                <a:latin typeface="Courier New" panose="02070309020205020404" pitchFamily="49" charset="0"/>
              </a:rPr>
              <a:t>	short sin_family; 	   /* e.g., AF_INET */</a:t>
            </a:r>
          </a:p>
          <a:p>
            <a:pPr marL="741363" lvl="1" indent="-284163" defTabSz="457200" eaLnBrk="1" hangingPunct="1">
              <a:lnSpc>
                <a:spcPct val="80000"/>
              </a:lnSpc>
              <a:spcBef>
                <a:spcPts val="4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400" b="1">
                <a:latin typeface="Courier New" panose="02070309020205020404" pitchFamily="49" charset="0"/>
              </a:rPr>
              <a:t>	ushort sin_port; 	   /* TCP/UDP port */</a:t>
            </a:r>
          </a:p>
          <a:p>
            <a:pPr marL="741363" lvl="1" indent="-284163" defTabSz="457200" eaLnBrk="1" hangingPunct="1">
              <a:lnSpc>
                <a:spcPct val="80000"/>
              </a:lnSpc>
              <a:spcBef>
                <a:spcPts val="4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400" b="1">
                <a:latin typeface="Courier New" panose="02070309020205020404" pitchFamily="49" charset="0"/>
              </a:rPr>
              <a:t>	struct in_addr sin_addr; 	   /* IP address */</a:t>
            </a:r>
          </a:p>
          <a:p>
            <a:pPr marL="741363" lvl="1" indent="-284163" defTabSz="457200" eaLnBrk="1" hangingPunct="1">
              <a:lnSpc>
                <a:spcPct val="80000"/>
              </a:lnSpc>
              <a:spcBef>
                <a:spcPts val="4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400" b="1">
                <a:latin typeface="Courier New" panose="02070309020205020404" pitchFamily="49" charset="0"/>
              </a:rPr>
              <a:t>	unsigned char      sin_zero[8]; /* Same size as struct sockaddr */</a:t>
            </a:r>
          </a:p>
          <a:p>
            <a:pPr marL="741363" lvl="1" indent="-284163" defTabSz="457200" eaLnBrk="1" hangingPunct="1">
              <a:lnSpc>
                <a:spcPct val="80000"/>
              </a:lnSpc>
              <a:spcBef>
                <a:spcPts val="4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400" b="1">
                <a:latin typeface="Courier New" panose="02070309020205020404" pitchFamily="49" charset="0"/>
              </a:rPr>
              <a:t>};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/>
              <a:t>IP address:</a:t>
            </a:r>
          </a:p>
          <a:p>
            <a:pPr marL="741363" lvl="1" indent="-284163" defTabSz="457200" eaLnBrk="1" hangingPunct="1">
              <a:lnSpc>
                <a:spcPct val="80000"/>
              </a:lnSpc>
              <a:spcBef>
                <a:spcPts val="4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400" b="1">
                <a:latin typeface="Courier New" panose="02070309020205020404" pitchFamily="49" charset="0"/>
              </a:rPr>
              <a:t>struct in_addr {</a:t>
            </a:r>
          </a:p>
          <a:p>
            <a:pPr marL="741363" lvl="1" indent="-284163" defTabSz="457200" eaLnBrk="1" hangingPunct="1">
              <a:lnSpc>
                <a:spcPct val="80000"/>
              </a:lnSpc>
              <a:spcBef>
                <a:spcPts val="4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400" b="1">
                <a:latin typeface="Courier New" panose="02070309020205020404" pitchFamily="49" charset="0"/>
              </a:rPr>
              <a:t>	in_addr_t s_addr; 	   /* 32-bit IP address */</a:t>
            </a:r>
          </a:p>
          <a:p>
            <a:pPr marL="741363" lvl="1" indent="-284163" defTabSz="457200" eaLnBrk="1" hangingPunct="1">
              <a:lnSpc>
                <a:spcPct val="80000"/>
              </a:lnSpc>
              <a:spcBef>
                <a:spcPts val="4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400" b="1">
                <a:latin typeface="Courier New" panose="02070309020205020404" pitchFamily="49" charset="0"/>
              </a:rPr>
              <a:t>};</a:t>
            </a:r>
          </a:p>
          <a:p>
            <a:pPr marL="741363" lvl="1" indent="-284163" defTabSz="457200" eaLnBrk="1" hangingPunct="1">
              <a:lnSpc>
                <a:spcPct val="80000"/>
              </a:lnSpc>
              <a:spcBef>
                <a:spcPts val="4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IL" sz="1400"/>
          </a:p>
          <a:p>
            <a:pPr marL="341313" indent="-341313" defTabSz="457200" eaLnBrk="1" hangingPunct="1">
              <a:lnSpc>
                <a:spcPct val="8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600"/>
              <a:t>all but sin_family in network byte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DE2A0-8708-54E8-070B-A3B4FB29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F8259CF-56FE-654E-9614-CB6F41FBAAC9}" type="slidenum">
              <a:rPr lang="en-US" altLang="en-IL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10</a:t>
            </a:fld>
            <a:endParaRPr lang="en-US" altLang="en-IL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6551635-F642-BFF0-0290-14AA5AC1B6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8588"/>
            <a:ext cx="8229600" cy="1435100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IL"/>
              <a:t>Address Access/Conversion Functions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8A310003-C4DC-84F6-6D4A-40191C2C658E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31188" cy="4513263"/>
          </a:xfrm>
        </p:spPr>
        <p:txBody>
          <a:bodyPr lIns="90000" tIns="46800" rIns="90000" bIns="46800">
            <a:spAutoFit/>
          </a:bodyPr>
          <a:lstStyle/>
          <a:p>
            <a:pPr marL="341313" indent="-341313" defTabSz="457200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000"/>
              <a:t>All binary values are network byte ordered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IL" sz="2000"/>
          </a:p>
          <a:p>
            <a:pPr marL="341313" indent="-341313" defTabSz="457200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600" b="1">
                <a:latin typeface="Courier New" panose="02070309020205020404" pitchFamily="49" charset="0"/>
                <a:cs typeface="Courier New" panose="02070309020205020404" pitchFamily="49" charset="0"/>
              </a:rPr>
              <a:t>struct hostent* gethostbyname (const char* hostname);</a:t>
            </a:r>
          </a:p>
          <a:p>
            <a:pPr marL="741363" lvl="1" indent="-284163" defTabSz="457200" eaLnBrk="1" hangingPunct="1">
              <a:lnSpc>
                <a:spcPct val="8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/>
              <a:t>Translate English host name to IP address (uses DNS)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IL" sz="2000"/>
          </a:p>
          <a:p>
            <a:pPr marL="341313" indent="-341313" defTabSz="457200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600" b="1">
                <a:latin typeface="Courier New" panose="02070309020205020404" pitchFamily="49" charset="0"/>
                <a:cs typeface="Courier New" panose="02070309020205020404" pitchFamily="49" charset="0"/>
              </a:rPr>
              <a:t>struct hostent* gethostbyaddr (const char* addr, size_t len, int family);</a:t>
            </a:r>
          </a:p>
          <a:p>
            <a:pPr marL="741363" lvl="1" indent="-284163" defTabSz="457200" eaLnBrk="1" hangingPunct="1">
              <a:lnSpc>
                <a:spcPct val="8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/>
              <a:t>Translate IP address to English host name (not secure)</a:t>
            </a:r>
          </a:p>
          <a:p>
            <a:pPr marL="741363" lvl="1" indent="-284163" defTabSz="457200" eaLnBrk="1" hangingPunct="1">
              <a:lnSpc>
                <a:spcPct val="8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/>
              <a:t>Better used in combination of gethostbyname() to validate the results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IL" sz="2000"/>
          </a:p>
          <a:p>
            <a:pPr marL="341313" indent="-341313" defTabSz="457200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600" b="1">
                <a:latin typeface="Courier New" panose="02070309020205020404" pitchFamily="49" charset="0"/>
                <a:cs typeface="Courier New" panose="02070309020205020404" pitchFamily="49" charset="0"/>
              </a:rPr>
              <a:t>char* inet_ntoa (struct in_addr inaddr);</a:t>
            </a:r>
          </a:p>
          <a:p>
            <a:pPr marL="741363" lvl="1" indent="-284163" defTabSz="457200" eaLnBrk="1" hangingPunct="1">
              <a:lnSpc>
                <a:spcPct val="8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/>
              <a:t>Translate IP address to ASCII dotted-decimal notation (e.g., “128.32.36.37”)</a:t>
            </a:r>
          </a:p>
          <a:p>
            <a:pPr marL="741363" lvl="1" indent="-284163" defTabSz="457200" eaLnBrk="1" hangingPunct="1">
              <a:lnSpc>
                <a:spcPct val="8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IL" sz="1800"/>
          </a:p>
          <a:p>
            <a:pPr marL="341313" indent="-341313" defTabSz="457200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600" b="1">
                <a:latin typeface="Courier New" panose="02070309020205020404" pitchFamily="49" charset="0"/>
                <a:cs typeface="Courier New" panose="02070309020205020404" pitchFamily="49" charset="0"/>
              </a:rPr>
              <a:t>int gethostname (char* name, size_t namelen);</a:t>
            </a:r>
          </a:p>
          <a:p>
            <a:pPr marL="741363" lvl="1" indent="-284163" defTabSz="457200" eaLnBrk="1" hangingPunct="1">
              <a:lnSpc>
                <a:spcPct val="8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/>
              <a:t>Read host’s name (use with gethostbyname to find local IP)</a:t>
            </a:r>
          </a:p>
          <a:p>
            <a:pPr marL="741363" lvl="1" indent="-284163" defTabSz="457200" eaLnBrk="1" hangingPunct="1">
              <a:lnSpc>
                <a:spcPct val="8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/>
              <a:t>(/etc/hosts)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BE32E-8059-178D-5040-976C1A0CB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8174A75-9D53-7243-8F6F-6A5B84C0013C}" type="slidenum">
              <a:rPr lang="en-US" altLang="en-IL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11</a:t>
            </a:fld>
            <a:endParaRPr lang="en-US" altLang="en-IL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EA8096F-626A-4F63-55D4-B3D3E2B468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IL"/>
              <a:t>Structure: hostent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85DAB527-3AA7-878F-51EB-11A7C89A45BA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31188" cy="4527550"/>
          </a:xfrm>
        </p:spPr>
        <p:txBody>
          <a:bodyPr lIns="90000" tIns="46800" rIns="90000" bIns="46800">
            <a:spAutoFit/>
          </a:bodyPr>
          <a:lstStyle/>
          <a:p>
            <a:pPr marL="341313" indent="-341313" defTabSz="457200" eaLnBrk="1" hangingPunct="1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000"/>
              <a:t>The </a:t>
            </a:r>
            <a:r>
              <a:rPr lang="en-GB" altLang="en-IL" sz="2000" b="1">
                <a:latin typeface="Courier New" panose="02070309020205020404" pitchFamily="49" charset="0"/>
              </a:rPr>
              <a:t>hostent</a:t>
            </a:r>
            <a:r>
              <a:rPr lang="en-GB" altLang="en-IL" sz="2000" b="1"/>
              <a:t> </a:t>
            </a:r>
            <a:r>
              <a:rPr lang="en-GB" altLang="en-IL" sz="2000"/>
              <a:t>data structure (from </a:t>
            </a:r>
            <a:r>
              <a:rPr lang="en-GB" altLang="en-IL" sz="2000" b="1">
                <a:latin typeface="Courier New" panose="02070309020205020404" pitchFamily="49" charset="0"/>
              </a:rPr>
              <a:t>/usr/include/netdb.</a:t>
            </a:r>
            <a:r>
              <a:rPr lang="en-GB" altLang="en-IL" sz="2000">
                <a:latin typeface="Courier New" panose="02070309020205020404" pitchFamily="49" charset="0"/>
              </a:rPr>
              <a:t>h</a:t>
            </a:r>
            <a:r>
              <a:rPr lang="en-GB" altLang="en-IL" sz="2000"/>
              <a:t>)</a:t>
            </a:r>
          </a:p>
          <a:p>
            <a:pPr marL="741363" lvl="1" indent="-284163" defTabSz="457200" eaLnBrk="1" hangingPunct="1"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/>
              <a:t>canonical domain name and aliases</a:t>
            </a:r>
          </a:p>
          <a:p>
            <a:pPr marL="741363" lvl="1" indent="-284163" defTabSz="457200" eaLnBrk="1" hangingPunct="1"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/>
              <a:t>list of addresses associated with machine</a:t>
            </a:r>
          </a:p>
          <a:p>
            <a:pPr marL="741363" lvl="1" indent="-284163" defTabSz="457200" eaLnBrk="1" hangingPunct="1"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/>
              <a:t>also address type and length information</a:t>
            </a:r>
          </a:p>
          <a:p>
            <a:pPr marL="741363" lvl="1" indent="-284163" defTabSz="457200" eaLnBrk="1" hangingPunct="1">
              <a:spcBef>
                <a:spcPts val="35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400" b="1">
                <a:latin typeface="Courier New" panose="02070309020205020404" pitchFamily="49" charset="0"/>
              </a:rPr>
              <a:t>struct hostent {</a:t>
            </a:r>
          </a:p>
          <a:p>
            <a:pPr marL="741363" lvl="1" indent="-284163" defTabSz="457200" eaLnBrk="1" hangingPunct="1">
              <a:spcBef>
                <a:spcPts val="35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400" b="1">
                <a:latin typeface="Courier New" panose="02070309020205020404" pitchFamily="49" charset="0"/>
              </a:rPr>
              <a:t>	char* h_name; 	/* official name of host */</a:t>
            </a:r>
          </a:p>
          <a:p>
            <a:pPr marL="741363" lvl="1" indent="-284163" defTabSz="457200" eaLnBrk="1" hangingPunct="1">
              <a:spcBef>
                <a:spcPts val="35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400" b="1">
                <a:latin typeface="Courier New" panose="02070309020205020404" pitchFamily="49" charset="0"/>
              </a:rPr>
              <a:t>	char** h_aliases; 	/* NULL-terminated alias list */</a:t>
            </a:r>
          </a:p>
          <a:p>
            <a:pPr marL="741363" lvl="1" indent="-284163" defTabSz="457200" eaLnBrk="1" hangingPunct="1">
              <a:spcBef>
                <a:spcPts val="35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400" b="1">
                <a:latin typeface="Courier New" panose="02070309020205020404" pitchFamily="49" charset="0"/>
              </a:rPr>
              <a:t>	int h_addrtype 	/* address type (AF_INET) */</a:t>
            </a:r>
          </a:p>
          <a:p>
            <a:pPr marL="741363" lvl="1" indent="-284163" defTabSz="457200" eaLnBrk="1" hangingPunct="1">
              <a:spcBef>
                <a:spcPts val="35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400" b="1">
                <a:latin typeface="Courier New" panose="02070309020205020404" pitchFamily="49" charset="0"/>
              </a:rPr>
              <a:t>	int h_length; 	/* length of addresses (4B) */</a:t>
            </a:r>
          </a:p>
          <a:p>
            <a:pPr marL="741363" lvl="1" indent="-284163" defTabSz="457200" eaLnBrk="1" hangingPunct="1">
              <a:spcBef>
                <a:spcPts val="35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400" b="1">
                <a:latin typeface="Courier New" panose="02070309020205020404" pitchFamily="49" charset="0"/>
              </a:rPr>
              <a:t>	char** h_addr_list; /* NULL-terminated address list */</a:t>
            </a:r>
          </a:p>
          <a:p>
            <a:pPr marL="741363" lvl="1" indent="-284163" defTabSz="457200" eaLnBrk="1" hangingPunct="1">
              <a:spcBef>
                <a:spcPts val="35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400" b="1">
                <a:latin typeface="Courier New" panose="02070309020205020404" pitchFamily="49" charset="0"/>
              </a:rPr>
              <a:t>#define h_addr h_addr_list[0];/* backward-compatibility */</a:t>
            </a:r>
          </a:p>
          <a:p>
            <a:pPr marL="741363" lvl="1" indent="-284163" defTabSz="457200" eaLnBrk="1" hangingPunct="1">
              <a:spcBef>
                <a:spcPts val="35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400" b="1"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687C9-2001-B146-B3B9-C9C64380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A325751-2AD9-C245-821D-498D817CBB52}" type="slidenum">
              <a:rPr lang="en-US" altLang="en-IL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12</a:t>
            </a:fld>
            <a:endParaRPr lang="en-US" altLang="en-IL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A805F30-84BE-3FA5-3FBD-5829D8B82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8588"/>
            <a:ext cx="8229600" cy="1435100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IL"/>
              <a:t>Address Access/Conversion Functions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C2AEFA03-0A13-F3CD-7313-3EF49EF250BD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949325" y="1981200"/>
            <a:ext cx="8194675" cy="4521200"/>
          </a:xfrm>
        </p:spPr>
        <p:txBody>
          <a:bodyPr lIns="90000" tIns="46800" rIns="90000" bIns="46800">
            <a:spAutoFit/>
          </a:bodyPr>
          <a:lstStyle/>
          <a:p>
            <a:pPr marL="341313" indent="-341313" defTabSz="457200" eaLnBrk="1" hangingPunct="1">
              <a:lnSpc>
                <a:spcPct val="80000"/>
              </a:lnSpc>
              <a:spcBef>
                <a:spcPts val="5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000" b="1">
                <a:latin typeface="Courier New" panose="02070309020205020404" pitchFamily="49" charset="0"/>
              </a:rPr>
              <a:t>in_addr_t inet_addr (const char* strptr);</a:t>
            </a:r>
          </a:p>
          <a:p>
            <a:pPr marL="741363" lvl="1" indent="-284163" defTabSz="457200" eaLnBrk="1" hangingPunct="1">
              <a:lnSpc>
                <a:spcPct val="8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/>
              <a:t>Translate dotted-decimal notation to IP address (Network Byte Order); </a:t>
            </a:r>
            <a:r>
              <a:rPr lang="en-GB" altLang="en-IL" sz="1800">
                <a:solidFill>
                  <a:srgbClr val="A50021"/>
                </a:solidFill>
              </a:rPr>
              <a:t>returns -1 on failure, thus cannot handle broadcast value</a:t>
            </a:r>
            <a:r>
              <a:rPr lang="en-GB" altLang="en-IL" sz="1800"/>
              <a:t> “255.255.255.255”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35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400" b="1">
                <a:latin typeface="Courier New" panose="02070309020205020404" pitchFamily="49" charset="0"/>
              </a:rPr>
              <a:t>struct sockaddr_in ina;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35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400" b="1">
                <a:latin typeface="Courier New" panose="02070309020205020404" pitchFamily="49" charset="0"/>
              </a:rPr>
              <a:t>ina.sin_addr.s_addr = inet_addr("10.12.110.57");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5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IL" sz="2000">
              <a:latin typeface="Courier New" panose="02070309020205020404" pitchFamily="49" charset="0"/>
            </a:endParaRPr>
          </a:p>
          <a:p>
            <a:pPr marL="341313" indent="-341313" defTabSz="457200" eaLnBrk="1" hangingPunct="1">
              <a:lnSpc>
                <a:spcPct val="80000"/>
              </a:lnSpc>
              <a:spcBef>
                <a:spcPts val="5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000" b="1">
                <a:latin typeface="Courier New" panose="02070309020205020404" pitchFamily="49" charset="0"/>
              </a:rPr>
              <a:t>int inet_aton (const char *strptr, struct in_addr *inaddr);</a:t>
            </a:r>
          </a:p>
          <a:p>
            <a:pPr marL="741363" lvl="1" indent="-284163" defTabSz="457200" eaLnBrk="1" hangingPunct="1">
              <a:lnSpc>
                <a:spcPct val="8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/>
              <a:t>Translate dotted-decimal notation to IP address; returns 1 on success, 0 on failure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35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400" b="1">
                <a:latin typeface="Courier New" panose="02070309020205020404" pitchFamily="49" charset="0"/>
              </a:rPr>
              <a:t>struct sockaddr_in my_addr;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35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400" b="1">
                <a:latin typeface="Courier New" panose="02070309020205020404" pitchFamily="49" charset="0"/>
              </a:rPr>
              <a:t>my_addr.sin_family = AF_INET;         // host byte order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35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400" b="1">
                <a:latin typeface="Courier New" panose="02070309020205020404" pitchFamily="49" charset="0"/>
              </a:rPr>
              <a:t>my_addr.sin_port = htons(MYPORT);     // short, network byte order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35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400" b="1">
                <a:latin typeface="Courier New" panose="02070309020205020404" pitchFamily="49" charset="0"/>
              </a:rPr>
              <a:t>inet_aton("10.12.110.57",&amp;(my_addr.sin_addr));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35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400" b="1">
                <a:latin typeface="Courier New" panose="02070309020205020404" pitchFamily="49" charset="0"/>
              </a:rPr>
              <a:t>memset(&amp;(my_addr.sin_zero), '\0', 8); // zero the rest of the struct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5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IL" sz="2000" b="1">
              <a:latin typeface="Courier New" panose="02070309020205020404" pitchFamily="49" charset="0"/>
            </a:endParaRPr>
          </a:p>
          <a:p>
            <a:pPr marL="341313" indent="-341313" defTabSz="457200" eaLnBrk="1" hangingPunct="1">
              <a:lnSpc>
                <a:spcPct val="80000"/>
              </a:lnSpc>
              <a:spcBef>
                <a:spcPts val="5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IL" sz="2000" b="1">
              <a:latin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6D2A6-F1A8-6D2E-0593-BA900B4B0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9D95792-0CC9-9F4F-8D0D-031636DF2787}" type="slidenum">
              <a:rPr lang="en-US" altLang="en-IL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13</a:t>
            </a:fld>
            <a:endParaRPr lang="en-US" altLang="en-IL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E75A3-CDC9-C1E4-50D8-861B59C41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dirty="0"/>
              <a:t>IPv6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EAB4C-F457-E2B3-D78D-2E0669528CC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3050" indent="-273050" algn="l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2" charset="2"/>
              <a:buChar char=""/>
            </a:pPr>
            <a:r>
              <a:rPr lang="he-IL" dirty="0" err="1"/>
              <a:t>There</a:t>
            </a:r>
            <a:r>
              <a:rPr lang="he-IL" dirty="0"/>
              <a:t> </a:t>
            </a:r>
            <a:r>
              <a:rPr lang="he-IL" dirty="0" err="1"/>
              <a:t>are</a:t>
            </a:r>
            <a:r>
              <a:rPr lang="he-IL" dirty="0"/>
              <a:t> </a:t>
            </a:r>
            <a:r>
              <a:rPr lang="he-IL" dirty="0" err="1"/>
              <a:t>insufficient</a:t>
            </a:r>
            <a:r>
              <a:rPr lang="he-IL" dirty="0"/>
              <a:t> </a:t>
            </a:r>
            <a:r>
              <a:rPr lang="he-IL" dirty="0" err="1"/>
              <a:t>amount</a:t>
            </a:r>
            <a:r>
              <a:rPr lang="he-IL" dirty="0"/>
              <a:t> </a:t>
            </a:r>
            <a:r>
              <a:rPr lang="he-IL" dirty="0" err="1"/>
              <a:t>of</a:t>
            </a:r>
            <a:r>
              <a:rPr lang="he-IL" dirty="0"/>
              <a:t> </a:t>
            </a:r>
            <a:r>
              <a:rPr lang="he-IL" dirty="0" err="1"/>
              <a:t>I</a:t>
            </a:r>
            <a:r>
              <a:rPr lang="en-US" dirty="0"/>
              <a:t>P</a:t>
            </a:r>
            <a:r>
              <a:rPr lang="he-IL" dirty="0" err="1"/>
              <a:t>s</a:t>
            </a:r>
            <a:endParaRPr lang="en-US" dirty="0"/>
          </a:p>
          <a:p>
            <a:pPr marL="273050" indent="-273050" algn="l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2" charset="2"/>
              <a:buChar char=""/>
            </a:pPr>
            <a:r>
              <a:rPr lang="en-US" dirty="0"/>
              <a:t>Other changes were back ported (IPsec) or not so important (</a:t>
            </a:r>
            <a:r>
              <a:rPr lang="en-US" dirty="0" err="1"/>
              <a:t>jumbograms</a:t>
            </a:r>
            <a:r>
              <a:rPr lang="en-US" dirty="0"/>
              <a:t>, double checksum)</a:t>
            </a:r>
            <a:endParaRPr lang="he-IL" dirty="0"/>
          </a:p>
          <a:p>
            <a:pPr marL="273050" indent="-273050" algn="l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2" charset="2"/>
              <a:buChar char=""/>
            </a:pPr>
            <a:r>
              <a:rPr lang="he-IL" dirty="0" err="1"/>
              <a:t>The</a:t>
            </a:r>
            <a:r>
              <a:rPr lang="he-IL" dirty="0"/>
              <a:t> </a:t>
            </a:r>
            <a:r>
              <a:rPr lang="he-IL" dirty="0" err="1"/>
              <a:t>internet</a:t>
            </a:r>
            <a:r>
              <a:rPr lang="he-IL" dirty="0"/>
              <a:t> </a:t>
            </a:r>
            <a:r>
              <a:rPr lang="he-IL" dirty="0" err="1"/>
              <a:t>is</a:t>
            </a:r>
            <a:r>
              <a:rPr lang="he-IL" dirty="0"/>
              <a:t> </a:t>
            </a:r>
            <a:r>
              <a:rPr lang="he-IL" dirty="0" err="1"/>
              <a:t>moving</a:t>
            </a:r>
            <a:r>
              <a:rPr lang="he-IL" dirty="0"/>
              <a:t> </a:t>
            </a:r>
            <a:r>
              <a:rPr lang="en-US" dirty="0"/>
              <a:t>(very very slowly) </a:t>
            </a:r>
            <a:r>
              <a:rPr lang="he-IL" dirty="0" err="1"/>
              <a:t>to</a:t>
            </a:r>
            <a:r>
              <a:rPr lang="he-IL" dirty="0"/>
              <a:t> IPv6</a:t>
            </a:r>
            <a:endParaRPr lang="en-US" dirty="0"/>
          </a:p>
          <a:p>
            <a:pPr marL="273050" indent="-273050" algn="l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2" charset="2"/>
              <a:buChar char=""/>
            </a:pPr>
            <a:r>
              <a:rPr lang="en-US" dirty="0"/>
              <a:t>Some IPv6 concepts</a:t>
            </a:r>
          </a:p>
          <a:p>
            <a:pPr lvl="1" indent="-273050">
              <a:spcBef>
                <a:spcPts val="575"/>
              </a:spcBef>
              <a:buClr>
                <a:schemeClr val="accent1"/>
              </a:buClr>
            </a:pPr>
            <a:r>
              <a:rPr lang="en-US" dirty="0"/>
              <a:t>Address space is 64bit address and 64bit “built in NAT”</a:t>
            </a:r>
          </a:p>
          <a:p>
            <a:pPr lvl="1" indent="-273050">
              <a:spcBef>
                <a:spcPts val="575"/>
              </a:spcBef>
              <a:buClr>
                <a:schemeClr val="accent1"/>
              </a:buClr>
            </a:pPr>
            <a:r>
              <a:rPr lang="en-US" dirty="0"/>
              <a:t>Some different data structures </a:t>
            </a:r>
          </a:p>
          <a:p>
            <a:r>
              <a:rPr lang="en-US" dirty="0"/>
              <a:t>IPv6 is only slight adaptation and only on socket and address printing functions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4B066-0E50-7F1A-9CF7-CE27AD2A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66C7-A507-6943-816C-F6E755C2D2B5}" type="slidenum">
              <a:rPr lang="en-US" altLang="en-IL" smtClean="0"/>
              <a:pPr/>
              <a:t>14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3886428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E8472-9939-CF61-ECE2-2D37846B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IPv6 adaptation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354A3-D983-D796-8573-9A0AE27140E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L" dirty="0"/>
              <a:t>Most of you use phone with IPv6</a:t>
            </a:r>
          </a:p>
          <a:p>
            <a:r>
              <a:rPr lang="en-IL" dirty="0"/>
              <a:t>Most of you use network and laptop (on wifi) with UPv4.</a:t>
            </a:r>
          </a:p>
          <a:p>
            <a:r>
              <a:rPr lang="en-IL" dirty="0"/>
              <a:t>In internet traffic we are close to 50%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CADD5-C679-C596-241B-E4E7E1449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66C7-A507-6943-816C-F6E755C2D2B5}" type="slidenum">
              <a:rPr lang="en-US" altLang="en-IL" smtClean="0"/>
              <a:pPr/>
              <a:t>15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2544436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A9A8C-8B16-1B35-137C-71A8A47AF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IPv6 adaptation – network traffic</a:t>
            </a:r>
          </a:p>
        </p:txBody>
      </p:sp>
      <p:pic>
        <p:nvPicPr>
          <p:cNvPr id="6" name="Content Placeholder 5" descr="A graph on a white background&#10;&#10;Description automatically generated">
            <a:extLst>
              <a:ext uri="{FF2B5EF4-FFF2-40B4-BE49-F238E27FC236}">
                <a16:creationId xmlns:a16="http://schemas.microsoft.com/office/drawing/2014/main" id="{A417D081-7FAB-96DC-022D-D2694382597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159" y="1447800"/>
            <a:ext cx="7050881" cy="4572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1CFDE-782D-A166-66C3-BA619A600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66C7-A507-6943-816C-F6E755C2D2B5}" type="slidenum">
              <a:rPr lang="en-US" altLang="en-IL" smtClean="0"/>
              <a:pPr/>
              <a:t>16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3041418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F6DC47A6-6991-1F7A-4EC3-D415E62403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IL"/>
              <a:t>Sockets API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52517887-F3D6-48BC-5515-8856C841830C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31188" cy="4527550"/>
          </a:xfrm>
        </p:spPr>
        <p:txBody>
          <a:bodyPr lIns="90000" tIns="46800" rIns="90000" bIns="46800">
            <a:spAutoFit/>
          </a:bodyPr>
          <a:lstStyle/>
          <a:p>
            <a:pPr marL="341313" indent="-341313" defTabSz="457200" eaLnBrk="1" hangingPunct="1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IL"/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/>
              <a:t>Creation and Setup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/>
              <a:t>Establishing a Connection (TCP)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/>
              <a:t>Sending and Receiving Data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/>
              <a:t>Tearing Down a Connection (TCP)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A0452-7513-DFC0-C32A-7217170B2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5441679-2E23-EC4F-9472-5BB74E1BD358}" type="slidenum">
              <a:rPr lang="en-US" altLang="en-IL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17</a:t>
            </a:fld>
            <a:endParaRPr lang="en-US" altLang="en-IL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E074DE6-E84F-61D3-D75D-845327468A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IL"/>
              <a:t>Socket Functions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FA24C26B-D83A-0CD2-6373-F7581E68D1FD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1660525"/>
            <a:ext cx="1219200" cy="381000"/>
            <a:chOff x="3408" y="1046"/>
            <a:chExt cx="768" cy="240"/>
          </a:xfrm>
        </p:grpSpPr>
        <p:sp>
          <p:nvSpPr>
            <p:cNvPr id="27695" name="Rectangle 4">
              <a:extLst>
                <a:ext uri="{FF2B5EF4-FFF2-40B4-BE49-F238E27FC236}">
                  <a16:creationId xmlns:a16="http://schemas.microsoft.com/office/drawing/2014/main" id="{40E9D51F-565A-B3CB-0AEF-893303B05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046"/>
              <a:ext cx="768" cy="240"/>
            </a:xfrm>
            <a:prstGeom prst="rect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27696" name="Text Box 5">
              <a:extLst>
                <a:ext uri="{FF2B5EF4-FFF2-40B4-BE49-F238E27FC236}">
                  <a16:creationId xmlns:a16="http://schemas.microsoft.com/office/drawing/2014/main" id="{78728BFD-5FF7-5FE8-2CA7-5B402DC46F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1046"/>
              <a:ext cx="647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IL" sz="1600" dirty="0">
                  <a:solidFill>
                    <a:srgbClr val="000000"/>
                  </a:solidFill>
                  <a:ea typeface="MS Gothic" panose="020B0609070205080204" pitchFamily="49" charset="-128"/>
                </a:rPr>
                <a:t>socket(2)</a:t>
              </a:r>
            </a:p>
          </p:txBody>
        </p:sp>
      </p:grpSp>
      <p:grpSp>
        <p:nvGrpSpPr>
          <p:cNvPr id="3" name="Group 6">
            <a:extLst>
              <a:ext uri="{FF2B5EF4-FFF2-40B4-BE49-F238E27FC236}">
                <a16:creationId xmlns:a16="http://schemas.microsoft.com/office/drawing/2014/main" id="{2EA6B871-2C00-95DF-E635-AB60380F361D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2651125"/>
            <a:ext cx="1219200" cy="609600"/>
            <a:chOff x="3408" y="1670"/>
            <a:chExt cx="768" cy="384"/>
          </a:xfrm>
        </p:grpSpPr>
        <p:sp>
          <p:nvSpPr>
            <p:cNvPr id="27692" name="Rectangle 7">
              <a:extLst>
                <a:ext uri="{FF2B5EF4-FFF2-40B4-BE49-F238E27FC236}">
                  <a16:creationId xmlns:a16="http://schemas.microsoft.com/office/drawing/2014/main" id="{0550C2B3-0781-CCDE-FB5A-475C8046E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814"/>
              <a:ext cx="768" cy="240"/>
            </a:xfrm>
            <a:prstGeom prst="rect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27693" name="Line 8">
              <a:extLst>
                <a:ext uri="{FF2B5EF4-FFF2-40B4-BE49-F238E27FC236}">
                  <a16:creationId xmlns:a16="http://schemas.microsoft.com/office/drawing/2014/main" id="{3FE9BC3B-9A4C-FEC4-54CA-744FA2A915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670"/>
              <a:ext cx="1" cy="144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L"/>
            </a:p>
          </p:txBody>
        </p:sp>
        <p:sp>
          <p:nvSpPr>
            <p:cNvPr id="27694" name="Text Box 9">
              <a:extLst>
                <a:ext uri="{FF2B5EF4-FFF2-40B4-BE49-F238E27FC236}">
                  <a16:creationId xmlns:a16="http://schemas.microsoft.com/office/drawing/2014/main" id="{4C30A660-217F-F862-D021-B8A0D65C52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1814"/>
              <a:ext cx="574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IL" sz="1600" dirty="0">
                  <a:solidFill>
                    <a:srgbClr val="000000"/>
                  </a:solidFill>
                  <a:ea typeface="MS Gothic" panose="020B0609070205080204" pitchFamily="49" charset="-128"/>
                </a:rPr>
                <a:t>listen(2)</a:t>
              </a:r>
            </a:p>
          </p:txBody>
        </p:sp>
      </p:grpSp>
      <p:grpSp>
        <p:nvGrpSpPr>
          <p:cNvPr id="4" name="Group 10">
            <a:extLst>
              <a:ext uri="{FF2B5EF4-FFF2-40B4-BE49-F238E27FC236}">
                <a16:creationId xmlns:a16="http://schemas.microsoft.com/office/drawing/2014/main" id="{953D15CE-62A9-CB5F-A3D5-F140701A64E6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3260725"/>
            <a:ext cx="1219200" cy="685800"/>
            <a:chOff x="3408" y="2054"/>
            <a:chExt cx="768" cy="432"/>
          </a:xfrm>
        </p:grpSpPr>
        <p:sp>
          <p:nvSpPr>
            <p:cNvPr id="27689" name="Rectangle 11">
              <a:extLst>
                <a:ext uri="{FF2B5EF4-FFF2-40B4-BE49-F238E27FC236}">
                  <a16:creationId xmlns:a16="http://schemas.microsoft.com/office/drawing/2014/main" id="{FE2FC86F-E7C1-457F-7B5E-795986446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246"/>
              <a:ext cx="768" cy="240"/>
            </a:xfrm>
            <a:prstGeom prst="rect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27690" name="Line 12">
              <a:extLst>
                <a:ext uri="{FF2B5EF4-FFF2-40B4-BE49-F238E27FC236}">
                  <a16:creationId xmlns:a16="http://schemas.microsoft.com/office/drawing/2014/main" id="{8D1CF453-5754-A280-58E9-E85C50BD4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054"/>
              <a:ext cx="1" cy="192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L"/>
            </a:p>
          </p:txBody>
        </p:sp>
        <p:sp>
          <p:nvSpPr>
            <p:cNvPr id="27691" name="Text Box 13">
              <a:extLst>
                <a:ext uri="{FF2B5EF4-FFF2-40B4-BE49-F238E27FC236}">
                  <a16:creationId xmlns:a16="http://schemas.microsoft.com/office/drawing/2014/main" id="{870FAF43-3CCF-5A6B-0031-C9DC8A5F0E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246"/>
              <a:ext cx="654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IL" sz="1600" dirty="0">
                  <a:solidFill>
                    <a:srgbClr val="000000"/>
                  </a:solidFill>
                  <a:ea typeface="MS Gothic" panose="020B0609070205080204" pitchFamily="49" charset="-128"/>
                </a:rPr>
                <a:t>accept(2)</a:t>
              </a:r>
            </a:p>
          </p:txBody>
        </p:sp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10C06C39-5B91-B430-B379-B6B0AABBAC98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3870325"/>
            <a:ext cx="1219200" cy="381000"/>
            <a:chOff x="960" y="2438"/>
            <a:chExt cx="768" cy="240"/>
          </a:xfrm>
        </p:grpSpPr>
        <p:sp>
          <p:nvSpPr>
            <p:cNvPr id="27687" name="Rectangle 15">
              <a:extLst>
                <a:ext uri="{FF2B5EF4-FFF2-40B4-BE49-F238E27FC236}">
                  <a16:creationId xmlns:a16="http://schemas.microsoft.com/office/drawing/2014/main" id="{B1F3B60D-34ED-6D8B-9DA6-434A89D7C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438"/>
              <a:ext cx="768" cy="240"/>
            </a:xfrm>
            <a:prstGeom prst="rect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27688" name="Text Box 16">
              <a:extLst>
                <a:ext uri="{FF2B5EF4-FFF2-40B4-BE49-F238E27FC236}">
                  <a16:creationId xmlns:a16="http://schemas.microsoft.com/office/drawing/2014/main" id="{CF022A1B-F383-7C31-7E44-0284956181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38"/>
              <a:ext cx="647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IL" sz="1600" dirty="0">
                  <a:solidFill>
                    <a:srgbClr val="000000"/>
                  </a:solidFill>
                  <a:ea typeface="MS Gothic" panose="020B0609070205080204" pitchFamily="49" charset="-128"/>
                </a:rPr>
                <a:t>socket(2)</a:t>
              </a:r>
            </a:p>
          </p:txBody>
        </p:sp>
      </p:grpSp>
      <p:grpSp>
        <p:nvGrpSpPr>
          <p:cNvPr id="6" name="Group 17">
            <a:extLst>
              <a:ext uri="{FF2B5EF4-FFF2-40B4-BE49-F238E27FC236}">
                <a16:creationId xmlns:a16="http://schemas.microsoft.com/office/drawing/2014/main" id="{53B100D9-DDF9-F824-78E1-634356BBC601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2041525"/>
            <a:ext cx="2743200" cy="809625"/>
            <a:chOff x="2448" y="1286"/>
            <a:chExt cx="1728" cy="510"/>
          </a:xfrm>
        </p:grpSpPr>
        <p:grpSp>
          <p:nvGrpSpPr>
            <p:cNvPr id="27682" name="Group 18">
              <a:extLst>
                <a:ext uri="{FF2B5EF4-FFF2-40B4-BE49-F238E27FC236}">
                  <a16:creationId xmlns:a16="http://schemas.microsoft.com/office/drawing/2014/main" id="{1B58C721-F52A-BE37-D924-8FF5E23BEB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286"/>
              <a:ext cx="768" cy="384"/>
              <a:chOff x="3408" y="1286"/>
              <a:chExt cx="768" cy="384"/>
            </a:xfrm>
          </p:grpSpPr>
          <p:sp>
            <p:nvSpPr>
              <p:cNvPr id="27684" name="Rectangle 19">
                <a:extLst>
                  <a:ext uri="{FF2B5EF4-FFF2-40B4-BE49-F238E27FC236}">
                    <a16:creationId xmlns:a16="http://schemas.microsoft.com/office/drawing/2014/main" id="{0D3E3485-454B-4CD0-75C0-5E769F3818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1430"/>
                <a:ext cx="768" cy="240"/>
              </a:xfrm>
              <a:prstGeom prst="rect">
                <a:avLst/>
              </a:prstGeom>
              <a:noFill/>
              <a:ln w="1908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IL" altLang="en-IL"/>
              </a:p>
            </p:txBody>
          </p:sp>
          <p:sp>
            <p:nvSpPr>
              <p:cNvPr id="27685" name="Line 20">
                <a:extLst>
                  <a:ext uri="{FF2B5EF4-FFF2-40B4-BE49-F238E27FC236}">
                    <a16:creationId xmlns:a16="http://schemas.microsoft.com/office/drawing/2014/main" id="{181D8ACD-C6B5-28C6-63F9-5D2071C75C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1286"/>
                <a:ext cx="1" cy="144"/>
              </a:xfrm>
              <a:prstGeom prst="line">
                <a:avLst/>
              </a:prstGeom>
              <a:noFill/>
              <a:ln w="1908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L"/>
              </a:p>
            </p:txBody>
          </p:sp>
          <p:sp>
            <p:nvSpPr>
              <p:cNvPr id="27686" name="Text Box 21">
                <a:extLst>
                  <a:ext uri="{FF2B5EF4-FFF2-40B4-BE49-F238E27FC236}">
                    <a16:creationId xmlns:a16="http://schemas.microsoft.com/office/drawing/2014/main" id="{1770259B-0B6C-1540-0C2D-B8C313FCC3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1430"/>
                <a:ext cx="51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4572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4572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4572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4572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4572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GB" altLang="en-IL" sz="1600" dirty="0">
                    <a:solidFill>
                      <a:srgbClr val="000000"/>
                    </a:solidFill>
                    <a:ea typeface="MS Gothic" panose="020B0609070205080204" pitchFamily="49" charset="-128"/>
                  </a:rPr>
                  <a:t>bind(2)</a:t>
                </a:r>
              </a:p>
            </p:txBody>
          </p:sp>
        </p:grpSp>
        <p:sp>
          <p:nvSpPr>
            <p:cNvPr id="27683" name="Text Box 22">
              <a:extLst>
                <a:ext uri="{FF2B5EF4-FFF2-40B4-BE49-F238E27FC236}">
                  <a16:creationId xmlns:a16="http://schemas.microsoft.com/office/drawing/2014/main" id="{EB424248-8720-4844-4C63-99A00ACD0B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430"/>
              <a:ext cx="77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IL" sz="1600">
                  <a:solidFill>
                    <a:srgbClr val="000000"/>
                  </a:solidFill>
                  <a:ea typeface="MS Gothic" panose="020B0609070205080204" pitchFamily="49" charset="-128"/>
                </a:rPr>
                <a:t>Well-known</a:t>
              </a:r>
            </a:p>
            <a:p>
              <a:pPr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IL" sz="1600">
                  <a:solidFill>
                    <a:srgbClr val="000000"/>
                  </a:solidFill>
                  <a:ea typeface="MS Gothic" panose="020B0609070205080204" pitchFamily="49" charset="-128"/>
                </a:rPr>
                <a:t>port</a:t>
              </a:r>
            </a:p>
          </p:txBody>
        </p:sp>
      </p:grpSp>
      <p:sp>
        <p:nvSpPr>
          <p:cNvPr id="40983" name="Text Box 23">
            <a:extLst>
              <a:ext uri="{FF2B5EF4-FFF2-40B4-BE49-F238E27FC236}">
                <a16:creationId xmlns:a16="http://schemas.microsoft.com/office/drawing/2014/main" id="{5DADA74A-27AD-5BDD-7A12-B402238C8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098925"/>
            <a:ext cx="22812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IL" sz="1600">
                <a:solidFill>
                  <a:srgbClr val="FF0000"/>
                </a:solidFill>
                <a:ea typeface="MS Gothic" panose="020B0609070205080204" pitchFamily="49" charset="-128"/>
              </a:rPr>
              <a:t>blocks until connection </a:t>
            </a:r>
          </a:p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IL" sz="1600">
                <a:solidFill>
                  <a:srgbClr val="FF0000"/>
                </a:solidFill>
                <a:ea typeface="MS Gothic" panose="020B0609070205080204" pitchFamily="49" charset="-128"/>
              </a:rPr>
              <a:t>from client</a:t>
            </a:r>
          </a:p>
        </p:txBody>
      </p:sp>
      <p:grpSp>
        <p:nvGrpSpPr>
          <p:cNvPr id="8" name="Group 24">
            <a:extLst>
              <a:ext uri="{FF2B5EF4-FFF2-40B4-BE49-F238E27FC236}">
                <a16:creationId xmlns:a16="http://schemas.microsoft.com/office/drawing/2014/main" id="{BFE28E57-41FE-1FB1-0BDE-A44CC17CB0F7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4251325"/>
            <a:ext cx="1219200" cy="701675"/>
            <a:chOff x="960" y="2678"/>
            <a:chExt cx="768" cy="442"/>
          </a:xfrm>
        </p:grpSpPr>
        <p:grpSp>
          <p:nvGrpSpPr>
            <p:cNvPr id="27678" name="Group 25">
              <a:extLst>
                <a:ext uri="{FF2B5EF4-FFF2-40B4-BE49-F238E27FC236}">
                  <a16:creationId xmlns:a16="http://schemas.microsoft.com/office/drawing/2014/main" id="{9345949F-4CB5-8F66-CEC1-E0DB1AC9BA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2870"/>
              <a:ext cx="768" cy="250"/>
              <a:chOff x="960" y="2870"/>
              <a:chExt cx="768" cy="250"/>
            </a:xfrm>
          </p:grpSpPr>
          <p:sp>
            <p:nvSpPr>
              <p:cNvPr id="27680" name="Rectangle 26">
                <a:extLst>
                  <a:ext uri="{FF2B5EF4-FFF2-40B4-BE49-F238E27FC236}">
                    <a16:creationId xmlns:a16="http://schemas.microsoft.com/office/drawing/2014/main" id="{323FB750-77C5-877D-6134-B185307CB5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880"/>
                <a:ext cx="768" cy="240"/>
              </a:xfrm>
              <a:prstGeom prst="rect">
                <a:avLst/>
              </a:prstGeom>
              <a:noFill/>
              <a:ln w="1908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IL" altLang="en-IL"/>
              </a:p>
            </p:txBody>
          </p:sp>
          <p:sp>
            <p:nvSpPr>
              <p:cNvPr id="27681" name="Text Box 27">
                <a:extLst>
                  <a:ext uri="{FF2B5EF4-FFF2-40B4-BE49-F238E27FC236}">
                    <a16:creationId xmlns:a16="http://schemas.microsoft.com/office/drawing/2014/main" id="{EF8FCEDF-EB2A-34BC-C4DA-8F5544FAC0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8" y="2870"/>
                <a:ext cx="725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4572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4572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4572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4572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4572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GB" altLang="en-IL" sz="1600" dirty="0">
                    <a:solidFill>
                      <a:srgbClr val="000000"/>
                    </a:solidFill>
                    <a:ea typeface="MS Gothic" panose="020B0609070205080204" pitchFamily="49" charset="-128"/>
                  </a:rPr>
                  <a:t>connect(2)</a:t>
                </a:r>
              </a:p>
            </p:txBody>
          </p:sp>
        </p:grpSp>
        <p:sp>
          <p:nvSpPr>
            <p:cNvPr id="27679" name="Line 28">
              <a:extLst>
                <a:ext uri="{FF2B5EF4-FFF2-40B4-BE49-F238E27FC236}">
                  <a16:creationId xmlns:a16="http://schemas.microsoft.com/office/drawing/2014/main" id="{53E5712C-11B1-8D87-EF36-7BAA7059D2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678"/>
              <a:ext cx="1" cy="192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L"/>
            </a:p>
          </p:txBody>
        </p:sp>
      </p:grpSp>
      <p:grpSp>
        <p:nvGrpSpPr>
          <p:cNvPr id="10" name="Group 29">
            <a:extLst>
              <a:ext uri="{FF2B5EF4-FFF2-40B4-BE49-F238E27FC236}">
                <a16:creationId xmlns:a16="http://schemas.microsoft.com/office/drawing/2014/main" id="{4AFED982-A6E1-23F5-3520-DBAAD2AAE7E8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4937125"/>
            <a:ext cx="1219200" cy="762000"/>
            <a:chOff x="960" y="3110"/>
            <a:chExt cx="768" cy="480"/>
          </a:xfrm>
        </p:grpSpPr>
        <p:sp>
          <p:nvSpPr>
            <p:cNvPr id="27675" name="Line 30">
              <a:extLst>
                <a:ext uri="{FF2B5EF4-FFF2-40B4-BE49-F238E27FC236}">
                  <a16:creationId xmlns:a16="http://schemas.microsoft.com/office/drawing/2014/main" id="{216C220B-9589-C3DF-A749-2BF98CFF0C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110"/>
              <a:ext cx="1" cy="192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L"/>
            </a:p>
          </p:txBody>
        </p:sp>
        <p:sp>
          <p:nvSpPr>
            <p:cNvPr id="27676" name="Rectangle 31">
              <a:extLst>
                <a:ext uri="{FF2B5EF4-FFF2-40B4-BE49-F238E27FC236}">
                  <a16:creationId xmlns:a16="http://schemas.microsoft.com/office/drawing/2014/main" id="{6B5B0F21-F822-D06C-8D50-D94AF5B77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350"/>
              <a:ext cx="768" cy="240"/>
            </a:xfrm>
            <a:prstGeom prst="rect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27677" name="Text Box 32">
              <a:extLst>
                <a:ext uri="{FF2B5EF4-FFF2-40B4-BE49-F238E27FC236}">
                  <a16:creationId xmlns:a16="http://schemas.microsoft.com/office/drawing/2014/main" id="{0DF73260-29DF-CF25-0D3B-A8B80F5AE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3350"/>
              <a:ext cx="546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IL" sz="1600" dirty="0">
                  <a:solidFill>
                    <a:srgbClr val="000000"/>
                  </a:solidFill>
                  <a:ea typeface="MS Gothic" panose="020B0609070205080204" pitchFamily="49" charset="-128"/>
                </a:rPr>
                <a:t>write(2)</a:t>
              </a:r>
            </a:p>
          </p:txBody>
        </p:sp>
      </p:grpSp>
      <p:grpSp>
        <p:nvGrpSpPr>
          <p:cNvPr id="11" name="Group 33">
            <a:extLst>
              <a:ext uri="{FF2B5EF4-FFF2-40B4-BE49-F238E27FC236}">
                <a16:creationId xmlns:a16="http://schemas.microsoft.com/office/drawing/2014/main" id="{259F5937-C790-AB5D-2E25-F8B94761F16C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4784725"/>
            <a:ext cx="3276600" cy="412750"/>
            <a:chOff x="1728" y="3014"/>
            <a:chExt cx="2064" cy="260"/>
          </a:xfrm>
        </p:grpSpPr>
        <p:sp>
          <p:nvSpPr>
            <p:cNvPr id="27673" name="Line 34">
              <a:extLst>
                <a:ext uri="{FF2B5EF4-FFF2-40B4-BE49-F238E27FC236}">
                  <a16:creationId xmlns:a16="http://schemas.microsoft.com/office/drawing/2014/main" id="{DF4B28C1-EE85-C486-12BB-9108B05F42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3014"/>
              <a:ext cx="2064" cy="96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L"/>
            </a:p>
          </p:txBody>
        </p:sp>
        <p:sp>
          <p:nvSpPr>
            <p:cNvPr id="27674" name="Text Box 35">
              <a:extLst>
                <a:ext uri="{FF2B5EF4-FFF2-40B4-BE49-F238E27FC236}">
                  <a16:creationId xmlns:a16="http://schemas.microsoft.com/office/drawing/2014/main" id="{348DA9F8-01D5-1F30-A62B-60D5E0C66F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3062"/>
              <a:ext cx="17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IL" sz="1600">
                  <a:solidFill>
                    <a:srgbClr val="000000"/>
                  </a:solidFill>
                  <a:ea typeface="MS Gothic" panose="020B0609070205080204" pitchFamily="49" charset="-128"/>
                </a:rPr>
                <a:t>TCP three-way handshaking</a:t>
              </a:r>
            </a:p>
          </p:txBody>
        </p:sp>
      </p:grpSp>
      <p:grpSp>
        <p:nvGrpSpPr>
          <p:cNvPr id="12" name="Group 36">
            <a:extLst>
              <a:ext uri="{FF2B5EF4-FFF2-40B4-BE49-F238E27FC236}">
                <a16:creationId xmlns:a16="http://schemas.microsoft.com/office/drawing/2014/main" id="{156FC791-7FEB-2919-7FB5-9798F4A96477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5226050"/>
            <a:ext cx="2819400" cy="473075"/>
            <a:chOff x="1728" y="3292"/>
            <a:chExt cx="1776" cy="298"/>
          </a:xfrm>
        </p:grpSpPr>
        <p:sp>
          <p:nvSpPr>
            <p:cNvPr id="27671" name="Line 37">
              <a:extLst>
                <a:ext uri="{FF2B5EF4-FFF2-40B4-BE49-F238E27FC236}">
                  <a16:creationId xmlns:a16="http://schemas.microsoft.com/office/drawing/2014/main" id="{6F54E28E-51D1-2390-3704-B5014D034F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3446"/>
              <a:ext cx="1776" cy="144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L"/>
            </a:p>
          </p:txBody>
        </p:sp>
        <p:sp>
          <p:nvSpPr>
            <p:cNvPr id="27672" name="Text Box 38">
              <a:extLst>
                <a:ext uri="{FF2B5EF4-FFF2-40B4-BE49-F238E27FC236}">
                  <a16:creationId xmlns:a16="http://schemas.microsoft.com/office/drawing/2014/main" id="{7298B787-58C0-2AB0-A1F9-27F9687112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6" y="3292"/>
              <a:ext cx="9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IL" sz="1600">
                  <a:solidFill>
                    <a:srgbClr val="000000"/>
                  </a:solidFill>
                  <a:ea typeface="MS Gothic" panose="020B0609070205080204" pitchFamily="49" charset="-128"/>
                </a:rPr>
                <a:t>data (request)</a:t>
              </a:r>
            </a:p>
          </p:txBody>
        </p:sp>
      </p:grpSp>
      <p:grpSp>
        <p:nvGrpSpPr>
          <p:cNvPr id="13" name="Group 39">
            <a:extLst>
              <a:ext uri="{FF2B5EF4-FFF2-40B4-BE49-F238E27FC236}">
                <a16:creationId xmlns:a16="http://schemas.microsoft.com/office/drawing/2014/main" id="{6849807D-9BAD-15AD-D253-AA52D24EB0D6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4556125"/>
            <a:ext cx="1219200" cy="1295400"/>
            <a:chOff x="3504" y="2870"/>
            <a:chExt cx="768" cy="816"/>
          </a:xfrm>
        </p:grpSpPr>
        <p:sp>
          <p:nvSpPr>
            <p:cNvPr id="27668" name="Line 40">
              <a:extLst>
                <a:ext uri="{FF2B5EF4-FFF2-40B4-BE49-F238E27FC236}">
                  <a16:creationId xmlns:a16="http://schemas.microsoft.com/office/drawing/2014/main" id="{E06194B4-3C57-7438-CBB5-D7F6A03716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870"/>
              <a:ext cx="1" cy="576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L"/>
            </a:p>
          </p:txBody>
        </p:sp>
        <p:sp>
          <p:nvSpPr>
            <p:cNvPr id="27669" name="Rectangle 41">
              <a:extLst>
                <a:ext uri="{FF2B5EF4-FFF2-40B4-BE49-F238E27FC236}">
                  <a16:creationId xmlns:a16="http://schemas.microsoft.com/office/drawing/2014/main" id="{4EAED6BC-6382-4F20-BA5C-A4E952229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446"/>
              <a:ext cx="768" cy="240"/>
            </a:xfrm>
            <a:prstGeom prst="rect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27670" name="Text Box 42">
              <a:extLst>
                <a:ext uri="{FF2B5EF4-FFF2-40B4-BE49-F238E27FC236}">
                  <a16:creationId xmlns:a16="http://schemas.microsoft.com/office/drawing/2014/main" id="{8BA959FA-B367-2327-5903-7C269684DD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0" y="3436"/>
              <a:ext cx="532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IL" sz="1600" dirty="0">
                  <a:solidFill>
                    <a:srgbClr val="000000"/>
                  </a:solidFill>
                  <a:ea typeface="MS Gothic" panose="020B0609070205080204" pitchFamily="49" charset="-128"/>
                </a:rPr>
                <a:t>read(2)</a:t>
              </a:r>
            </a:p>
          </p:txBody>
        </p:sp>
      </p:grpSp>
      <p:grpSp>
        <p:nvGrpSpPr>
          <p:cNvPr id="14" name="Group 43">
            <a:extLst>
              <a:ext uri="{FF2B5EF4-FFF2-40B4-BE49-F238E27FC236}">
                <a16:creationId xmlns:a16="http://schemas.microsoft.com/office/drawing/2014/main" id="{76C97B2D-A8DA-91DD-3F30-26DBCC5E1231}"/>
              </a:ext>
            </a:extLst>
          </p:cNvPr>
          <p:cNvGrpSpPr>
            <a:grpSpLocks/>
          </p:cNvGrpSpPr>
          <p:nvPr/>
        </p:nvGrpSpPr>
        <p:grpSpPr bwMode="auto">
          <a:xfrm>
            <a:off x="5546725" y="5851525"/>
            <a:ext cx="1627188" cy="625475"/>
            <a:chOff x="3494" y="3686"/>
            <a:chExt cx="1025" cy="394"/>
          </a:xfrm>
        </p:grpSpPr>
        <p:sp>
          <p:nvSpPr>
            <p:cNvPr id="27666" name="Line 44">
              <a:extLst>
                <a:ext uri="{FF2B5EF4-FFF2-40B4-BE49-F238E27FC236}">
                  <a16:creationId xmlns:a16="http://schemas.microsoft.com/office/drawing/2014/main" id="{13A945D9-B0C6-BCC4-9FA2-FE7FDE626B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686"/>
              <a:ext cx="1" cy="192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L"/>
            </a:p>
          </p:txBody>
        </p:sp>
        <p:sp>
          <p:nvSpPr>
            <p:cNvPr id="27667" name="Text Box 45">
              <a:extLst>
                <a:ext uri="{FF2B5EF4-FFF2-40B4-BE49-F238E27FC236}">
                  <a16:creationId xmlns:a16="http://schemas.microsoft.com/office/drawing/2014/main" id="{CDFEFA02-3A2C-1FF7-F4A2-677FA51933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4" y="3868"/>
              <a:ext cx="102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IL" sz="1600">
                  <a:solidFill>
                    <a:srgbClr val="000000"/>
                  </a:solidFill>
                  <a:ea typeface="MS Gothic" panose="020B0609070205080204" pitchFamily="49" charset="-128"/>
                </a:rPr>
                <a:t>process request</a:t>
              </a:r>
            </a:p>
          </p:txBody>
        </p:sp>
      </p:grpSp>
      <p:sp>
        <p:nvSpPr>
          <p:cNvPr id="27663" name="Text Box 46">
            <a:extLst>
              <a:ext uri="{FF2B5EF4-FFF2-40B4-BE49-F238E27FC236}">
                <a16:creationId xmlns:a16="http://schemas.microsoft.com/office/drawing/2014/main" id="{77AD3847-7F7F-80CE-79AA-C4C55611E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965325"/>
            <a:ext cx="1285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A50021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IL">
                <a:solidFill>
                  <a:srgbClr val="A50021"/>
                </a:solidFill>
                <a:ea typeface="MS Gothic" panose="020B0609070205080204" pitchFamily="49" charset="-128"/>
              </a:rPr>
              <a:t>TCP Client</a:t>
            </a:r>
          </a:p>
        </p:txBody>
      </p:sp>
      <p:sp>
        <p:nvSpPr>
          <p:cNvPr id="27664" name="Text Box 47">
            <a:extLst>
              <a:ext uri="{FF2B5EF4-FFF2-40B4-BE49-F238E27FC236}">
                <a16:creationId xmlns:a16="http://schemas.microsoft.com/office/drawing/2014/main" id="{C2995088-1AAE-74F8-37A4-F2F66B180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0525" y="1087438"/>
            <a:ext cx="1374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A50021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IL">
                <a:solidFill>
                  <a:srgbClr val="A50021"/>
                </a:solidFill>
                <a:ea typeface="MS Gothic" panose="020B0609070205080204" pitchFamily="49" charset="-128"/>
              </a:rPr>
              <a:t>TCP Server</a:t>
            </a:r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7DE5D830-0F2D-CB4A-9467-D2C3A52E5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E254573-4C23-5744-91B0-D84A4C15ABD3}" type="slidenum">
              <a:rPr lang="en-US" altLang="en-IL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18</a:t>
            </a:fld>
            <a:endParaRPr lang="en-US" altLang="en-IL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2FAE82-408A-4E3F-2A5B-BF634D135578}"/>
              </a:ext>
            </a:extLst>
          </p:cNvPr>
          <p:cNvSpPr txBox="1"/>
          <p:nvPr/>
        </p:nvSpPr>
        <p:spPr>
          <a:xfrm>
            <a:off x="914400" y="6019800"/>
            <a:ext cx="371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IL" dirty="0"/>
              <a:t>end(2)/recv(2) can also be used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8FF6EA76-56A6-A4DA-5FCF-FE8643EA3E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IL"/>
              <a:t>Socket Functions</a:t>
            </a:r>
          </a:p>
        </p:txBody>
      </p:sp>
      <p:grpSp>
        <p:nvGrpSpPr>
          <p:cNvPr id="28675" name="Group 3">
            <a:extLst>
              <a:ext uri="{FF2B5EF4-FFF2-40B4-BE49-F238E27FC236}">
                <a16:creationId xmlns:a16="http://schemas.microsoft.com/office/drawing/2014/main" id="{8A64B1C5-A268-B036-C4A7-2A50B1B829BB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524000"/>
            <a:ext cx="1219200" cy="381000"/>
            <a:chOff x="960" y="960"/>
            <a:chExt cx="768" cy="240"/>
          </a:xfrm>
        </p:grpSpPr>
        <p:sp>
          <p:nvSpPr>
            <p:cNvPr id="28721" name="Rectangle 4">
              <a:extLst>
                <a:ext uri="{FF2B5EF4-FFF2-40B4-BE49-F238E27FC236}">
                  <a16:creationId xmlns:a16="http://schemas.microsoft.com/office/drawing/2014/main" id="{1EE1F9FC-B48C-EBFB-72F6-7990DF403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960"/>
              <a:ext cx="768" cy="240"/>
            </a:xfrm>
            <a:prstGeom prst="rect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28722" name="Text Box 5">
              <a:extLst>
                <a:ext uri="{FF2B5EF4-FFF2-40B4-BE49-F238E27FC236}">
                  <a16:creationId xmlns:a16="http://schemas.microsoft.com/office/drawing/2014/main" id="{51AA5F3C-F716-5D1B-842A-D406ADC0E4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960"/>
              <a:ext cx="647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IL" sz="1600" dirty="0">
                  <a:solidFill>
                    <a:srgbClr val="000000"/>
                  </a:solidFill>
                  <a:ea typeface="MS Gothic" panose="020B0609070205080204" pitchFamily="49" charset="-128"/>
                </a:rPr>
                <a:t>socket(2)</a:t>
              </a:r>
            </a:p>
          </p:txBody>
        </p:sp>
      </p:grpSp>
      <p:sp>
        <p:nvSpPr>
          <p:cNvPr id="28676" name="Text Box 6">
            <a:extLst>
              <a:ext uri="{FF2B5EF4-FFF2-40B4-BE49-F238E27FC236}">
                <a16:creationId xmlns:a16="http://schemas.microsoft.com/office/drawing/2014/main" id="{F8C8932C-0FD2-0B66-7561-5C979703C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752600"/>
            <a:ext cx="22812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IL" sz="1600">
                <a:solidFill>
                  <a:srgbClr val="000000"/>
                </a:solidFill>
                <a:ea typeface="MS Gothic" panose="020B0609070205080204" pitchFamily="49" charset="-128"/>
              </a:rPr>
              <a:t>blocks until connection </a:t>
            </a:r>
          </a:p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IL" sz="1600">
                <a:solidFill>
                  <a:srgbClr val="000000"/>
                </a:solidFill>
                <a:ea typeface="MS Gothic" panose="020B0609070205080204" pitchFamily="49" charset="-128"/>
              </a:rPr>
              <a:t>from client</a:t>
            </a:r>
          </a:p>
        </p:txBody>
      </p:sp>
      <p:grpSp>
        <p:nvGrpSpPr>
          <p:cNvPr id="28677" name="Group 7">
            <a:extLst>
              <a:ext uri="{FF2B5EF4-FFF2-40B4-BE49-F238E27FC236}">
                <a16:creationId xmlns:a16="http://schemas.microsoft.com/office/drawing/2014/main" id="{CC0BD09B-60E9-F24F-8A1F-DCEDE65E7AFE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905000"/>
            <a:ext cx="1219200" cy="701675"/>
            <a:chOff x="960" y="1200"/>
            <a:chExt cx="768" cy="442"/>
          </a:xfrm>
        </p:grpSpPr>
        <p:grpSp>
          <p:nvGrpSpPr>
            <p:cNvPr id="28717" name="Group 8">
              <a:extLst>
                <a:ext uri="{FF2B5EF4-FFF2-40B4-BE49-F238E27FC236}">
                  <a16:creationId xmlns:a16="http://schemas.microsoft.com/office/drawing/2014/main" id="{4C5B39EA-C1CD-6F95-D39D-1C45071359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1392"/>
              <a:ext cx="768" cy="250"/>
              <a:chOff x="960" y="1392"/>
              <a:chExt cx="768" cy="250"/>
            </a:xfrm>
          </p:grpSpPr>
          <p:sp>
            <p:nvSpPr>
              <p:cNvPr id="28719" name="Rectangle 9">
                <a:extLst>
                  <a:ext uri="{FF2B5EF4-FFF2-40B4-BE49-F238E27FC236}">
                    <a16:creationId xmlns:a16="http://schemas.microsoft.com/office/drawing/2014/main" id="{A9309CEB-BEDD-8826-01A7-A7781DA40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402"/>
                <a:ext cx="768" cy="240"/>
              </a:xfrm>
              <a:prstGeom prst="rect">
                <a:avLst/>
              </a:prstGeom>
              <a:noFill/>
              <a:ln w="1908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IL" altLang="en-IL"/>
              </a:p>
            </p:txBody>
          </p:sp>
          <p:sp>
            <p:nvSpPr>
              <p:cNvPr id="28720" name="Text Box 10">
                <a:extLst>
                  <a:ext uri="{FF2B5EF4-FFF2-40B4-BE49-F238E27FC236}">
                    <a16:creationId xmlns:a16="http://schemas.microsoft.com/office/drawing/2014/main" id="{95A6AD6F-546B-88C7-6170-AE921A819E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8" y="1392"/>
                <a:ext cx="725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4572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4572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4572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4572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4572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GB" altLang="en-IL" sz="1600" dirty="0">
                    <a:solidFill>
                      <a:srgbClr val="000000"/>
                    </a:solidFill>
                    <a:ea typeface="MS Gothic" panose="020B0609070205080204" pitchFamily="49" charset="-128"/>
                  </a:rPr>
                  <a:t>connect(2)</a:t>
                </a:r>
              </a:p>
            </p:txBody>
          </p:sp>
        </p:grpSp>
        <p:sp>
          <p:nvSpPr>
            <p:cNvPr id="28718" name="Line 11">
              <a:extLst>
                <a:ext uri="{FF2B5EF4-FFF2-40B4-BE49-F238E27FC236}">
                  <a16:creationId xmlns:a16="http://schemas.microsoft.com/office/drawing/2014/main" id="{EE0FA98D-68F9-CBBB-0CA8-BD5867D7B6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200"/>
              <a:ext cx="1" cy="192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L"/>
            </a:p>
          </p:txBody>
        </p:sp>
      </p:grpSp>
      <p:grpSp>
        <p:nvGrpSpPr>
          <p:cNvPr id="28678" name="Group 12">
            <a:extLst>
              <a:ext uri="{FF2B5EF4-FFF2-40B4-BE49-F238E27FC236}">
                <a16:creationId xmlns:a16="http://schemas.microsoft.com/office/drawing/2014/main" id="{CB673B5A-2AB4-2504-FF7F-D7A432147DE7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590800"/>
            <a:ext cx="1219200" cy="762000"/>
            <a:chOff x="960" y="1632"/>
            <a:chExt cx="768" cy="480"/>
          </a:xfrm>
        </p:grpSpPr>
        <p:sp>
          <p:nvSpPr>
            <p:cNvPr id="28714" name="Line 13">
              <a:extLst>
                <a:ext uri="{FF2B5EF4-FFF2-40B4-BE49-F238E27FC236}">
                  <a16:creationId xmlns:a16="http://schemas.microsoft.com/office/drawing/2014/main" id="{DE4EE2E0-7863-3D6D-509E-CD8AC976FB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632"/>
              <a:ext cx="1" cy="192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L"/>
            </a:p>
          </p:txBody>
        </p:sp>
        <p:sp>
          <p:nvSpPr>
            <p:cNvPr id="28715" name="Rectangle 14">
              <a:extLst>
                <a:ext uri="{FF2B5EF4-FFF2-40B4-BE49-F238E27FC236}">
                  <a16:creationId xmlns:a16="http://schemas.microsoft.com/office/drawing/2014/main" id="{4A34CDD2-E6A2-DE73-7B7B-05F278A36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872"/>
              <a:ext cx="768" cy="240"/>
            </a:xfrm>
            <a:prstGeom prst="rect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28716" name="Text Box 15">
              <a:extLst>
                <a:ext uri="{FF2B5EF4-FFF2-40B4-BE49-F238E27FC236}">
                  <a16:creationId xmlns:a16="http://schemas.microsoft.com/office/drawing/2014/main" id="{222273AA-9A30-A4E4-AC88-D36D96C068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872"/>
              <a:ext cx="553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IL" sz="1600" dirty="0">
                  <a:solidFill>
                    <a:srgbClr val="000000"/>
                  </a:solidFill>
                  <a:ea typeface="MS Gothic" panose="020B0609070205080204" pitchFamily="49" charset="-128"/>
                </a:rPr>
                <a:t>send(2)</a:t>
              </a:r>
            </a:p>
          </p:txBody>
        </p:sp>
      </p:grpSp>
      <p:grpSp>
        <p:nvGrpSpPr>
          <p:cNvPr id="28679" name="Group 16">
            <a:extLst>
              <a:ext uri="{FF2B5EF4-FFF2-40B4-BE49-F238E27FC236}">
                <a16:creationId xmlns:a16="http://schemas.microsoft.com/office/drawing/2014/main" id="{1089942F-FD86-97D4-2D26-FA87185CB1BD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2438400"/>
            <a:ext cx="3276600" cy="412750"/>
            <a:chOff x="1728" y="1536"/>
            <a:chExt cx="2064" cy="260"/>
          </a:xfrm>
        </p:grpSpPr>
        <p:sp>
          <p:nvSpPr>
            <p:cNvPr id="28712" name="Line 17">
              <a:extLst>
                <a:ext uri="{FF2B5EF4-FFF2-40B4-BE49-F238E27FC236}">
                  <a16:creationId xmlns:a16="http://schemas.microsoft.com/office/drawing/2014/main" id="{5A04D546-A4FC-C54F-2F65-6977954F2C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536"/>
              <a:ext cx="2064" cy="96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L"/>
            </a:p>
          </p:txBody>
        </p:sp>
        <p:sp>
          <p:nvSpPr>
            <p:cNvPr id="28713" name="Text Box 18">
              <a:extLst>
                <a:ext uri="{FF2B5EF4-FFF2-40B4-BE49-F238E27FC236}">
                  <a16:creationId xmlns:a16="http://schemas.microsoft.com/office/drawing/2014/main" id="{42201D13-15DD-376E-F445-F0371A06D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1584"/>
              <a:ext cx="17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IL" sz="1600">
                  <a:solidFill>
                    <a:srgbClr val="000000"/>
                  </a:solidFill>
                  <a:ea typeface="MS Gothic" panose="020B0609070205080204" pitchFamily="49" charset="-128"/>
                </a:rPr>
                <a:t>TCP three-way handshaking</a:t>
              </a:r>
            </a:p>
          </p:txBody>
        </p:sp>
      </p:grpSp>
      <p:grpSp>
        <p:nvGrpSpPr>
          <p:cNvPr id="28680" name="Group 19">
            <a:extLst>
              <a:ext uri="{FF2B5EF4-FFF2-40B4-BE49-F238E27FC236}">
                <a16:creationId xmlns:a16="http://schemas.microsoft.com/office/drawing/2014/main" id="{3B887772-8025-7E2A-1DA8-D80723BA49AB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2879725"/>
            <a:ext cx="2819400" cy="473075"/>
            <a:chOff x="1728" y="1814"/>
            <a:chExt cx="1776" cy="298"/>
          </a:xfrm>
        </p:grpSpPr>
        <p:sp>
          <p:nvSpPr>
            <p:cNvPr id="28710" name="Line 20">
              <a:extLst>
                <a:ext uri="{FF2B5EF4-FFF2-40B4-BE49-F238E27FC236}">
                  <a16:creationId xmlns:a16="http://schemas.microsoft.com/office/drawing/2014/main" id="{A428A4D3-0628-F4BF-D6D0-B0F3678CDA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968"/>
              <a:ext cx="1776" cy="144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L"/>
            </a:p>
          </p:txBody>
        </p:sp>
        <p:sp>
          <p:nvSpPr>
            <p:cNvPr id="28711" name="Text Box 21">
              <a:extLst>
                <a:ext uri="{FF2B5EF4-FFF2-40B4-BE49-F238E27FC236}">
                  <a16:creationId xmlns:a16="http://schemas.microsoft.com/office/drawing/2014/main" id="{7E5B531B-F7C3-7F26-565F-C5FE9E89AA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6" y="1814"/>
              <a:ext cx="9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IL" sz="1600">
                  <a:solidFill>
                    <a:srgbClr val="000000"/>
                  </a:solidFill>
                  <a:ea typeface="MS Gothic" panose="020B0609070205080204" pitchFamily="49" charset="-128"/>
                </a:rPr>
                <a:t>data (request)</a:t>
              </a:r>
            </a:p>
          </p:txBody>
        </p:sp>
      </p:grpSp>
      <p:grpSp>
        <p:nvGrpSpPr>
          <p:cNvPr id="28681" name="Group 22">
            <a:extLst>
              <a:ext uri="{FF2B5EF4-FFF2-40B4-BE49-F238E27FC236}">
                <a16:creationId xmlns:a16="http://schemas.microsoft.com/office/drawing/2014/main" id="{09AD4E3B-73AE-1661-1F3E-2757D700A148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209800"/>
            <a:ext cx="1219200" cy="1295400"/>
            <a:chOff x="3504" y="1392"/>
            <a:chExt cx="768" cy="816"/>
          </a:xfrm>
        </p:grpSpPr>
        <p:sp>
          <p:nvSpPr>
            <p:cNvPr id="28707" name="Line 23">
              <a:extLst>
                <a:ext uri="{FF2B5EF4-FFF2-40B4-BE49-F238E27FC236}">
                  <a16:creationId xmlns:a16="http://schemas.microsoft.com/office/drawing/2014/main" id="{C0E1D939-2E54-2CC5-5EB4-9057E0575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392"/>
              <a:ext cx="1" cy="576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L"/>
            </a:p>
          </p:txBody>
        </p:sp>
        <p:sp>
          <p:nvSpPr>
            <p:cNvPr id="28708" name="Rectangle 24">
              <a:extLst>
                <a:ext uri="{FF2B5EF4-FFF2-40B4-BE49-F238E27FC236}">
                  <a16:creationId xmlns:a16="http://schemas.microsoft.com/office/drawing/2014/main" id="{BA68CA67-9F5B-9B73-8575-25344F947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968"/>
              <a:ext cx="768" cy="240"/>
            </a:xfrm>
            <a:prstGeom prst="rect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28709" name="Text Box 25">
              <a:extLst>
                <a:ext uri="{FF2B5EF4-FFF2-40B4-BE49-F238E27FC236}">
                  <a16:creationId xmlns:a16="http://schemas.microsoft.com/office/drawing/2014/main" id="{D02CDC88-08C7-7816-E4A3-ED512E3328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0" y="1958"/>
              <a:ext cx="517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IL" sz="1600" dirty="0" err="1">
                  <a:solidFill>
                    <a:srgbClr val="000000"/>
                  </a:solidFill>
                  <a:ea typeface="MS Gothic" panose="020B0609070205080204" pitchFamily="49" charset="-128"/>
                </a:rPr>
                <a:t>recv</a:t>
              </a:r>
              <a:r>
                <a:rPr lang="en-GB" altLang="en-IL" sz="1600" dirty="0">
                  <a:solidFill>
                    <a:srgbClr val="000000"/>
                  </a:solidFill>
                  <a:ea typeface="MS Gothic" panose="020B0609070205080204" pitchFamily="49" charset="-128"/>
                </a:rPr>
                <a:t>(2)</a:t>
              </a:r>
            </a:p>
          </p:txBody>
        </p:sp>
      </p:grpSp>
      <p:grpSp>
        <p:nvGrpSpPr>
          <p:cNvPr id="28682" name="Group 26">
            <a:extLst>
              <a:ext uri="{FF2B5EF4-FFF2-40B4-BE49-F238E27FC236}">
                <a16:creationId xmlns:a16="http://schemas.microsoft.com/office/drawing/2014/main" id="{C22C3F56-4FE3-379B-20EC-C197AB0E71D4}"/>
              </a:ext>
            </a:extLst>
          </p:cNvPr>
          <p:cNvGrpSpPr>
            <a:grpSpLocks/>
          </p:cNvGrpSpPr>
          <p:nvPr/>
        </p:nvGrpSpPr>
        <p:grpSpPr bwMode="auto">
          <a:xfrm>
            <a:off x="5546725" y="3505200"/>
            <a:ext cx="1627188" cy="625475"/>
            <a:chOff x="3494" y="2208"/>
            <a:chExt cx="1025" cy="394"/>
          </a:xfrm>
        </p:grpSpPr>
        <p:sp>
          <p:nvSpPr>
            <p:cNvPr id="28705" name="Line 27">
              <a:extLst>
                <a:ext uri="{FF2B5EF4-FFF2-40B4-BE49-F238E27FC236}">
                  <a16:creationId xmlns:a16="http://schemas.microsoft.com/office/drawing/2014/main" id="{882528A4-2E55-320A-C20C-5EE364D19E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208"/>
              <a:ext cx="1" cy="192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L"/>
            </a:p>
          </p:txBody>
        </p:sp>
        <p:sp>
          <p:nvSpPr>
            <p:cNvPr id="28706" name="Text Box 28">
              <a:extLst>
                <a:ext uri="{FF2B5EF4-FFF2-40B4-BE49-F238E27FC236}">
                  <a16:creationId xmlns:a16="http://schemas.microsoft.com/office/drawing/2014/main" id="{10A581AB-6735-3DB2-C475-EAFA5107A9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4" y="2390"/>
              <a:ext cx="102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IL" sz="1600">
                  <a:solidFill>
                    <a:srgbClr val="000000"/>
                  </a:solidFill>
                  <a:ea typeface="MS Gothic" panose="020B0609070205080204" pitchFamily="49" charset="-128"/>
                </a:rPr>
                <a:t>process request</a:t>
              </a:r>
            </a:p>
          </p:txBody>
        </p:sp>
      </p:grpSp>
      <p:sp>
        <p:nvSpPr>
          <p:cNvPr id="28683" name="Text Box 29">
            <a:extLst>
              <a:ext uri="{FF2B5EF4-FFF2-40B4-BE49-F238E27FC236}">
                <a16:creationId xmlns:a16="http://schemas.microsoft.com/office/drawing/2014/main" id="{CA27A86B-EDC7-A544-27A2-4CBCF9AF4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1828800"/>
            <a:ext cx="1374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A50021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IL">
                <a:solidFill>
                  <a:srgbClr val="A50021"/>
                </a:solidFill>
                <a:ea typeface="MS Gothic" panose="020B0609070205080204" pitchFamily="49" charset="-128"/>
              </a:rPr>
              <a:t>TCP Server</a:t>
            </a:r>
          </a:p>
        </p:txBody>
      </p:sp>
      <p:sp>
        <p:nvSpPr>
          <p:cNvPr id="28684" name="Text Box 30">
            <a:extLst>
              <a:ext uri="{FF2B5EF4-FFF2-40B4-BE49-F238E27FC236}">
                <a16:creationId xmlns:a16="http://schemas.microsoft.com/office/drawing/2014/main" id="{3651706E-2075-4C7C-3344-5F94A0181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81200"/>
            <a:ext cx="1285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A50021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IL">
                <a:solidFill>
                  <a:srgbClr val="A50021"/>
                </a:solidFill>
                <a:ea typeface="MS Gothic" panose="020B0609070205080204" pitchFamily="49" charset="-128"/>
              </a:rPr>
              <a:t>TCP Client</a:t>
            </a:r>
          </a:p>
        </p:txBody>
      </p:sp>
      <p:grpSp>
        <p:nvGrpSpPr>
          <p:cNvPr id="28685" name="Group 31">
            <a:extLst>
              <a:ext uri="{FF2B5EF4-FFF2-40B4-BE49-F238E27FC236}">
                <a16:creationId xmlns:a16="http://schemas.microsoft.com/office/drawing/2014/main" id="{7C0AAC4E-4720-0508-5AC1-9AC128FEC44A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4114800"/>
            <a:ext cx="1219200" cy="762000"/>
            <a:chOff x="3456" y="2592"/>
            <a:chExt cx="768" cy="480"/>
          </a:xfrm>
        </p:grpSpPr>
        <p:sp>
          <p:nvSpPr>
            <p:cNvPr id="28702" name="Line 32">
              <a:extLst>
                <a:ext uri="{FF2B5EF4-FFF2-40B4-BE49-F238E27FC236}">
                  <a16:creationId xmlns:a16="http://schemas.microsoft.com/office/drawing/2014/main" id="{C741E926-018E-6754-509C-43B90C8D2D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592"/>
              <a:ext cx="1" cy="192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L"/>
            </a:p>
          </p:txBody>
        </p:sp>
        <p:sp>
          <p:nvSpPr>
            <p:cNvPr id="28703" name="Rectangle 33">
              <a:extLst>
                <a:ext uri="{FF2B5EF4-FFF2-40B4-BE49-F238E27FC236}">
                  <a16:creationId xmlns:a16="http://schemas.microsoft.com/office/drawing/2014/main" id="{08D57FE2-F2C5-7ED8-3264-59BC3E775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832"/>
              <a:ext cx="768" cy="240"/>
            </a:xfrm>
            <a:prstGeom prst="rect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28704" name="Text Box 34">
              <a:extLst>
                <a:ext uri="{FF2B5EF4-FFF2-40B4-BE49-F238E27FC236}">
                  <a16:creationId xmlns:a16="http://schemas.microsoft.com/office/drawing/2014/main" id="{B9EE9E0A-6145-73E4-44EB-9E720FF5F7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832"/>
              <a:ext cx="553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IL" sz="1600" dirty="0">
                  <a:solidFill>
                    <a:srgbClr val="000000"/>
                  </a:solidFill>
                  <a:ea typeface="MS Gothic" panose="020B0609070205080204" pitchFamily="49" charset="-128"/>
                </a:rPr>
                <a:t>send(2)</a:t>
              </a:r>
            </a:p>
          </p:txBody>
        </p:sp>
      </p:grpSp>
      <p:sp>
        <p:nvSpPr>
          <p:cNvPr id="28686" name="Line 35">
            <a:extLst>
              <a:ext uri="{FF2B5EF4-FFF2-40B4-BE49-F238E27FC236}">
                <a16:creationId xmlns:a16="http://schemas.microsoft.com/office/drawing/2014/main" id="{87DE85FA-15E2-74B5-30B0-4490ACB29A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352800"/>
            <a:ext cx="1588" cy="1524000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L"/>
          </a:p>
        </p:txBody>
      </p:sp>
      <p:sp>
        <p:nvSpPr>
          <p:cNvPr id="28687" name="Rectangle 36">
            <a:extLst>
              <a:ext uri="{FF2B5EF4-FFF2-40B4-BE49-F238E27FC236}">
                <a16:creationId xmlns:a16="http://schemas.microsoft.com/office/drawing/2014/main" id="{F68F55DC-BF48-BD40-6D00-D60109278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876800"/>
            <a:ext cx="1219200" cy="38100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L" altLang="en-IL"/>
          </a:p>
        </p:txBody>
      </p:sp>
      <p:sp>
        <p:nvSpPr>
          <p:cNvPr id="28688" name="Text Box 37">
            <a:extLst>
              <a:ext uri="{FF2B5EF4-FFF2-40B4-BE49-F238E27FC236}">
                <a16:creationId xmlns:a16="http://schemas.microsoft.com/office/drawing/2014/main" id="{06BCDBC5-F88B-91E5-CF89-1FC48C4B3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4860925"/>
            <a:ext cx="821356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IL" sz="1600" dirty="0" err="1">
                <a:solidFill>
                  <a:srgbClr val="000000"/>
                </a:solidFill>
                <a:ea typeface="MS Gothic" panose="020B0609070205080204" pitchFamily="49" charset="-128"/>
              </a:rPr>
              <a:t>recv</a:t>
            </a:r>
            <a:r>
              <a:rPr lang="en-GB" altLang="en-IL" sz="1600" dirty="0">
                <a:solidFill>
                  <a:srgbClr val="000000"/>
                </a:solidFill>
                <a:ea typeface="MS Gothic" panose="020B0609070205080204" pitchFamily="49" charset="-128"/>
              </a:rPr>
              <a:t>(2)</a:t>
            </a:r>
          </a:p>
        </p:txBody>
      </p:sp>
      <p:sp>
        <p:nvSpPr>
          <p:cNvPr id="28689" name="Line 38">
            <a:extLst>
              <a:ext uri="{FF2B5EF4-FFF2-40B4-BE49-F238E27FC236}">
                <a16:creationId xmlns:a16="http://schemas.microsoft.com/office/drawing/2014/main" id="{37746802-39C1-F5CF-9297-34A40B4EE3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1613" y="4648200"/>
            <a:ext cx="2746375" cy="457200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L"/>
          </a:p>
        </p:txBody>
      </p:sp>
      <p:sp>
        <p:nvSpPr>
          <p:cNvPr id="28690" name="Text Box 39">
            <a:extLst>
              <a:ext uri="{FF2B5EF4-FFF2-40B4-BE49-F238E27FC236}">
                <a16:creationId xmlns:a16="http://schemas.microsoft.com/office/drawing/2014/main" id="{A827AE64-37F7-A43E-852C-22B5580F3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925" y="4556125"/>
            <a:ext cx="1208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IL" sz="1600">
                <a:solidFill>
                  <a:srgbClr val="000000"/>
                </a:solidFill>
                <a:ea typeface="MS Gothic" panose="020B0609070205080204" pitchFamily="49" charset="-128"/>
              </a:rPr>
              <a:t>data (reply)</a:t>
            </a:r>
          </a:p>
        </p:txBody>
      </p:sp>
      <p:sp>
        <p:nvSpPr>
          <p:cNvPr id="28691" name="Rectangle 40">
            <a:extLst>
              <a:ext uri="{FF2B5EF4-FFF2-40B4-BE49-F238E27FC236}">
                <a16:creationId xmlns:a16="http://schemas.microsoft.com/office/drawing/2014/main" id="{8E0C7371-D1E7-42EF-35EF-A11ECA899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470525"/>
            <a:ext cx="1219200" cy="38100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L" altLang="en-IL"/>
          </a:p>
        </p:txBody>
      </p:sp>
      <p:sp>
        <p:nvSpPr>
          <p:cNvPr id="28692" name="Line 41">
            <a:extLst>
              <a:ext uri="{FF2B5EF4-FFF2-40B4-BE49-F238E27FC236}">
                <a16:creationId xmlns:a16="http://schemas.microsoft.com/office/drawing/2014/main" id="{58980DBE-FB97-185D-54E3-89C3EE5FD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241925"/>
            <a:ext cx="1588" cy="228600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L"/>
          </a:p>
        </p:txBody>
      </p:sp>
      <p:sp>
        <p:nvSpPr>
          <p:cNvPr id="28693" name="Text Box 42">
            <a:extLst>
              <a:ext uri="{FF2B5EF4-FFF2-40B4-BE49-F238E27FC236}">
                <a16:creationId xmlns:a16="http://schemas.microsoft.com/office/drawing/2014/main" id="{4A463102-454C-F4EF-7258-A4FEB9F1D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5454650"/>
            <a:ext cx="911125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IL" sz="1600" dirty="0">
                <a:solidFill>
                  <a:srgbClr val="000000"/>
                </a:solidFill>
                <a:ea typeface="MS Gothic" panose="020B0609070205080204" pitchFamily="49" charset="-128"/>
              </a:rPr>
              <a:t>close(2)</a:t>
            </a:r>
          </a:p>
        </p:txBody>
      </p:sp>
      <p:sp>
        <p:nvSpPr>
          <p:cNvPr id="28694" name="Rectangle 43">
            <a:extLst>
              <a:ext uri="{FF2B5EF4-FFF2-40B4-BE49-F238E27FC236}">
                <a16:creationId xmlns:a16="http://schemas.microsoft.com/office/drawing/2014/main" id="{715FB1D1-56D9-8613-6B32-A74FBA8F4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394325"/>
            <a:ext cx="1219200" cy="38100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L" altLang="en-IL"/>
          </a:p>
        </p:txBody>
      </p:sp>
      <p:sp>
        <p:nvSpPr>
          <p:cNvPr id="28695" name="Text Box 44">
            <a:extLst>
              <a:ext uri="{FF2B5EF4-FFF2-40B4-BE49-F238E27FC236}">
                <a16:creationId xmlns:a16="http://schemas.microsoft.com/office/drawing/2014/main" id="{EB7B228A-77BC-E26F-4C62-EE202AB09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2925" y="5378450"/>
            <a:ext cx="843799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IL" sz="1600" dirty="0">
                <a:solidFill>
                  <a:srgbClr val="000000"/>
                </a:solidFill>
                <a:ea typeface="MS Gothic" panose="020B0609070205080204" pitchFamily="49" charset="-128"/>
              </a:rPr>
              <a:t>read(2)</a:t>
            </a:r>
          </a:p>
        </p:txBody>
      </p:sp>
      <p:sp>
        <p:nvSpPr>
          <p:cNvPr id="28696" name="Line 45">
            <a:extLst>
              <a:ext uri="{FF2B5EF4-FFF2-40B4-BE49-F238E27FC236}">
                <a16:creationId xmlns:a16="http://schemas.microsoft.com/office/drawing/2014/main" id="{1686D738-A65D-2FA0-C0C9-0B2BE1C026A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4876800"/>
            <a:ext cx="1588" cy="533400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L"/>
          </a:p>
        </p:txBody>
      </p:sp>
      <p:sp>
        <p:nvSpPr>
          <p:cNvPr id="28697" name="Line 46">
            <a:extLst>
              <a:ext uri="{FF2B5EF4-FFF2-40B4-BE49-F238E27FC236}">
                <a16:creationId xmlns:a16="http://schemas.microsoft.com/office/drawing/2014/main" id="{E5EEA941-DE54-B7F6-4415-F4815AA9A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5622925"/>
            <a:ext cx="2743200" cy="76200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L"/>
          </a:p>
        </p:txBody>
      </p:sp>
      <p:sp>
        <p:nvSpPr>
          <p:cNvPr id="28698" name="Rectangle 47">
            <a:extLst>
              <a:ext uri="{FF2B5EF4-FFF2-40B4-BE49-F238E27FC236}">
                <a16:creationId xmlns:a16="http://schemas.microsoft.com/office/drawing/2014/main" id="{957789F7-37CD-48C6-F4E8-A1DF8BB25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6096000"/>
            <a:ext cx="1219200" cy="38100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L" altLang="en-IL"/>
          </a:p>
        </p:txBody>
      </p:sp>
      <p:sp>
        <p:nvSpPr>
          <p:cNvPr id="28699" name="Line 48">
            <a:extLst>
              <a:ext uri="{FF2B5EF4-FFF2-40B4-BE49-F238E27FC236}">
                <a16:creationId xmlns:a16="http://schemas.microsoft.com/office/drawing/2014/main" id="{AB8D4E4A-BAD8-48E6-62A4-9E7A6D2B0F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5791200"/>
            <a:ext cx="1588" cy="304800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L"/>
          </a:p>
        </p:txBody>
      </p:sp>
      <p:sp>
        <p:nvSpPr>
          <p:cNvPr id="28700" name="Text Box 49">
            <a:extLst>
              <a:ext uri="{FF2B5EF4-FFF2-40B4-BE49-F238E27FC236}">
                <a16:creationId xmlns:a16="http://schemas.microsoft.com/office/drawing/2014/main" id="{C74A2034-A62C-9329-6364-94FA33D35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725" y="6080125"/>
            <a:ext cx="911125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IL" sz="1600" dirty="0">
                <a:solidFill>
                  <a:srgbClr val="000000"/>
                </a:solidFill>
                <a:ea typeface="MS Gothic" panose="020B0609070205080204" pitchFamily="49" charset="-128"/>
              </a:rPr>
              <a:t>close(2)</a:t>
            </a:r>
          </a:p>
        </p:txBody>
      </p: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15648C4A-ECC9-813A-E42C-F8BE2C89D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AFE9034-72B1-1847-A02D-8FD60216EAB9}" type="slidenum">
              <a:rPr lang="en-US" altLang="en-IL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19</a:t>
            </a:fld>
            <a:endParaRPr lang="en-US" altLang="en-IL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AA2BBABD-F22F-E72A-D6EB-A7BF280F7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IL"/>
              <a:t>Outline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67BC90D7-08AF-A2D3-779F-440B875B441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IL" dirty="0">
                <a:solidFill>
                  <a:srgbClr val="FF0000"/>
                </a:solidFill>
              </a:rPr>
              <a:t>Basic socket programming</a:t>
            </a:r>
          </a:p>
          <a:p>
            <a:r>
              <a:rPr lang="en-US" altLang="en-IL" dirty="0"/>
              <a:t>Concurrent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5D9AE-32D5-CD61-65D3-1968181F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0B967BA-C4D5-B241-8263-2D44D3FD3369}" type="slidenum">
              <a:rPr lang="en-US" altLang="en-IL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2</a:t>
            </a:fld>
            <a:endParaRPr lang="en-US" altLang="en-IL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B80BA633-0772-027F-A423-AA9D0DDD26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65138"/>
            <a:ext cx="8231188" cy="763587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IL"/>
              <a:t>Socket Creation and Setup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4EB618AD-C307-F943-15D6-7AA9C5E514B5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914400" y="1676400"/>
            <a:ext cx="7661275" cy="4730750"/>
          </a:xfrm>
        </p:spPr>
        <p:txBody>
          <a:bodyPr lIns="90000" tIns="46800" rIns="90000" bIns="46800">
            <a:spAutoFit/>
          </a:bodyPr>
          <a:lstStyle/>
          <a:p>
            <a:pPr marL="341313" indent="-341313" defTabSz="457200" eaLnBrk="1" hangingPunct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000"/>
              <a:t>Include file</a:t>
            </a:r>
            <a:r>
              <a:rPr lang="en-GB" altLang="en-IL" sz="2000">
                <a:latin typeface="Times New Roman" panose="02020603050405020304" pitchFamily="18" charset="0"/>
              </a:rPr>
              <a:t> </a:t>
            </a:r>
            <a:r>
              <a:rPr lang="en-GB" altLang="en-IL" sz="2000" b="1">
                <a:latin typeface="Courier New" panose="02070309020205020404" pitchFamily="49" charset="0"/>
              </a:rPr>
              <a:t>&lt;sys/socket.h&gt;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000"/>
              <a:t>Create a socket</a:t>
            </a:r>
          </a:p>
          <a:p>
            <a:pPr marL="741363" lvl="1" indent="-284163" defTabSz="457200" eaLnBrk="1" hangingPunct="1">
              <a:lnSpc>
                <a:spcPct val="90000"/>
              </a:lnSpc>
              <a:spcBef>
                <a:spcPts val="400"/>
              </a:spcBef>
              <a:buFont typeface="Courier New" panose="02070309020205020404" pitchFamily="49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600" b="1">
                <a:latin typeface="Courier New" panose="02070309020205020404" pitchFamily="49" charset="0"/>
              </a:rPr>
              <a:t>int socket (int domain, int type, int protocol);</a:t>
            </a:r>
          </a:p>
          <a:p>
            <a:pPr marL="741363" lvl="1" indent="-284163" defTabSz="457200" eaLnBrk="1" hangingPunct="1">
              <a:lnSpc>
                <a:spcPct val="9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/>
              <a:t>Returns file descriptor or -1.</a:t>
            </a:r>
          </a:p>
          <a:p>
            <a:pPr marL="741363" lvl="1" indent="-284163" defTabSz="457200" eaLnBrk="1" hangingPunct="1">
              <a:lnSpc>
                <a:spcPct val="90000"/>
              </a:lnSpc>
              <a:spcBef>
                <a:spcPts val="175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IL" sz="700" b="1"/>
          </a:p>
          <a:p>
            <a:pPr marL="341313" indent="-341313" defTabSz="457200" eaLnBrk="1" hangingPunct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000"/>
              <a:t>Bind a socket to a local IP address and port number</a:t>
            </a:r>
          </a:p>
          <a:p>
            <a:pPr marL="741363" lvl="1" indent="-284163" defTabSz="457200" eaLnBrk="1" hangingPunct="1">
              <a:lnSpc>
                <a:spcPct val="90000"/>
              </a:lnSpc>
              <a:spcBef>
                <a:spcPts val="400"/>
              </a:spcBef>
              <a:buFont typeface="Courier New" panose="02070309020205020404" pitchFamily="49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600" b="1">
                <a:latin typeface="Courier New" panose="02070309020205020404" pitchFamily="49" charset="0"/>
              </a:rPr>
              <a:t>int bind (int sockfd, struct sockaddr* myaddr, int addrlen);</a:t>
            </a:r>
          </a:p>
          <a:p>
            <a:pPr marL="741363" lvl="1" indent="-284163" defTabSz="457200" eaLnBrk="1" hangingPunct="1">
              <a:lnSpc>
                <a:spcPct val="90000"/>
              </a:lnSpc>
              <a:spcBef>
                <a:spcPts val="175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IL" sz="700" b="1">
              <a:latin typeface="Courier New" panose="02070309020205020404" pitchFamily="49" charset="0"/>
            </a:endParaRPr>
          </a:p>
          <a:p>
            <a:pPr marL="341313" indent="-341313" defTabSz="457200" eaLnBrk="1" hangingPunct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000"/>
              <a:t>Put socket into passive state (wait for connections rather than initiate a connection).</a:t>
            </a:r>
          </a:p>
          <a:p>
            <a:pPr marL="741363" lvl="1" indent="-284163" defTabSz="457200" eaLnBrk="1" hangingPunct="1">
              <a:lnSpc>
                <a:spcPct val="90000"/>
              </a:lnSpc>
              <a:spcBef>
                <a:spcPts val="400"/>
              </a:spcBef>
              <a:buFont typeface="Courier New" panose="02070309020205020404" pitchFamily="49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600" b="1">
                <a:latin typeface="Courier New" panose="02070309020205020404" pitchFamily="49" charset="0"/>
              </a:rPr>
              <a:t>int listen (int sockfd, int backlog);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000"/>
              <a:t>Accept connections</a:t>
            </a:r>
          </a:p>
          <a:p>
            <a:pPr marL="741363" lvl="1" indent="-284163" defTabSz="457200" eaLnBrk="1" hangingPunct="1">
              <a:lnSpc>
                <a:spcPct val="90000"/>
              </a:lnSpc>
              <a:spcBef>
                <a:spcPts val="450"/>
              </a:spcBef>
              <a:buFont typeface="Courier New" panose="02070309020205020404" pitchFamily="49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 b="1">
                <a:latin typeface="Courier New" panose="02070309020205020404" pitchFamily="49" charset="0"/>
              </a:rPr>
              <a:t>int accept (int sockfd, struct sockaddr* cliaddr, int* addrlen);</a:t>
            </a:r>
          </a:p>
          <a:p>
            <a:pPr marL="741363" lvl="1" indent="-284163" defTabSz="457200" eaLnBrk="1" hangingPunct="1">
              <a:lnSpc>
                <a:spcPct val="9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/>
              <a:t>Returns file descriptor or -1.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IL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7C87B-E109-C689-966E-2CDA4E10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05E1FE2-F7FD-3C42-AD7E-30B5F321C02B}" type="slidenum">
              <a:rPr lang="en-US" altLang="en-IL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20</a:t>
            </a:fld>
            <a:endParaRPr lang="en-US" altLang="en-IL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431B3784-443D-621F-591C-E9D753A934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IL"/>
              <a:t>Functions: socket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D7A77EA6-8D2E-524A-4F25-F521DC12ECAB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31188" cy="4527550"/>
          </a:xfrm>
        </p:spPr>
        <p:txBody>
          <a:bodyPr lIns="90000" tIns="46800" rIns="90000" bIns="46800">
            <a:spAutoFit/>
          </a:bodyPr>
          <a:lstStyle/>
          <a:p>
            <a:pPr marL="341313" indent="-341313" defTabSz="457200" eaLnBrk="1" hangingPunct="1">
              <a:lnSpc>
                <a:spcPct val="80000"/>
              </a:lnSpc>
              <a:spcBef>
                <a:spcPts val="6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400" b="1">
                <a:latin typeface="Courier New" panose="02070309020205020404" pitchFamily="49" charset="0"/>
              </a:rPr>
              <a:t>int socket (int domain, int type, int protocol);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400"/>
              <a:t>Create a socket. </a:t>
            </a:r>
          </a:p>
          <a:p>
            <a:pPr marL="741363" lvl="1" indent="-284163" defTabSz="457200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000"/>
              <a:t>Returns file descriptor or -1. Also sets </a:t>
            </a:r>
            <a:r>
              <a:rPr lang="en-GB" altLang="en-IL" sz="2000" b="1">
                <a:latin typeface="Courier New" panose="02070309020205020404" pitchFamily="49" charset="0"/>
              </a:rPr>
              <a:t>errno</a:t>
            </a:r>
            <a:r>
              <a:rPr lang="en-GB" altLang="en-IL" sz="2000" b="1"/>
              <a:t> </a:t>
            </a:r>
            <a:r>
              <a:rPr lang="en-GB" altLang="en-IL" sz="2000"/>
              <a:t>on failure.</a:t>
            </a:r>
          </a:p>
          <a:p>
            <a:pPr marL="741363" lvl="1" indent="-284163" defTabSz="457200" eaLnBrk="1" hangingPunct="1">
              <a:lnSpc>
                <a:spcPct val="80000"/>
              </a:lnSpc>
              <a:spcBef>
                <a:spcPts val="500"/>
              </a:spcBef>
              <a:buFont typeface="Courier New" panose="02070309020205020404" pitchFamily="49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000" b="1">
                <a:latin typeface="Courier New" panose="02070309020205020404" pitchFamily="49" charset="0"/>
              </a:rPr>
              <a:t>domain</a:t>
            </a:r>
            <a:r>
              <a:rPr lang="en-GB" altLang="en-IL" sz="2000"/>
              <a:t>: protocol family (same as address family)</a:t>
            </a:r>
          </a:p>
          <a:p>
            <a:pPr lvl="2" defTabSz="457200" eaLnBrk="1" hangingPunct="1">
              <a:lnSpc>
                <a:spcPct val="80000"/>
              </a:lnSpc>
              <a:spcBef>
                <a:spcPts val="450"/>
              </a:spcBef>
              <a:buFont typeface="Courier New" panose="02070309020205020404" pitchFamily="49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 b="1">
                <a:latin typeface="Courier New" panose="02070309020205020404" pitchFamily="49" charset="0"/>
              </a:rPr>
              <a:t>PF_INET</a:t>
            </a:r>
            <a:r>
              <a:rPr lang="en-GB" altLang="en-IL" sz="1800"/>
              <a:t> for IPv4</a:t>
            </a:r>
          </a:p>
          <a:p>
            <a:pPr lvl="2" defTabSz="457200" eaLnBrk="1" hangingPunct="1">
              <a:lnSpc>
                <a:spcPct val="8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/>
              <a:t>other possibilities: </a:t>
            </a:r>
            <a:r>
              <a:rPr lang="en-GB" altLang="en-IL" sz="1800" b="1">
                <a:latin typeface="Courier New" panose="02070309020205020404" pitchFamily="49" charset="0"/>
              </a:rPr>
              <a:t>PF_INET6</a:t>
            </a:r>
            <a:r>
              <a:rPr lang="en-GB" altLang="en-IL" sz="1800"/>
              <a:t> (IPv6), </a:t>
            </a:r>
            <a:r>
              <a:rPr lang="en-GB" altLang="en-IL" sz="1800" b="1">
                <a:latin typeface="Courier New" panose="02070309020205020404" pitchFamily="49" charset="0"/>
              </a:rPr>
              <a:t>PF_UNIX</a:t>
            </a:r>
            <a:r>
              <a:rPr lang="en-GB" altLang="en-IL" sz="1800"/>
              <a:t> or </a:t>
            </a:r>
            <a:r>
              <a:rPr lang="en-GB" altLang="en-IL" sz="1800" b="1">
                <a:latin typeface="Courier New" panose="02070309020205020404" pitchFamily="49" charset="0"/>
              </a:rPr>
              <a:t>PF_LOCAL</a:t>
            </a:r>
            <a:r>
              <a:rPr lang="en-GB" altLang="en-IL" sz="1800"/>
              <a:t> (Unix socket), </a:t>
            </a:r>
            <a:r>
              <a:rPr lang="en-GB" altLang="en-IL" sz="1800" b="1">
                <a:latin typeface="Courier New" panose="02070309020205020404" pitchFamily="49" charset="0"/>
              </a:rPr>
              <a:t>PF_ROUTE</a:t>
            </a:r>
            <a:r>
              <a:rPr lang="en-GB" altLang="en-IL" sz="1800"/>
              <a:t> (routing)</a:t>
            </a:r>
          </a:p>
          <a:p>
            <a:pPr marL="741363" lvl="1" indent="-284163" defTabSz="457200" eaLnBrk="1" hangingPunct="1">
              <a:lnSpc>
                <a:spcPct val="80000"/>
              </a:lnSpc>
              <a:spcBef>
                <a:spcPts val="500"/>
              </a:spcBef>
              <a:buFont typeface="Courier New" panose="02070309020205020404" pitchFamily="49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000" b="1">
                <a:latin typeface="Courier New" panose="02070309020205020404" pitchFamily="49" charset="0"/>
              </a:rPr>
              <a:t>type</a:t>
            </a:r>
            <a:r>
              <a:rPr lang="en-GB" altLang="en-IL" sz="2000"/>
              <a:t>: style of communication</a:t>
            </a:r>
          </a:p>
          <a:p>
            <a:pPr lvl="2" defTabSz="457200" eaLnBrk="1" hangingPunct="1">
              <a:lnSpc>
                <a:spcPct val="80000"/>
              </a:lnSpc>
              <a:spcBef>
                <a:spcPts val="450"/>
              </a:spcBef>
              <a:buFont typeface="Courier New" panose="02070309020205020404" pitchFamily="49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 b="1">
                <a:latin typeface="Courier New" panose="02070309020205020404" pitchFamily="49" charset="0"/>
              </a:rPr>
              <a:t>SOCK_STREAM</a:t>
            </a:r>
            <a:r>
              <a:rPr lang="en-GB" altLang="en-IL" sz="1800"/>
              <a:t> for TCP (with </a:t>
            </a:r>
            <a:r>
              <a:rPr lang="en-GB" altLang="en-IL" sz="1800" b="1">
                <a:latin typeface="Courier New" panose="02070309020205020404" pitchFamily="49" charset="0"/>
              </a:rPr>
              <a:t>PF_INET</a:t>
            </a:r>
            <a:r>
              <a:rPr lang="en-GB" altLang="en-IL" sz="1800"/>
              <a:t>)</a:t>
            </a:r>
          </a:p>
          <a:p>
            <a:pPr lvl="2" defTabSz="457200" eaLnBrk="1" hangingPunct="1">
              <a:lnSpc>
                <a:spcPct val="80000"/>
              </a:lnSpc>
              <a:spcBef>
                <a:spcPts val="450"/>
              </a:spcBef>
              <a:buFont typeface="Courier New" panose="02070309020205020404" pitchFamily="49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 b="1">
                <a:latin typeface="Courier New" panose="02070309020205020404" pitchFamily="49" charset="0"/>
              </a:rPr>
              <a:t>SOCK_DGRAM</a:t>
            </a:r>
            <a:r>
              <a:rPr lang="en-GB" altLang="en-IL" sz="1800"/>
              <a:t> for UDP (with </a:t>
            </a:r>
            <a:r>
              <a:rPr lang="en-GB" altLang="en-IL" sz="1800" b="1">
                <a:latin typeface="Courier New" panose="02070309020205020404" pitchFamily="49" charset="0"/>
              </a:rPr>
              <a:t>PF_INET</a:t>
            </a:r>
            <a:r>
              <a:rPr lang="en-GB" altLang="en-IL" sz="1800"/>
              <a:t>)</a:t>
            </a:r>
          </a:p>
          <a:p>
            <a:pPr marL="741363" lvl="1" indent="-284163" defTabSz="457200" eaLnBrk="1" hangingPunct="1">
              <a:lnSpc>
                <a:spcPct val="80000"/>
              </a:lnSpc>
              <a:spcBef>
                <a:spcPts val="500"/>
              </a:spcBef>
              <a:buFont typeface="Courier New" panose="02070309020205020404" pitchFamily="49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000" b="1">
                <a:latin typeface="Courier New" panose="02070309020205020404" pitchFamily="49" charset="0"/>
              </a:rPr>
              <a:t>protocol</a:t>
            </a:r>
            <a:r>
              <a:rPr lang="en-GB" altLang="en-IL" sz="2000"/>
              <a:t>: protocol within family</a:t>
            </a:r>
          </a:p>
          <a:p>
            <a:pPr lvl="2" defTabSz="457200" eaLnBrk="1" hangingPunct="1">
              <a:lnSpc>
                <a:spcPct val="8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/>
              <a:t>typically 0</a:t>
            </a:r>
          </a:p>
          <a:p>
            <a:pPr lvl="2" defTabSz="457200" eaLnBrk="1" hangingPunct="1">
              <a:lnSpc>
                <a:spcPct val="8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/>
              <a:t>getprotobyname(), /etc/protocols for list of protocols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1B460-DDD5-337C-CAF2-48A889052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BE70BBD-1072-8B48-92F9-1AED8A3BB5AA}" type="slidenum">
              <a:rPr lang="en-US" altLang="en-IL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21</a:t>
            </a:fld>
            <a:endParaRPr lang="en-US" altLang="en-IL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377ABF98-37C9-34BC-CBE6-A81B8C664B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IL"/>
              <a:t>Function: bind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2800FB30-1634-6587-CD03-78306F3722D0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31188" cy="3675063"/>
          </a:xfrm>
        </p:spPr>
        <p:txBody>
          <a:bodyPr lIns="90000" tIns="46800" rIns="90000" bIns="46800">
            <a:spAutoFit/>
          </a:bodyPr>
          <a:lstStyle/>
          <a:p>
            <a:pPr marL="341313" indent="-341313" defTabSz="457200" eaLnBrk="1" hangingPunct="1">
              <a:lnSpc>
                <a:spcPct val="80000"/>
              </a:lnSpc>
              <a:spcBef>
                <a:spcPts val="6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400" b="1">
                <a:latin typeface="Courier New" panose="02070309020205020404" pitchFamily="49" charset="0"/>
              </a:rPr>
              <a:t>int bind (int sockfd, struct sockaddr* myaddr, int addrlen);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400"/>
              <a:t>Bind a socket to a local IP address and port number. </a:t>
            </a:r>
          </a:p>
          <a:p>
            <a:pPr marL="741363" lvl="1" indent="-284163" defTabSz="457200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000"/>
              <a:t>Returns 0 on success, -1 and sets </a:t>
            </a:r>
            <a:r>
              <a:rPr lang="en-GB" altLang="en-IL" sz="2000" b="1">
                <a:latin typeface="Courier New" panose="02070309020205020404" pitchFamily="49" charset="0"/>
              </a:rPr>
              <a:t>errno</a:t>
            </a:r>
            <a:r>
              <a:rPr lang="en-GB" altLang="en-IL" sz="2000" b="1"/>
              <a:t> </a:t>
            </a:r>
            <a:r>
              <a:rPr lang="en-GB" altLang="en-IL" sz="2000"/>
              <a:t>on failure.</a:t>
            </a:r>
          </a:p>
          <a:p>
            <a:pPr marL="741363" lvl="1" indent="-284163" defTabSz="457200" eaLnBrk="1" hangingPunct="1">
              <a:lnSpc>
                <a:spcPct val="80000"/>
              </a:lnSpc>
              <a:spcBef>
                <a:spcPts val="500"/>
              </a:spcBef>
              <a:buFont typeface="Courier New" panose="02070309020205020404" pitchFamily="49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000" b="1">
                <a:latin typeface="Courier New" panose="02070309020205020404" pitchFamily="49" charset="0"/>
              </a:rPr>
              <a:t>sockfd</a:t>
            </a:r>
            <a:r>
              <a:rPr lang="en-GB" altLang="en-IL" sz="2000"/>
              <a:t>: socket file descriptor (returned from </a:t>
            </a:r>
            <a:r>
              <a:rPr lang="en-GB" altLang="en-IL" sz="2000" b="1">
                <a:latin typeface="Courier New" panose="02070309020205020404" pitchFamily="49" charset="0"/>
              </a:rPr>
              <a:t>socket</a:t>
            </a:r>
            <a:r>
              <a:rPr lang="en-GB" altLang="en-IL" sz="2000"/>
              <a:t>)</a:t>
            </a:r>
          </a:p>
          <a:p>
            <a:pPr marL="741363" lvl="1" indent="-284163" defTabSz="457200" eaLnBrk="1" hangingPunct="1">
              <a:lnSpc>
                <a:spcPct val="80000"/>
              </a:lnSpc>
              <a:spcBef>
                <a:spcPts val="500"/>
              </a:spcBef>
              <a:buFont typeface="Courier New" panose="02070309020205020404" pitchFamily="49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000" b="1">
                <a:latin typeface="Courier New" panose="02070309020205020404" pitchFamily="49" charset="0"/>
              </a:rPr>
              <a:t>myaddr</a:t>
            </a:r>
            <a:r>
              <a:rPr lang="en-GB" altLang="en-IL" sz="2000"/>
              <a:t>: includes IP address and port number</a:t>
            </a:r>
          </a:p>
          <a:p>
            <a:pPr lvl="2" defTabSz="457200" eaLnBrk="1" hangingPunct="1">
              <a:lnSpc>
                <a:spcPct val="8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/>
              <a:t>IP address: set by kernel if value passed is </a:t>
            </a:r>
            <a:r>
              <a:rPr lang="en-GB" altLang="en-IL" sz="1800" b="1">
                <a:latin typeface="Courier New" panose="02070309020205020404" pitchFamily="49" charset="0"/>
              </a:rPr>
              <a:t>INADDR_ANY</a:t>
            </a:r>
            <a:r>
              <a:rPr lang="en-GB" altLang="en-IL" sz="1800"/>
              <a:t>, else set by caller</a:t>
            </a:r>
          </a:p>
          <a:p>
            <a:pPr lvl="2" defTabSz="457200" eaLnBrk="1" hangingPunct="1">
              <a:lnSpc>
                <a:spcPct val="8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/>
              <a:t>port number: set by kernel if value passed is 0, else set by caller</a:t>
            </a:r>
          </a:p>
          <a:p>
            <a:pPr marL="741363" lvl="1" indent="-284163" defTabSz="457200" eaLnBrk="1" hangingPunct="1">
              <a:lnSpc>
                <a:spcPct val="80000"/>
              </a:lnSpc>
              <a:spcBef>
                <a:spcPts val="500"/>
              </a:spcBef>
              <a:buFont typeface="Courier New" panose="02070309020205020404" pitchFamily="49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000" b="1">
                <a:latin typeface="Courier New" panose="02070309020205020404" pitchFamily="49" charset="0"/>
              </a:rPr>
              <a:t>addrlen</a:t>
            </a:r>
            <a:r>
              <a:rPr lang="en-GB" altLang="en-IL" sz="2000"/>
              <a:t>: length of address structure</a:t>
            </a:r>
          </a:p>
          <a:p>
            <a:pPr lvl="2" defTabSz="457200" eaLnBrk="1" hangingPunct="1">
              <a:lnSpc>
                <a:spcPct val="80000"/>
              </a:lnSpc>
              <a:spcBef>
                <a:spcPts val="450"/>
              </a:spcBef>
              <a:buFont typeface="Courier New" panose="02070309020205020404" pitchFamily="49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 b="1">
                <a:latin typeface="Courier New" panose="02070309020205020404" pitchFamily="49" charset="0"/>
              </a:rPr>
              <a:t>= sizeof (struct sockaddr_in)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450"/>
              </a:spcBef>
              <a:buFont typeface="Courier New" panose="02070309020205020404" pitchFamily="49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400">
                <a:ea typeface="PMingLiU" panose="02020500000000000000" pitchFamily="18" charset="-120"/>
              </a:rPr>
              <a:t>socket.socket_state = TCP_CLOSE;</a:t>
            </a:r>
            <a:endParaRPr lang="en-GB" altLang="en-IL" sz="2800">
              <a:ea typeface="PMingLiU" panose="02020500000000000000" pitchFamily="18" charset="-12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4B980-89AC-6AC7-C117-8E283B4B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0037425-1E4C-DE49-86F0-D31A4B81084C}" type="slidenum">
              <a:rPr lang="en-US" altLang="en-IL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22</a:t>
            </a:fld>
            <a:endParaRPr lang="en-US" altLang="en-IL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9B7FEC33-CB54-90EE-A474-32D38A2D06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65138"/>
            <a:ext cx="8231188" cy="763587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IL"/>
              <a:t>TCP and UDP Ports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18780305-2861-E64D-7141-80C9736E6134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31188" cy="4527550"/>
          </a:xfrm>
        </p:spPr>
        <p:txBody>
          <a:bodyPr lIns="90000" tIns="46800" rIns="90000" bIns="46800">
            <a:spAutoFit/>
          </a:bodyPr>
          <a:lstStyle/>
          <a:p>
            <a:pPr marL="341313" indent="-341313" defTabSz="457200"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400"/>
              <a:t>Allocated and assigned by the Internet Assigned Numbers Authority </a:t>
            </a:r>
          </a:p>
          <a:p>
            <a:pPr marL="741363" lvl="1" indent="-284163" defTabSz="457200" eaLnBrk="1" hangingPunct="1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000"/>
              <a:t>see </a:t>
            </a:r>
            <a:r>
              <a:rPr lang="en-GB" altLang="en-IL" sz="2000" b="1">
                <a:latin typeface="Courier New" panose="02070309020205020404" pitchFamily="49" charset="0"/>
              </a:rPr>
              <a:t>RFC 1700</a:t>
            </a:r>
            <a:r>
              <a:rPr lang="en-GB" altLang="en-IL" sz="2000"/>
              <a:t> or</a:t>
            </a:r>
          </a:p>
          <a:p>
            <a:pPr marL="741363" lvl="1" indent="-284163" defTabSz="457200" eaLnBrk="1" hangingPunct="1">
              <a:spcBef>
                <a:spcPts val="35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400" b="1">
                <a:latin typeface="Courier New" panose="02070309020205020404" pitchFamily="49" charset="0"/>
              </a:rPr>
              <a:t>ftp://ftp.isi.edu/in-notes/iana/assignments/port-numbers</a:t>
            </a:r>
          </a:p>
          <a:p>
            <a:pPr marL="741363" lvl="1" indent="-284163" defTabSz="457200" eaLnBrk="1" hangingPunct="1">
              <a:spcBef>
                <a:spcPts val="35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IL" sz="1400" b="1">
              <a:latin typeface="Courier New" panose="02070309020205020404" pitchFamily="49" charset="0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1DF6B421-0157-6DFC-2827-F06817B7803A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429000"/>
            <a:ext cx="7770813" cy="2436813"/>
            <a:chOff x="432" y="2160"/>
            <a:chExt cx="4895" cy="1535"/>
          </a:xfrm>
        </p:grpSpPr>
        <p:sp>
          <p:nvSpPr>
            <p:cNvPr id="32774" name="Rectangle 5">
              <a:extLst>
                <a:ext uri="{FF2B5EF4-FFF2-40B4-BE49-F238E27FC236}">
                  <a16:creationId xmlns:a16="http://schemas.microsoft.com/office/drawing/2014/main" id="{F601C7E6-D73C-D68A-F315-6B9A0A231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419"/>
              <a:ext cx="3264" cy="2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4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GB" altLang="en-IL" sz="1600">
                  <a:solidFill>
                    <a:srgbClr val="000000"/>
                  </a:solidFill>
                  <a:ea typeface="MS Gothic" panose="020B0609070205080204" pitchFamily="49" charset="-128"/>
                </a:rPr>
                <a:t> private/ephemeral ports</a:t>
              </a:r>
            </a:p>
          </p:txBody>
        </p:sp>
        <p:sp>
          <p:nvSpPr>
            <p:cNvPr id="32775" name="Rectangle 6">
              <a:extLst>
                <a:ext uri="{FF2B5EF4-FFF2-40B4-BE49-F238E27FC236}">
                  <a16:creationId xmlns:a16="http://schemas.microsoft.com/office/drawing/2014/main" id="{2E795688-34E3-8BCE-9848-A6551F21F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419"/>
              <a:ext cx="1632" cy="2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2900" indent="-342900" defTabSz="457200" eaLnBrk="0" hangingPunct="0"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 eaLnBrk="0" hangingPunct="0"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57200" eaLnBrk="0" hangingPunct="0"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57200" eaLnBrk="0" hangingPunct="0"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57200" eaLnBrk="0" hangingPunct="0"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eaLnBrk="1" hangingPunct="1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IL" sz="2000" b="1">
                  <a:solidFill>
                    <a:srgbClr val="000000"/>
                  </a:solidFill>
                  <a:ea typeface="MS Gothic" panose="020B0609070205080204" pitchFamily="49" charset="-128"/>
                </a:rPr>
                <a:t>49152-65535</a:t>
              </a:r>
            </a:p>
          </p:txBody>
        </p:sp>
        <p:sp>
          <p:nvSpPr>
            <p:cNvPr id="32776" name="Rectangle 7">
              <a:extLst>
                <a:ext uri="{FF2B5EF4-FFF2-40B4-BE49-F238E27FC236}">
                  <a16:creationId xmlns:a16="http://schemas.microsoft.com/office/drawing/2014/main" id="{90AC3BB3-738D-4D92-787E-298971E44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114"/>
              <a:ext cx="3264" cy="3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4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GB" altLang="en-IL" sz="1600">
                  <a:solidFill>
                    <a:srgbClr val="000000"/>
                  </a:solidFill>
                  <a:ea typeface="MS Gothic" panose="020B0609070205080204" pitchFamily="49" charset="-128"/>
                </a:rPr>
                <a:t> registered services/ephemeral ports</a:t>
              </a:r>
            </a:p>
          </p:txBody>
        </p:sp>
        <p:sp>
          <p:nvSpPr>
            <p:cNvPr id="32777" name="Rectangle 8">
              <a:extLst>
                <a:ext uri="{FF2B5EF4-FFF2-40B4-BE49-F238E27FC236}">
                  <a16:creationId xmlns:a16="http://schemas.microsoft.com/office/drawing/2014/main" id="{1F4B8295-2C56-92DD-D5ED-B2A2BBD6B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114"/>
              <a:ext cx="1632" cy="3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2900" indent="-342900" defTabSz="457200" eaLnBrk="0" hangingPunct="0"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 eaLnBrk="0" hangingPunct="0"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57200" eaLnBrk="0" hangingPunct="0"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57200" eaLnBrk="0" hangingPunct="0"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57200" eaLnBrk="0" hangingPunct="0"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eaLnBrk="1" hangingPunct="1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IL" sz="2000" b="1">
                  <a:solidFill>
                    <a:srgbClr val="000000"/>
                  </a:solidFill>
                  <a:ea typeface="MS Gothic" panose="020B0609070205080204" pitchFamily="49" charset="-128"/>
                </a:rPr>
                <a:t>1024-49151</a:t>
              </a:r>
            </a:p>
          </p:txBody>
        </p:sp>
        <p:sp>
          <p:nvSpPr>
            <p:cNvPr id="32778" name="Rectangle 9">
              <a:extLst>
                <a:ext uri="{FF2B5EF4-FFF2-40B4-BE49-F238E27FC236}">
                  <a16:creationId xmlns:a16="http://schemas.microsoft.com/office/drawing/2014/main" id="{082295F9-C7F2-D08C-9799-D80A519BD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560"/>
              <a:ext cx="3264" cy="5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4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GB" altLang="en-IL" sz="1600">
                  <a:solidFill>
                    <a:srgbClr val="000000"/>
                  </a:solidFill>
                  <a:ea typeface="MS Gothic" panose="020B0609070205080204" pitchFamily="49" charset="-128"/>
                </a:rPr>
                <a:t> registered and controlled, also used for identity verification</a:t>
              </a:r>
            </a:p>
            <a:p>
              <a:pPr eaLnBrk="1" hangingPunct="1">
                <a:spcBef>
                  <a:spcPts val="4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GB" altLang="en-IL" sz="1600">
                  <a:solidFill>
                    <a:srgbClr val="000000"/>
                  </a:solidFill>
                  <a:ea typeface="MS Gothic" panose="020B0609070205080204" pitchFamily="49" charset="-128"/>
                </a:rPr>
                <a:t> super-user only</a:t>
              </a:r>
            </a:p>
          </p:txBody>
        </p:sp>
        <p:sp>
          <p:nvSpPr>
            <p:cNvPr id="32779" name="Rectangle 10">
              <a:extLst>
                <a:ext uri="{FF2B5EF4-FFF2-40B4-BE49-F238E27FC236}">
                  <a16:creationId xmlns:a16="http://schemas.microsoft.com/office/drawing/2014/main" id="{9272EC7B-2BC0-CB41-1A2A-4564FCF50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560"/>
              <a:ext cx="1632" cy="5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2900" indent="-342900" defTabSz="457200" eaLnBrk="0" hangingPunct="0"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 eaLnBrk="0" hangingPunct="0"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57200" eaLnBrk="0" hangingPunct="0"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57200" eaLnBrk="0" hangingPunct="0"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57200" eaLnBrk="0" hangingPunct="0"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eaLnBrk="1" hangingPunct="1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IL" sz="2000" b="1">
                  <a:solidFill>
                    <a:srgbClr val="000000"/>
                  </a:solidFill>
                  <a:ea typeface="MS Gothic" panose="020B0609070205080204" pitchFamily="49" charset="-128"/>
                </a:rPr>
                <a:t>513-1023</a:t>
              </a:r>
            </a:p>
          </p:txBody>
        </p:sp>
        <p:sp>
          <p:nvSpPr>
            <p:cNvPr id="32780" name="Rectangle 11">
              <a:extLst>
                <a:ext uri="{FF2B5EF4-FFF2-40B4-BE49-F238E27FC236}">
                  <a16:creationId xmlns:a16="http://schemas.microsoft.com/office/drawing/2014/main" id="{52FC9FB7-7546-E9D8-5542-DA34BF5C8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160"/>
              <a:ext cx="3264" cy="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4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GB" altLang="en-IL" sz="1600">
                  <a:solidFill>
                    <a:srgbClr val="000000"/>
                  </a:solidFill>
                  <a:ea typeface="MS Gothic" panose="020B0609070205080204" pitchFamily="49" charset="-128"/>
                </a:rPr>
                <a:t> standard services (see </a:t>
              </a:r>
              <a:r>
                <a:rPr lang="en-GB" altLang="en-IL" sz="1600" b="1">
                  <a:solidFill>
                    <a:srgbClr val="000000"/>
                  </a:solidFill>
                  <a:latin typeface="Courier New" panose="02070309020205020404" pitchFamily="49" charset="0"/>
                  <a:ea typeface="MS Gothic" panose="020B0609070205080204" pitchFamily="49" charset="-128"/>
                </a:rPr>
                <a:t>/etc/services</a:t>
              </a:r>
              <a:r>
                <a:rPr lang="en-GB" altLang="en-IL" sz="1600">
                  <a:solidFill>
                    <a:srgbClr val="000000"/>
                  </a:solidFill>
                  <a:ea typeface="MS Gothic" panose="020B0609070205080204" pitchFamily="49" charset="-128"/>
                </a:rPr>
                <a:t>)</a:t>
              </a:r>
            </a:p>
            <a:p>
              <a:pPr eaLnBrk="1" hangingPunct="1">
                <a:spcBef>
                  <a:spcPts val="4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GB" altLang="en-IL" sz="1600">
                  <a:solidFill>
                    <a:srgbClr val="000000"/>
                  </a:solidFill>
                  <a:ea typeface="MS Gothic" panose="020B0609070205080204" pitchFamily="49" charset="-128"/>
                </a:rPr>
                <a:t> super-user only</a:t>
              </a:r>
            </a:p>
          </p:txBody>
        </p:sp>
        <p:sp>
          <p:nvSpPr>
            <p:cNvPr id="32781" name="Rectangle 12">
              <a:extLst>
                <a:ext uri="{FF2B5EF4-FFF2-40B4-BE49-F238E27FC236}">
                  <a16:creationId xmlns:a16="http://schemas.microsoft.com/office/drawing/2014/main" id="{1001817E-911B-0C51-EC9F-3D29325CA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160"/>
              <a:ext cx="1632" cy="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marL="342900" indent="-342900" defTabSz="457200" eaLnBrk="0" hangingPunct="0"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 eaLnBrk="0" hangingPunct="0"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57200" eaLnBrk="0" hangingPunct="0"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57200" eaLnBrk="0" hangingPunct="0"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57200" eaLnBrk="0" hangingPunct="0"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eaLnBrk="1" hangingPunct="1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IL" sz="2000" b="1">
                  <a:solidFill>
                    <a:srgbClr val="000000"/>
                  </a:solidFill>
                  <a:ea typeface="MS Gothic" panose="020B0609070205080204" pitchFamily="49" charset="-128"/>
                </a:rPr>
                <a:t>1-512</a:t>
              </a:r>
            </a:p>
          </p:txBody>
        </p:sp>
        <p:sp>
          <p:nvSpPr>
            <p:cNvPr id="32782" name="Line 13">
              <a:extLst>
                <a:ext uri="{FF2B5EF4-FFF2-40B4-BE49-F238E27FC236}">
                  <a16:creationId xmlns:a16="http://schemas.microsoft.com/office/drawing/2014/main" id="{43B32B36-6D2C-2532-8E68-2089F0B999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160"/>
              <a:ext cx="4896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L"/>
            </a:p>
          </p:txBody>
        </p:sp>
        <p:sp>
          <p:nvSpPr>
            <p:cNvPr id="32783" name="Line 14">
              <a:extLst>
                <a:ext uri="{FF2B5EF4-FFF2-40B4-BE49-F238E27FC236}">
                  <a16:creationId xmlns:a16="http://schemas.microsoft.com/office/drawing/2014/main" id="{68833720-57FB-9EE4-CC8C-197705ACC1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560"/>
              <a:ext cx="489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L"/>
            </a:p>
          </p:txBody>
        </p:sp>
        <p:sp>
          <p:nvSpPr>
            <p:cNvPr id="32784" name="Line 15">
              <a:extLst>
                <a:ext uri="{FF2B5EF4-FFF2-40B4-BE49-F238E27FC236}">
                  <a16:creationId xmlns:a16="http://schemas.microsoft.com/office/drawing/2014/main" id="{9173C0BC-C0E9-04C1-087C-50CBF27E04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114"/>
              <a:ext cx="489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L"/>
            </a:p>
          </p:txBody>
        </p:sp>
        <p:sp>
          <p:nvSpPr>
            <p:cNvPr id="32785" name="Line 16">
              <a:extLst>
                <a:ext uri="{FF2B5EF4-FFF2-40B4-BE49-F238E27FC236}">
                  <a16:creationId xmlns:a16="http://schemas.microsoft.com/office/drawing/2014/main" id="{98804533-5AA9-46B6-9AD3-ABB05EF1EF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419"/>
              <a:ext cx="489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L"/>
            </a:p>
          </p:txBody>
        </p:sp>
        <p:sp>
          <p:nvSpPr>
            <p:cNvPr id="32786" name="Line 17">
              <a:extLst>
                <a:ext uri="{FF2B5EF4-FFF2-40B4-BE49-F238E27FC236}">
                  <a16:creationId xmlns:a16="http://schemas.microsoft.com/office/drawing/2014/main" id="{C2CFBF65-D73E-D3BF-DC97-714F79FF99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696"/>
              <a:ext cx="4896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L"/>
            </a:p>
          </p:txBody>
        </p:sp>
        <p:sp>
          <p:nvSpPr>
            <p:cNvPr id="32787" name="Line 18">
              <a:extLst>
                <a:ext uri="{FF2B5EF4-FFF2-40B4-BE49-F238E27FC236}">
                  <a16:creationId xmlns:a16="http://schemas.microsoft.com/office/drawing/2014/main" id="{7B02E092-6949-3BE5-6E55-A230957F1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160"/>
              <a:ext cx="1" cy="1536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L"/>
            </a:p>
          </p:txBody>
        </p:sp>
        <p:sp>
          <p:nvSpPr>
            <p:cNvPr id="32788" name="Line 19">
              <a:extLst>
                <a:ext uri="{FF2B5EF4-FFF2-40B4-BE49-F238E27FC236}">
                  <a16:creationId xmlns:a16="http://schemas.microsoft.com/office/drawing/2014/main" id="{D505F4F3-3150-77B2-20C1-C4DA20915F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160"/>
              <a:ext cx="1" cy="153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L"/>
            </a:p>
          </p:txBody>
        </p:sp>
        <p:sp>
          <p:nvSpPr>
            <p:cNvPr id="32789" name="Line 20">
              <a:extLst>
                <a:ext uri="{FF2B5EF4-FFF2-40B4-BE49-F238E27FC236}">
                  <a16:creationId xmlns:a16="http://schemas.microsoft.com/office/drawing/2014/main" id="{D16872ED-537B-EE77-1495-6EC43B5389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" y="2160"/>
              <a:ext cx="1" cy="1536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L"/>
            </a:p>
          </p:txBody>
        </p:sp>
      </p:grp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90C648DB-2BA1-D073-13F0-6F2ADB7EF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37F187D-B5FD-7D47-B18F-FAB3F845DFBF}" type="slidenum">
              <a:rPr lang="en-US" altLang="en-IL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23</a:t>
            </a:fld>
            <a:endParaRPr lang="en-US" altLang="en-IL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ED1F16C0-D6EE-A9A3-03C6-5AA93D9399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7013"/>
            <a:ext cx="8229600" cy="1238250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IL"/>
              <a:t>Functions: listen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E9B7B980-B78A-94ED-CD36-775C710FF73A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31188" cy="4706938"/>
          </a:xfrm>
        </p:spPr>
        <p:txBody>
          <a:bodyPr lIns="90000" tIns="46800" rIns="90000" bIns="46800">
            <a:spAutoFit/>
          </a:bodyPr>
          <a:lstStyle/>
          <a:p>
            <a:pPr marL="341313" indent="-341313" defTabSz="457200" eaLnBrk="1" hangingPunct="1">
              <a:spcBef>
                <a:spcPts val="6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800" b="1">
                <a:latin typeface="Courier New" panose="02070309020205020404" pitchFamily="49" charset="0"/>
              </a:rPr>
              <a:t>int listen (int sockfd, int backlog);</a:t>
            </a:r>
          </a:p>
          <a:p>
            <a:pPr marL="341313" indent="-341313" defTabSz="457200"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800"/>
              <a:t>Put socket into passive state (wait for connections rather than initiate a connection). </a:t>
            </a:r>
          </a:p>
          <a:p>
            <a:pPr marL="741363" lvl="1" indent="-284163" defTabSz="457200" eaLnBrk="1" hangingPunct="1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/>
              <a:t>Returns 0 on success, -1 and sets </a:t>
            </a:r>
            <a:r>
              <a:rPr lang="en-GB" altLang="en-IL" b="1">
                <a:latin typeface="Courier New" panose="02070309020205020404" pitchFamily="49" charset="0"/>
              </a:rPr>
              <a:t>errno</a:t>
            </a:r>
            <a:r>
              <a:rPr lang="en-GB" altLang="en-IL" b="1"/>
              <a:t> </a:t>
            </a:r>
            <a:r>
              <a:rPr lang="en-GB" altLang="en-IL"/>
              <a:t>on failure.</a:t>
            </a:r>
          </a:p>
          <a:p>
            <a:pPr marL="741363" lvl="1" indent="-284163" defTabSz="457200" eaLnBrk="1" hangingPunct="1">
              <a:spcBef>
                <a:spcPts val="500"/>
              </a:spcBef>
              <a:buFont typeface="Courier New" panose="02070309020205020404" pitchFamily="49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b="1">
                <a:latin typeface="Courier New" panose="02070309020205020404" pitchFamily="49" charset="0"/>
              </a:rPr>
              <a:t>sockfd</a:t>
            </a:r>
            <a:r>
              <a:rPr lang="en-GB" altLang="en-IL"/>
              <a:t>: socket file descriptor (returned from </a:t>
            </a:r>
            <a:r>
              <a:rPr lang="en-GB" altLang="en-IL" b="1">
                <a:latin typeface="Courier New" panose="02070309020205020404" pitchFamily="49" charset="0"/>
              </a:rPr>
              <a:t>socket</a:t>
            </a:r>
            <a:r>
              <a:rPr lang="en-GB" altLang="en-IL"/>
              <a:t>)</a:t>
            </a:r>
          </a:p>
          <a:p>
            <a:pPr marL="741363" lvl="1" indent="-284163" defTabSz="457200" eaLnBrk="1" hangingPunct="1">
              <a:spcBef>
                <a:spcPts val="500"/>
              </a:spcBef>
              <a:buFont typeface="Courier New" panose="02070309020205020404" pitchFamily="49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b="1">
                <a:latin typeface="Courier New" panose="02070309020205020404" pitchFamily="49" charset="0"/>
              </a:rPr>
              <a:t>backlog</a:t>
            </a:r>
            <a:r>
              <a:rPr lang="en-GB" altLang="en-IL"/>
              <a:t>: bound on length of unaccepted connection queue (connection backlog); kernel will cap, thus better to set high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400">
                <a:ea typeface="PMingLiU" panose="02020500000000000000" pitchFamily="18" charset="-120"/>
              </a:rPr>
              <a:t>socket.socket_state = TCP_LISTEN;</a:t>
            </a:r>
            <a:endParaRPr lang="en-GB" altLang="en-IL" sz="2800"/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IL" sz="2400">
              <a:ea typeface="PMingLiU" panose="02020500000000000000" pitchFamily="18" charset="-12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2AB17-121A-43EE-920C-10E70BCF3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CC7AA97-6E80-D646-98B9-551F8AB88A84}" type="slidenum">
              <a:rPr lang="en-US" altLang="en-IL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24</a:t>
            </a:fld>
            <a:endParaRPr lang="en-US" altLang="en-IL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62C1C601-5936-158F-1A28-C43CFD900B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IL"/>
              <a:t>Functions: accept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E43944A1-604C-D0D8-8D35-3E5F392BB9F4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31188" cy="3760788"/>
          </a:xfrm>
        </p:spPr>
        <p:txBody>
          <a:bodyPr lIns="90000" tIns="46800" rIns="90000" bIns="46800">
            <a:spAutoFit/>
          </a:bodyPr>
          <a:lstStyle/>
          <a:p>
            <a:pPr marL="341313" indent="-341313" defTabSz="457200" eaLnBrk="1" hangingPunct="1">
              <a:lnSpc>
                <a:spcPct val="80000"/>
              </a:lnSpc>
              <a:spcBef>
                <a:spcPts val="6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400" b="1">
                <a:latin typeface="Courier New" panose="02070309020205020404" pitchFamily="49" charset="0"/>
              </a:rPr>
              <a:t>int accept (int sockfd, struct sockaddr* cliaddr, int* addrlen);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400"/>
              <a:t>Accept a new connection. </a:t>
            </a:r>
          </a:p>
          <a:p>
            <a:pPr marL="741363" lvl="1" indent="-284163" defTabSz="457200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000"/>
              <a:t>Returns file descriptor or -1. Also sets </a:t>
            </a:r>
            <a:r>
              <a:rPr lang="en-GB" altLang="en-IL" sz="2000" b="1">
                <a:latin typeface="Courier New" panose="02070309020205020404" pitchFamily="49" charset="0"/>
              </a:rPr>
              <a:t>errno</a:t>
            </a:r>
            <a:r>
              <a:rPr lang="en-GB" altLang="en-IL" sz="2000" b="1"/>
              <a:t> </a:t>
            </a:r>
            <a:r>
              <a:rPr lang="en-GB" altLang="en-IL" sz="2000"/>
              <a:t>on failure.</a:t>
            </a:r>
          </a:p>
          <a:p>
            <a:pPr marL="741363" lvl="1" indent="-284163" defTabSz="457200" eaLnBrk="1" hangingPunct="1">
              <a:lnSpc>
                <a:spcPct val="80000"/>
              </a:lnSpc>
              <a:spcBef>
                <a:spcPts val="500"/>
              </a:spcBef>
              <a:buFont typeface="Courier New" panose="02070309020205020404" pitchFamily="49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000" b="1">
                <a:latin typeface="Courier New" panose="02070309020205020404" pitchFamily="49" charset="0"/>
              </a:rPr>
              <a:t>sockfd</a:t>
            </a:r>
            <a:r>
              <a:rPr lang="en-GB" altLang="en-IL" sz="2000"/>
              <a:t>: socket file descriptor (returned from </a:t>
            </a:r>
            <a:r>
              <a:rPr lang="en-GB" altLang="en-IL" sz="2000" b="1">
                <a:latin typeface="Courier New" panose="02070309020205020404" pitchFamily="49" charset="0"/>
              </a:rPr>
              <a:t>socket</a:t>
            </a:r>
            <a:r>
              <a:rPr lang="en-GB" altLang="en-IL" sz="2000"/>
              <a:t>)</a:t>
            </a:r>
          </a:p>
          <a:p>
            <a:pPr marL="741363" lvl="1" indent="-284163" defTabSz="457200" eaLnBrk="1" hangingPunct="1">
              <a:lnSpc>
                <a:spcPct val="80000"/>
              </a:lnSpc>
              <a:spcBef>
                <a:spcPts val="500"/>
              </a:spcBef>
              <a:buFont typeface="Courier New" panose="02070309020205020404" pitchFamily="49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000" b="1">
                <a:latin typeface="Courier New" panose="02070309020205020404" pitchFamily="49" charset="0"/>
              </a:rPr>
              <a:t>cliaddr</a:t>
            </a:r>
            <a:r>
              <a:rPr lang="en-GB" altLang="en-IL" sz="2000"/>
              <a:t>: IP address and port number of client (returned from call)</a:t>
            </a:r>
          </a:p>
          <a:p>
            <a:pPr marL="741363" lvl="1" indent="-284163" defTabSz="457200" eaLnBrk="1" hangingPunct="1">
              <a:lnSpc>
                <a:spcPct val="80000"/>
              </a:lnSpc>
              <a:spcBef>
                <a:spcPts val="500"/>
              </a:spcBef>
              <a:buFont typeface="Courier New" panose="02070309020205020404" pitchFamily="49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000" b="1">
                <a:latin typeface="Courier New" panose="02070309020205020404" pitchFamily="49" charset="0"/>
              </a:rPr>
              <a:t>addrlen</a:t>
            </a:r>
            <a:r>
              <a:rPr lang="en-GB" altLang="en-IL" sz="2000"/>
              <a:t>: length of address structure = pointer to </a:t>
            </a:r>
            <a:r>
              <a:rPr lang="en-GB" altLang="en-IL" sz="2000" b="1">
                <a:latin typeface="Courier New" panose="02070309020205020404" pitchFamily="49" charset="0"/>
              </a:rPr>
              <a:t>int</a:t>
            </a:r>
            <a:r>
              <a:rPr lang="en-GB" altLang="en-IL" sz="2000"/>
              <a:t> set to </a:t>
            </a:r>
            <a:r>
              <a:rPr lang="en-GB" altLang="en-IL" sz="2000" b="1">
                <a:latin typeface="Courier New" panose="02070309020205020404" pitchFamily="49" charset="0"/>
              </a:rPr>
              <a:t>sizeof (struct sockaddr_in)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45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IL" sz="1800" b="1">
              <a:latin typeface="Courier New" panose="02070309020205020404" pitchFamily="49" charset="0"/>
            </a:endParaRPr>
          </a:p>
          <a:p>
            <a:pPr marL="341313" indent="-341313" defTabSz="457200"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400" b="1">
                <a:latin typeface="Courier New" panose="02070309020205020404" pitchFamily="49" charset="0"/>
              </a:rPr>
              <a:t>addrlen</a:t>
            </a:r>
            <a:r>
              <a:rPr lang="en-GB" altLang="en-IL" sz="2400" b="1"/>
              <a:t> </a:t>
            </a:r>
            <a:r>
              <a:rPr lang="en-GB" altLang="en-IL" sz="2400"/>
              <a:t>is a </a:t>
            </a:r>
            <a:r>
              <a:rPr lang="en-GB" altLang="en-IL" sz="2400" b="1"/>
              <a:t>value-result </a:t>
            </a:r>
            <a:r>
              <a:rPr lang="en-GB" altLang="en-IL" sz="2400"/>
              <a:t>argument: </a:t>
            </a:r>
          </a:p>
          <a:p>
            <a:pPr marL="741363" lvl="1" indent="-284163" defTabSz="457200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000"/>
              <a:t>the caller passes the size of the address structure, the kernel returns the size of the client’s address (the number of bytes written)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6C4D0-6187-71F6-59AD-56C334476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97145A6-3E6C-AF4A-BE3D-9B878DFE64CD}" type="slidenum">
              <a:rPr lang="en-US" altLang="en-IL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25</a:t>
            </a:fld>
            <a:endParaRPr lang="en-US" altLang="en-IL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1EBE4DDD-0A96-C2DB-F631-74B613BBEC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IL"/>
              <a:t>Accept (cont'd)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BBB7651E-6197-ECB2-B2B8-76011AD90B28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GB" altLang="en-IL"/>
              <a:t>A new socket was cloned from the listening socket</a:t>
            </a:r>
          </a:p>
          <a:p>
            <a:pPr eaLnBrk="1" hangingPunct="1"/>
            <a:r>
              <a:rPr lang="en-GB" altLang="en-IL"/>
              <a:t>If there are no incoming connection to accept</a:t>
            </a:r>
          </a:p>
          <a:p>
            <a:pPr lvl="1" eaLnBrk="1" hangingPunct="1"/>
            <a:r>
              <a:rPr lang="en-GB" altLang="en-IL"/>
              <a:t>Non-Blocking—accept operation failed and throw away the new socket</a:t>
            </a:r>
          </a:p>
          <a:p>
            <a:pPr lvl="1" eaLnBrk="1" hangingPunct="1"/>
            <a:r>
              <a:rPr lang="en-GB" altLang="en-IL"/>
              <a:t>Blocking—accept operation was added to the wait queue (default)</a:t>
            </a:r>
          </a:p>
          <a:p>
            <a:pPr eaLnBrk="1" hangingPunct="1"/>
            <a:endParaRPr lang="en-GB" alt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B0A18-DB40-607E-5E08-BB833119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B326B0-3320-3F40-BF4E-14EB456C0982}" type="slidenum">
              <a:rPr lang="en-US" altLang="en-IL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26</a:t>
            </a:fld>
            <a:endParaRPr lang="en-US" altLang="en-IL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B77E62A6-F2E4-39EC-0948-8825C30AA0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IL"/>
              <a:t>server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5071F835-F331-89CC-AD2D-D0E0EBA56ADC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31188" cy="4087813"/>
          </a:xfrm>
        </p:spPr>
        <p:txBody>
          <a:bodyPr lIns="90000" tIns="46800" rIns="90000" bIns="46800">
            <a:spAutoFit/>
          </a:bodyPr>
          <a:lstStyle/>
          <a:p>
            <a:pPr marL="341313" indent="-341313" defTabSz="457200" eaLnBrk="1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000" b="1">
                <a:latin typeface="Courier New" panose="02070309020205020404" pitchFamily="49" charset="0"/>
              </a:rPr>
              <a:t>#include &lt;stdio.h&gt;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000" b="1">
                <a:latin typeface="Courier New" panose="02070309020205020404" pitchFamily="49" charset="0"/>
              </a:rPr>
              <a:t>#include &lt;stdlib.h&gt;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000" b="1">
                <a:latin typeface="Courier New" panose="02070309020205020404" pitchFamily="49" charset="0"/>
              </a:rPr>
              <a:t>#include &lt;errno.h&gt;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000" b="1">
                <a:latin typeface="Courier New" panose="02070309020205020404" pitchFamily="49" charset="0"/>
              </a:rPr>
              <a:t>#include &lt;string.h&gt;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000" b="1">
                <a:latin typeface="Courier New" panose="02070309020205020404" pitchFamily="49" charset="0"/>
              </a:rPr>
              <a:t>#include &lt;sys/types.h&gt;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000" b="1">
                <a:latin typeface="Courier New" panose="02070309020205020404" pitchFamily="49" charset="0"/>
              </a:rPr>
              <a:t>#include &lt;netinet/in.h&gt;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000" b="1">
                <a:latin typeface="Courier New" panose="02070309020205020404" pitchFamily="49" charset="0"/>
              </a:rPr>
              <a:t>#include &lt;sys/socket.h&gt;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000" b="1">
                <a:latin typeface="Courier New" panose="02070309020205020404" pitchFamily="49" charset="0"/>
              </a:rPr>
              <a:t>#include &lt;sys/wait.h&gt;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000" b="1">
                <a:latin typeface="Courier New" panose="02070309020205020404" pitchFamily="49" charset="0"/>
              </a:rPr>
              <a:t>#define PORT 3490 	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000" b="1">
                <a:latin typeface="Courier New" panose="02070309020205020404" pitchFamily="49" charset="0"/>
              </a:rPr>
              <a:t>#define BACKLOG 10 	/* how many pending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000" b="1">
                <a:latin typeface="Courier New" panose="02070309020205020404" pitchFamily="49" charset="0"/>
              </a:rPr>
              <a:t>					   connections queue 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000" b="1">
                <a:latin typeface="Courier New" panose="02070309020205020404" pitchFamily="49" charset="0"/>
              </a:rPr>
              <a:t>					   will hold */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F76C0-E1E0-E5B0-3177-695C66A21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32275F-DF54-E043-917F-AB487247D4F2}" type="slidenum">
              <a:rPr lang="en-US" altLang="en-IL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27</a:t>
            </a:fld>
            <a:endParaRPr lang="en-US" altLang="en-IL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EA83DEE2-8351-4362-53A0-F783D75134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3605"/>
            <a:ext cx="8231188" cy="1325620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IL" dirty="0"/>
              <a:t>Server – no IPv6 </a:t>
            </a:r>
            <a:br>
              <a:rPr lang="en-GB" altLang="en-IL" dirty="0"/>
            </a:br>
            <a:r>
              <a:rPr lang="en-GB" altLang="en-IL" dirty="0"/>
              <a:t>(code you are used to)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BAC261D4-7CCA-68DB-1989-5A7C805B9841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31188" cy="4527550"/>
          </a:xfrm>
        </p:spPr>
        <p:txBody>
          <a:bodyPr lIns="90000" tIns="46800" rIns="90000" bIns="46800">
            <a:spAutoFit/>
          </a:bodyPr>
          <a:lstStyle/>
          <a:p>
            <a:pPr marL="341313" indent="-341313" defTabSz="457200" eaLnBrk="1" hangingPunct="1">
              <a:lnSpc>
                <a:spcPct val="90000"/>
              </a:lnSpc>
              <a:spcBef>
                <a:spcPts val="45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 b="1">
                <a:latin typeface="Courier New" panose="02070309020205020404" pitchFamily="49" charset="0"/>
              </a:rPr>
              <a:t>main()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45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 b="1">
                <a:latin typeface="Courier New" panose="02070309020205020404" pitchFamily="49" charset="0"/>
              </a:rPr>
              <a:t>{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45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 b="1">
                <a:latin typeface="Courier New" panose="02070309020205020404" pitchFamily="49" charset="0"/>
              </a:rPr>
              <a:t>	int sockfd, new_fd;	/* listen on sock_fd, new 					   connection on new_fd */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45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 b="1">
                <a:latin typeface="Courier New" panose="02070309020205020404" pitchFamily="49" charset="0"/>
              </a:rPr>
              <a:t>	struct sockaddr_in my_addr; 	/* my address */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45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 b="1">
                <a:latin typeface="Courier New" panose="02070309020205020404" pitchFamily="49" charset="0"/>
              </a:rPr>
              <a:t>	struct sockaddr_in their_addr; /* connector addr */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45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 b="1">
                <a:latin typeface="Courier New" panose="02070309020205020404" pitchFamily="49" charset="0"/>
              </a:rPr>
              <a:t>	int sin_size;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45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IL" sz="1800" b="1">
              <a:latin typeface="Courier New" panose="02070309020205020404" pitchFamily="49" charset="0"/>
            </a:endParaRPr>
          </a:p>
          <a:p>
            <a:pPr marL="341313" indent="-341313" defTabSz="457200" eaLnBrk="1" hangingPunct="1">
              <a:lnSpc>
                <a:spcPct val="90000"/>
              </a:lnSpc>
              <a:spcBef>
                <a:spcPts val="45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 b="1">
                <a:latin typeface="Courier New" panose="02070309020205020404" pitchFamily="49" charset="0"/>
              </a:rPr>
              <a:t>	if ((sockfd = socket(PF_INET, SOCK_STREAM, 0))==-1){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45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 b="1">
                <a:latin typeface="Courier New" panose="02070309020205020404" pitchFamily="49" charset="0"/>
              </a:rPr>
              <a:t>		perror("socket");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45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 b="1">
                <a:latin typeface="Courier New" panose="02070309020205020404" pitchFamily="49" charset="0"/>
              </a:rPr>
              <a:t>		exit(1);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45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 b="1">
                <a:latin typeface="Courier New" panose="02070309020205020404" pitchFamily="49" charset="0"/>
              </a:rPr>
              <a:t>	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F8A3A-571B-718C-0E42-DD640869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5CDA06F-9483-D34F-8DCE-3A066E987114}" type="slidenum">
              <a:rPr lang="en-US" altLang="en-IL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28</a:t>
            </a:fld>
            <a:endParaRPr lang="en-US" altLang="en-IL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AF8D45A9-1741-C910-FCD1-CCC3F669A6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3605"/>
            <a:ext cx="8231188" cy="1325620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IL" dirty="0"/>
              <a:t>Server – no IPv6 </a:t>
            </a:r>
            <a:br>
              <a:rPr lang="en-GB" altLang="en-IL" dirty="0"/>
            </a:br>
            <a:r>
              <a:rPr lang="en-GB" altLang="en-IL" dirty="0"/>
              <a:t>(code you are used to)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2CEAFCDD-FB7C-0150-025A-21963401E87F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31188" cy="3681413"/>
          </a:xfrm>
        </p:spPr>
        <p:txBody>
          <a:bodyPr lIns="90000" tIns="46800" rIns="90000" bIns="46800">
            <a:spAutoFit/>
          </a:bodyPr>
          <a:lstStyle/>
          <a:p>
            <a:pPr marL="341313" indent="-341313" defTabSz="457200" eaLnBrk="1" hangingPunct="1">
              <a:lnSpc>
                <a:spcPct val="80000"/>
              </a:lnSpc>
              <a:spcBef>
                <a:spcPts val="450"/>
              </a:spcBef>
              <a:buFont typeface="Courier New" panose="02070309020205020404" pitchFamily="49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 b="1">
                <a:latin typeface="Courier New" panose="02070309020205020404" pitchFamily="49" charset="0"/>
              </a:rPr>
              <a:t>	my_addr.sin_family = AF_INET; 	/* host byte order */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450"/>
              </a:spcBef>
              <a:buFont typeface="Courier New" panose="02070309020205020404" pitchFamily="49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 b="1">
                <a:latin typeface="Courier New" panose="02070309020205020404" pitchFamily="49" charset="0"/>
              </a:rPr>
              <a:t>	my_addr.sin_port = htons(MYPORT); /* short, network 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450"/>
              </a:spcBef>
              <a:buFont typeface="Courier New" panose="02070309020205020404" pitchFamily="49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 b="1">
                <a:latin typeface="Courier New" panose="02070309020205020404" pitchFamily="49" charset="0"/>
              </a:rPr>
              <a:t>		 				      byte order */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450"/>
              </a:spcBef>
              <a:buFont typeface="Courier New" panose="02070309020205020404" pitchFamily="49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 b="1">
                <a:latin typeface="Courier New" panose="02070309020205020404" pitchFamily="49" charset="0"/>
              </a:rPr>
              <a:t>	my_addr.sin_addr.s_addr = htonl(INADDR_ANY);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450"/>
              </a:spcBef>
              <a:buFont typeface="Courier New" panose="02070309020205020404" pitchFamily="49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 b="1">
                <a:latin typeface="Courier New" panose="02070309020205020404" pitchFamily="49" charset="0"/>
              </a:rPr>
              <a:t>	/* INADDR_ANY allows clients to connect to any one of the host’s IP address */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450"/>
              </a:spcBef>
              <a:buFont typeface="Courier New" panose="02070309020205020404" pitchFamily="49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 b="1">
                <a:latin typeface="Courier New" panose="02070309020205020404" pitchFamily="49" charset="0"/>
              </a:rPr>
              <a:t>	bzero(&amp;(my_addr.sin_zero), 8); /* zero the struct */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450"/>
              </a:spcBef>
              <a:buFont typeface="Courier New" panose="02070309020205020404" pitchFamily="49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IL" sz="1800" b="1">
              <a:latin typeface="Courier New" panose="02070309020205020404" pitchFamily="49" charset="0"/>
            </a:endParaRPr>
          </a:p>
          <a:p>
            <a:pPr marL="341313" indent="-341313" defTabSz="457200" eaLnBrk="1" hangingPunct="1">
              <a:lnSpc>
                <a:spcPct val="80000"/>
              </a:lnSpc>
              <a:spcBef>
                <a:spcPts val="450"/>
              </a:spcBef>
              <a:buFont typeface="Courier New" panose="02070309020205020404" pitchFamily="49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 b="1">
                <a:latin typeface="Courier New" panose="02070309020205020404" pitchFamily="49" charset="0"/>
              </a:rPr>
              <a:t>	if (bind(sockfd, (struct sockaddr *)&amp;my_addr,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450"/>
              </a:spcBef>
              <a:buFont typeface="Courier New" panose="02070309020205020404" pitchFamily="49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 b="1">
                <a:latin typeface="Courier New" panose="02070309020205020404" pitchFamily="49" charset="0"/>
              </a:rPr>
              <a:t>		     sizeof(struct sockaddr)) == -1) {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450"/>
              </a:spcBef>
              <a:buFont typeface="Courier New" panose="02070309020205020404" pitchFamily="49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 b="1">
                <a:latin typeface="Courier New" panose="02070309020205020404" pitchFamily="49" charset="0"/>
              </a:rPr>
              <a:t>		perror("bind");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450"/>
              </a:spcBef>
              <a:buFont typeface="Courier New" panose="02070309020205020404" pitchFamily="49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 b="1">
                <a:latin typeface="Courier New" panose="02070309020205020404" pitchFamily="49" charset="0"/>
              </a:rPr>
              <a:t>		exit(1);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450"/>
              </a:spcBef>
              <a:buFont typeface="Courier New" panose="02070309020205020404" pitchFamily="49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 b="1">
                <a:latin typeface="Courier New" panose="02070309020205020404" pitchFamily="49" charset="0"/>
              </a:rPr>
              <a:t>	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B28CE-A6CE-E172-5AA1-60379A339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7B0D3C-4F72-D047-B716-4C2F99563380}" type="slidenum">
              <a:rPr lang="en-US" altLang="en-IL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29</a:t>
            </a:fld>
            <a:endParaRPr lang="en-US" altLang="en-IL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6AE4B07-4DD4-9E49-6F23-E11750394E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IL"/>
              <a:t>Sockets</a:t>
            </a:r>
          </a:p>
        </p:txBody>
      </p:sp>
      <p:sp>
        <p:nvSpPr>
          <p:cNvPr id="11267" name="Rectangle 35">
            <a:extLst>
              <a:ext uri="{FF2B5EF4-FFF2-40B4-BE49-F238E27FC236}">
                <a16:creationId xmlns:a16="http://schemas.microsoft.com/office/drawing/2014/main" id="{C717FCF8-3980-2BB4-FC72-D5FA7E6B0BC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981200"/>
            <a:ext cx="4191000" cy="3330575"/>
          </a:xfrm>
        </p:spPr>
        <p:txBody>
          <a:bodyPr>
            <a:spAutoFit/>
          </a:bodyPr>
          <a:lstStyle/>
          <a:p>
            <a:pPr marL="341313" indent="-341313" defTabSz="457200" eaLnBrk="1" hangingPunct="1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000"/>
              <a:t>process sends/receives messages to/from its </a:t>
            </a:r>
            <a:r>
              <a:rPr lang="en-GB" altLang="en-IL" sz="2000">
                <a:solidFill>
                  <a:srgbClr val="FF0000"/>
                </a:solidFill>
              </a:rPr>
              <a:t>socket</a:t>
            </a:r>
          </a:p>
          <a:p>
            <a:pPr marL="341313" indent="-341313" defTabSz="457200" eaLnBrk="1" hangingPunct="1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000"/>
              <a:t>socket analogous to door</a:t>
            </a:r>
          </a:p>
          <a:p>
            <a:pPr marL="741363" lvl="1" indent="-284163" defTabSz="457200" eaLnBrk="1" hangingPunct="1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000"/>
              <a:t>sending process shoves message out door</a:t>
            </a:r>
          </a:p>
          <a:p>
            <a:pPr marL="741363" lvl="1" indent="-284163" defTabSz="457200" eaLnBrk="1" hangingPunct="1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000"/>
              <a:t>sending process relies on transport infrastructure on other side of door which brings message to socket at receiving process</a:t>
            </a:r>
          </a:p>
        </p:txBody>
      </p:sp>
      <p:sp>
        <p:nvSpPr>
          <p:cNvPr id="11268" name="Freeform 3">
            <a:extLst>
              <a:ext uri="{FF2B5EF4-FFF2-40B4-BE49-F238E27FC236}">
                <a16:creationId xmlns:a16="http://schemas.microsoft.com/office/drawing/2014/main" id="{795ECECB-191C-BAAE-49F9-C9C2B3710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7413" y="4264025"/>
            <a:ext cx="1808162" cy="103187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L" altLang="en-IL"/>
          </a:p>
        </p:txBody>
      </p:sp>
      <p:grpSp>
        <p:nvGrpSpPr>
          <p:cNvPr id="11269" name="Group 4">
            <a:extLst>
              <a:ext uri="{FF2B5EF4-FFF2-40B4-BE49-F238E27FC236}">
                <a16:creationId xmlns:a16="http://schemas.microsoft.com/office/drawing/2014/main" id="{1D88DD3B-6E00-E50F-7860-4ED83B9C7518}"/>
              </a:ext>
            </a:extLst>
          </p:cNvPr>
          <p:cNvGrpSpPr>
            <a:grpSpLocks/>
          </p:cNvGrpSpPr>
          <p:nvPr/>
        </p:nvGrpSpPr>
        <p:grpSpPr bwMode="auto">
          <a:xfrm>
            <a:off x="4729163" y="2233613"/>
            <a:ext cx="1062037" cy="3606800"/>
            <a:chOff x="2979" y="1407"/>
            <a:chExt cx="669" cy="2272"/>
          </a:xfrm>
        </p:grpSpPr>
        <p:sp>
          <p:nvSpPr>
            <p:cNvPr id="11289" name="Text Box 5">
              <a:extLst>
                <a:ext uri="{FF2B5EF4-FFF2-40B4-BE49-F238E27FC236}">
                  <a16:creationId xmlns:a16="http://schemas.microsoft.com/office/drawing/2014/main" id="{1AA8BC01-AE35-89D9-36B8-EF255D9301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7" y="3391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pic>
          <p:nvPicPr>
            <p:cNvPr id="11290" name="Picture 6">
              <a:extLst>
                <a:ext uri="{FF2B5EF4-FFF2-40B4-BE49-F238E27FC236}">
                  <a16:creationId xmlns:a16="http://schemas.microsoft.com/office/drawing/2014/main" id="{0D03D393-A231-D4E8-BC65-EDF07B767A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5" y="1787"/>
              <a:ext cx="405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grpSp>
          <p:nvGrpSpPr>
            <p:cNvPr id="11291" name="Group 7">
              <a:extLst>
                <a:ext uri="{FF2B5EF4-FFF2-40B4-BE49-F238E27FC236}">
                  <a16:creationId xmlns:a16="http://schemas.microsoft.com/office/drawing/2014/main" id="{F956AF87-C30F-1620-59F5-CA0895B18B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9" y="2114"/>
              <a:ext cx="669" cy="353"/>
              <a:chOff x="2979" y="2114"/>
              <a:chExt cx="669" cy="353"/>
            </a:xfrm>
          </p:grpSpPr>
          <p:sp>
            <p:nvSpPr>
              <p:cNvPr id="11299" name="Oval 8">
                <a:extLst>
                  <a:ext uri="{FF2B5EF4-FFF2-40B4-BE49-F238E27FC236}">
                    <a16:creationId xmlns:a16="http://schemas.microsoft.com/office/drawing/2014/main" id="{CF895AA2-D815-1BCD-A41C-5F7CE08B9B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9" y="2114"/>
                <a:ext cx="669" cy="353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IL" altLang="en-IL"/>
              </a:p>
            </p:txBody>
          </p:sp>
          <p:sp>
            <p:nvSpPr>
              <p:cNvPr id="11300" name="Text Box 9">
                <a:extLst>
                  <a:ext uri="{FF2B5EF4-FFF2-40B4-BE49-F238E27FC236}">
                    <a16:creationId xmlns:a16="http://schemas.microsoft.com/office/drawing/2014/main" id="{91355BA9-F170-D4B4-65AB-A9B90626B2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4" y="2184"/>
                <a:ext cx="49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4572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4572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4572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4572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4572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en-IL" sz="1600">
                    <a:solidFill>
                      <a:srgbClr val="000000"/>
                    </a:solidFill>
                    <a:latin typeface="Times New Roman" panose="02020603050405020304" pitchFamily="18" charset="0"/>
                    <a:ea typeface="MS Gothic" panose="020B0609070205080204" pitchFamily="49" charset="-128"/>
                  </a:rPr>
                  <a:t>process</a:t>
                </a:r>
              </a:p>
            </p:txBody>
          </p:sp>
        </p:grpSp>
        <p:grpSp>
          <p:nvGrpSpPr>
            <p:cNvPr id="11292" name="Group 10">
              <a:extLst>
                <a:ext uri="{FF2B5EF4-FFF2-40B4-BE49-F238E27FC236}">
                  <a16:creationId xmlns:a16="http://schemas.microsoft.com/office/drawing/2014/main" id="{4E4D06E9-1FDA-7685-DCFE-CB03D7C184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5" y="2636"/>
              <a:ext cx="608" cy="630"/>
              <a:chOff x="2995" y="2636"/>
              <a:chExt cx="608" cy="630"/>
            </a:xfrm>
          </p:grpSpPr>
          <p:sp>
            <p:nvSpPr>
              <p:cNvPr id="11297" name="Rectangle 11">
                <a:extLst>
                  <a:ext uri="{FF2B5EF4-FFF2-40B4-BE49-F238E27FC236}">
                    <a16:creationId xmlns:a16="http://schemas.microsoft.com/office/drawing/2014/main" id="{E55D3218-838D-2A3F-622D-7C354E651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7" y="2636"/>
                <a:ext cx="593" cy="63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IL" altLang="en-IL"/>
              </a:p>
            </p:txBody>
          </p:sp>
          <p:sp>
            <p:nvSpPr>
              <p:cNvPr id="11298" name="Text Box 12">
                <a:extLst>
                  <a:ext uri="{FF2B5EF4-FFF2-40B4-BE49-F238E27FC236}">
                    <a16:creationId xmlns:a16="http://schemas.microsoft.com/office/drawing/2014/main" id="{68D7F194-6378-AC2F-E9B0-F379EC322F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5" y="2675"/>
                <a:ext cx="608" cy="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4572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4572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4572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4572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4572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en-IL" sz="1600">
                    <a:solidFill>
                      <a:srgbClr val="000000"/>
                    </a:solidFill>
                    <a:latin typeface="Times New Roman" panose="02020603050405020304" pitchFamily="18" charset="0"/>
                    <a:ea typeface="MS Gothic" panose="020B0609070205080204" pitchFamily="49" charset="-128"/>
                  </a:rPr>
                  <a:t>TCP with</a:t>
                </a:r>
              </a:p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en-IL" sz="1600">
                    <a:solidFill>
                      <a:srgbClr val="000000"/>
                    </a:solidFill>
                    <a:latin typeface="Times New Roman" panose="02020603050405020304" pitchFamily="18" charset="0"/>
                    <a:ea typeface="MS Gothic" panose="020B0609070205080204" pitchFamily="49" charset="-128"/>
                  </a:rPr>
                  <a:t>buffers,</a:t>
                </a:r>
              </a:p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en-IL" sz="1600">
                    <a:solidFill>
                      <a:srgbClr val="000000"/>
                    </a:solidFill>
                    <a:latin typeface="Times New Roman" panose="02020603050405020304" pitchFamily="18" charset="0"/>
                    <a:ea typeface="MS Gothic" panose="020B0609070205080204" pitchFamily="49" charset="-128"/>
                  </a:rPr>
                  <a:t>variables</a:t>
                </a:r>
              </a:p>
            </p:txBody>
          </p:sp>
        </p:grpSp>
        <p:sp>
          <p:nvSpPr>
            <p:cNvPr id="11293" name="Rectangle 13">
              <a:extLst>
                <a:ext uri="{FF2B5EF4-FFF2-40B4-BE49-F238E27FC236}">
                  <a16:creationId xmlns:a16="http://schemas.microsoft.com/office/drawing/2014/main" id="{5AE29F01-9B6D-BD60-C907-CE583D61A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0" y="2445"/>
              <a:ext cx="415" cy="207"/>
            </a:xfrm>
            <a:prstGeom prst="rect">
              <a:avLst/>
            </a:prstGeom>
            <a:solidFill>
              <a:srgbClr val="BBE0E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IL" sz="1600">
                  <a:solidFill>
                    <a:srgbClr val="000000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rPr>
                <a:t>socket</a:t>
              </a:r>
            </a:p>
          </p:txBody>
        </p:sp>
        <p:sp>
          <p:nvSpPr>
            <p:cNvPr id="11294" name="Line 14">
              <a:extLst>
                <a:ext uri="{FF2B5EF4-FFF2-40B4-BE49-F238E27FC236}">
                  <a16:creationId xmlns:a16="http://schemas.microsoft.com/office/drawing/2014/main" id="{2EF6D7E4-B623-20F2-2E66-7D31E97312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07" y="2351"/>
              <a:ext cx="1" cy="13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L"/>
            </a:p>
          </p:txBody>
        </p:sp>
        <p:sp>
          <p:nvSpPr>
            <p:cNvPr id="11295" name="Line 15">
              <a:extLst>
                <a:ext uri="{FF2B5EF4-FFF2-40B4-BE49-F238E27FC236}">
                  <a16:creationId xmlns:a16="http://schemas.microsoft.com/office/drawing/2014/main" id="{DA415FFC-3206-6781-6C98-EDDAB6E4B8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5" y="2614"/>
              <a:ext cx="1" cy="12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L"/>
            </a:p>
          </p:txBody>
        </p:sp>
        <p:sp>
          <p:nvSpPr>
            <p:cNvPr id="11296" name="Text Box 16">
              <a:extLst>
                <a:ext uri="{FF2B5EF4-FFF2-40B4-BE49-F238E27FC236}">
                  <a16:creationId xmlns:a16="http://schemas.microsoft.com/office/drawing/2014/main" id="{41B053AC-B77C-7C6F-4634-5885BB19F8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4" y="1407"/>
              <a:ext cx="46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IL" sz="1600">
                  <a:solidFill>
                    <a:srgbClr val="000000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rPr>
                <a:t>host or</a:t>
              </a:r>
            </a:p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IL" sz="1600">
                  <a:solidFill>
                    <a:srgbClr val="000000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rPr>
                <a:t>server</a:t>
              </a:r>
            </a:p>
          </p:txBody>
        </p:sp>
      </p:grpSp>
      <p:grpSp>
        <p:nvGrpSpPr>
          <p:cNvPr id="11270" name="Group 17">
            <a:extLst>
              <a:ext uri="{FF2B5EF4-FFF2-40B4-BE49-F238E27FC236}">
                <a16:creationId xmlns:a16="http://schemas.microsoft.com/office/drawing/2014/main" id="{343AAFA6-D487-9362-C849-EB3AE8C6B024}"/>
              </a:ext>
            </a:extLst>
          </p:cNvPr>
          <p:cNvGrpSpPr>
            <a:grpSpLocks/>
          </p:cNvGrpSpPr>
          <p:nvPr/>
        </p:nvGrpSpPr>
        <p:grpSpPr bwMode="auto">
          <a:xfrm>
            <a:off x="7886700" y="2212975"/>
            <a:ext cx="1062038" cy="3606800"/>
            <a:chOff x="4968" y="1394"/>
            <a:chExt cx="669" cy="2272"/>
          </a:xfrm>
        </p:grpSpPr>
        <p:sp>
          <p:nvSpPr>
            <p:cNvPr id="11277" name="Text Box 18">
              <a:extLst>
                <a:ext uri="{FF2B5EF4-FFF2-40B4-BE49-F238E27FC236}">
                  <a16:creationId xmlns:a16="http://schemas.microsoft.com/office/drawing/2014/main" id="{5CE2D83D-AC4E-1D94-924F-60F8CE3B42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6" y="3378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pic>
          <p:nvPicPr>
            <p:cNvPr id="11278" name="Picture 19">
              <a:extLst>
                <a:ext uri="{FF2B5EF4-FFF2-40B4-BE49-F238E27FC236}">
                  <a16:creationId xmlns:a16="http://schemas.microsoft.com/office/drawing/2014/main" id="{7CE88563-CE03-19D2-E798-350BDD55C0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4" y="1774"/>
              <a:ext cx="405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grpSp>
          <p:nvGrpSpPr>
            <p:cNvPr id="11279" name="Group 20">
              <a:extLst>
                <a:ext uri="{FF2B5EF4-FFF2-40B4-BE49-F238E27FC236}">
                  <a16:creationId xmlns:a16="http://schemas.microsoft.com/office/drawing/2014/main" id="{523DB79B-32A2-9098-D9D4-DF156CB913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68" y="2101"/>
              <a:ext cx="669" cy="353"/>
              <a:chOff x="4968" y="2101"/>
              <a:chExt cx="669" cy="353"/>
            </a:xfrm>
          </p:grpSpPr>
          <p:sp>
            <p:nvSpPr>
              <p:cNvPr id="11287" name="Oval 21">
                <a:extLst>
                  <a:ext uri="{FF2B5EF4-FFF2-40B4-BE49-F238E27FC236}">
                    <a16:creationId xmlns:a16="http://schemas.microsoft.com/office/drawing/2014/main" id="{0655A385-862E-4A57-2AB1-347E37ED5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8" y="2101"/>
                <a:ext cx="669" cy="353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IL" altLang="en-IL"/>
              </a:p>
            </p:txBody>
          </p:sp>
          <p:sp>
            <p:nvSpPr>
              <p:cNvPr id="11288" name="Text Box 22">
                <a:extLst>
                  <a:ext uri="{FF2B5EF4-FFF2-40B4-BE49-F238E27FC236}">
                    <a16:creationId xmlns:a16="http://schemas.microsoft.com/office/drawing/2014/main" id="{6180541F-A69F-B554-6FB7-909CC04472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3" y="2171"/>
                <a:ext cx="49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4572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4572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4572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4572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4572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en-IL" sz="1600">
                    <a:solidFill>
                      <a:srgbClr val="000000"/>
                    </a:solidFill>
                    <a:latin typeface="Times New Roman" panose="02020603050405020304" pitchFamily="18" charset="0"/>
                    <a:ea typeface="MS Gothic" panose="020B0609070205080204" pitchFamily="49" charset="-128"/>
                  </a:rPr>
                  <a:t>process</a:t>
                </a:r>
              </a:p>
            </p:txBody>
          </p:sp>
        </p:grpSp>
        <p:grpSp>
          <p:nvGrpSpPr>
            <p:cNvPr id="11280" name="Group 23">
              <a:extLst>
                <a:ext uri="{FF2B5EF4-FFF2-40B4-BE49-F238E27FC236}">
                  <a16:creationId xmlns:a16="http://schemas.microsoft.com/office/drawing/2014/main" id="{B256DA78-DF3E-32E7-477B-FD4FD8F01A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84" y="2623"/>
              <a:ext cx="608" cy="630"/>
              <a:chOff x="4984" y="2623"/>
              <a:chExt cx="608" cy="630"/>
            </a:xfrm>
          </p:grpSpPr>
          <p:sp>
            <p:nvSpPr>
              <p:cNvPr id="11285" name="Rectangle 24">
                <a:extLst>
                  <a:ext uri="{FF2B5EF4-FFF2-40B4-BE49-F238E27FC236}">
                    <a16:creationId xmlns:a16="http://schemas.microsoft.com/office/drawing/2014/main" id="{9B4262E2-D3D9-A88D-220E-C59590F51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6" y="2623"/>
                <a:ext cx="593" cy="63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IL" altLang="en-IL"/>
              </a:p>
            </p:txBody>
          </p:sp>
          <p:sp>
            <p:nvSpPr>
              <p:cNvPr id="11286" name="Text Box 25">
                <a:extLst>
                  <a:ext uri="{FF2B5EF4-FFF2-40B4-BE49-F238E27FC236}">
                    <a16:creationId xmlns:a16="http://schemas.microsoft.com/office/drawing/2014/main" id="{C299C18E-DCE8-87F5-AE31-1C9B72D739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84" y="2662"/>
                <a:ext cx="608" cy="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4572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4572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4572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4572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4572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en-IL" sz="1600">
                    <a:solidFill>
                      <a:srgbClr val="000000"/>
                    </a:solidFill>
                    <a:latin typeface="Times New Roman" panose="02020603050405020304" pitchFamily="18" charset="0"/>
                    <a:ea typeface="MS Gothic" panose="020B0609070205080204" pitchFamily="49" charset="-128"/>
                  </a:rPr>
                  <a:t>TCP with</a:t>
                </a:r>
              </a:p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en-IL" sz="1600">
                    <a:solidFill>
                      <a:srgbClr val="000000"/>
                    </a:solidFill>
                    <a:latin typeface="Times New Roman" panose="02020603050405020304" pitchFamily="18" charset="0"/>
                    <a:ea typeface="MS Gothic" panose="020B0609070205080204" pitchFamily="49" charset="-128"/>
                  </a:rPr>
                  <a:t>buffers,</a:t>
                </a:r>
              </a:p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en-IL" sz="1600">
                    <a:solidFill>
                      <a:srgbClr val="000000"/>
                    </a:solidFill>
                    <a:latin typeface="Times New Roman" panose="02020603050405020304" pitchFamily="18" charset="0"/>
                    <a:ea typeface="MS Gothic" panose="020B0609070205080204" pitchFamily="49" charset="-128"/>
                  </a:rPr>
                  <a:t>variables</a:t>
                </a:r>
              </a:p>
            </p:txBody>
          </p:sp>
        </p:grpSp>
        <p:sp>
          <p:nvSpPr>
            <p:cNvPr id="11281" name="Rectangle 26">
              <a:extLst>
                <a:ext uri="{FF2B5EF4-FFF2-40B4-BE49-F238E27FC236}">
                  <a16:creationId xmlns:a16="http://schemas.microsoft.com/office/drawing/2014/main" id="{659AFCFB-783F-9FC9-B7B8-239C03C02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" y="2432"/>
              <a:ext cx="415" cy="207"/>
            </a:xfrm>
            <a:prstGeom prst="rect">
              <a:avLst/>
            </a:prstGeom>
            <a:solidFill>
              <a:srgbClr val="BBE0E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IL" sz="1600">
                  <a:solidFill>
                    <a:srgbClr val="000000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rPr>
                <a:t>socket</a:t>
              </a:r>
            </a:p>
          </p:txBody>
        </p:sp>
        <p:sp>
          <p:nvSpPr>
            <p:cNvPr id="11282" name="Line 27">
              <a:extLst>
                <a:ext uri="{FF2B5EF4-FFF2-40B4-BE49-F238E27FC236}">
                  <a16:creationId xmlns:a16="http://schemas.microsoft.com/office/drawing/2014/main" id="{2E55D35D-27B3-043B-E37F-BCBF3B39AB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96" y="2338"/>
              <a:ext cx="1" cy="13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L"/>
            </a:p>
          </p:txBody>
        </p:sp>
        <p:sp>
          <p:nvSpPr>
            <p:cNvPr id="11283" name="Line 28">
              <a:extLst>
                <a:ext uri="{FF2B5EF4-FFF2-40B4-BE49-F238E27FC236}">
                  <a16:creationId xmlns:a16="http://schemas.microsoft.com/office/drawing/2014/main" id="{F0A23058-5071-884E-8773-28D2DB9278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4" y="2601"/>
              <a:ext cx="1" cy="12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L"/>
            </a:p>
          </p:txBody>
        </p:sp>
        <p:sp>
          <p:nvSpPr>
            <p:cNvPr id="11284" name="Text Box 29">
              <a:extLst>
                <a:ext uri="{FF2B5EF4-FFF2-40B4-BE49-F238E27FC236}">
                  <a16:creationId xmlns:a16="http://schemas.microsoft.com/office/drawing/2014/main" id="{CFF9E322-3C5D-316A-0359-C5805CF5C2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3" y="1394"/>
              <a:ext cx="46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IL" sz="1600">
                  <a:solidFill>
                    <a:srgbClr val="000000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rPr>
                <a:t>host or</a:t>
              </a:r>
            </a:p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IL" sz="1600">
                  <a:solidFill>
                    <a:srgbClr val="000000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rPr>
                <a:t>server</a:t>
              </a:r>
            </a:p>
          </p:txBody>
        </p:sp>
      </p:grpSp>
      <p:sp>
        <p:nvSpPr>
          <p:cNvPr id="11271" name="Text Box 30">
            <a:extLst>
              <a:ext uri="{FF2B5EF4-FFF2-40B4-BE49-F238E27FC236}">
                <a16:creationId xmlns:a16="http://schemas.microsoft.com/office/drawing/2014/main" id="{0D76CC70-3919-3023-70DD-EEFEDD77F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5725" y="4395788"/>
            <a:ext cx="812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IL" sz="16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t>Internet</a:t>
            </a:r>
          </a:p>
        </p:txBody>
      </p:sp>
      <p:sp>
        <p:nvSpPr>
          <p:cNvPr id="11272" name="Line 31">
            <a:extLst>
              <a:ext uri="{FF2B5EF4-FFF2-40B4-BE49-F238E27FC236}">
                <a16:creationId xmlns:a16="http://schemas.microsoft.com/office/drawing/2014/main" id="{898BA412-F3C8-ACDC-B14C-57A641790BF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6113" y="4806950"/>
            <a:ext cx="22113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L"/>
          </a:p>
        </p:txBody>
      </p:sp>
      <p:sp>
        <p:nvSpPr>
          <p:cNvPr id="11273" name="Line 32">
            <a:extLst>
              <a:ext uri="{FF2B5EF4-FFF2-40B4-BE49-F238E27FC236}">
                <a16:creationId xmlns:a16="http://schemas.microsoft.com/office/drawing/2014/main" id="{6CD15835-4C9B-1A23-1E17-535D4E30DC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05450" y="5184775"/>
            <a:ext cx="247650" cy="320675"/>
          </a:xfrm>
          <a:prstGeom prst="line">
            <a:avLst/>
          </a:prstGeom>
          <a:noFill/>
          <a:ln w="936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L"/>
          </a:p>
        </p:txBody>
      </p:sp>
      <p:sp>
        <p:nvSpPr>
          <p:cNvPr id="11274" name="Text Box 33">
            <a:extLst>
              <a:ext uri="{FF2B5EF4-FFF2-40B4-BE49-F238E27FC236}">
                <a16:creationId xmlns:a16="http://schemas.microsoft.com/office/drawing/2014/main" id="{F8AEB81A-ED7E-B5EB-3804-2DED5CDE5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048000"/>
            <a:ext cx="13255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IL" sz="1600">
                <a:solidFill>
                  <a:srgbClr val="FF0000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t>controlled by</a:t>
            </a:r>
          </a:p>
          <a:p>
            <a:pPr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IL" sz="1600">
                <a:solidFill>
                  <a:srgbClr val="FF0000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t>app developer</a:t>
            </a:r>
          </a:p>
        </p:txBody>
      </p:sp>
      <p:sp>
        <p:nvSpPr>
          <p:cNvPr id="11275" name="Line 34">
            <a:extLst>
              <a:ext uri="{FF2B5EF4-FFF2-40B4-BE49-F238E27FC236}">
                <a16:creationId xmlns:a16="http://schemas.microsoft.com/office/drawing/2014/main" id="{78A52504-1FEC-D904-AE5C-64DD4C3D19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3413" y="3330575"/>
            <a:ext cx="222250" cy="133350"/>
          </a:xfrm>
          <a:prstGeom prst="line">
            <a:avLst/>
          </a:prstGeom>
          <a:noFill/>
          <a:ln w="936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L"/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11A897CF-9447-274B-B4B5-BA5330CA4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47EF1BE-4BE9-8241-918C-FBE273CDE041}" type="slidenum">
              <a:rPr lang="en-US" altLang="en-IL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3</a:t>
            </a:fld>
            <a:endParaRPr lang="en-US" altLang="en-IL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8F1AB606-D50F-41B5-CD3B-D31EF9D381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3605"/>
            <a:ext cx="8231188" cy="1325620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IL" dirty="0"/>
              <a:t>Server – no IPv6 </a:t>
            </a:r>
            <a:br>
              <a:rPr lang="en-GB" altLang="en-IL" dirty="0"/>
            </a:br>
            <a:r>
              <a:rPr lang="en-GB" altLang="en-IL" dirty="0"/>
              <a:t>(code you are used to)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8B0F3191-86D0-DFB5-5B96-B6934C255046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31188" cy="4527550"/>
          </a:xfrm>
        </p:spPr>
        <p:txBody>
          <a:bodyPr lIns="90000" tIns="46800" rIns="90000" bIns="46800">
            <a:spAutoFit/>
          </a:bodyPr>
          <a:lstStyle/>
          <a:p>
            <a:pPr marL="341313" indent="-341313" defTabSz="457200" eaLnBrk="1" hangingPunct="1">
              <a:lnSpc>
                <a:spcPct val="80000"/>
              </a:lnSpc>
              <a:spcBef>
                <a:spcPts val="450"/>
              </a:spcBef>
              <a:buFont typeface="Courier New" panose="02070309020205020404" pitchFamily="49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000" b="1">
                <a:latin typeface="Courier New" panose="02070309020205020404" pitchFamily="49" charset="0"/>
              </a:rPr>
              <a:t>	</a:t>
            </a:r>
            <a:r>
              <a:rPr lang="en-GB" altLang="en-IL" sz="1800" b="1">
                <a:latin typeface="Courier New" panose="02070309020205020404" pitchFamily="49" charset="0"/>
              </a:rPr>
              <a:t>if (listen(sockfd, BACKLOG) == -1) {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450"/>
              </a:spcBef>
              <a:buFont typeface="Courier New" panose="02070309020205020404" pitchFamily="49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 b="1">
                <a:latin typeface="Courier New" panose="02070309020205020404" pitchFamily="49" charset="0"/>
              </a:rPr>
              <a:t>		perror("listen");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450"/>
              </a:spcBef>
              <a:buFont typeface="Courier New" panose="02070309020205020404" pitchFamily="49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 b="1">
                <a:latin typeface="Courier New" panose="02070309020205020404" pitchFamily="49" charset="0"/>
              </a:rPr>
              <a:t>		exit(1);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450"/>
              </a:spcBef>
              <a:buFont typeface="Courier New" panose="02070309020205020404" pitchFamily="49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 b="1">
                <a:latin typeface="Courier New" panose="02070309020205020404" pitchFamily="49" charset="0"/>
              </a:rPr>
              <a:t>	}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450"/>
              </a:spcBef>
              <a:buFont typeface="Courier New" panose="02070309020205020404" pitchFamily="49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 b="1">
                <a:latin typeface="Courier New" panose="02070309020205020404" pitchFamily="49" charset="0"/>
              </a:rPr>
              <a:t>	while(1) { /* main accept() loop */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450"/>
              </a:spcBef>
              <a:buFont typeface="Courier New" panose="02070309020205020404" pitchFamily="49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 b="1">
                <a:latin typeface="Courier New" panose="02070309020205020404" pitchFamily="49" charset="0"/>
              </a:rPr>
              <a:t>		sin_size = sizeof(struct sockaddr_in);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450"/>
              </a:spcBef>
              <a:buFont typeface="Courier New" panose="02070309020205020404" pitchFamily="49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 b="1">
                <a:latin typeface="Courier New" panose="02070309020205020404" pitchFamily="49" charset="0"/>
              </a:rPr>
              <a:t>		if ((new_fd = accept(sockfd, (struct sockaddr*)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450"/>
              </a:spcBef>
              <a:buFont typeface="Courier New" panose="02070309020205020404" pitchFamily="49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 b="1">
                <a:latin typeface="Courier New" panose="02070309020205020404" pitchFamily="49" charset="0"/>
              </a:rPr>
              <a:t>				   &amp;their_addr,&amp;sin_size)) == -1) {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450"/>
              </a:spcBef>
              <a:buFont typeface="Courier New" panose="02070309020205020404" pitchFamily="49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 b="1">
                <a:latin typeface="Courier New" panose="02070309020205020404" pitchFamily="49" charset="0"/>
              </a:rPr>
              <a:t>			perror("accept");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450"/>
              </a:spcBef>
              <a:buFont typeface="Courier New" panose="02070309020205020404" pitchFamily="49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 b="1">
                <a:latin typeface="Courier New" panose="02070309020205020404" pitchFamily="49" charset="0"/>
              </a:rPr>
              <a:t>			continue;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450"/>
              </a:spcBef>
              <a:buFont typeface="Courier New" panose="02070309020205020404" pitchFamily="49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 b="1">
                <a:latin typeface="Courier New" panose="02070309020205020404" pitchFamily="49" charset="0"/>
              </a:rPr>
              <a:t>		}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450"/>
              </a:spcBef>
              <a:buFont typeface="Courier New" panose="02070309020205020404" pitchFamily="49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 b="1">
                <a:latin typeface="Courier New" panose="02070309020205020404" pitchFamily="49" charset="0"/>
              </a:rPr>
              <a:t>		printf("server: got connection from %s\n",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450"/>
              </a:spcBef>
              <a:buFont typeface="Courier New" panose="02070309020205020404" pitchFamily="49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 b="1">
                <a:latin typeface="Courier New" panose="02070309020205020404" pitchFamily="49" charset="0"/>
              </a:rPr>
              <a:t>		inet_ntoa(their_addr.sin_addr));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E0609-11A0-E4E0-04D9-E271E562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0E9852B-5B50-D14E-9EA4-67A7A20E4CC5}" type="slidenum">
              <a:rPr lang="en-US" altLang="en-IL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30</a:t>
            </a:fld>
            <a:endParaRPr lang="en-US" altLang="en-IL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9D3F5C1C-C5C8-2B08-4315-CD827676AD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IL"/>
              <a:t>Establishing a Connection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645447CE-61AD-83BF-74B7-334ECE65659D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31188" cy="4527550"/>
          </a:xfrm>
        </p:spPr>
        <p:txBody>
          <a:bodyPr lIns="90000" tIns="46800" rIns="90000" bIns="46800">
            <a:spAutoFit/>
          </a:bodyPr>
          <a:lstStyle/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400"/>
              <a:t>Include file</a:t>
            </a:r>
            <a:r>
              <a:rPr lang="en-GB" altLang="en-IL" sz="2400">
                <a:latin typeface="Times New Roman" panose="02020603050405020304" pitchFamily="18" charset="0"/>
              </a:rPr>
              <a:t> </a:t>
            </a:r>
            <a:r>
              <a:rPr lang="en-GB" altLang="en-IL" sz="2400" b="1">
                <a:latin typeface="Courier New" panose="02070309020205020404" pitchFamily="49" charset="0"/>
              </a:rPr>
              <a:t>&lt;sys/socket.h&gt;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IL" sz="2400" b="1">
              <a:latin typeface="Courier New" panose="02070309020205020404" pitchFamily="49" charset="0"/>
            </a:endParaRPr>
          </a:p>
          <a:p>
            <a:pPr marL="341313" indent="-341313" defTabSz="457200" eaLnBrk="1" hangingPunct="1">
              <a:spcBef>
                <a:spcPts val="6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400" b="1">
                <a:latin typeface="Courier New" panose="02070309020205020404" pitchFamily="49" charset="0"/>
              </a:rPr>
              <a:t>int connect (int sockfd, struct sockaddr* servaddr, int addrlen);</a:t>
            </a:r>
          </a:p>
          <a:p>
            <a:pPr marL="341313" indent="-341313" defTabSz="457200"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400"/>
              <a:t>Connect to another socket.</a:t>
            </a:r>
          </a:p>
          <a:p>
            <a:pPr marL="741363" lvl="1" indent="-284163" defTabSz="457200" eaLnBrk="1" hangingPunct="1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000"/>
              <a:t>Returns 0 on success, -1 and sets </a:t>
            </a:r>
            <a:r>
              <a:rPr lang="en-GB" altLang="en-IL" sz="2000" b="1">
                <a:latin typeface="Courier New" panose="02070309020205020404" pitchFamily="49" charset="0"/>
              </a:rPr>
              <a:t>errno</a:t>
            </a:r>
            <a:r>
              <a:rPr lang="en-GB" altLang="en-IL" sz="2000" b="1"/>
              <a:t> </a:t>
            </a:r>
            <a:r>
              <a:rPr lang="en-GB" altLang="en-IL" sz="2000"/>
              <a:t>on failure.</a:t>
            </a:r>
          </a:p>
          <a:p>
            <a:pPr marL="741363" lvl="1" indent="-284163" defTabSz="457200" eaLnBrk="1" hangingPunct="1">
              <a:spcBef>
                <a:spcPts val="500"/>
              </a:spcBef>
              <a:buFont typeface="Courier New" panose="02070309020205020404" pitchFamily="49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000" b="1">
                <a:latin typeface="Courier New" panose="02070309020205020404" pitchFamily="49" charset="0"/>
              </a:rPr>
              <a:t>sockfd</a:t>
            </a:r>
            <a:r>
              <a:rPr lang="en-GB" altLang="en-IL" sz="2000"/>
              <a:t>: socket file descriptor (returned from </a:t>
            </a:r>
            <a:r>
              <a:rPr lang="en-GB" altLang="en-IL" sz="2000" b="1">
                <a:latin typeface="Courier New" panose="02070309020205020404" pitchFamily="49" charset="0"/>
              </a:rPr>
              <a:t>socket</a:t>
            </a:r>
            <a:r>
              <a:rPr lang="en-GB" altLang="en-IL" sz="2000"/>
              <a:t>)</a:t>
            </a:r>
          </a:p>
          <a:p>
            <a:pPr marL="741363" lvl="1" indent="-284163" defTabSz="457200" eaLnBrk="1" hangingPunct="1">
              <a:spcBef>
                <a:spcPts val="500"/>
              </a:spcBef>
              <a:buFont typeface="Courier New" panose="02070309020205020404" pitchFamily="49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000" b="1">
                <a:latin typeface="Courier New" panose="02070309020205020404" pitchFamily="49" charset="0"/>
              </a:rPr>
              <a:t>servaddr</a:t>
            </a:r>
            <a:r>
              <a:rPr lang="en-GB" altLang="en-IL" sz="2000"/>
              <a:t>: IP address and port number of server</a:t>
            </a:r>
          </a:p>
          <a:p>
            <a:pPr marL="741363" lvl="1" indent="-284163" defTabSz="457200" eaLnBrk="1" hangingPunct="1">
              <a:spcBef>
                <a:spcPts val="500"/>
              </a:spcBef>
              <a:buFont typeface="Courier New" panose="02070309020205020404" pitchFamily="49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000" b="1">
                <a:latin typeface="Courier New" panose="02070309020205020404" pitchFamily="49" charset="0"/>
              </a:rPr>
              <a:t>addrlen</a:t>
            </a:r>
            <a:r>
              <a:rPr lang="en-GB" altLang="en-IL" sz="2000"/>
              <a:t>: length of address structure</a:t>
            </a:r>
          </a:p>
          <a:p>
            <a:pPr lvl="2" defTabSz="457200" eaLnBrk="1" hangingPunct="1">
              <a:spcBef>
                <a:spcPts val="450"/>
              </a:spcBef>
              <a:buFont typeface="Courier New" panose="02070309020205020404" pitchFamily="49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 b="1">
                <a:latin typeface="Courier New" panose="02070309020205020404" pitchFamily="49" charset="0"/>
              </a:rPr>
              <a:t>= sizeof (struct sockaddr_in)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45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IL" sz="1800" b="1">
              <a:latin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74E74-75C3-FA96-79C6-2AF44BCD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6CB6925-7EFF-6D4E-A98E-9281B101B824}" type="slidenum">
              <a:rPr lang="en-US" altLang="en-IL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31</a:t>
            </a:fld>
            <a:endParaRPr lang="en-US" altLang="en-IL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F6BBF978-5B78-D89D-498B-6FBC383E7D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IL"/>
              <a:t>Connect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E77BC2F6-0425-34DE-4D98-9C6155DD8B3F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altLang="en-IL"/>
              <a:t>Before connecting, </a:t>
            </a:r>
          </a:p>
          <a:p>
            <a:pPr>
              <a:buFont typeface="Wingdings 2" pitchFamily="2" charset="2"/>
              <a:buNone/>
            </a:pPr>
            <a:r>
              <a:rPr lang="en-GB" altLang="en-IL" sz="1800" b="1">
                <a:latin typeface="Courier New" panose="02070309020205020404" pitchFamily="49" charset="0"/>
                <a:cs typeface="Courier New" panose="02070309020205020404" pitchFamily="49" charset="0"/>
              </a:rPr>
              <a:t>socket.socket_state = SS_UNCONNECTED;</a:t>
            </a:r>
          </a:p>
          <a:p>
            <a:r>
              <a:rPr lang="en-GB" altLang="en-IL"/>
              <a:t>Add the sock to tcp_listening_hash waiting for server’s response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D4210-82B5-92AF-74AD-1AC723841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CA6B86A-9610-EC48-81B0-071F1A078D82}" type="slidenum">
              <a:rPr lang="en-US" altLang="en-IL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32</a:t>
            </a:fld>
            <a:endParaRPr lang="en-US" altLang="en-IL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9B25C814-4299-BB57-3F98-05484CF190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3605"/>
            <a:ext cx="8231188" cy="1325620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IL" dirty="0"/>
              <a:t>Client – no IPv6 </a:t>
            </a:r>
            <a:br>
              <a:rPr lang="en-GB" altLang="en-IL" dirty="0"/>
            </a:br>
            <a:r>
              <a:rPr lang="en-GB" altLang="en-IL" dirty="0"/>
              <a:t>(code you are used to)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BE8EC2FC-10B4-BF03-4EB4-C622FFF040AA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31188" cy="4527550"/>
          </a:xfrm>
        </p:spPr>
        <p:txBody>
          <a:bodyPr lIns="90000" tIns="46800" rIns="90000" bIns="46800">
            <a:spAutoFit/>
          </a:bodyPr>
          <a:lstStyle/>
          <a:p>
            <a:pPr marL="341313" indent="-341313" defTabSz="457200" eaLnBrk="1" hangingPunct="1">
              <a:lnSpc>
                <a:spcPct val="90000"/>
              </a:lnSpc>
              <a:spcBef>
                <a:spcPts val="400"/>
              </a:spcBef>
              <a:buFont typeface="Courier New" panose="02070309020205020404" pitchFamily="49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600" b="1">
                <a:latin typeface="Courier New" panose="02070309020205020404" pitchFamily="49" charset="0"/>
              </a:rPr>
              <a:t>	if ((sockfd = socket (PF_INET, SOCK_STREAM, 0)) == -1) {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400"/>
              </a:spcBef>
              <a:buFont typeface="Courier New" panose="02070309020205020404" pitchFamily="49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600" b="1">
                <a:latin typeface="Courier New" panose="02070309020205020404" pitchFamily="49" charset="0"/>
              </a:rPr>
              <a:t>		perror (“socket”);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400"/>
              </a:spcBef>
              <a:buFont typeface="Courier New" panose="02070309020205020404" pitchFamily="49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600" b="1">
                <a:latin typeface="Courier New" panose="02070309020205020404" pitchFamily="49" charset="0"/>
              </a:rPr>
              <a:t>		exit (1);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400"/>
              </a:spcBef>
              <a:buFont typeface="Courier New" panose="02070309020205020404" pitchFamily="49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600" b="1">
                <a:latin typeface="Courier New" panose="02070309020205020404" pitchFamily="49" charset="0"/>
              </a:rPr>
              <a:t>	}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400"/>
              </a:spcBef>
              <a:buFont typeface="Courier New" panose="02070309020205020404" pitchFamily="49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IL" sz="1600" b="1">
              <a:latin typeface="Courier New" panose="02070309020205020404" pitchFamily="49" charset="0"/>
            </a:endParaRPr>
          </a:p>
          <a:p>
            <a:pPr marL="341313" indent="-341313" defTabSz="457200" eaLnBrk="1" hangingPunct="1">
              <a:lnSpc>
                <a:spcPct val="90000"/>
              </a:lnSpc>
              <a:spcBef>
                <a:spcPts val="400"/>
              </a:spcBef>
              <a:buFont typeface="Courier New" panose="02070309020205020404" pitchFamily="49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600" b="1">
                <a:latin typeface="Courier New" panose="02070309020205020404" pitchFamily="49" charset="0"/>
              </a:rPr>
              <a:t>	their_addr.sin_family = AF_INET; /* interp’d by host */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400"/>
              </a:spcBef>
              <a:buFont typeface="Courier New" panose="02070309020205020404" pitchFamily="49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600" b="1">
                <a:latin typeface="Courier New" panose="02070309020205020404" pitchFamily="49" charset="0"/>
              </a:rPr>
              <a:t>	their_addr.sin_port = htons (PORT);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400"/>
              </a:spcBef>
              <a:buFont typeface="Courier New" panose="02070309020205020404" pitchFamily="49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600" b="1">
                <a:latin typeface="Courier New" panose="02070309020205020404" pitchFamily="49" charset="0"/>
              </a:rPr>
              <a:t>	their_addr.sin_addr = *((struct in_addr*)he-&gt;h_addr);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400"/>
              </a:spcBef>
              <a:buFont typeface="Courier New" panose="02070309020205020404" pitchFamily="49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600" b="1">
                <a:latin typeface="Courier New" panose="02070309020205020404" pitchFamily="49" charset="0"/>
              </a:rPr>
              <a:t>	bzero (&amp;(their_addr.sin_zero), 8);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400"/>
              </a:spcBef>
              <a:buFont typeface="Courier New" panose="02070309020205020404" pitchFamily="49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600" b="1">
                <a:latin typeface="Courier New" panose="02070309020205020404" pitchFamily="49" charset="0"/>
              </a:rPr>
              <a:t>	/* zero rest of struct */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400"/>
              </a:spcBef>
              <a:buFont typeface="Courier New" panose="02070309020205020404" pitchFamily="49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600" b="1">
                <a:latin typeface="Courier New" panose="02070309020205020404" pitchFamily="49" charset="0"/>
              </a:rPr>
              <a:t>	if (connect (sockfd, (struct sockaddr*)&amp;their_addr,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400"/>
              </a:spcBef>
              <a:buFont typeface="Courier New" panose="02070309020205020404" pitchFamily="49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600" b="1">
                <a:latin typeface="Courier New" panose="02070309020205020404" pitchFamily="49" charset="0"/>
              </a:rPr>
              <a:t>			  sizeof (struct sockaddr)) == -1) {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400"/>
              </a:spcBef>
              <a:buFont typeface="Courier New" panose="02070309020205020404" pitchFamily="49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600" b="1">
                <a:latin typeface="Courier New" panose="02070309020205020404" pitchFamily="49" charset="0"/>
              </a:rPr>
              <a:t>		perror (“connect”);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400"/>
              </a:spcBef>
              <a:buFont typeface="Courier New" panose="02070309020205020404" pitchFamily="49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600" b="1">
                <a:latin typeface="Courier New" panose="02070309020205020404" pitchFamily="49" charset="0"/>
              </a:rPr>
              <a:t>		exit (1);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400"/>
              </a:spcBef>
              <a:buFont typeface="Courier New" panose="02070309020205020404" pitchFamily="49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600" b="1">
                <a:latin typeface="Courier New" panose="02070309020205020404" pitchFamily="49" charset="0"/>
              </a:rPr>
              <a:t>	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0EA54-40C3-3B98-7565-CD2568A5E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316AEC0-E45C-A445-B615-B131DBEA21D1}" type="slidenum">
              <a:rPr lang="en-US" altLang="en-IL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33</a:t>
            </a:fld>
            <a:endParaRPr lang="en-US" altLang="en-IL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857F99C8-25E5-33A6-4CB2-7E22FA2D71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IL"/>
              <a:t>Sockets API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35246840-8B5E-EC31-1908-8E9765DDB6C9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31188" cy="4527550"/>
          </a:xfrm>
        </p:spPr>
        <p:txBody>
          <a:bodyPr lIns="90000" tIns="46800" rIns="90000" bIns="46800">
            <a:spAutoFit/>
          </a:bodyPr>
          <a:lstStyle/>
          <a:p>
            <a:pPr marL="341313" indent="-341313" defTabSz="457200" eaLnBrk="1" hangingPunct="1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IL"/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/>
              <a:t>Creation and Setup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/>
              <a:t>Establishing a Connection (TCP)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/>
              <a:t>Sending and Receiving Data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/>
              <a:t>Tearing Down a Connection (TCP)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206C2-47D7-36AC-5375-A06BE631B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845D00B-FA5F-B347-9C12-E61CC0379195}" type="slidenum">
              <a:rPr lang="en-US" altLang="en-IL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34</a:t>
            </a:fld>
            <a:endParaRPr lang="en-US" altLang="en-IL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C4FE567D-8DAA-937F-C938-D4B4CFEE98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IL" dirty="0"/>
              <a:t>Sending and Receiving Data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7B8C8EF7-22DF-AAD4-D3B1-5652505D618F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15950" y="1912938"/>
            <a:ext cx="7956550" cy="4322595"/>
          </a:xfrm>
        </p:spPr>
        <p:txBody>
          <a:bodyPr lIns="90000" tIns="46800" rIns="90000" bIns="46800">
            <a:spAutoFit/>
          </a:bodyPr>
          <a:lstStyle/>
          <a:p>
            <a:pPr marL="341313" indent="-341313" defTabSz="457200" eaLnBrk="1" hangingPunct="1">
              <a:lnSpc>
                <a:spcPct val="9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000" dirty="0"/>
              <a:t>Write/Read data to/from a stream (TCP) or “connected” datagram (UDP) socket. </a:t>
            </a:r>
          </a:p>
          <a:p>
            <a:pPr marL="341313" indent="-341313" defTabSz="457200" eaLnBrk="1" hangingPunct="1">
              <a:spcBef>
                <a:spcPts val="4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 b="1" dirty="0">
                <a:latin typeface="Courier New" panose="02070309020205020404" pitchFamily="49" charset="0"/>
              </a:rPr>
              <a:t>int write (int </a:t>
            </a:r>
            <a:r>
              <a:rPr lang="en-GB" altLang="en-IL" sz="1800" b="1" dirty="0" err="1">
                <a:latin typeface="Courier New" panose="02070309020205020404" pitchFamily="49" charset="0"/>
              </a:rPr>
              <a:t>sockfd</a:t>
            </a:r>
            <a:r>
              <a:rPr lang="en-GB" altLang="en-IL" sz="1800" b="1" dirty="0">
                <a:latin typeface="Courier New" panose="02070309020205020404" pitchFamily="49" charset="0"/>
              </a:rPr>
              <a:t>, char* </a:t>
            </a:r>
            <a:r>
              <a:rPr lang="en-GB" altLang="en-IL" sz="1800" b="1" dirty="0" err="1">
                <a:latin typeface="Courier New" panose="02070309020205020404" pitchFamily="49" charset="0"/>
              </a:rPr>
              <a:t>buf</a:t>
            </a:r>
            <a:r>
              <a:rPr lang="en-GB" altLang="en-IL" sz="1800" b="1" dirty="0">
                <a:latin typeface="Courier New" panose="02070309020205020404" pitchFamily="49" charset="0"/>
              </a:rPr>
              <a:t>, </a:t>
            </a:r>
            <a:r>
              <a:rPr lang="en-GB" altLang="en-IL" sz="1800" b="1" dirty="0" err="1">
                <a:latin typeface="Courier New" panose="02070309020205020404" pitchFamily="49" charset="0"/>
              </a:rPr>
              <a:t>size_t</a:t>
            </a:r>
            <a:r>
              <a:rPr lang="en-GB" altLang="en-IL" sz="1800" b="1" dirty="0">
                <a:latin typeface="Courier New" panose="02070309020205020404" pitchFamily="49" charset="0"/>
              </a:rPr>
              <a:t> </a:t>
            </a:r>
            <a:r>
              <a:rPr lang="en-GB" altLang="en-IL" sz="1800" b="1" dirty="0" err="1">
                <a:latin typeface="Courier New" panose="02070309020205020404" pitchFamily="49" charset="0"/>
              </a:rPr>
              <a:t>nbytes</a:t>
            </a:r>
            <a:r>
              <a:rPr lang="en-GB" altLang="en-IL" sz="1800" b="1" dirty="0">
                <a:latin typeface="Courier New" panose="02070309020205020404" pitchFamily="49" charset="0"/>
              </a:rPr>
              <a:t>);</a:t>
            </a:r>
          </a:p>
          <a:p>
            <a:pPr marL="341313" indent="-341313" defTabSz="457200" eaLnBrk="1" hangingPunct="1">
              <a:spcBef>
                <a:spcPts val="4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 b="1" dirty="0">
                <a:latin typeface="Courier New" panose="02070309020205020404" pitchFamily="49" charset="0"/>
              </a:rPr>
              <a:t>int read (int </a:t>
            </a:r>
            <a:r>
              <a:rPr lang="en-GB" altLang="en-IL" sz="1800" b="1" dirty="0" err="1">
                <a:latin typeface="Courier New" panose="02070309020205020404" pitchFamily="49" charset="0"/>
              </a:rPr>
              <a:t>sockfd</a:t>
            </a:r>
            <a:r>
              <a:rPr lang="en-GB" altLang="en-IL" sz="1800" b="1" dirty="0">
                <a:latin typeface="Courier New" panose="02070309020205020404" pitchFamily="49" charset="0"/>
              </a:rPr>
              <a:t>, char* </a:t>
            </a:r>
            <a:r>
              <a:rPr lang="en-GB" altLang="en-IL" sz="1800" b="1" dirty="0" err="1">
                <a:latin typeface="Courier New" panose="02070309020205020404" pitchFamily="49" charset="0"/>
              </a:rPr>
              <a:t>buf</a:t>
            </a:r>
            <a:r>
              <a:rPr lang="en-GB" altLang="en-IL" sz="1800" b="1" dirty="0">
                <a:latin typeface="Courier New" panose="02070309020205020404" pitchFamily="49" charset="0"/>
              </a:rPr>
              <a:t>, </a:t>
            </a:r>
            <a:r>
              <a:rPr lang="en-GB" altLang="en-IL" sz="1800" b="1" dirty="0" err="1">
                <a:latin typeface="Courier New" panose="02070309020205020404" pitchFamily="49" charset="0"/>
              </a:rPr>
              <a:t>size_t</a:t>
            </a:r>
            <a:r>
              <a:rPr lang="en-GB" altLang="en-IL" sz="1800" b="1" dirty="0">
                <a:latin typeface="Courier New" panose="02070309020205020404" pitchFamily="49" charset="0"/>
              </a:rPr>
              <a:t> </a:t>
            </a:r>
            <a:r>
              <a:rPr lang="en-GB" altLang="en-IL" sz="1800" b="1" dirty="0" err="1">
                <a:latin typeface="Courier New" panose="02070309020205020404" pitchFamily="49" charset="0"/>
              </a:rPr>
              <a:t>nbytes</a:t>
            </a:r>
            <a:r>
              <a:rPr lang="en-GB" altLang="en-IL" sz="1800" b="1" dirty="0">
                <a:latin typeface="Courier New" panose="02070309020205020404" pitchFamily="49" charset="0"/>
              </a:rPr>
              <a:t>); </a:t>
            </a:r>
          </a:p>
          <a:p>
            <a:pPr marL="341313" indent="-341313" defTabSz="457200" eaLnBrk="1" hangingPunct="1">
              <a:spcBef>
                <a:spcPts val="4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 b="1" dirty="0">
                <a:latin typeface="Courier New" panose="02070309020205020404" pitchFamily="49" charset="0"/>
              </a:rPr>
              <a:t>int send (int </a:t>
            </a:r>
            <a:r>
              <a:rPr lang="en-GB" altLang="en-IL" sz="1800" b="1" dirty="0" err="1">
                <a:latin typeface="Courier New" panose="02070309020205020404" pitchFamily="49" charset="0"/>
              </a:rPr>
              <a:t>sockfd</a:t>
            </a:r>
            <a:r>
              <a:rPr lang="en-GB" altLang="en-IL" sz="1800" b="1" dirty="0">
                <a:latin typeface="Courier New" panose="02070309020205020404" pitchFamily="49" charset="0"/>
              </a:rPr>
              <a:t>, char* </a:t>
            </a:r>
            <a:r>
              <a:rPr lang="en-GB" altLang="en-IL" sz="1800" b="1" dirty="0" err="1">
                <a:latin typeface="Courier New" panose="02070309020205020404" pitchFamily="49" charset="0"/>
              </a:rPr>
              <a:t>buf</a:t>
            </a:r>
            <a:r>
              <a:rPr lang="en-GB" altLang="en-IL" sz="1800" b="1" dirty="0">
                <a:latin typeface="Courier New" panose="02070309020205020404" pitchFamily="49" charset="0"/>
              </a:rPr>
              <a:t>, </a:t>
            </a:r>
            <a:r>
              <a:rPr lang="en-GB" altLang="en-IL" sz="1800" b="1" dirty="0" err="1">
                <a:latin typeface="Courier New" panose="02070309020205020404" pitchFamily="49" charset="0"/>
              </a:rPr>
              <a:t>size_t</a:t>
            </a:r>
            <a:r>
              <a:rPr lang="en-GB" altLang="en-IL" sz="1800" b="1" dirty="0">
                <a:latin typeface="Courier New" panose="02070309020205020404" pitchFamily="49" charset="0"/>
              </a:rPr>
              <a:t> </a:t>
            </a:r>
            <a:r>
              <a:rPr lang="en-GB" altLang="en-IL" sz="1800" b="1" dirty="0" err="1">
                <a:latin typeface="Courier New" panose="02070309020205020404" pitchFamily="49" charset="0"/>
              </a:rPr>
              <a:t>nbytes</a:t>
            </a:r>
            <a:r>
              <a:rPr lang="en-GB" altLang="en-IL" sz="1800" b="1" dirty="0">
                <a:latin typeface="Courier New" panose="02070309020205020404" pitchFamily="49" charset="0"/>
              </a:rPr>
              <a:t>, </a:t>
            </a:r>
            <a:r>
              <a:rPr lang="en-GB" altLang="en-IL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int flags</a:t>
            </a:r>
            <a:r>
              <a:rPr lang="en-GB" altLang="en-IL" sz="1800" b="1" dirty="0">
                <a:latin typeface="Courier New" panose="02070309020205020404" pitchFamily="49" charset="0"/>
              </a:rPr>
              <a:t>);</a:t>
            </a:r>
          </a:p>
          <a:p>
            <a:pPr marL="341313" indent="-341313" defTabSz="457200" eaLnBrk="1" hangingPunct="1">
              <a:spcBef>
                <a:spcPts val="4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 b="1" dirty="0">
                <a:latin typeface="Courier New" panose="02070309020205020404" pitchFamily="49" charset="0"/>
              </a:rPr>
              <a:t>int </a:t>
            </a:r>
            <a:r>
              <a:rPr lang="en-GB" altLang="en-IL" sz="1800" b="1" dirty="0" err="1">
                <a:latin typeface="Courier New" panose="02070309020205020404" pitchFamily="49" charset="0"/>
              </a:rPr>
              <a:t>recv</a:t>
            </a:r>
            <a:r>
              <a:rPr lang="en-GB" altLang="en-IL" sz="1800" b="1" dirty="0">
                <a:latin typeface="Courier New" panose="02070309020205020404" pitchFamily="49" charset="0"/>
              </a:rPr>
              <a:t> (int </a:t>
            </a:r>
            <a:r>
              <a:rPr lang="en-GB" altLang="en-IL" sz="1800" b="1" dirty="0" err="1">
                <a:latin typeface="Courier New" panose="02070309020205020404" pitchFamily="49" charset="0"/>
              </a:rPr>
              <a:t>sockfd</a:t>
            </a:r>
            <a:r>
              <a:rPr lang="en-GB" altLang="en-IL" sz="1800" b="1" dirty="0">
                <a:latin typeface="Courier New" panose="02070309020205020404" pitchFamily="49" charset="0"/>
              </a:rPr>
              <a:t>, char* </a:t>
            </a:r>
            <a:r>
              <a:rPr lang="en-GB" altLang="en-IL" sz="1800" b="1" dirty="0" err="1">
                <a:latin typeface="Courier New" panose="02070309020205020404" pitchFamily="49" charset="0"/>
              </a:rPr>
              <a:t>buf</a:t>
            </a:r>
            <a:r>
              <a:rPr lang="en-GB" altLang="en-IL" sz="1800" b="1" dirty="0">
                <a:latin typeface="Courier New" panose="02070309020205020404" pitchFamily="49" charset="0"/>
              </a:rPr>
              <a:t>, </a:t>
            </a:r>
            <a:r>
              <a:rPr lang="en-GB" altLang="en-IL" sz="1800" b="1" dirty="0" err="1">
                <a:latin typeface="Courier New" panose="02070309020205020404" pitchFamily="49" charset="0"/>
              </a:rPr>
              <a:t>size_t</a:t>
            </a:r>
            <a:r>
              <a:rPr lang="en-GB" altLang="en-IL" sz="1800" b="1" dirty="0">
                <a:latin typeface="Courier New" panose="02070309020205020404" pitchFamily="49" charset="0"/>
              </a:rPr>
              <a:t> </a:t>
            </a:r>
            <a:r>
              <a:rPr lang="en-GB" altLang="en-IL" sz="1800" b="1" dirty="0" err="1">
                <a:latin typeface="Courier New" panose="02070309020205020404" pitchFamily="49" charset="0"/>
              </a:rPr>
              <a:t>nbytes</a:t>
            </a:r>
            <a:r>
              <a:rPr lang="en-GB" altLang="en-IL" sz="1800" b="1" dirty="0">
                <a:latin typeface="Courier New" panose="02070309020205020404" pitchFamily="49" charset="0"/>
              </a:rPr>
              <a:t>, </a:t>
            </a:r>
            <a:r>
              <a:rPr lang="en-GB" altLang="en-IL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int flags</a:t>
            </a:r>
            <a:r>
              <a:rPr lang="en-GB" altLang="en-IL" sz="1800" b="1" dirty="0">
                <a:latin typeface="Courier New" panose="02070309020205020404" pitchFamily="49" charset="0"/>
              </a:rPr>
              <a:t>); </a:t>
            </a:r>
          </a:p>
          <a:p>
            <a:pPr marL="341313" indent="-341313" defTabSz="457200" eaLnBrk="1" hangingPunct="1">
              <a:spcBef>
                <a:spcPts val="4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IL" sz="1800" b="1" dirty="0">
              <a:latin typeface="Courier New" panose="02070309020205020404" pitchFamily="49" charset="0"/>
            </a:endParaRPr>
          </a:p>
          <a:p>
            <a:pPr marL="341313" indent="-341313" defTabSz="457200" eaLnBrk="1" hangingPunct="1"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000" dirty="0"/>
              <a:t>Write/Read a datagram to/from a UDP socket. 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4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 b="1" dirty="0">
                <a:latin typeface="Courier New" panose="02070309020205020404" pitchFamily="49" charset="0"/>
              </a:rPr>
              <a:t>int </a:t>
            </a:r>
            <a:r>
              <a:rPr lang="en-GB" altLang="en-IL" sz="1800" b="1" dirty="0" err="1">
                <a:latin typeface="Courier New" panose="02070309020205020404" pitchFamily="49" charset="0"/>
              </a:rPr>
              <a:t>sendto</a:t>
            </a:r>
            <a:r>
              <a:rPr lang="en-GB" altLang="en-IL" sz="1800" b="1" dirty="0">
                <a:latin typeface="Courier New" panose="02070309020205020404" pitchFamily="49" charset="0"/>
              </a:rPr>
              <a:t> (int </a:t>
            </a:r>
            <a:r>
              <a:rPr lang="en-GB" altLang="en-IL" sz="1800" b="1" dirty="0" err="1">
                <a:latin typeface="Courier New" panose="02070309020205020404" pitchFamily="49" charset="0"/>
              </a:rPr>
              <a:t>sockfd</a:t>
            </a:r>
            <a:r>
              <a:rPr lang="en-GB" altLang="en-IL" sz="1800" b="1" dirty="0">
                <a:latin typeface="Courier New" panose="02070309020205020404" pitchFamily="49" charset="0"/>
              </a:rPr>
              <a:t>, char* </a:t>
            </a:r>
            <a:r>
              <a:rPr lang="en-GB" altLang="en-IL" sz="1800" b="1" dirty="0" err="1">
                <a:latin typeface="Courier New" panose="02070309020205020404" pitchFamily="49" charset="0"/>
              </a:rPr>
              <a:t>buf</a:t>
            </a:r>
            <a:r>
              <a:rPr lang="en-GB" altLang="en-IL" sz="1800" b="1" dirty="0">
                <a:latin typeface="Courier New" panose="02070309020205020404" pitchFamily="49" charset="0"/>
              </a:rPr>
              <a:t>, </a:t>
            </a:r>
            <a:r>
              <a:rPr lang="en-GB" altLang="en-IL" sz="1800" b="1" dirty="0" err="1">
                <a:latin typeface="Courier New" panose="02070309020205020404" pitchFamily="49" charset="0"/>
              </a:rPr>
              <a:t>size_t</a:t>
            </a:r>
            <a:r>
              <a:rPr lang="en-GB" altLang="en-IL" sz="1800" b="1" dirty="0">
                <a:latin typeface="Courier New" panose="02070309020205020404" pitchFamily="49" charset="0"/>
              </a:rPr>
              <a:t> </a:t>
            </a:r>
            <a:r>
              <a:rPr lang="en-GB" altLang="en-IL" sz="1800" b="1" dirty="0" err="1">
                <a:latin typeface="Courier New" panose="02070309020205020404" pitchFamily="49" charset="0"/>
              </a:rPr>
              <a:t>nbytes</a:t>
            </a:r>
            <a:r>
              <a:rPr lang="en-GB" altLang="en-IL" sz="1800" b="1" dirty="0">
                <a:latin typeface="Courier New" panose="02070309020205020404" pitchFamily="49" charset="0"/>
              </a:rPr>
              <a:t>, int flags, </a:t>
            </a:r>
            <a:r>
              <a:rPr lang="en-GB" altLang="en-IL" sz="1800" b="1" dirty="0">
                <a:solidFill>
                  <a:srgbClr val="FF3300"/>
                </a:solidFill>
                <a:latin typeface="Courier New" panose="02070309020205020404" pitchFamily="49" charset="0"/>
              </a:rPr>
              <a:t>struct </a:t>
            </a:r>
            <a:r>
              <a:rPr lang="en-GB" altLang="en-IL" sz="1800" b="1" dirty="0" err="1">
                <a:solidFill>
                  <a:srgbClr val="FF3300"/>
                </a:solidFill>
                <a:latin typeface="Courier New" panose="02070309020205020404" pitchFamily="49" charset="0"/>
              </a:rPr>
              <a:t>sockaddr</a:t>
            </a:r>
            <a:r>
              <a:rPr lang="en-GB" altLang="en-IL" sz="1800" b="1" dirty="0">
                <a:solidFill>
                  <a:srgbClr val="FF3300"/>
                </a:solidFill>
                <a:latin typeface="Courier New" panose="02070309020205020404" pitchFamily="49" charset="0"/>
              </a:rPr>
              <a:t>* </a:t>
            </a:r>
            <a:r>
              <a:rPr lang="en-GB" altLang="en-IL" sz="1800" b="1" dirty="0" err="1">
                <a:solidFill>
                  <a:srgbClr val="FF3300"/>
                </a:solidFill>
                <a:latin typeface="Courier New" panose="02070309020205020404" pitchFamily="49" charset="0"/>
              </a:rPr>
              <a:t>destaddr</a:t>
            </a:r>
            <a:r>
              <a:rPr lang="en-GB" altLang="en-IL" sz="1800" b="1" dirty="0">
                <a:latin typeface="Courier New" panose="02070309020205020404" pitchFamily="49" charset="0"/>
              </a:rPr>
              <a:t>, int </a:t>
            </a:r>
            <a:r>
              <a:rPr lang="en-GB" altLang="en-IL" sz="1800" b="1" dirty="0" err="1">
                <a:latin typeface="Courier New" panose="02070309020205020404" pitchFamily="49" charset="0"/>
              </a:rPr>
              <a:t>addrlen</a:t>
            </a:r>
            <a:r>
              <a:rPr lang="en-GB" altLang="en-IL" sz="1800" b="1" dirty="0">
                <a:latin typeface="Courier New" panose="02070309020205020404" pitchFamily="49" charset="0"/>
              </a:rPr>
              <a:t>);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4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 b="1" dirty="0">
                <a:latin typeface="Courier New" panose="02070309020205020404" pitchFamily="49" charset="0"/>
              </a:rPr>
              <a:t>int </a:t>
            </a:r>
            <a:r>
              <a:rPr lang="en-GB" altLang="en-IL" sz="1800" b="1" dirty="0" err="1">
                <a:latin typeface="Courier New" panose="02070309020205020404" pitchFamily="49" charset="0"/>
              </a:rPr>
              <a:t>recvfrom</a:t>
            </a:r>
            <a:r>
              <a:rPr lang="en-GB" altLang="en-IL" sz="1800" b="1" dirty="0">
                <a:latin typeface="Courier New" panose="02070309020205020404" pitchFamily="49" charset="0"/>
              </a:rPr>
              <a:t> (int </a:t>
            </a:r>
            <a:r>
              <a:rPr lang="en-GB" altLang="en-IL" sz="1800" b="1" dirty="0" err="1">
                <a:latin typeface="Courier New" panose="02070309020205020404" pitchFamily="49" charset="0"/>
              </a:rPr>
              <a:t>sockfd</a:t>
            </a:r>
            <a:r>
              <a:rPr lang="en-GB" altLang="en-IL" sz="1800" b="1" dirty="0">
                <a:latin typeface="Courier New" panose="02070309020205020404" pitchFamily="49" charset="0"/>
              </a:rPr>
              <a:t>, char* </a:t>
            </a:r>
            <a:r>
              <a:rPr lang="en-GB" altLang="en-IL" sz="1800" b="1" dirty="0" err="1">
                <a:latin typeface="Courier New" panose="02070309020205020404" pitchFamily="49" charset="0"/>
              </a:rPr>
              <a:t>buf</a:t>
            </a:r>
            <a:r>
              <a:rPr lang="en-GB" altLang="en-IL" sz="1800" b="1" dirty="0">
                <a:latin typeface="Courier New" panose="02070309020205020404" pitchFamily="49" charset="0"/>
              </a:rPr>
              <a:t>, </a:t>
            </a:r>
            <a:r>
              <a:rPr lang="en-GB" altLang="en-IL" sz="1800" b="1" dirty="0" err="1">
                <a:latin typeface="Courier New" panose="02070309020205020404" pitchFamily="49" charset="0"/>
              </a:rPr>
              <a:t>size_t</a:t>
            </a:r>
            <a:r>
              <a:rPr lang="en-GB" altLang="en-IL" sz="1800" b="1" dirty="0">
                <a:latin typeface="Courier New" panose="02070309020205020404" pitchFamily="49" charset="0"/>
              </a:rPr>
              <a:t> </a:t>
            </a:r>
            <a:r>
              <a:rPr lang="en-GB" altLang="en-IL" sz="1800" b="1" dirty="0" err="1">
                <a:latin typeface="Courier New" panose="02070309020205020404" pitchFamily="49" charset="0"/>
              </a:rPr>
              <a:t>nbytes</a:t>
            </a:r>
            <a:r>
              <a:rPr lang="en-GB" altLang="en-IL" sz="1800" b="1" dirty="0">
                <a:latin typeface="Courier New" panose="02070309020205020404" pitchFamily="49" charset="0"/>
              </a:rPr>
              <a:t>, int flags, </a:t>
            </a:r>
            <a:r>
              <a:rPr lang="en-GB" altLang="en-IL" sz="1800" b="1" dirty="0">
                <a:solidFill>
                  <a:srgbClr val="FF3300"/>
                </a:solidFill>
                <a:latin typeface="Courier New" panose="02070309020205020404" pitchFamily="49" charset="0"/>
              </a:rPr>
              <a:t>struct </a:t>
            </a:r>
            <a:r>
              <a:rPr lang="en-GB" altLang="en-IL" sz="1800" b="1" dirty="0" err="1">
                <a:solidFill>
                  <a:srgbClr val="FF3300"/>
                </a:solidFill>
                <a:latin typeface="Courier New" panose="02070309020205020404" pitchFamily="49" charset="0"/>
              </a:rPr>
              <a:t>sockaddr</a:t>
            </a:r>
            <a:r>
              <a:rPr lang="en-GB" altLang="en-IL" sz="1800" b="1" dirty="0">
                <a:solidFill>
                  <a:srgbClr val="FF3300"/>
                </a:solidFill>
                <a:latin typeface="Courier New" panose="02070309020205020404" pitchFamily="49" charset="0"/>
              </a:rPr>
              <a:t>* </a:t>
            </a:r>
            <a:r>
              <a:rPr lang="en-GB" altLang="en-IL" sz="1800" b="1" dirty="0" err="1">
                <a:solidFill>
                  <a:srgbClr val="FF3300"/>
                </a:solidFill>
                <a:latin typeface="Courier New" panose="02070309020205020404" pitchFamily="49" charset="0"/>
              </a:rPr>
              <a:t>srcaddr</a:t>
            </a:r>
            <a:r>
              <a:rPr lang="en-GB" altLang="en-IL" sz="1800" b="1" dirty="0">
                <a:latin typeface="Courier New" panose="02070309020205020404" pitchFamily="49" charset="0"/>
              </a:rPr>
              <a:t>, int* </a:t>
            </a:r>
            <a:r>
              <a:rPr lang="en-GB" altLang="en-IL" sz="1800" b="1" dirty="0" err="1">
                <a:latin typeface="Courier New" panose="02070309020205020404" pitchFamily="49" charset="0"/>
              </a:rPr>
              <a:t>addrlen</a:t>
            </a:r>
            <a:r>
              <a:rPr lang="en-GB" altLang="en-IL" sz="1800" b="1" dirty="0"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0AAFF-7963-7F1C-7FB7-A3F17E10B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CB695FA-E202-7A46-904E-DACCE0C5DC69}" type="slidenum">
              <a:rPr lang="en-US" altLang="en-IL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35</a:t>
            </a:fld>
            <a:endParaRPr lang="en-US" altLang="en-IL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1E60C96F-975D-87A3-1E08-CEA421DBCF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IL"/>
              <a:t>Functions: write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12D970FF-E547-B1B0-7773-C45341F1F09E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31188" cy="4516438"/>
          </a:xfrm>
        </p:spPr>
        <p:txBody>
          <a:bodyPr lIns="90000" tIns="46800" rIns="90000" bIns="46800">
            <a:spAutoFit/>
          </a:bodyPr>
          <a:lstStyle/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400" b="1">
                <a:latin typeface="Courier New" panose="02070309020205020404" pitchFamily="49" charset="0"/>
              </a:rPr>
              <a:t>int write (int sockfd, char* buf, size_t nbytes);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400"/>
              <a:t>Write data to a stream (TCP) or “connected” datagram (UDP) socket. </a:t>
            </a:r>
          </a:p>
          <a:p>
            <a:pPr marL="741363" lvl="1" indent="-284163" defTabSz="457200" eaLnBrk="1" hangingPunct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000"/>
              <a:t>Returns number of bytes written or -1. Also sets </a:t>
            </a:r>
            <a:r>
              <a:rPr lang="en-GB" altLang="en-IL" sz="2000" b="1">
                <a:latin typeface="Courier New" panose="02070309020205020404" pitchFamily="49" charset="0"/>
              </a:rPr>
              <a:t>errno</a:t>
            </a:r>
            <a:r>
              <a:rPr lang="en-GB" altLang="en-IL" sz="2000" b="1"/>
              <a:t> </a:t>
            </a:r>
            <a:r>
              <a:rPr lang="en-GB" altLang="en-IL" sz="2000"/>
              <a:t>on failure.</a:t>
            </a:r>
          </a:p>
          <a:p>
            <a:pPr marL="741363" lvl="1" indent="-284163" defTabSz="457200" eaLnBrk="1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000" b="1">
                <a:latin typeface="Courier New" panose="02070309020205020404" pitchFamily="49" charset="0"/>
              </a:rPr>
              <a:t>sockfd</a:t>
            </a:r>
            <a:r>
              <a:rPr lang="en-GB" altLang="en-IL" sz="2000"/>
              <a:t>: socket file descriptor (returned from </a:t>
            </a:r>
            <a:r>
              <a:rPr lang="en-GB" altLang="en-IL" sz="2000" b="1">
                <a:latin typeface="Courier New" panose="02070309020205020404" pitchFamily="49" charset="0"/>
              </a:rPr>
              <a:t>socket</a:t>
            </a:r>
            <a:r>
              <a:rPr lang="en-GB" altLang="en-IL" sz="2000"/>
              <a:t>)</a:t>
            </a:r>
          </a:p>
          <a:p>
            <a:pPr marL="741363" lvl="1" indent="-284163" defTabSz="457200" eaLnBrk="1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000" b="1">
                <a:latin typeface="Courier New" panose="02070309020205020404" pitchFamily="49" charset="0"/>
              </a:rPr>
              <a:t>buf</a:t>
            </a:r>
            <a:r>
              <a:rPr lang="en-GB" altLang="en-IL" sz="2000"/>
              <a:t>: data buffer</a:t>
            </a:r>
          </a:p>
          <a:p>
            <a:pPr marL="741363" lvl="1" indent="-284163" defTabSz="457200" eaLnBrk="1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000" b="1">
                <a:latin typeface="Courier New" panose="02070309020205020404" pitchFamily="49" charset="0"/>
              </a:rPr>
              <a:t>nbytes</a:t>
            </a:r>
            <a:r>
              <a:rPr lang="en-GB" altLang="en-IL" sz="2000"/>
              <a:t>: number of bytes to try to write</a:t>
            </a:r>
          </a:p>
          <a:p>
            <a:pPr marL="741363" lvl="1" indent="-284163" defTabSz="457200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IL" sz="2000"/>
          </a:p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400"/>
              <a:t>Some reasons for failure or partial writes:</a:t>
            </a:r>
          </a:p>
          <a:p>
            <a:pPr marL="741363" lvl="1" indent="-284163" defTabSz="457200" eaLnBrk="1" hangingPunct="1">
              <a:lnSpc>
                <a:spcPct val="9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000"/>
              <a:t>process received interrupt or signal</a:t>
            </a:r>
          </a:p>
          <a:p>
            <a:pPr marL="741363" lvl="1" indent="-284163" defTabSz="457200" eaLnBrk="1" hangingPunct="1">
              <a:lnSpc>
                <a:spcPct val="9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000"/>
              <a:t>kernel resources unavailable </a:t>
            </a:r>
            <a:r>
              <a:rPr lang="en-GB" altLang="en-IL" sz="2000" i="1"/>
              <a:t>(e.g</a:t>
            </a:r>
            <a:r>
              <a:rPr lang="en-GB" altLang="en-IL" sz="2000"/>
              <a:t>., buffers)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62602-61DE-CAF3-6CD6-D6480A01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09E20AD-2AED-3C41-8996-507A8F79EB93}" type="slidenum">
              <a:rPr lang="en-US" altLang="en-IL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36</a:t>
            </a:fld>
            <a:endParaRPr lang="en-US" altLang="en-IL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9C38FB67-ABC5-906C-F7B5-986E74C770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IL"/>
              <a:t>Functions: read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62BFD3C7-DB48-87B9-DADB-50169297B093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31188" cy="4527550"/>
          </a:xfrm>
        </p:spPr>
        <p:txBody>
          <a:bodyPr lIns="90000" tIns="46800" rIns="90000" bIns="46800">
            <a:spAutoFit/>
          </a:bodyPr>
          <a:lstStyle/>
          <a:p>
            <a:pPr marL="341313" indent="-341313" defTabSz="457200" eaLnBrk="1" hangingPunct="1">
              <a:spcBef>
                <a:spcPts val="6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400" b="1">
                <a:latin typeface="Courier New" panose="02070309020205020404" pitchFamily="49" charset="0"/>
              </a:rPr>
              <a:t>int read (int sockfd, char* buf, size_t nbytes);</a:t>
            </a:r>
          </a:p>
          <a:p>
            <a:pPr marL="341313" indent="-341313" defTabSz="457200"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400"/>
              <a:t>Read data from a stream (TCP) or “connected” datagram (UDP) socket. </a:t>
            </a:r>
          </a:p>
          <a:p>
            <a:pPr marL="741363" lvl="1" indent="-284163" defTabSz="457200" eaLnBrk="1" hangingPunct="1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000"/>
              <a:t>Returns number of bytes read or -1. Also sets </a:t>
            </a:r>
            <a:r>
              <a:rPr lang="en-GB" altLang="en-IL" sz="2000" b="1">
                <a:latin typeface="Courier New" panose="02070309020205020404" pitchFamily="49" charset="0"/>
              </a:rPr>
              <a:t>errno</a:t>
            </a:r>
            <a:r>
              <a:rPr lang="en-GB" altLang="en-IL" sz="2000" b="1"/>
              <a:t> </a:t>
            </a:r>
            <a:r>
              <a:rPr lang="en-GB" altLang="en-IL" sz="2000"/>
              <a:t>on failure.</a:t>
            </a:r>
          </a:p>
          <a:p>
            <a:pPr marL="741363" lvl="1" indent="-284163" defTabSz="457200" eaLnBrk="1" hangingPunct="1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000"/>
              <a:t>Returns 0 if socket closed.</a:t>
            </a:r>
          </a:p>
          <a:p>
            <a:pPr marL="741363" lvl="1" indent="-284163" defTabSz="457200" eaLnBrk="1" hangingPunct="1">
              <a:spcBef>
                <a:spcPts val="500"/>
              </a:spcBef>
              <a:buFont typeface="Courier New" panose="02070309020205020404" pitchFamily="49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000" b="1">
                <a:latin typeface="Courier New" panose="02070309020205020404" pitchFamily="49" charset="0"/>
              </a:rPr>
              <a:t>sockfd</a:t>
            </a:r>
            <a:r>
              <a:rPr lang="en-GB" altLang="en-IL" sz="2000"/>
              <a:t>: socket file descriptor (returned from </a:t>
            </a:r>
            <a:r>
              <a:rPr lang="en-GB" altLang="en-IL" sz="2000" b="1">
                <a:latin typeface="Courier New" panose="02070309020205020404" pitchFamily="49" charset="0"/>
              </a:rPr>
              <a:t>socket</a:t>
            </a:r>
            <a:r>
              <a:rPr lang="en-GB" altLang="en-IL" sz="2000"/>
              <a:t>)</a:t>
            </a:r>
          </a:p>
          <a:p>
            <a:pPr marL="741363" lvl="1" indent="-284163" defTabSz="457200" eaLnBrk="1" hangingPunct="1">
              <a:spcBef>
                <a:spcPts val="500"/>
              </a:spcBef>
              <a:buFont typeface="Courier New" panose="02070309020205020404" pitchFamily="49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000" b="1">
                <a:latin typeface="Courier New" panose="02070309020205020404" pitchFamily="49" charset="0"/>
              </a:rPr>
              <a:t>buf</a:t>
            </a:r>
            <a:r>
              <a:rPr lang="en-GB" altLang="en-IL" sz="2000"/>
              <a:t>: data buffer</a:t>
            </a:r>
          </a:p>
          <a:p>
            <a:pPr marL="741363" lvl="1" indent="-284163" defTabSz="457200" eaLnBrk="1" hangingPunct="1">
              <a:spcBef>
                <a:spcPts val="500"/>
              </a:spcBef>
              <a:buFont typeface="Courier New" panose="02070309020205020404" pitchFamily="49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000" b="1">
                <a:latin typeface="Courier New" panose="02070309020205020404" pitchFamily="49" charset="0"/>
              </a:rPr>
              <a:t>nbytes</a:t>
            </a:r>
            <a:r>
              <a:rPr lang="en-GB" altLang="en-IL" sz="2000"/>
              <a:t>: number of bytes to try to read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74FC2-06A9-0F78-C371-E1C1A89F5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B50CBE8-151B-224C-B04E-AFD0BF59F1B2}" type="slidenum">
              <a:rPr lang="en-US" altLang="en-IL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37</a:t>
            </a:fld>
            <a:endParaRPr lang="en-US" altLang="en-IL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9E9B1-26AF-409C-8145-2D4D446A9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What about send(2)/recv(2)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5C04E-D956-5860-96C8-3918289DF52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L" dirty="0"/>
              <a:t>Send/recv has the following modifications (compared to read/write)</a:t>
            </a:r>
          </a:p>
          <a:p>
            <a:pPr lvl="1"/>
            <a:r>
              <a:rPr lang="en-US" dirty="0"/>
              <a:t>M</a:t>
            </a:r>
            <a:r>
              <a:rPr lang="en-IL" dirty="0"/>
              <a:t>ore accurate errno messages – usually has no effect on us.</a:t>
            </a:r>
          </a:p>
          <a:p>
            <a:pPr lvl="1"/>
            <a:r>
              <a:rPr lang="en-US" dirty="0"/>
              <a:t>Flags in read/write is always 0. </a:t>
            </a:r>
          </a:p>
          <a:p>
            <a:pPr lvl="1"/>
            <a:r>
              <a:rPr lang="en-US" dirty="0"/>
              <a:t>In our course flags are zero anyway (and in many cases in real life)</a:t>
            </a:r>
          </a:p>
          <a:p>
            <a:pPr lvl="1"/>
            <a:r>
              <a:rPr lang="en-US" dirty="0"/>
              <a:t>Use whatever you want</a:t>
            </a:r>
            <a:endParaRPr lang="en-IL" dirty="0"/>
          </a:p>
          <a:p>
            <a:pPr lvl="1"/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32C01-542B-595B-345E-E22F293D9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66C7-A507-6943-816C-F6E755C2D2B5}" type="slidenum">
              <a:rPr lang="en-US" altLang="en-IL" smtClean="0"/>
              <a:pPr/>
              <a:t>38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42135042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DA438BE9-8725-BB4B-6361-D2F31EDF95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IL"/>
              <a:t>Tearing Down a Connection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83B4733A-DAC5-7C57-C2F9-09135F8801B1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31188" cy="4527550"/>
          </a:xfrm>
        </p:spPr>
        <p:txBody>
          <a:bodyPr lIns="90000" tIns="46800" rIns="90000" bIns="46800">
            <a:spAutoFit/>
          </a:bodyPr>
          <a:lstStyle/>
          <a:p>
            <a:pPr marL="341313" indent="-341313" defTabSz="457200" eaLnBrk="1" hangingPunct="1">
              <a:spcBef>
                <a:spcPts val="6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400" b="1">
                <a:latin typeface="Courier New" panose="02070309020205020404" pitchFamily="49" charset="0"/>
              </a:rPr>
              <a:t>int close (int sockfd);</a:t>
            </a:r>
          </a:p>
          <a:p>
            <a:pPr marL="741363" lvl="1" indent="-284163" defTabSz="457200" eaLnBrk="1" hangingPunct="1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000"/>
              <a:t>Close a socket. </a:t>
            </a:r>
          </a:p>
          <a:p>
            <a:pPr lvl="2" defTabSz="457200" eaLnBrk="1" hangingPunct="1"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/>
              <a:t>Returns 0 on success, -1 and sets </a:t>
            </a:r>
            <a:r>
              <a:rPr lang="en-GB" altLang="en-IL" sz="1800" b="1">
                <a:latin typeface="Courier New" panose="02070309020205020404" pitchFamily="49" charset="0"/>
              </a:rPr>
              <a:t>errno</a:t>
            </a:r>
            <a:r>
              <a:rPr lang="en-GB" altLang="en-IL" sz="1800" b="1"/>
              <a:t> </a:t>
            </a:r>
            <a:r>
              <a:rPr lang="en-GB" altLang="en-IL" sz="1800"/>
              <a:t>on failure.</a:t>
            </a:r>
          </a:p>
          <a:p>
            <a:pPr marL="341313" indent="-341313" defTabSz="457200" eaLnBrk="1" hangingPunct="1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IL" sz="2400" b="1"/>
          </a:p>
          <a:p>
            <a:pPr marL="341313" indent="-341313" defTabSz="457200" eaLnBrk="1" hangingPunct="1">
              <a:spcBef>
                <a:spcPts val="6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400" b="1">
                <a:latin typeface="Courier New" panose="02070309020205020404" pitchFamily="49" charset="0"/>
              </a:rPr>
              <a:t>int shutdown (int sockfd, int howto);</a:t>
            </a:r>
          </a:p>
          <a:p>
            <a:pPr marL="741363" lvl="1" indent="-284163" defTabSz="457200" eaLnBrk="1" hangingPunct="1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000"/>
              <a:t>Force termination of communication across a socket in one or both directions. </a:t>
            </a:r>
          </a:p>
          <a:p>
            <a:pPr lvl="2" defTabSz="457200" eaLnBrk="1" hangingPunct="1"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/>
              <a:t>Returns 0 on success, -1 and sets </a:t>
            </a:r>
            <a:r>
              <a:rPr lang="en-GB" altLang="en-IL" sz="1800" b="1">
                <a:latin typeface="Courier New" panose="02070309020205020404" pitchFamily="49" charset="0"/>
              </a:rPr>
              <a:t>errno</a:t>
            </a:r>
            <a:r>
              <a:rPr lang="en-GB" altLang="en-IL" sz="1800" b="1"/>
              <a:t> </a:t>
            </a:r>
            <a:r>
              <a:rPr lang="en-GB" altLang="en-IL" sz="1800"/>
              <a:t>on failure.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E0FAB-D341-6441-2B39-61018B953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238D6D1-6F2B-B14F-AC75-D3B7D424B308}" type="slidenum">
              <a:rPr lang="en-US" altLang="en-IL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39</a:t>
            </a:fld>
            <a:endParaRPr lang="en-US" altLang="en-IL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54EFA2B-2E1A-3670-7663-DB8165B5C2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IL"/>
              <a:t>Client-Server Model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A72A4F3E-3FBC-3AF5-EEEE-C808C6074C1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3448050" y="1600200"/>
            <a:ext cx="5240338" cy="4527550"/>
          </a:xfrm>
        </p:spPr>
        <p:txBody>
          <a:bodyPr lIns="90000" tIns="46800" rIns="90000" bIns="46800">
            <a:spAutoFit/>
          </a:bodyPr>
          <a:lstStyle/>
          <a:p>
            <a:pPr marL="341313" indent="-341313" defTabSz="457200"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400"/>
              <a:t>Asymmetric Communication</a:t>
            </a:r>
          </a:p>
          <a:p>
            <a:pPr marL="741363" lvl="1" indent="-284163" defTabSz="457200" eaLnBrk="1" hangingPunct="1">
              <a:lnSpc>
                <a:spcPct val="8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/>
              <a:t>Client sends requests</a:t>
            </a:r>
          </a:p>
          <a:p>
            <a:pPr marL="741363" lvl="1" indent="-284163" defTabSz="457200" eaLnBrk="1" hangingPunct="1">
              <a:lnSpc>
                <a:spcPct val="8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/>
              <a:t>Server sends replies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400"/>
              <a:t>Server/Daemon</a:t>
            </a:r>
          </a:p>
          <a:p>
            <a:pPr marL="741363" lvl="1" indent="-284163" defTabSz="457200" eaLnBrk="1" hangingPunct="1">
              <a:lnSpc>
                <a:spcPct val="8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/>
              <a:t>Well-known name (e.g., IP address + port)</a:t>
            </a:r>
          </a:p>
          <a:p>
            <a:pPr marL="741363" lvl="1" indent="-284163" defTabSz="457200" eaLnBrk="1" hangingPunct="1">
              <a:lnSpc>
                <a:spcPct val="8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/>
              <a:t>Waits for contact</a:t>
            </a:r>
          </a:p>
          <a:p>
            <a:pPr marL="741363" lvl="1" indent="-284163" defTabSz="457200" eaLnBrk="1" hangingPunct="1">
              <a:lnSpc>
                <a:spcPct val="8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/>
              <a:t>Processes requests, sends replies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400"/>
              <a:t>Client</a:t>
            </a:r>
          </a:p>
          <a:p>
            <a:pPr marL="741363" lvl="1" indent="-284163" defTabSz="457200" eaLnBrk="1" hangingPunct="1">
              <a:lnSpc>
                <a:spcPct val="8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/>
              <a:t>Initiates contact</a:t>
            </a:r>
          </a:p>
          <a:p>
            <a:pPr marL="741363" lvl="1" indent="-284163" defTabSz="457200" eaLnBrk="1" hangingPunct="1">
              <a:lnSpc>
                <a:spcPct val="8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/>
              <a:t>Waits for response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1C12866C-B884-5156-82E5-81FAC6490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276600"/>
            <a:ext cx="685800" cy="636588"/>
          </a:xfrm>
          <a:prstGeom prst="rect">
            <a:avLst/>
          </a:prstGeom>
          <a:solidFill>
            <a:srgbClr val="BFADD3"/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IL" sz="1600">
                <a:solidFill>
                  <a:srgbClr val="000000"/>
                </a:solidFill>
                <a:ea typeface="MS Gothic" panose="020B0609070205080204" pitchFamily="49" charset="-128"/>
              </a:rPr>
              <a:t>Client</a:t>
            </a:r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E1A14C75-85D0-B2BD-EBB2-2EBF58223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783013"/>
            <a:ext cx="685800" cy="636587"/>
          </a:xfrm>
          <a:prstGeom prst="rect">
            <a:avLst/>
          </a:prstGeom>
          <a:solidFill>
            <a:srgbClr val="99CCFF"/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IL" sz="1600">
                <a:solidFill>
                  <a:srgbClr val="000000"/>
                </a:solidFill>
                <a:ea typeface="MS Gothic" panose="020B0609070205080204" pitchFamily="49" charset="-128"/>
              </a:rPr>
              <a:t>Server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B67C787E-ACB0-A41C-84CE-ECC112BF3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267200"/>
            <a:ext cx="685800" cy="636588"/>
          </a:xfrm>
          <a:prstGeom prst="rect">
            <a:avLst/>
          </a:prstGeom>
          <a:solidFill>
            <a:srgbClr val="BFADD3"/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IL" sz="1600">
                <a:solidFill>
                  <a:srgbClr val="000000"/>
                </a:solidFill>
                <a:ea typeface="MS Gothic" panose="020B0609070205080204" pitchFamily="49" charset="-128"/>
              </a:rPr>
              <a:t>Client</a:t>
            </a:r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EDD68961-5AAC-796E-CFBF-11F2C4029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362200"/>
            <a:ext cx="685800" cy="636588"/>
          </a:xfrm>
          <a:prstGeom prst="rect">
            <a:avLst/>
          </a:prstGeom>
          <a:solidFill>
            <a:srgbClr val="BFADD3"/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IL" sz="1600">
                <a:solidFill>
                  <a:srgbClr val="000000"/>
                </a:solidFill>
                <a:ea typeface="MS Gothic" panose="020B0609070205080204" pitchFamily="49" charset="-128"/>
              </a:rPr>
              <a:t>Client</a:t>
            </a:r>
          </a:p>
        </p:txBody>
      </p:sp>
      <p:sp>
        <p:nvSpPr>
          <p:cNvPr id="12296" name="Rectangle 8">
            <a:extLst>
              <a:ext uri="{FF2B5EF4-FFF2-40B4-BE49-F238E27FC236}">
                <a16:creationId xmlns:a16="http://schemas.microsoft.com/office/drawing/2014/main" id="{40A153CF-27C1-6B1D-9086-4001C69E2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257800"/>
            <a:ext cx="685800" cy="636588"/>
          </a:xfrm>
          <a:prstGeom prst="rect">
            <a:avLst/>
          </a:prstGeom>
          <a:solidFill>
            <a:srgbClr val="BFADD3"/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IL" sz="1600">
                <a:solidFill>
                  <a:srgbClr val="000000"/>
                </a:solidFill>
                <a:ea typeface="MS Gothic" panose="020B0609070205080204" pitchFamily="49" charset="-128"/>
              </a:rPr>
              <a:t>Client</a:t>
            </a:r>
          </a:p>
        </p:txBody>
      </p:sp>
      <p:sp>
        <p:nvSpPr>
          <p:cNvPr id="12297" name="Line 9">
            <a:extLst>
              <a:ext uri="{FF2B5EF4-FFF2-40B4-BE49-F238E27FC236}">
                <a16:creationId xmlns:a16="http://schemas.microsoft.com/office/drawing/2014/main" id="{3B0AD312-8BB0-8906-F69C-BD27B61AB3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2665413"/>
            <a:ext cx="533400" cy="1450975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L"/>
          </a:p>
        </p:txBody>
      </p:sp>
      <p:sp>
        <p:nvSpPr>
          <p:cNvPr id="12298" name="Line 10">
            <a:extLst>
              <a:ext uri="{FF2B5EF4-FFF2-40B4-BE49-F238E27FC236}">
                <a16:creationId xmlns:a16="http://schemas.microsoft.com/office/drawing/2014/main" id="{66453DE7-6F44-9EE2-5895-B2C77231A1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4114800"/>
            <a:ext cx="533400" cy="1447800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L"/>
          </a:p>
        </p:txBody>
      </p:sp>
      <p:sp>
        <p:nvSpPr>
          <p:cNvPr id="12299" name="Line 11">
            <a:extLst>
              <a:ext uri="{FF2B5EF4-FFF2-40B4-BE49-F238E27FC236}">
                <a16:creationId xmlns:a16="http://schemas.microsoft.com/office/drawing/2014/main" id="{A93EC2EC-F7A5-4997-76F1-3BF7D5D30D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3579813"/>
            <a:ext cx="533400" cy="536575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L"/>
          </a:p>
        </p:txBody>
      </p:sp>
      <p:sp>
        <p:nvSpPr>
          <p:cNvPr id="12300" name="Line 12">
            <a:extLst>
              <a:ext uri="{FF2B5EF4-FFF2-40B4-BE49-F238E27FC236}">
                <a16:creationId xmlns:a16="http://schemas.microsoft.com/office/drawing/2014/main" id="{55266F0A-6A01-2A88-DA7B-FB2A3AC068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4114800"/>
            <a:ext cx="533400" cy="457200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L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1CBE750-D7CD-2C15-7058-1B9FF89BF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A6AB3DF-9DAB-5147-96F2-0E04E042A3B5}" type="slidenum">
              <a:rPr lang="en-US" altLang="en-IL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4</a:t>
            </a:fld>
            <a:endParaRPr lang="en-US" altLang="en-IL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AD183EDB-2DA7-3C59-45C0-D7AF1093BB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IL"/>
              <a:t>Functions: close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25ADE394-48AE-E865-9CC0-72B868C25E21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31188" cy="4529138"/>
          </a:xfrm>
        </p:spPr>
        <p:txBody>
          <a:bodyPr lIns="90000" tIns="46800" rIns="90000" bIns="46800">
            <a:spAutoFit/>
          </a:bodyPr>
          <a:lstStyle/>
          <a:p>
            <a:pPr marL="341313" indent="-341313" defTabSz="457200" eaLnBrk="1" hangingPunct="1">
              <a:lnSpc>
                <a:spcPct val="80000"/>
              </a:lnSpc>
              <a:spcBef>
                <a:spcPts val="7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800" b="1">
                <a:latin typeface="Courier New" panose="02070309020205020404" pitchFamily="49" charset="0"/>
              </a:rPr>
              <a:t>int close (int sockfd);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800"/>
              <a:t>Close a socket. </a:t>
            </a:r>
          </a:p>
          <a:p>
            <a:pPr marL="741363" lvl="1" indent="-284163" defTabSz="457200"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/>
              <a:t>Returns 0 on success, -1 and sets </a:t>
            </a:r>
            <a:r>
              <a:rPr lang="en-GB" altLang="en-IL" b="1">
                <a:latin typeface="Courier New" panose="02070309020205020404" pitchFamily="49" charset="0"/>
              </a:rPr>
              <a:t>errno</a:t>
            </a:r>
            <a:r>
              <a:rPr lang="en-GB" altLang="en-IL" b="1"/>
              <a:t> </a:t>
            </a:r>
            <a:r>
              <a:rPr lang="en-GB" altLang="en-IL"/>
              <a:t>on failure.</a:t>
            </a:r>
          </a:p>
          <a:p>
            <a:pPr marL="741363" lvl="1" indent="-284163" defTabSz="457200" eaLnBrk="1" hangingPunct="1">
              <a:lnSpc>
                <a:spcPct val="80000"/>
              </a:lnSpc>
              <a:spcBef>
                <a:spcPts val="600"/>
              </a:spcBef>
              <a:buFont typeface="Courier New" panose="02070309020205020404" pitchFamily="49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b="1">
                <a:latin typeface="Courier New" panose="02070309020205020404" pitchFamily="49" charset="0"/>
              </a:rPr>
              <a:t>sockfd</a:t>
            </a:r>
            <a:r>
              <a:rPr lang="en-GB" altLang="en-IL"/>
              <a:t>: socket file descriptor (returned from </a:t>
            </a:r>
            <a:r>
              <a:rPr lang="en-GB" altLang="en-IL" b="1">
                <a:latin typeface="Courier New" panose="02070309020205020404" pitchFamily="49" charset="0"/>
              </a:rPr>
              <a:t>socket</a:t>
            </a:r>
            <a:r>
              <a:rPr lang="en-GB" altLang="en-IL"/>
              <a:t>)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IL" sz="2800"/>
          </a:p>
          <a:p>
            <a:pPr marL="341313" indent="-341313" defTabSz="457200" eaLnBrk="1" hangingPunct="1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800"/>
              <a:t>Closes communication on socket in both directions. </a:t>
            </a:r>
          </a:p>
          <a:p>
            <a:pPr marL="741363" lvl="1" indent="-284163" defTabSz="457200"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/>
              <a:t>All data sent before </a:t>
            </a:r>
            <a:r>
              <a:rPr lang="en-GB" altLang="en-IL" b="1">
                <a:latin typeface="Courier New" panose="02070309020205020404" pitchFamily="49" charset="0"/>
              </a:rPr>
              <a:t>close</a:t>
            </a:r>
            <a:r>
              <a:rPr lang="en-GB" altLang="en-IL"/>
              <a:t> are delivered to other side (although this aspect can be overridden).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800"/>
              <a:t>After </a:t>
            </a:r>
            <a:r>
              <a:rPr lang="en-GB" altLang="en-IL" sz="2800" b="1">
                <a:latin typeface="Courier New" panose="02070309020205020404" pitchFamily="49" charset="0"/>
              </a:rPr>
              <a:t>close</a:t>
            </a:r>
            <a:r>
              <a:rPr lang="en-GB" altLang="en-IL" sz="2800"/>
              <a:t>, </a:t>
            </a:r>
            <a:r>
              <a:rPr lang="en-GB" altLang="en-IL" sz="2800" b="1">
                <a:latin typeface="Courier New" panose="02070309020205020404" pitchFamily="49" charset="0"/>
              </a:rPr>
              <a:t>sockfd</a:t>
            </a:r>
            <a:r>
              <a:rPr lang="en-GB" altLang="en-IL" sz="2800" b="1"/>
              <a:t> </a:t>
            </a:r>
            <a:r>
              <a:rPr lang="en-GB" altLang="en-IL" sz="2800"/>
              <a:t>is not valid for reading or writing.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76CDF-D1A9-5BA2-D829-BFE4E471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6A494DF-0699-4343-A14B-364A0D3B7F2B}" type="slidenum">
              <a:rPr lang="en-US" altLang="en-IL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40</a:t>
            </a:fld>
            <a:endParaRPr lang="en-US" altLang="en-IL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AF198C82-151A-B356-9253-47ADEA93BD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IL"/>
              <a:t>Functions: shutdown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D1B829E0-BBF5-B8A2-EE4C-CD84A99E0ED5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281488"/>
          </a:xfrm>
        </p:spPr>
        <p:txBody>
          <a:bodyPr lIns="90000" tIns="46800" rIns="90000" bIns="46800">
            <a:spAutoFit/>
          </a:bodyPr>
          <a:lstStyle/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800" b="1">
                <a:latin typeface="Courier New" panose="02070309020205020404" pitchFamily="49" charset="0"/>
              </a:rPr>
              <a:t>int shutdown (int sockfd, int howto);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800"/>
              <a:t>Force termination of communication across a socket in one or both directions. </a:t>
            </a:r>
          </a:p>
          <a:p>
            <a:pPr marL="741363" lvl="1" indent="-284163" defTabSz="457200" eaLnBrk="1" hangingPunct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/>
              <a:t>Returns 0 on success, -1 and sets </a:t>
            </a:r>
            <a:r>
              <a:rPr lang="en-GB" altLang="en-IL" b="1">
                <a:latin typeface="Courier New" panose="02070309020205020404" pitchFamily="49" charset="0"/>
              </a:rPr>
              <a:t>errno</a:t>
            </a:r>
            <a:r>
              <a:rPr lang="en-GB" altLang="en-IL" b="1"/>
              <a:t> </a:t>
            </a:r>
            <a:r>
              <a:rPr lang="en-GB" altLang="en-IL"/>
              <a:t>on failure.</a:t>
            </a:r>
          </a:p>
          <a:p>
            <a:pPr marL="741363" lvl="1" indent="-284163" defTabSz="457200" eaLnBrk="1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b="1">
                <a:latin typeface="Courier New" panose="02070309020205020404" pitchFamily="49" charset="0"/>
              </a:rPr>
              <a:t>sockfd</a:t>
            </a:r>
            <a:r>
              <a:rPr lang="en-GB" altLang="en-IL"/>
              <a:t>: socket file descriptor (returned from </a:t>
            </a:r>
            <a:r>
              <a:rPr lang="en-GB" altLang="en-IL" b="1">
                <a:latin typeface="Courier New" panose="02070309020205020404" pitchFamily="49" charset="0"/>
              </a:rPr>
              <a:t>socket</a:t>
            </a:r>
            <a:r>
              <a:rPr lang="en-GB" altLang="en-IL"/>
              <a:t>)</a:t>
            </a:r>
          </a:p>
          <a:p>
            <a:pPr marL="741363" lvl="1" indent="-284163" defTabSz="457200" eaLnBrk="1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b="1">
                <a:latin typeface="Courier New" panose="02070309020205020404" pitchFamily="49" charset="0"/>
              </a:rPr>
              <a:t>howto</a:t>
            </a:r>
            <a:r>
              <a:rPr lang="en-GB" altLang="en-IL"/>
              <a:t>: </a:t>
            </a:r>
          </a:p>
          <a:p>
            <a:pPr lvl="2" defTabSz="457200" eaLnBrk="1" hangingPunct="1">
              <a:lnSpc>
                <a:spcPct val="90000"/>
              </a:lnSpc>
              <a:spcBef>
                <a:spcPts val="450"/>
              </a:spcBef>
              <a:buFont typeface="Courier New" panose="02070309020205020404" pitchFamily="49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b="1">
                <a:latin typeface="Courier New" panose="02070309020205020404" pitchFamily="49" charset="0"/>
              </a:rPr>
              <a:t>SHUT_RD</a:t>
            </a:r>
            <a:r>
              <a:rPr lang="en-GB" altLang="en-IL"/>
              <a:t> to stop reading</a:t>
            </a:r>
          </a:p>
          <a:p>
            <a:pPr lvl="2" defTabSz="457200" eaLnBrk="1" hangingPunct="1">
              <a:lnSpc>
                <a:spcPct val="90000"/>
              </a:lnSpc>
              <a:spcBef>
                <a:spcPts val="450"/>
              </a:spcBef>
              <a:buFont typeface="Courier New" panose="02070309020205020404" pitchFamily="49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b="1">
                <a:latin typeface="Courier New" panose="02070309020205020404" pitchFamily="49" charset="0"/>
              </a:rPr>
              <a:t>SHUT_WR</a:t>
            </a:r>
            <a:r>
              <a:rPr lang="en-GB" altLang="en-IL"/>
              <a:t> to stop writing</a:t>
            </a:r>
          </a:p>
          <a:p>
            <a:pPr lvl="2" defTabSz="457200" eaLnBrk="1" hangingPunct="1">
              <a:lnSpc>
                <a:spcPct val="90000"/>
              </a:lnSpc>
              <a:spcBef>
                <a:spcPts val="450"/>
              </a:spcBef>
              <a:buFont typeface="Courier New" panose="02070309020205020404" pitchFamily="49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b="1">
                <a:latin typeface="Courier New" panose="02070309020205020404" pitchFamily="49" charset="0"/>
              </a:rPr>
              <a:t>SHUT_RDWR</a:t>
            </a:r>
            <a:r>
              <a:rPr lang="en-GB" altLang="en-IL"/>
              <a:t> to stop both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IL" sz="2800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33F7D-239F-8301-C191-B143BCF4A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466F1AC-5F5D-BC47-9E28-D07665961AC2}" type="slidenum">
              <a:rPr lang="en-US" altLang="en-IL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41</a:t>
            </a:fld>
            <a:endParaRPr lang="en-US" altLang="en-IL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8CE8D689-FB8C-1A61-DAA6-6F93EAFFAC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IL"/>
              <a:t>UDP Connection Example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EBD96FF3-8D49-8D0E-143B-51AF8F373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057400"/>
            <a:ext cx="7772400" cy="411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L" altLang="en-IL"/>
          </a:p>
        </p:txBody>
      </p:sp>
      <p:grpSp>
        <p:nvGrpSpPr>
          <p:cNvPr id="52228" name="Group 4">
            <a:extLst>
              <a:ext uri="{FF2B5EF4-FFF2-40B4-BE49-F238E27FC236}">
                <a16:creationId xmlns:a16="http://schemas.microsoft.com/office/drawing/2014/main" id="{3BF07662-394B-7C30-3DE1-F36438842E15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438400"/>
            <a:ext cx="720725" cy="847725"/>
            <a:chOff x="912" y="1536"/>
            <a:chExt cx="454" cy="534"/>
          </a:xfrm>
        </p:grpSpPr>
        <p:sp>
          <p:nvSpPr>
            <p:cNvPr id="52415" name="Freeform 5">
              <a:extLst>
                <a:ext uri="{FF2B5EF4-FFF2-40B4-BE49-F238E27FC236}">
                  <a16:creationId xmlns:a16="http://schemas.microsoft.com/office/drawing/2014/main" id="{C445B991-1DB1-EBF4-2258-4DB23AB5D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" y="1897"/>
              <a:ext cx="54" cy="80"/>
            </a:xfrm>
            <a:custGeom>
              <a:avLst/>
              <a:gdLst>
                <a:gd name="T0" fmla="*/ 0 w 433"/>
                <a:gd name="T1" fmla="*/ 1 h 640"/>
                <a:gd name="T2" fmla="*/ 0 w 433"/>
                <a:gd name="T3" fmla="*/ 0 h 640"/>
                <a:gd name="T4" fmla="*/ 1 w 433"/>
                <a:gd name="T5" fmla="*/ 0 h 640"/>
                <a:gd name="T6" fmla="*/ 1 w 433"/>
                <a:gd name="T7" fmla="*/ 0 h 640"/>
                <a:gd name="T8" fmla="*/ 0 w 433"/>
                <a:gd name="T9" fmla="*/ 1 h 640"/>
                <a:gd name="T10" fmla="*/ 0 w 433"/>
                <a:gd name="T11" fmla="*/ 1 h 640"/>
                <a:gd name="T12" fmla="*/ 0 w 433"/>
                <a:gd name="T13" fmla="*/ 1 h 6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3"/>
                <a:gd name="T22" fmla="*/ 0 h 640"/>
                <a:gd name="T23" fmla="*/ 433 w 433"/>
                <a:gd name="T24" fmla="*/ 640 h 6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3" h="640">
                  <a:moveTo>
                    <a:pt x="0" y="441"/>
                  </a:moveTo>
                  <a:lnTo>
                    <a:pt x="289" y="0"/>
                  </a:lnTo>
                  <a:lnTo>
                    <a:pt x="414" y="68"/>
                  </a:lnTo>
                  <a:lnTo>
                    <a:pt x="433" y="144"/>
                  </a:lnTo>
                  <a:lnTo>
                    <a:pt x="138" y="640"/>
                  </a:lnTo>
                  <a:lnTo>
                    <a:pt x="0" y="4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16" name="Freeform 6">
              <a:extLst>
                <a:ext uri="{FF2B5EF4-FFF2-40B4-BE49-F238E27FC236}">
                  <a16:creationId xmlns:a16="http://schemas.microsoft.com/office/drawing/2014/main" id="{5FA519D0-B2DC-F355-8820-FC2B3E3D0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" y="1539"/>
              <a:ext cx="154" cy="442"/>
            </a:xfrm>
            <a:custGeom>
              <a:avLst/>
              <a:gdLst>
                <a:gd name="T0" fmla="*/ 0 w 1234"/>
                <a:gd name="T1" fmla="*/ 0 h 3549"/>
                <a:gd name="T2" fmla="*/ 2 w 1234"/>
                <a:gd name="T3" fmla="*/ 0 h 3549"/>
                <a:gd name="T4" fmla="*/ 2 w 1234"/>
                <a:gd name="T5" fmla="*/ 6 h 3549"/>
                <a:gd name="T6" fmla="*/ 2 w 1234"/>
                <a:gd name="T7" fmla="*/ 7 h 3549"/>
                <a:gd name="T8" fmla="*/ 0 w 1234"/>
                <a:gd name="T9" fmla="*/ 7 h 3549"/>
                <a:gd name="T10" fmla="*/ 0 w 1234"/>
                <a:gd name="T11" fmla="*/ 6 h 3549"/>
                <a:gd name="T12" fmla="*/ 0 w 1234"/>
                <a:gd name="T13" fmla="*/ 0 h 3549"/>
                <a:gd name="T14" fmla="*/ 0 w 1234"/>
                <a:gd name="T15" fmla="*/ 0 h 354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34"/>
                <a:gd name="T25" fmla="*/ 0 h 3549"/>
                <a:gd name="T26" fmla="*/ 1234 w 1234"/>
                <a:gd name="T27" fmla="*/ 3549 h 354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34" h="3549">
                  <a:moveTo>
                    <a:pt x="104" y="0"/>
                  </a:moveTo>
                  <a:lnTo>
                    <a:pt x="1074" y="19"/>
                  </a:lnTo>
                  <a:lnTo>
                    <a:pt x="1061" y="3289"/>
                  </a:lnTo>
                  <a:lnTo>
                    <a:pt x="1234" y="3549"/>
                  </a:lnTo>
                  <a:lnTo>
                    <a:pt x="0" y="3433"/>
                  </a:lnTo>
                  <a:lnTo>
                    <a:pt x="104" y="3247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17" name="Freeform 7">
              <a:extLst>
                <a:ext uri="{FF2B5EF4-FFF2-40B4-BE49-F238E27FC236}">
                  <a16:creationId xmlns:a16="http://schemas.microsoft.com/office/drawing/2014/main" id="{7F503754-1330-0444-E968-D5591DA4A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" y="1948"/>
              <a:ext cx="152" cy="30"/>
            </a:xfrm>
            <a:custGeom>
              <a:avLst/>
              <a:gdLst>
                <a:gd name="T0" fmla="*/ 0 w 1223"/>
                <a:gd name="T1" fmla="*/ 0 h 238"/>
                <a:gd name="T2" fmla="*/ 2 w 1223"/>
                <a:gd name="T3" fmla="*/ 0 h 238"/>
                <a:gd name="T4" fmla="*/ 2 w 1223"/>
                <a:gd name="T5" fmla="*/ 0 h 238"/>
                <a:gd name="T6" fmla="*/ 0 w 1223"/>
                <a:gd name="T7" fmla="*/ 0 h 238"/>
                <a:gd name="T8" fmla="*/ 2 w 1223"/>
                <a:gd name="T9" fmla="*/ 0 h 238"/>
                <a:gd name="T10" fmla="*/ 2 w 1223"/>
                <a:gd name="T11" fmla="*/ 1 h 238"/>
                <a:gd name="T12" fmla="*/ 0 w 1223"/>
                <a:gd name="T13" fmla="*/ 0 h 238"/>
                <a:gd name="T14" fmla="*/ 0 w 1223"/>
                <a:gd name="T15" fmla="*/ 0 h 238"/>
                <a:gd name="T16" fmla="*/ 0 w 1223"/>
                <a:gd name="T17" fmla="*/ 0 h 23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23"/>
                <a:gd name="T28" fmla="*/ 0 h 238"/>
                <a:gd name="T29" fmla="*/ 1223 w 1223"/>
                <a:gd name="T30" fmla="*/ 238 h 23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23" h="238">
                  <a:moveTo>
                    <a:pt x="88" y="0"/>
                  </a:moveTo>
                  <a:lnTo>
                    <a:pt x="1122" y="80"/>
                  </a:lnTo>
                  <a:lnTo>
                    <a:pt x="1150" y="126"/>
                  </a:lnTo>
                  <a:lnTo>
                    <a:pt x="202" y="63"/>
                  </a:lnTo>
                  <a:lnTo>
                    <a:pt x="1188" y="164"/>
                  </a:lnTo>
                  <a:lnTo>
                    <a:pt x="1223" y="238"/>
                  </a:lnTo>
                  <a:lnTo>
                    <a:pt x="0" y="137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18" name="Freeform 8">
              <a:extLst>
                <a:ext uri="{FF2B5EF4-FFF2-40B4-BE49-F238E27FC236}">
                  <a16:creationId xmlns:a16="http://schemas.microsoft.com/office/drawing/2014/main" id="{0B14E6F7-3FAB-E39E-65DD-FB6AAE659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" y="1550"/>
              <a:ext cx="24" cy="392"/>
            </a:xfrm>
            <a:custGeom>
              <a:avLst/>
              <a:gdLst>
                <a:gd name="T0" fmla="*/ 0 w 198"/>
                <a:gd name="T1" fmla="*/ 0 h 3144"/>
                <a:gd name="T2" fmla="*/ 0 w 198"/>
                <a:gd name="T3" fmla="*/ 0 h 3144"/>
                <a:gd name="T4" fmla="*/ 0 w 198"/>
                <a:gd name="T5" fmla="*/ 0 h 3144"/>
                <a:gd name="T6" fmla="*/ 0 w 198"/>
                <a:gd name="T7" fmla="*/ 0 h 3144"/>
                <a:gd name="T8" fmla="*/ 0 w 198"/>
                <a:gd name="T9" fmla="*/ 1 h 3144"/>
                <a:gd name="T10" fmla="*/ 0 w 198"/>
                <a:gd name="T11" fmla="*/ 1 h 3144"/>
                <a:gd name="T12" fmla="*/ 0 w 198"/>
                <a:gd name="T13" fmla="*/ 6 h 3144"/>
                <a:gd name="T14" fmla="*/ 0 w 198"/>
                <a:gd name="T15" fmla="*/ 6 h 3144"/>
                <a:gd name="T16" fmla="*/ 0 w 198"/>
                <a:gd name="T17" fmla="*/ 0 h 3144"/>
                <a:gd name="T18" fmla="*/ 0 w 198"/>
                <a:gd name="T19" fmla="*/ 0 h 314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8"/>
                <a:gd name="T31" fmla="*/ 0 h 3144"/>
                <a:gd name="T32" fmla="*/ 198 w 198"/>
                <a:gd name="T33" fmla="*/ 3144 h 314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8" h="3144">
                  <a:moveTo>
                    <a:pt x="4" y="0"/>
                  </a:moveTo>
                  <a:lnTo>
                    <a:pt x="53" y="4"/>
                  </a:lnTo>
                  <a:lnTo>
                    <a:pt x="61" y="57"/>
                  </a:lnTo>
                  <a:lnTo>
                    <a:pt x="194" y="61"/>
                  </a:lnTo>
                  <a:lnTo>
                    <a:pt x="198" y="354"/>
                  </a:lnTo>
                  <a:lnTo>
                    <a:pt x="61" y="365"/>
                  </a:lnTo>
                  <a:lnTo>
                    <a:pt x="76" y="3144"/>
                  </a:lnTo>
                  <a:lnTo>
                    <a:pt x="0" y="314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19" name="Freeform 9">
              <a:extLst>
                <a:ext uri="{FF2B5EF4-FFF2-40B4-BE49-F238E27FC236}">
                  <a16:creationId xmlns:a16="http://schemas.microsoft.com/office/drawing/2014/main" id="{CDF51DDB-E97C-3BCD-A20E-7B68D3D77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" y="1543"/>
              <a:ext cx="114" cy="408"/>
            </a:xfrm>
            <a:custGeom>
              <a:avLst/>
              <a:gdLst>
                <a:gd name="T0" fmla="*/ 0 w 912"/>
                <a:gd name="T1" fmla="*/ 0 h 3281"/>
                <a:gd name="T2" fmla="*/ 0 w 912"/>
                <a:gd name="T3" fmla="*/ 0 h 3281"/>
                <a:gd name="T4" fmla="*/ 0 w 912"/>
                <a:gd name="T5" fmla="*/ 0 h 3281"/>
                <a:gd name="T6" fmla="*/ 0 w 912"/>
                <a:gd name="T7" fmla="*/ 0 h 3281"/>
                <a:gd name="T8" fmla="*/ 0 w 912"/>
                <a:gd name="T9" fmla="*/ 0 h 3281"/>
                <a:gd name="T10" fmla="*/ 0 w 912"/>
                <a:gd name="T11" fmla="*/ 1 h 3281"/>
                <a:gd name="T12" fmla="*/ 0 w 912"/>
                <a:gd name="T13" fmla="*/ 1 h 3281"/>
                <a:gd name="T14" fmla="*/ 0 w 912"/>
                <a:gd name="T15" fmla="*/ 6 h 3281"/>
                <a:gd name="T16" fmla="*/ 0 w 912"/>
                <a:gd name="T17" fmla="*/ 6 h 3281"/>
                <a:gd name="T18" fmla="*/ 0 w 912"/>
                <a:gd name="T19" fmla="*/ 6 h 3281"/>
                <a:gd name="T20" fmla="*/ 0 w 912"/>
                <a:gd name="T21" fmla="*/ 6 h 3281"/>
                <a:gd name="T22" fmla="*/ 2 w 912"/>
                <a:gd name="T23" fmla="*/ 6 h 3281"/>
                <a:gd name="T24" fmla="*/ 2 w 912"/>
                <a:gd name="T25" fmla="*/ 1 h 3281"/>
                <a:gd name="T26" fmla="*/ 2 w 912"/>
                <a:gd name="T27" fmla="*/ 1 h 3281"/>
                <a:gd name="T28" fmla="*/ 2 w 912"/>
                <a:gd name="T29" fmla="*/ 0 h 3281"/>
                <a:gd name="T30" fmla="*/ 2 w 912"/>
                <a:gd name="T31" fmla="*/ 0 h 3281"/>
                <a:gd name="T32" fmla="*/ 2 w 912"/>
                <a:gd name="T33" fmla="*/ 0 h 3281"/>
                <a:gd name="T34" fmla="*/ 2 w 912"/>
                <a:gd name="T35" fmla="*/ 0 h 3281"/>
                <a:gd name="T36" fmla="*/ 2 w 912"/>
                <a:gd name="T37" fmla="*/ 0 h 3281"/>
                <a:gd name="T38" fmla="*/ 0 w 912"/>
                <a:gd name="T39" fmla="*/ 0 h 3281"/>
                <a:gd name="T40" fmla="*/ 0 w 912"/>
                <a:gd name="T41" fmla="*/ 0 h 328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12"/>
                <a:gd name="T64" fmla="*/ 0 h 3281"/>
                <a:gd name="T65" fmla="*/ 912 w 912"/>
                <a:gd name="T66" fmla="*/ 3281 h 328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12" h="3281">
                  <a:moveTo>
                    <a:pt x="45" y="0"/>
                  </a:moveTo>
                  <a:lnTo>
                    <a:pt x="49" y="42"/>
                  </a:lnTo>
                  <a:lnTo>
                    <a:pt x="104" y="42"/>
                  </a:lnTo>
                  <a:lnTo>
                    <a:pt x="104" y="97"/>
                  </a:lnTo>
                  <a:lnTo>
                    <a:pt x="213" y="105"/>
                  </a:lnTo>
                  <a:lnTo>
                    <a:pt x="216" y="405"/>
                  </a:lnTo>
                  <a:lnTo>
                    <a:pt x="97" y="439"/>
                  </a:lnTo>
                  <a:lnTo>
                    <a:pt x="140" y="3000"/>
                  </a:lnTo>
                  <a:lnTo>
                    <a:pt x="91" y="3022"/>
                  </a:lnTo>
                  <a:lnTo>
                    <a:pt x="11" y="3013"/>
                  </a:lnTo>
                  <a:lnTo>
                    <a:pt x="0" y="3197"/>
                  </a:lnTo>
                  <a:lnTo>
                    <a:pt x="908" y="3281"/>
                  </a:lnTo>
                  <a:lnTo>
                    <a:pt x="910" y="424"/>
                  </a:lnTo>
                  <a:lnTo>
                    <a:pt x="741" y="413"/>
                  </a:lnTo>
                  <a:lnTo>
                    <a:pt x="732" y="112"/>
                  </a:lnTo>
                  <a:lnTo>
                    <a:pt x="874" y="105"/>
                  </a:lnTo>
                  <a:lnTo>
                    <a:pt x="874" y="38"/>
                  </a:lnTo>
                  <a:lnTo>
                    <a:pt x="912" y="34"/>
                  </a:lnTo>
                  <a:lnTo>
                    <a:pt x="912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20" name="Freeform 10">
              <a:extLst>
                <a:ext uri="{FF2B5EF4-FFF2-40B4-BE49-F238E27FC236}">
                  <a16:creationId xmlns:a16="http://schemas.microsoft.com/office/drawing/2014/main" id="{CDA1261E-3344-72A7-8013-19DDD11A6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" y="1538"/>
              <a:ext cx="44" cy="414"/>
            </a:xfrm>
            <a:custGeom>
              <a:avLst/>
              <a:gdLst>
                <a:gd name="T0" fmla="*/ 0 w 358"/>
                <a:gd name="T1" fmla="*/ 0 h 3322"/>
                <a:gd name="T2" fmla="*/ 0 w 358"/>
                <a:gd name="T3" fmla="*/ 6 h 3322"/>
                <a:gd name="T4" fmla="*/ 1 w 358"/>
                <a:gd name="T5" fmla="*/ 5 h 3322"/>
                <a:gd name="T6" fmla="*/ 1 w 358"/>
                <a:gd name="T7" fmla="*/ 0 h 3322"/>
                <a:gd name="T8" fmla="*/ 0 w 358"/>
                <a:gd name="T9" fmla="*/ 0 h 3322"/>
                <a:gd name="T10" fmla="*/ 0 w 358"/>
                <a:gd name="T11" fmla="*/ 0 h 33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8"/>
                <a:gd name="T19" fmla="*/ 0 h 3322"/>
                <a:gd name="T20" fmla="*/ 358 w 358"/>
                <a:gd name="T21" fmla="*/ 3322 h 33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8" h="3322">
                  <a:moveTo>
                    <a:pt x="0" y="0"/>
                  </a:moveTo>
                  <a:lnTo>
                    <a:pt x="14" y="3322"/>
                  </a:lnTo>
                  <a:lnTo>
                    <a:pt x="358" y="2824"/>
                  </a:lnTo>
                  <a:lnTo>
                    <a:pt x="301" y="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21" name="Freeform 11">
              <a:extLst>
                <a:ext uri="{FF2B5EF4-FFF2-40B4-BE49-F238E27FC236}">
                  <a16:creationId xmlns:a16="http://schemas.microsoft.com/office/drawing/2014/main" id="{7F048EE7-25F3-B0E6-321B-3D213FD08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" y="1935"/>
              <a:ext cx="173" cy="33"/>
            </a:xfrm>
            <a:custGeom>
              <a:avLst/>
              <a:gdLst>
                <a:gd name="T0" fmla="*/ 0 w 1388"/>
                <a:gd name="T1" fmla="*/ 0 h 260"/>
                <a:gd name="T2" fmla="*/ 0 w 1388"/>
                <a:gd name="T3" fmla="*/ 0 h 260"/>
                <a:gd name="T4" fmla="*/ 0 w 1388"/>
                <a:gd name="T5" fmla="*/ 1 h 260"/>
                <a:gd name="T6" fmla="*/ 3 w 1388"/>
                <a:gd name="T7" fmla="*/ 1 h 260"/>
                <a:gd name="T8" fmla="*/ 3 w 1388"/>
                <a:gd name="T9" fmla="*/ 0 h 260"/>
                <a:gd name="T10" fmla="*/ 2 w 1388"/>
                <a:gd name="T11" fmla="*/ 0 h 260"/>
                <a:gd name="T12" fmla="*/ 0 w 1388"/>
                <a:gd name="T13" fmla="*/ 0 h 260"/>
                <a:gd name="T14" fmla="*/ 0 w 1388"/>
                <a:gd name="T15" fmla="*/ 0 h 2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88"/>
                <a:gd name="T25" fmla="*/ 0 h 260"/>
                <a:gd name="T26" fmla="*/ 1388 w 1388"/>
                <a:gd name="T27" fmla="*/ 260 h 2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88" h="260">
                  <a:moveTo>
                    <a:pt x="97" y="7"/>
                  </a:moveTo>
                  <a:lnTo>
                    <a:pt x="0" y="182"/>
                  </a:lnTo>
                  <a:lnTo>
                    <a:pt x="2" y="253"/>
                  </a:lnTo>
                  <a:lnTo>
                    <a:pt x="1388" y="260"/>
                  </a:lnTo>
                  <a:lnTo>
                    <a:pt x="1388" y="148"/>
                  </a:lnTo>
                  <a:lnTo>
                    <a:pt x="1201" y="0"/>
                  </a:lnTo>
                  <a:lnTo>
                    <a:pt x="97" y="7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22" name="Freeform 12">
              <a:extLst>
                <a:ext uri="{FF2B5EF4-FFF2-40B4-BE49-F238E27FC236}">
                  <a16:creationId xmlns:a16="http://schemas.microsoft.com/office/drawing/2014/main" id="{B55B262B-40A8-7B0A-AFBA-604AB8763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" y="1700"/>
              <a:ext cx="242" cy="230"/>
            </a:xfrm>
            <a:custGeom>
              <a:avLst/>
              <a:gdLst>
                <a:gd name="T0" fmla="*/ 0 w 1943"/>
                <a:gd name="T1" fmla="*/ 0 h 1848"/>
                <a:gd name="T2" fmla="*/ 0 w 1943"/>
                <a:gd name="T3" fmla="*/ 0 h 1848"/>
                <a:gd name="T4" fmla="*/ 3 w 1943"/>
                <a:gd name="T5" fmla="*/ 0 h 1848"/>
                <a:gd name="T6" fmla="*/ 4 w 1943"/>
                <a:gd name="T7" fmla="*/ 0 h 1848"/>
                <a:gd name="T8" fmla="*/ 4 w 1943"/>
                <a:gd name="T9" fmla="*/ 3 h 1848"/>
                <a:gd name="T10" fmla="*/ 3 w 1943"/>
                <a:gd name="T11" fmla="*/ 3 h 1848"/>
                <a:gd name="T12" fmla="*/ 3 w 1943"/>
                <a:gd name="T13" fmla="*/ 3 h 1848"/>
                <a:gd name="T14" fmla="*/ 3 w 1943"/>
                <a:gd name="T15" fmla="*/ 4 h 1848"/>
                <a:gd name="T16" fmla="*/ 0 w 1943"/>
                <a:gd name="T17" fmla="*/ 3 h 1848"/>
                <a:gd name="T18" fmla="*/ 0 w 1943"/>
                <a:gd name="T19" fmla="*/ 3 h 1848"/>
                <a:gd name="T20" fmla="*/ 0 w 1943"/>
                <a:gd name="T21" fmla="*/ 3 h 1848"/>
                <a:gd name="T22" fmla="*/ 0 w 1943"/>
                <a:gd name="T23" fmla="*/ 3 h 1848"/>
                <a:gd name="T24" fmla="*/ 0 w 1943"/>
                <a:gd name="T25" fmla="*/ 3 h 1848"/>
                <a:gd name="T26" fmla="*/ 0 w 1943"/>
                <a:gd name="T27" fmla="*/ 0 h 1848"/>
                <a:gd name="T28" fmla="*/ 0 w 1943"/>
                <a:gd name="T29" fmla="*/ 0 h 18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43"/>
                <a:gd name="T46" fmla="*/ 0 h 1848"/>
                <a:gd name="T47" fmla="*/ 1943 w 1943"/>
                <a:gd name="T48" fmla="*/ 1848 h 18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43" h="1848">
                  <a:moveTo>
                    <a:pt x="9" y="40"/>
                  </a:moveTo>
                  <a:lnTo>
                    <a:pt x="70" y="8"/>
                  </a:lnTo>
                  <a:lnTo>
                    <a:pt x="1827" y="0"/>
                  </a:lnTo>
                  <a:lnTo>
                    <a:pt x="1894" y="40"/>
                  </a:lnTo>
                  <a:lnTo>
                    <a:pt x="1943" y="1582"/>
                  </a:lnTo>
                  <a:lnTo>
                    <a:pt x="1793" y="1654"/>
                  </a:lnTo>
                  <a:lnTo>
                    <a:pt x="1802" y="1749"/>
                  </a:lnTo>
                  <a:lnTo>
                    <a:pt x="1586" y="1848"/>
                  </a:lnTo>
                  <a:lnTo>
                    <a:pt x="266" y="1810"/>
                  </a:lnTo>
                  <a:lnTo>
                    <a:pt x="154" y="1789"/>
                  </a:lnTo>
                  <a:lnTo>
                    <a:pt x="108" y="1658"/>
                  </a:lnTo>
                  <a:lnTo>
                    <a:pt x="17" y="1637"/>
                  </a:lnTo>
                  <a:lnTo>
                    <a:pt x="0" y="1561"/>
                  </a:lnTo>
                  <a:lnTo>
                    <a:pt x="9" y="4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23" name="Freeform 13">
              <a:extLst>
                <a:ext uri="{FF2B5EF4-FFF2-40B4-BE49-F238E27FC236}">
                  <a16:creationId xmlns:a16="http://schemas.microsoft.com/office/drawing/2014/main" id="{C1ABE221-F96E-FB2A-88E6-B7495A391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" y="1705"/>
              <a:ext cx="136" cy="194"/>
            </a:xfrm>
            <a:custGeom>
              <a:avLst/>
              <a:gdLst>
                <a:gd name="T0" fmla="*/ 0 w 1090"/>
                <a:gd name="T1" fmla="*/ 0 h 1556"/>
                <a:gd name="T2" fmla="*/ 2 w 1090"/>
                <a:gd name="T3" fmla="*/ 0 h 1556"/>
                <a:gd name="T4" fmla="*/ 1 w 1090"/>
                <a:gd name="T5" fmla="*/ 0 h 1556"/>
                <a:gd name="T6" fmla="*/ 2 w 1090"/>
                <a:gd name="T7" fmla="*/ 0 h 1556"/>
                <a:gd name="T8" fmla="*/ 1 w 1090"/>
                <a:gd name="T9" fmla="*/ 0 h 1556"/>
                <a:gd name="T10" fmla="*/ 2 w 1090"/>
                <a:gd name="T11" fmla="*/ 0 h 1556"/>
                <a:gd name="T12" fmla="*/ 1 w 1090"/>
                <a:gd name="T13" fmla="*/ 0 h 1556"/>
                <a:gd name="T14" fmla="*/ 2 w 1090"/>
                <a:gd name="T15" fmla="*/ 0 h 1556"/>
                <a:gd name="T16" fmla="*/ 0 w 1090"/>
                <a:gd name="T17" fmla="*/ 0 h 1556"/>
                <a:gd name="T18" fmla="*/ 0 w 1090"/>
                <a:gd name="T19" fmla="*/ 3 h 1556"/>
                <a:gd name="T20" fmla="*/ 2 w 1090"/>
                <a:gd name="T21" fmla="*/ 3 h 1556"/>
                <a:gd name="T22" fmla="*/ 1 w 1090"/>
                <a:gd name="T23" fmla="*/ 3 h 1556"/>
                <a:gd name="T24" fmla="*/ 2 w 1090"/>
                <a:gd name="T25" fmla="*/ 3 h 1556"/>
                <a:gd name="T26" fmla="*/ 1 w 1090"/>
                <a:gd name="T27" fmla="*/ 3 h 1556"/>
                <a:gd name="T28" fmla="*/ 2 w 1090"/>
                <a:gd name="T29" fmla="*/ 3 h 1556"/>
                <a:gd name="T30" fmla="*/ 1 w 1090"/>
                <a:gd name="T31" fmla="*/ 3 h 1556"/>
                <a:gd name="T32" fmla="*/ 2 w 1090"/>
                <a:gd name="T33" fmla="*/ 3 h 1556"/>
                <a:gd name="T34" fmla="*/ 0 w 1090"/>
                <a:gd name="T35" fmla="*/ 3 h 1556"/>
                <a:gd name="T36" fmla="*/ 0 w 1090"/>
                <a:gd name="T37" fmla="*/ 3 h 1556"/>
                <a:gd name="T38" fmla="*/ 0 w 1090"/>
                <a:gd name="T39" fmla="*/ 0 h 1556"/>
                <a:gd name="T40" fmla="*/ 0 w 1090"/>
                <a:gd name="T41" fmla="*/ 0 h 1556"/>
                <a:gd name="T42" fmla="*/ 0 w 1090"/>
                <a:gd name="T43" fmla="*/ 0 h 15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090"/>
                <a:gd name="T67" fmla="*/ 0 h 1556"/>
                <a:gd name="T68" fmla="*/ 1090 w 1090"/>
                <a:gd name="T69" fmla="*/ 1556 h 155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090" h="1556">
                  <a:moveTo>
                    <a:pt x="46" y="0"/>
                  </a:moveTo>
                  <a:lnTo>
                    <a:pt x="996" y="0"/>
                  </a:lnTo>
                  <a:lnTo>
                    <a:pt x="548" y="26"/>
                  </a:lnTo>
                  <a:lnTo>
                    <a:pt x="996" y="43"/>
                  </a:lnTo>
                  <a:lnTo>
                    <a:pt x="546" y="72"/>
                  </a:lnTo>
                  <a:lnTo>
                    <a:pt x="993" y="95"/>
                  </a:lnTo>
                  <a:lnTo>
                    <a:pt x="552" y="123"/>
                  </a:lnTo>
                  <a:lnTo>
                    <a:pt x="1002" y="165"/>
                  </a:lnTo>
                  <a:lnTo>
                    <a:pt x="141" y="171"/>
                  </a:lnTo>
                  <a:lnTo>
                    <a:pt x="166" y="1412"/>
                  </a:lnTo>
                  <a:lnTo>
                    <a:pt x="1078" y="1416"/>
                  </a:lnTo>
                  <a:lnTo>
                    <a:pt x="700" y="1446"/>
                  </a:lnTo>
                  <a:lnTo>
                    <a:pt x="1086" y="1457"/>
                  </a:lnTo>
                  <a:lnTo>
                    <a:pt x="688" y="1488"/>
                  </a:lnTo>
                  <a:lnTo>
                    <a:pt x="1090" y="1501"/>
                  </a:lnTo>
                  <a:lnTo>
                    <a:pt x="725" y="1522"/>
                  </a:lnTo>
                  <a:lnTo>
                    <a:pt x="907" y="1556"/>
                  </a:lnTo>
                  <a:lnTo>
                    <a:pt x="32" y="1551"/>
                  </a:lnTo>
                  <a:lnTo>
                    <a:pt x="15" y="1526"/>
                  </a:lnTo>
                  <a:lnTo>
                    <a:pt x="0" y="38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24" name="Freeform 14">
              <a:extLst>
                <a:ext uri="{FF2B5EF4-FFF2-40B4-BE49-F238E27FC236}">
                  <a16:creationId xmlns:a16="http://schemas.microsoft.com/office/drawing/2014/main" id="{DB22EC62-62A4-A204-481F-ED7C9E1C3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" y="1726"/>
              <a:ext cx="129" cy="152"/>
            </a:xfrm>
            <a:custGeom>
              <a:avLst/>
              <a:gdLst>
                <a:gd name="T0" fmla="*/ 0 w 1039"/>
                <a:gd name="T1" fmla="*/ 0 h 1216"/>
                <a:gd name="T2" fmla="*/ 1 w 1039"/>
                <a:gd name="T3" fmla="*/ 0 h 1216"/>
                <a:gd name="T4" fmla="*/ 2 w 1039"/>
                <a:gd name="T5" fmla="*/ 0 h 1216"/>
                <a:gd name="T6" fmla="*/ 2 w 1039"/>
                <a:gd name="T7" fmla="*/ 2 h 1216"/>
                <a:gd name="T8" fmla="*/ 2 w 1039"/>
                <a:gd name="T9" fmla="*/ 2 h 1216"/>
                <a:gd name="T10" fmla="*/ 2 w 1039"/>
                <a:gd name="T11" fmla="*/ 0 h 1216"/>
                <a:gd name="T12" fmla="*/ 1 w 1039"/>
                <a:gd name="T13" fmla="*/ 0 h 1216"/>
                <a:gd name="T14" fmla="*/ 1 w 1039"/>
                <a:gd name="T15" fmla="*/ 0 h 1216"/>
                <a:gd name="T16" fmla="*/ 0 w 1039"/>
                <a:gd name="T17" fmla="*/ 0 h 1216"/>
                <a:gd name="T18" fmla="*/ 0 w 1039"/>
                <a:gd name="T19" fmla="*/ 0 h 12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39"/>
                <a:gd name="T31" fmla="*/ 0 h 1216"/>
                <a:gd name="T32" fmla="*/ 1039 w 1039"/>
                <a:gd name="T33" fmla="*/ 1216 h 12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39" h="1216">
                  <a:moveTo>
                    <a:pt x="0" y="0"/>
                  </a:moveTo>
                  <a:lnTo>
                    <a:pt x="411" y="0"/>
                  </a:lnTo>
                  <a:lnTo>
                    <a:pt x="1006" y="11"/>
                  </a:lnTo>
                  <a:lnTo>
                    <a:pt x="1039" y="1216"/>
                  </a:lnTo>
                  <a:lnTo>
                    <a:pt x="980" y="1176"/>
                  </a:lnTo>
                  <a:lnTo>
                    <a:pt x="945" y="70"/>
                  </a:lnTo>
                  <a:lnTo>
                    <a:pt x="601" y="49"/>
                  </a:lnTo>
                  <a:lnTo>
                    <a:pt x="40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25" name="Freeform 15">
              <a:extLst>
                <a:ext uri="{FF2B5EF4-FFF2-40B4-BE49-F238E27FC236}">
                  <a16:creationId xmlns:a16="http://schemas.microsoft.com/office/drawing/2014/main" id="{6E69006B-4D05-6942-B4A5-B8E8F89F3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" y="1956"/>
              <a:ext cx="174" cy="15"/>
            </a:xfrm>
            <a:custGeom>
              <a:avLst/>
              <a:gdLst>
                <a:gd name="T0" fmla="*/ 0 w 1395"/>
                <a:gd name="T1" fmla="*/ 0 h 122"/>
                <a:gd name="T2" fmla="*/ 3 w 1395"/>
                <a:gd name="T3" fmla="*/ 0 h 122"/>
                <a:gd name="T4" fmla="*/ 3 w 1395"/>
                <a:gd name="T5" fmla="*/ 0 h 122"/>
                <a:gd name="T6" fmla="*/ 0 w 1395"/>
                <a:gd name="T7" fmla="*/ 0 h 122"/>
                <a:gd name="T8" fmla="*/ 0 w 1395"/>
                <a:gd name="T9" fmla="*/ 0 h 122"/>
                <a:gd name="T10" fmla="*/ 0 w 1395"/>
                <a:gd name="T11" fmla="*/ 0 h 1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95"/>
                <a:gd name="T19" fmla="*/ 0 h 122"/>
                <a:gd name="T20" fmla="*/ 1395 w 1395"/>
                <a:gd name="T21" fmla="*/ 122 h 1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95" h="122">
                  <a:moveTo>
                    <a:pt x="11" y="16"/>
                  </a:moveTo>
                  <a:lnTo>
                    <a:pt x="1388" y="0"/>
                  </a:lnTo>
                  <a:lnTo>
                    <a:pt x="1395" y="122"/>
                  </a:lnTo>
                  <a:lnTo>
                    <a:pt x="0" y="114"/>
                  </a:lnTo>
                  <a:lnTo>
                    <a:pt x="11" y="1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26" name="Freeform 16">
              <a:extLst>
                <a:ext uri="{FF2B5EF4-FFF2-40B4-BE49-F238E27FC236}">
                  <a16:creationId xmlns:a16="http://schemas.microsoft.com/office/drawing/2014/main" id="{AA6EC722-52A0-2FF8-0C99-F8421CE1E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" y="1926"/>
              <a:ext cx="170" cy="27"/>
            </a:xfrm>
            <a:custGeom>
              <a:avLst/>
              <a:gdLst>
                <a:gd name="T0" fmla="*/ 0 w 1367"/>
                <a:gd name="T1" fmla="*/ 0 h 213"/>
                <a:gd name="T2" fmla="*/ 3 w 1367"/>
                <a:gd name="T3" fmla="*/ 0 h 213"/>
                <a:gd name="T4" fmla="*/ 3 w 1367"/>
                <a:gd name="T5" fmla="*/ 0 h 213"/>
                <a:gd name="T6" fmla="*/ 2 w 1367"/>
                <a:gd name="T7" fmla="*/ 0 h 213"/>
                <a:gd name="T8" fmla="*/ 3 w 1367"/>
                <a:gd name="T9" fmla="*/ 0 h 213"/>
                <a:gd name="T10" fmla="*/ 0 w 1367"/>
                <a:gd name="T11" fmla="*/ 0 h 213"/>
                <a:gd name="T12" fmla="*/ 0 w 1367"/>
                <a:gd name="T13" fmla="*/ 0 h 213"/>
                <a:gd name="T14" fmla="*/ 0 w 1367"/>
                <a:gd name="T15" fmla="*/ 0 h 213"/>
                <a:gd name="T16" fmla="*/ 0 w 1367"/>
                <a:gd name="T17" fmla="*/ 0 h 213"/>
                <a:gd name="T18" fmla="*/ 0 w 1367"/>
                <a:gd name="T19" fmla="*/ 0 h 213"/>
                <a:gd name="T20" fmla="*/ 0 w 1367"/>
                <a:gd name="T21" fmla="*/ 0 h 21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67"/>
                <a:gd name="T34" fmla="*/ 0 h 213"/>
                <a:gd name="T35" fmla="*/ 1367 w 1367"/>
                <a:gd name="T36" fmla="*/ 213 h 21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67" h="213">
                  <a:moveTo>
                    <a:pt x="0" y="0"/>
                  </a:moveTo>
                  <a:lnTo>
                    <a:pt x="1364" y="2"/>
                  </a:lnTo>
                  <a:lnTo>
                    <a:pt x="1367" y="68"/>
                  </a:lnTo>
                  <a:lnTo>
                    <a:pt x="1189" y="72"/>
                  </a:lnTo>
                  <a:lnTo>
                    <a:pt x="1329" y="213"/>
                  </a:lnTo>
                  <a:lnTo>
                    <a:pt x="111" y="199"/>
                  </a:lnTo>
                  <a:lnTo>
                    <a:pt x="35" y="148"/>
                  </a:lnTo>
                  <a:lnTo>
                    <a:pt x="59" y="89"/>
                  </a:lnTo>
                  <a:lnTo>
                    <a:pt x="21" y="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27" name="Freeform 17">
              <a:extLst>
                <a:ext uri="{FF2B5EF4-FFF2-40B4-BE49-F238E27FC236}">
                  <a16:creationId xmlns:a16="http://schemas.microsoft.com/office/drawing/2014/main" id="{69CB558D-9D0A-7FFD-C58A-1B2507E04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" y="1905"/>
              <a:ext cx="211" cy="20"/>
            </a:xfrm>
            <a:custGeom>
              <a:avLst/>
              <a:gdLst>
                <a:gd name="T0" fmla="*/ 0 w 1698"/>
                <a:gd name="T1" fmla="*/ 0 h 157"/>
                <a:gd name="T2" fmla="*/ 3 w 1698"/>
                <a:gd name="T3" fmla="*/ 0 h 157"/>
                <a:gd name="T4" fmla="*/ 3 w 1698"/>
                <a:gd name="T5" fmla="*/ 0 h 157"/>
                <a:gd name="T6" fmla="*/ 0 w 1698"/>
                <a:gd name="T7" fmla="*/ 0 h 157"/>
                <a:gd name="T8" fmla="*/ 0 w 1698"/>
                <a:gd name="T9" fmla="*/ 0 h 157"/>
                <a:gd name="T10" fmla="*/ 0 w 1698"/>
                <a:gd name="T11" fmla="*/ 0 h 157"/>
                <a:gd name="T12" fmla="*/ 0 w 1698"/>
                <a:gd name="T13" fmla="*/ 0 h 157"/>
                <a:gd name="T14" fmla="*/ 0 w 1698"/>
                <a:gd name="T15" fmla="*/ 0 h 15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698"/>
                <a:gd name="T25" fmla="*/ 0 h 157"/>
                <a:gd name="T26" fmla="*/ 1698 w 1698"/>
                <a:gd name="T27" fmla="*/ 157 h 15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698" h="157">
                  <a:moveTo>
                    <a:pt x="0" y="5"/>
                  </a:moveTo>
                  <a:lnTo>
                    <a:pt x="1698" y="0"/>
                  </a:lnTo>
                  <a:lnTo>
                    <a:pt x="1694" y="78"/>
                  </a:lnTo>
                  <a:lnTo>
                    <a:pt x="59" y="61"/>
                  </a:lnTo>
                  <a:lnTo>
                    <a:pt x="80" y="157"/>
                  </a:lnTo>
                  <a:lnTo>
                    <a:pt x="25" y="12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28" name="Freeform 18">
              <a:extLst>
                <a:ext uri="{FF2B5EF4-FFF2-40B4-BE49-F238E27FC236}">
                  <a16:creationId xmlns:a16="http://schemas.microsoft.com/office/drawing/2014/main" id="{C1A342D9-EC70-E7AC-AB17-0B7DC6675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" y="1733"/>
              <a:ext cx="138" cy="139"/>
            </a:xfrm>
            <a:custGeom>
              <a:avLst/>
              <a:gdLst>
                <a:gd name="T0" fmla="*/ 0 w 1106"/>
                <a:gd name="T1" fmla="*/ 0 h 1115"/>
                <a:gd name="T2" fmla="*/ 2 w 1106"/>
                <a:gd name="T3" fmla="*/ 0 h 1115"/>
                <a:gd name="T4" fmla="*/ 2 w 1106"/>
                <a:gd name="T5" fmla="*/ 2 h 1115"/>
                <a:gd name="T6" fmla="*/ 0 w 1106"/>
                <a:gd name="T7" fmla="*/ 2 h 1115"/>
                <a:gd name="T8" fmla="*/ 0 w 1106"/>
                <a:gd name="T9" fmla="*/ 0 h 1115"/>
                <a:gd name="T10" fmla="*/ 0 w 1106"/>
                <a:gd name="T11" fmla="*/ 0 h 11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06"/>
                <a:gd name="T19" fmla="*/ 0 h 1115"/>
                <a:gd name="T20" fmla="*/ 1106 w 1106"/>
                <a:gd name="T21" fmla="*/ 1115 h 11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06" h="1115">
                  <a:moveTo>
                    <a:pt x="0" y="0"/>
                  </a:moveTo>
                  <a:lnTo>
                    <a:pt x="1099" y="13"/>
                  </a:lnTo>
                  <a:lnTo>
                    <a:pt x="1106" y="1115"/>
                  </a:lnTo>
                  <a:lnTo>
                    <a:pt x="32" y="1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29" name="Freeform 19">
              <a:extLst>
                <a:ext uri="{FF2B5EF4-FFF2-40B4-BE49-F238E27FC236}">
                  <a16:creationId xmlns:a16="http://schemas.microsoft.com/office/drawing/2014/main" id="{6068C959-8C6D-D5B2-E252-0C86DC10B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" y="1733"/>
              <a:ext cx="136" cy="137"/>
            </a:xfrm>
            <a:custGeom>
              <a:avLst/>
              <a:gdLst>
                <a:gd name="T0" fmla="*/ 2 w 1095"/>
                <a:gd name="T1" fmla="*/ 0 h 1100"/>
                <a:gd name="T2" fmla="*/ 1 w 1095"/>
                <a:gd name="T3" fmla="*/ 0 h 1100"/>
                <a:gd name="T4" fmla="*/ 1 w 1095"/>
                <a:gd name="T5" fmla="*/ 0 h 1100"/>
                <a:gd name="T6" fmla="*/ 1 w 1095"/>
                <a:gd name="T7" fmla="*/ 0 h 1100"/>
                <a:gd name="T8" fmla="*/ 1 w 1095"/>
                <a:gd name="T9" fmla="*/ 0 h 1100"/>
                <a:gd name="T10" fmla="*/ 1 w 1095"/>
                <a:gd name="T11" fmla="*/ 0 h 1100"/>
                <a:gd name="T12" fmla="*/ 0 w 1095"/>
                <a:gd name="T13" fmla="*/ 0 h 1100"/>
                <a:gd name="T14" fmla="*/ 0 w 1095"/>
                <a:gd name="T15" fmla="*/ 0 h 1100"/>
                <a:gd name="T16" fmla="*/ 0 w 1095"/>
                <a:gd name="T17" fmla="*/ 1 h 1100"/>
                <a:gd name="T18" fmla="*/ 0 w 1095"/>
                <a:gd name="T19" fmla="*/ 1 h 1100"/>
                <a:gd name="T20" fmla="*/ 0 w 1095"/>
                <a:gd name="T21" fmla="*/ 1 h 1100"/>
                <a:gd name="T22" fmla="*/ 0 w 1095"/>
                <a:gd name="T23" fmla="*/ 1 h 1100"/>
                <a:gd name="T24" fmla="*/ 0 w 1095"/>
                <a:gd name="T25" fmla="*/ 2 h 1100"/>
                <a:gd name="T26" fmla="*/ 0 w 1095"/>
                <a:gd name="T27" fmla="*/ 2 h 1100"/>
                <a:gd name="T28" fmla="*/ 0 w 1095"/>
                <a:gd name="T29" fmla="*/ 2 h 1100"/>
                <a:gd name="T30" fmla="*/ 1 w 1095"/>
                <a:gd name="T31" fmla="*/ 2 h 1100"/>
                <a:gd name="T32" fmla="*/ 1 w 1095"/>
                <a:gd name="T33" fmla="*/ 2 h 1100"/>
                <a:gd name="T34" fmla="*/ 1 w 1095"/>
                <a:gd name="T35" fmla="*/ 2 h 1100"/>
                <a:gd name="T36" fmla="*/ 2 w 1095"/>
                <a:gd name="T37" fmla="*/ 2 h 1100"/>
                <a:gd name="T38" fmla="*/ 2 w 1095"/>
                <a:gd name="T39" fmla="*/ 2 h 1100"/>
                <a:gd name="T40" fmla="*/ 2 w 1095"/>
                <a:gd name="T41" fmla="*/ 2 h 1100"/>
                <a:gd name="T42" fmla="*/ 2 w 1095"/>
                <a:gd name="T43" fmla="*/ 2 h 1100"/>
                <a:gd name="T44" fmla="*/ 2 w 1095"/>
                <a:gd name="T45" fmla="*/ 2 h 1100"/>
                <a:gd name="T46" fmla="*/ 0 w 1095"/>
                <a:gd name="T47" fmla="*/ 2 h 1100"/>
                <a:gd name="T48" fmla="*/ 0 w 1095"/>
                <a:gd name="T49" fmla="*/ 0 h 1100"/>
                <a:gd name="T50" fmla="*/ 2 w 1095"/>
                <a:gd name="T51" fmla="*/ 0 h 1100"/>
                <a:gd name="T52" fmla="*/ 2 w 1095"/>
                <a:gd name="T53" fmla="*/ 0 h 1100"/>
                <a:gd name="T54" fmla="*/ 2 w 1095"/>
                <a:gd name="T55" fmla="*/ 0 h 110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095"/>
                <a:gd name="T85" fmla="*/ 0 h 1100"/>
                <a:gd name="T86" fmla="*/ 1095 w 1095"/>
                <a:gd name="T87" fmla="*/ 1100 h 1100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095" h="1100">
                  <a:moveTo>
                    <a:pt x="1007" y="30"/>
                  </a:moveTo>
                  <a:lnTo>
                    <a:pt x="783" y="32"/>
                  </a:lnTo>
                  <a:lnTo>
                    <a:pt x="652" y="40"/>
                  </a:lnTo>
                  <a:lnTo>
                    <a:pt x="528" y="59"/>
                  </a:lnTo>
                  <a:lnTo>
                    <a:pt x="422" y="91"/>
                  </a:lnTo>
                  <a:lnTo>
                    <a:pt x="344" y="140"/>
                  </a:lnTo>
                  <a:lnTo>
                    <a:pt x="266" y="205"/>
                  </a:lnTo>
                  <a:lnTo>
                    <a:pt x="199" y="275"/>
                  </a:lnTo>
                  <a:lnTo>
                    <a:pt x="156" y="380"/>
                  </a:lnTo>
                  <a:lnTo>
                    <a:pt x="125" y="482"/>
                  </a:lnTo>
                  <a:lnTo>
                    <a:pt x="112" y="591"/>
                  </a:lnTo>
                  <a:lnTo>
                    <a:pt x="121" y="703"/>
                  </a:lnTo>
                  <a:lnTo>
                    <a:pt x="150" y="825"/>
                  </a:lnTo>
                  <a:lnTo>
                    <a:pt x="205" y="901"/>
                  </a:lnTo>
                  <a:lnTo>
                    <a:pt x="281" y="954"/>
                  </a:lnTo>
                  <a:lnTo>
                    <a:pt x="399" y="1005"/>
                  </a:lnTo>
                  <a:lnTo>
                    <a:pt x="534" y="1032"/>
                  </a:lnTo>
                  <a:lnTo>
                    <a:pt x="677" y="1041"/>
                  </a:lnTo>
                  <a:lnTo>
                    <a:pt x="832" y="1041"/>
                  </a:lnTo>
                  <a:lnTo>
                    <a:pt x="933" y="1018"/>
                  </a:lnTo>
                  <a:lnTo>
                    <a:pt x="1028" y="980"/>
                  </a:lnTo>
                  <a:lnTo>
                    <a:pt x="1095" y="912"/>
                  </a:lnTo>
                  <a:lnTo>
                    <a:pt x="1089" y="1100"/>
                  </a:lnTo>
                  <a:lnTo>
                    <a:pt x="0" y="1094"/>
                  </a:lnTo>
                  <a:lnTo>
                    <a:pt x="3" y="5"/>
                  </a:lnTo>
                  <a:lnTo>
                    <a:pt x="992" y="0"/>
                  </a:lnTo>
                  <a:lnTo>
                    <a:pt x="1007" y="30"/>
                  </a:lnTo>
                  <a:close/>
                </a:path>
              </a:pathLst>
            </a:custGeom>
            <a:solidFill>
              <a:srgbClr val="2E2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30" name="Freeform 20">
              <a:extLst>
                <a:ext uri="{FF2B5EF4-FFF2-40B4-BE49-F238E27FC236}">
                  <a16:creationId xmlns:a16="http://schemas.microsoft.com/office/drawing/2014/main" id="{EF8F1CD2-5751-AAB6-A16F-A4691428A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" y="1982"/>
              <a:ext cx="373" cy="89"/>
            </a:xfrm>
            <a:custGeom>
              <a:avLst/>
              <a:gdLst>
                <a:gd name="T0" fmla="*/ 0 w 3000"/>
                <a:gd name="T1" fmla="*/ 0 h 713"/>
                <a:gd name="T2" fmla="*/ 0 w 3000"/>
                <a:gd name="T3" fmla="*/ 1 h 713"/>
                <a:gd name="T4" fmla="*/ 0 w 3000"/>
                <a:gd name="T5" fmla="*/ 1 h 713"/>
                <a:gd name="T6" fmla="*/ 6 w 3000"/>
                <a:gd name="T7" fmla="*/ 1 h 713"/>
                <a:gd name="T8" fmla="*/ 6 w 3000"/>
                <a:gd name="T9" fmla="*/ 1 h 713"/>
                <a:gd name="T10" fmla="*/ 5 w 3000"/>
                <a:gd name="T11" fmla="*/ 0 h 713"/>
                <a:gd name="T12" fmla="*/ 0 w 3000"/>
                <a:gd name="T13" fmla="*/ 0 h 713"/>
                <a:gd name="T14" fmla="*/ 0 w 3000"/>
                <a:gd name="T15" fmla="*/ 0 h 7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00"/>
                <a:gd name="T25" fmla="*/ 0 h 713"/>
                <a:gd name="T26" fmla="*/ 3000 w 3000"/>
                <a:gd name="T27" fmla="*/ 713 h 7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00" h="713">
                  <a:moveTo>
                    <a:pt x="121" y="0"/>
                  </a:moveTo>
                  <a:lnTo>
                    <a:pt x="0" y="630"/>
                  </a:lnTo>
                  <a:lnTo>
                    <a:pt x="42" y="713"/>
                  </a:lnTo>
                  <a:lnTo>
                    <a:pt x="2977" y="702"/>
                  </a:lnTo>
                  <a:lnTo>
                    <a:pt x="3000" y="635"/>
                  </a:lnTo>
                  <a:lnTo>
                    <a:pt x="2873" y="23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31" name="Freeform 21">
              <a:extLst>
                <a:ext uri="{FF2B5EF4-FFF2-40B4-BE49-F238E27FC236}">
                  <a16:creationId xmlns:a16="http://schemas.microsoft.com/office/drawing/2014/main" id="{85BB4052-6C02-2F06-5E05-AAC7B4E07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" y="2062"/>
              <a:ext cx="371" cy="8"/>
            </a:xfrm>
            <a:custGeom>
              <a:avLst/>
              <a:gdLst>
                <a:gd name="T0" fmla="*/ 0 w 2987"/>
                <a:gd name="T1" fmla="*/ 0 h 64"/>
                <a:gd name="T2" fmla="*/ 6 w 2987"/>
                <a:gd name="T3" fmla="*/ 0 h 64"/>
                <a:gd name="T4" fmla="*/ 6 w 2987"/>
                <a:gd name="T5" fmla="*/ 0 h 64"/>
                <a:gd name="T6" fmla="*/ 0 w 2987"/>
                <a:gd name="T7" fmla="*/ 0 h 64"/>
                <a:gd name="T8" fmla="*/ 0 w 2987"/>
                <a:gd name="T9" fmla="*/ 0 h 64"/>
                <a:gd name="T10" fmla="*/ 0 w 2987"/>
                <a:gd name="T11" fmla="*/ 0 h 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87"/>
                <a:gd name="T19" fmla="*/ 0 h 64"/>
                <a:gd name="T20" fmla="*/ 2987 w 2987"/>
                <a:gd name="T21" fmla="*/ 64 h 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87" h="64">
                  <a:moveTo>
                    <a:pt x="0" y="5"/>
                  </a:moveTo>
                  <a:lnTo>
                    <a:pt x="2987" y="0"/>
                  </a:lnTo>
                  <a:lnTo>
                    <a:pt x="2960" y="47"/>
                  </a:lnTo>
                  <a:lnTo>
                    <a:pt x="36" y="6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32" name="Freeform 22">
              <a:extLst>
                <a:ext uri="{FF2B5EF4-FFF2-40B4-BE49-F238E27FC236}">
                  <a16:creationId xmlns:a16="http://schemas.microsoft.com/office/drawing/2014/main" id="{E34EAED4-10DC-F84A-21BF-1560DC1ED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8" y="2004"/>
              <a:ext cx="8" cy="41"/>
            </a:xfrm>
            <a:custGeom>
              <a:avLst/>
              <a:gdLst>
                <a:gd name="T0" fmla="*/ 0 w 62"/>
                <a:gd name="T1" fmla="*/ 0 h 329"/>
                <a:gd name="T2" fmla="*/ 0 w 62"/>
                <a:gd name="T3" fmla="*/ 0 h 329"/>
                <a:gd name="T4" fmla="*/ 0 w 62"/>
                <a:gd name="T5" fmla="*/ 1 h 329"/>
                <a:gd name="T6" fmla="*/ 0 w 62"/>
                <a:gd name="T7" fmla="*/ 1 h 329"/>
                <a:gd name="T8" fmla="*/ 0 w 62"/>
                <a:gd name="T9" fmla="*/ 1 h 329"/>
                <a:gd name="T10" fmla="*/ 0 w 62"/>
                <a:gd name="T11" fmla="*/ 0 h 329"/>
                <a:gd name="T12" fmla="*/ 0 w 62"/>
                <a:gd name="T13" fmla="*/ 0 h 3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29"/>
                <a:gd name="T23" fmla="*/ 62 w 62"/>
                <a:gd name="T24" fmla="*/ 329 h 32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29">
                  <a:moveTo>
                    <a:pt x="24" y="0"/>
                  </a:moveTo>
                  <a:lnTo>
                    <a:pt x="0" y="25"/>
                  </a:lnTo>
                  <a:lnTo>
                    <a:pt x="32" y="329"/>
                  </a:lnTo>
                  <a:lnTo>
                    <a:pt x="53" y="329"/>
                  </a:lnTo>
                  <a:lnTo>
                    <a:pt x="62" y="29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A3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33" name="Freeform 23">
              <a:extLst>
                <a:ext uri="{FF2B5EF4-FFF2-40B4-BE49-F238E27FC236}">
                  <a16:creationId xmlns:a16="http://schemas.microsoft.com/office/drawing/2014/main" id="{B316C68B-D1CB-1296-2A1D-0A4A7EEE6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" y="2005"/>
              <a:ext cx="7" cy="30"/>
            </a:xfrm>
            <a:custGeom>
              <a:avLst/>
              <a:gdLst>
                <a:gd name="T0" fmla="*/ 0 w 53"/>
                <a:gd name="T1" fmla="*/ 0 h 241"/>
                <a:gd name="T2" fmla="*/ 0 w 53"/>
                <a:gd name="T3" fmla="*/ 0 h 241"/>
                <a:gd name="T4" fmla="*/ 0 w 53"/>
                <a:gd name="T5" fmla="*/ 0 h 241"/>
                <a:gd name="T6" fmla="*/ 0 w 53"/>
                <a:gd name="T7" fmla="*/ 0 h 241"/>
                <a:gd name="T8" fmla="*/ 0 w 53"/>
                <a:gd name="T9" fmla="*/ 0 h 241"/>
                <a:gd name="T10" fmla="*/ 0 w 53"/>
                <a:gd name="T11" fmla="*/ 0 h 241"/>
                <a:gd name="T12" fmla="*/ 0 w 53"/>
                <a:gd name="T13" fmla="*/ 0 h 241"/>
                <a:gd name="T14" fmla="*/ 0 w 53"/>
                <a:gd name="T15" fmla="*/ 0 h 241"/>
                <a:gd name="T16" fmla="*/ 0 w 53"/>
                <a:gd name="T17" fmla="*/ 0 h 241"/>
                <a:gd name="T18" fmla="*/ 0 w 53"/>
                <a:gd name="T19" fmla="*/ 0 h 241"/>
                <a:gd name="T20" fmla="*/ 0 w 53"/>
                <a:gd name="T21" fmla="*/ 0 h 241"/>
                <a:gd name="T22" fmla="*/ 0 w 53"/>
                <a:gd name="T23" fmla="*/ 0 h 241"/>
                <a:gd name="T24" fmla="*/ 0 w 53"/>
                <a:gd name="T25" fmla="*/ 0 h 24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3"/>
                <a:gd name="T40" fmla="*/ 0 h 241"/>
                <a:gd name="T41" fmla="*/ 53 w 53"/>
                <a:gd name="T42" fmla="*/ 241 h 24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3" h="241">
                  <a:moveTo>
                    <a:pt x="0" y="15"/>
                  </a:moveTo>
                  <a:lnTo>
                    <a:pt x="24" y="0"/>
                  </a:lnTo>
                  <a:lnTo>
                    <a:pt x="34" y="34"/>
                  </a:lnTo>
                  <a:lnTo>
                    <a:pt x="24" y="49"/>
                  </a:lnTo>
                  <a:lnTo>
                    <a:pt x="36" y="93"/>
                  </a:lnTo>
                  <a:lnTo>
                    <a:pt x="24" y="108"/>
                  </a:lnTo>
                  <a:lnTo>
                    <a:pt x="45" y="159"/>
                  </a:lnTo>
                  <a:lnTo>
                    <a:pt x="34" y="176"/>
                  </a:lnTo>
                  <a:lnTo>
                    <a:pt x="53" y="220"/>
                  </a:lnTo>
                  <a:lnTo>
                    <a:pt x="39" y="241"/>
                  </a:lnTo>
                  <a:lnTo>
                    <a:pt x="20" y="241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A3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34" name="Freeform 24">
              <a:extLst>
                <a:ext uri="{FF2B5EF4-FFF2-40B4-BE49-F238E27FC236}">
                  <a16:creationId xmlns:a16="http://schemas.microsoft.com/office/drawing/2014/main" id="{3677FD87-284F-8699-3355-0EE47E3EA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7" y="2006"/>
              <a:ext cx="10" cy="40"/>
            </a:xfrm>
            <a:custGeom>
              <a:avLst/>
              <a:gdLst>
                <a:gd name="T0" fmla="*/ 0 w 76"/>
                <a:gd name="T1" fmla="*/ 0 h 322"/>
                <a:gd name="T2" fmla="*/ 0 w 76"/>
                <a:gd name="T3" fmla="*/ 0 h 322"/>
                <a:gd name="T4" fmla="*/ 0 w 76"/>
                <a:gd name="T5" fmla="*/ 1 h 322"/>
                <a:gd name="T6" fmla="*/ 0 w 76"/>
                <a:gd name="T7" fmla="*/ 1 h 322"/>
                <a:gd name="T8" fmla="*/ 0 w 76"/>
                <a:gd name="T9" fmla="*/ 0 h 322"/>
                <a:gd name="T10" fmla="*/ 0 w 76"/>
                <a:gd name="T11" fmla="*/ 0 h 322"/>
                <a:gd name="T12" fmla="*/ 0 w 76"/>
                <a:gd name="T13" fmla="*/ 0 h 3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6"/>
                <a:gd name="T22" fmla="*/ 0 h 322"/>
                <a:gd name="T23" fmla="*/ 76 w 76"/>
                <a:gd name="T24" fmla="*/ 322 h 32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6" h="322">
                  <a:moveTo>
                    <a:pt x="25" y="0"/>
                  </a:moveTo>
                  <a:lnTo>
                    <a:pt x="0" y="14"/>
                  </a:lnTo>
                  <a:lnTo>
                    <a:pt x="46" y="322"/>
                  </a:lnTo>
                  <a:lnTo>
                    <a:pt x="67" y="322"/>
                  </a:lnTo>
                  <a:lnTo>
                    <a:pt x="76" y="28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A3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35" name="Freeform 25">
              <a:extLst>
                <a:ext uri="{FF2B5EF4-FFF2-40B4-BE49-F238E27FC236}">
                  <a16:creationId xmlns:a16="http://schemas.microsoft.com/office/drawing/2014/main" id="{343E6A9A-103B-1EF7-5967-87224960D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" y="2005"/>
              <a:ext cx="9" cy="41"/>
            </a:xfrm>
            <a:custGeom>
              <a:avLst/>
              <a:gdLst>
                <a:gd name="T0" fmla="*/ 0 w 72"/>
                <a:gd name="T1" fmla="*/ 0 h 327"/>
                <a:gd name="T2" fmla="*/ 0 w 72"/>
                <a:gd name="T3" fmla="*/ 0 h 327"/>
                <a:gd name="T4" fmla="*/ 0 w 72"/>
                <a:gd name="T5" fmla="*/ 1 h 327"/>
                <a:gd name="T6" fmla="*/ 0 w 72"/>
                <a:gd name="T7" fmla="*/ 1 h 327"/>
                <a:gd name="T8" fmla="*/ 0 w 72"/>
                <a:gd name="T9" fmla="*/ 1 h 327"/>
                <a:gd name="T10" fmla="*/ 0 w 72"/>
                <a:gd name="T11" fmla="*/ 0 h 327"/>
                <a:gd name="T12" fmla="*/ 0 w 72"/>
                <a:gd name="T13" fmla="*/ 0 h 3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27"/>
                <a:gd name="T23" fmla="*/ 72 w 72"/>
                <a:gd name="T24" fmla="*/ 327 h 32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27">
                  <a:moveTo>
                    <a:pt x="25" y="0"/>
                  </a:moveTo>
                  <a:lnTo>
                    <a:pt x="0" y="19"/>
                  </a:lnTo>
                  <a:lnTo>
                    <a:pt x="46" y="327"/>
                  </a:lnTo>
                  <a:lnTo>
                    <a:pt x="67" y="327"/>
                  </a:lnTo>
                  <a:lnTo>
                    <a:pt x="72" y="28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A3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36" name="Freeform 26">
              <a:extLst>
                <a:ext uri="{FF2B5EF4-FFF2-40B4-BE49-F238E27FC236}">
                  <a16:creationId xmlns:a16="http://schemas.microsoft.com/office/drawing/2014/main" id="{3B52467F-D294-20CA-DB24-5D082E5D5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2" y="2040"/>
              <a:ext cx="20" cy="7"/>
            </a:xfrm>
            <a:custGeom>
              <a:avLst/>
              <a:gdLst>
                <a:gd name="T0" fmla="*/ 0 w 164"/>
                <a:gd name="T1" fmla="*/ 0 h 53"/>
                <a:gd name="T2" fmla="*/ 0 w 164"/>
                <a:gd name="T3" fmla="*/ 0 h 53"/>
                <a:gd name="T4" fmla="*/ 0 w 164"/>
                <a:gd name="T5" fmla="*/ 0 h 53"/>
                <a:gd name="T6" fmla="*/ 0 w 164"/>
                <a:gd name="T7" fmla="*/ 0 h 53"/>
                <a:gd name="T8" fmla="*/ 0 w 164"/>
                <a:gd name="T9" fmla="*/ 0 h 53"/>
                <a:gd name="T10" fmla="*/ 0 w 164"/>
                <a:gd name="T11" fmla="*/ 0 h 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4"/>
                <a:gd name="T19" fmla="*/ 0 h 53"/>
                <a:gd name="T20" fmla="*/ 164 w 164"/>
                <a:gd name="T21" fmla="*/ 53 h 5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4" h="53">
                  <a:moveTo>
                    <a:pt x="0" y="53"/>
                  </a:moveTo>
                  <a:lnTo>
                    <a:pt x="21" y="2"/>
                  </a:lnTo>
                  <a:lnTo>
                    <a:pt x="143" y="0"/>
                  </a:lnTo>
                  <a:lnTo>
                    <a:pt x="164" y="50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37" name="Freeform 27">
              <a:extLst>
                <a:ext uri="{FF2B5EF4-FFF2-40B4-BE49-F238E27FC236}">
                  <a16:creationId xmlns:a16="http://schemas.microsoft.com/office/drawing/2014/main" id="{1449BCFF-D693-E3FC-F3ED-5D74CE810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" y="2005"/>
              <a:ext cx="33" cy="41"/>
            </a:xfrm>
            <a:custGeom>
              <a:avLst/>
              <a:gdLst>
                <a:gd name="T0" fmla="*/ 0 w 266"/>
                <a:gd name="T1" fmla="*/ 0 h 325"/>
                <a:gd name="T2" fmla="*/ 0 w 266"/>
                <a:gd name="T3" fmla="*/ 0 h 325"/>
                <a:gd name="T4" fmla="*/ 0 w 266"/>
                <a:gd name="T5" fmla="*/ 1 h 325"/>
                <a:gd name="T6" fmla="*/ 0 w 266"/>
                <a:gd name="T7" fmla="*/ 1 h 325"/>
                <a:gd name="T8" fmla="*/ 0 w 266"/>
                <a:gd name="T9" fmla="*/ 0 h 325"/>
                <a:gd name="T10" fmla="*/ 0 w 266"/>
                <a:gd name="T11" fmla="*/ 0 h 325"/>
                <a:gd name="T12" fmla="*/ 0 w 266"/>
                <a:gd name="T13" fmla="*/ 0 h 325"/>
                <a:gd name="T14" fmla="*/ 0 w 266"/>
                <a:gd name="T15" fmla="*/ 0 h 325"/>
                <a:gd name="T16" fmla="*/ 0 w 266"/>
                <a:gd name="T17" fmla="*/ 0 h 325"/>
                <a:gd name="T18" fmla="*/ 0 w 266"/>
                <a:gd name="T19" fmla="*/ 0 h 325"/>
                <a:gd name="T20" fmla="*/ 0 w 266"/>
                <a:gd name="T21" fmla="*/ 0 h 325"/>
                <a:gd name="T22" fmla="*/ 0 w 266"/>
                <a:gd name="T23" fmla="*/ 0 h 325"/>
                <a:gd name="T24" fmla="*/ 0 w 266"/>
                <a:gd name="T25" fmla="*/ 0 h 325"/>
                <a:gd name="T26" fmla="*/ 0 w 266"/>
                <a:gd name="T27" fmla="*/ 0 h 325"/>
                <a:gd name="T28" fmla="*/ 0 w 266"/>
                <a:gd name="T29" fmla="*/ 0 h 3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66"/>
                <a:gd name="T46" fmla="*/ 0 h 325"/>
                <a:gd name="T47" fmla="*/ 266 w 266"/>
                <a:gd name="T48" fmla="*/ 325 h 32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66" h="325">
                  <a:moveTo>
                    <a:pt x="221" y="0"/>
                  </a:moveTo>
                  <a:lnTo>
                    <a:pt x="247" y="19"/>
                  </a:lnTo>
                  <a:lnTo>
                    <a:pt x="266" y="325"/>
                  </a:lnTo>
                  <a:lnTo>
                    <a:pt x="244" y="323"/>
                  </a:lnTo>
                  <a:lnTo>
                    <a:pt x="234" y="66"/>
                  </a:lnTo>
                  <a:lnTo>
                    <a:pt x="217" y="47"/>
                  </a:lnTo>
                  <a:lnTo>
                    <a:pt x="82" y="45"/>
                  </a:lnTo>
                  <a:lnTo>
                    <a:pt x="71" y="112"/>
                  </a:lnTo>
                  <a:lnTo>
                    <a:pt x="57" y="112"/>
                  </a:lnTo>
                  <a:lnTo>
                    <a:pt x="44" y="49"/>
                  </a:lnTo>
                  <a:lnTo>
                    <a:pt x="0" y="49"/>
                  </a:lnTo>
                  <a:lnTo>
                    <a:pt x="27" y="20"/>
                  </a:lnTo>
                  <a:lnTo>
                    <a:pt x="215" y="22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38" name="Freeform 28">
              <a:extLst>
                <a:ext uri="{FF2B5EF4-FFF2-40B4-BE49-F238E27FC236}">
                  <a16:creationId xmlns:a16="http://schemas.microsoft.com/office/drawing/2014/main" id="{4AE0D6E6-1571-7433-4F46-E4C40E268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" y="2039"/>
              <a:ext cx="15" cy="7"/>
            </a:xfrm>
            <a:custGeom>
              <a:avLst/>
              <a:gdLst>
                <a:gd name="T0" fmla="*/ 0 w 118"/>
                <a:gd name="T1" fmla="*/ 0 h 57"/>
                <a:gd name="T2" fmla="*/ 0 w 118"/>
                <a:gd name="T3" fmla="*/ 0 h 57"/>
                <a:gd name="T4" fmla="*/ 0 w 118"/>
                <a:gd name="T5" fmla="*/ 0 h 57"/>
                <a:gd name="T6" fmla="*/ 0 w 118"/>
                <a:gd name="T7" fmla="*/ 0 h 57"/>
                <a:gd name="T8" fmla="*/ 0 w 118"/>
                <a:gd name="T9" fmla="*/ 0 h 57"/>
                <a:gd name="T10" fmla="*/ 0 w 118"/>
                <a:gd name="T11" fmla="*/ 0 h 57"/>
                <a:gd name="T12" fmla="*/ 0 w 118"/>
                <a:gd name="T13" fmla="*/ 0 h 57"/>
                <a:gd name="T14" fmla="*/ 0 w 118"/>
                <a:gd name="T15" fmla="*/ 0 h 57"/>
                <a:gd name="T16" fmla="*/ 0 w 118"/>
                <a:gd name="T17" fmla="*/ 0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8"/>
                <a:gd name="T28" fmla="*/ 0 h 57"/>
                <a:gd name="T29" fmla="*/ 118 w 118"/>
                <a:gd name="T30" fmla="*/ 57 h 5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8" h="57">
                  <a:moveTo>
                    <a:pt x="2" y="0"/>
                  </a:moveTo>
                  <a:lnTo>
                    <a:pt x="0" y="55"/>
                  </a:lnTo>
                  <a:lnTo>
                    <a:pt x="118" y="57"/>
                  </a:lnTo>
                  <a:lnTo>
                    <a:pt x="99" y="4"/>
                  </a:lnTo>
                  <a:lnTo>
                    <a:pt x="27" y="6"/>
                  </a:lnTo>
                  <a:lnTo>
                    <a:pt x="15" y="42"/>
                  </a:lnTo>
                  <a:lnTo>
                    <a:pt x="1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39" name="Freeform 29">
              <a:extLst>
                <a:ext uri="{FF2B5EF4-FFF2-40B4-BE49-F238E27FC236}">
                  <a16:creationId xmlns:a16="http://schemas.microsoft.com/office/drawing/2014/main" id="{DE29601E-0DC8-59C7-1529-7F1E6017E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031"/>
              <a:ext cx="2" cy="14"/>
            </a:xfrm>
            <a:custGeom>
              <a:avLst/>
              <a:gdLst>
                <a:gd name="T0" fmla="*/ 0 w 13"/>
                <a:gd name="T1" fmla="*/ 0 h 114"/>
                <a:gd name="T2" fmla="*/ 0 w 13"/>
                <a:gd name="T3" fmla="*/ 0 h 114"/>
                <a:gd name="T4" fmla="*/ 0 w 13"/>
                <a:gd name="T5" fmla="*/ 0 h 114"/>
                <a:gd name="T6" fmla="*/ 0 w 13"/>
                <a:gd name="T7" fmla="*/ 0 h 114"/>
                <a:gd name="T8" fmla="*/ 0 w 13"/>
                <a:gd name="T9" fmla="*/ 0 h 114"/>
                <a:gd name="T10" fmla="*/ 0 w 13"/>
                <a:gd name="T11" fmla="*/ 0 h 1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"/>
                <a:gd name="T19" fmla="*/ 0 h 114"/>
                <a:gd name="T20" fmla="*/ 13 w 13"/>
                <a:gd name="T21" fmla="*/ 114 h 1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" h="114">
                  <a:moveTo>
                    <a:pt x="0" y="1"/>
                  </a:moveTo>
                  <a:lnTo>
                    <a:pt x="0" y="114"/>
                  </a:lnTo>
                  <a:lnTo>
                    <a:pt x="13" y="114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40" name="Freeform 30">
              <a:extLst>
                <a:ext uri="{FF2B5EF4-FFF2-40B4-BE49-F238E27FC236}">
                  <a16:creationId xmlns:a16="http://schemas.microsoft.com/office/drawing/2014/main" id="{4C566936-C876-E4C3-346F-3BE2C1554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" y="2031"/>
              <a:ext cx="14" cy="15"/>
            </a:xfrm>
            <a:custGeom>
              <a:avLst/>
              <a:gdLst>
                <a:gd name="T0" fmla="*/ 0 w 114"/>
                <a:gd name="T1" fmla="*/ 0 h 121"/>
                <a:gd name="T2" fmla="*/ 0 w 114"/>
                <a:gd name="T3" fmla="*/ 0 h 121"/>
                <a:gd name="T4" fmla="*/ 0 w 114"/>
                <a:gd name="T5" fmla="*/ 0 h 121"/>
                <a:gd name="T6" fmla="*/ 0 w 114"/>
                <a:gd name="T7" fmla="*/ 0 h 121"/>
                <a:gd name="T8" fmla="*/ 0 w 114"/>
                <a:gd name="T9" fmla="*/ 0 h 121"/>
                <a:gd name="T10" fmla="*/ 0 w 114"/>
                <a:gd name="T11" fmla="*/ 0 h 121"/>
                <a:gd name="T12" fmla="*/ 0 w 114"/>
                <a:gd name="T13" fmla="*/ 0 h 121"/>
                <a:gd name="T14" fmla="*/ 0 w 114"/>
                <a:gd name="T15" fmla="*/ 0 h 121"/>
                <a:gd name="T16" fmla="*/ 0 w 114"/>
                <a:gd name="T17" fmla="*/ 0 h 121"/>
                <a:gd name="T18" fmla="*/ 0 w 114"/>
                <a:gd name="T19" fmla="*/ 0 h 1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4"/>
                <a:gd name="T31" fmla="*/ 0 h 121"/>
                <a:gd name="T32" fmla="*/ 114 w 114"/>
                <a:gd name="T33" fmla="*/ 121 h 12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4" h="121">
                  <a:moveTo>
                    <a:pt x="0" y="0"/>
                  </a:moveTo>
                  <a:lnTo>
                    <a:pt x="0" y="30"/>
                  </a:lnTo>
                  <a:lnTo>
                    <a:pt x="88" y="30"/>
                  </a:lnTo>
                  <a:lnTo>
                    <a:pt x="105" y="121"/>
                  </a:lnTo>
                  <a:lnTo>
                    <a:pt x="114" y="120"/>
                  </a:lnTo>
                  <a:lnTo>
                    <a:pt x="103" y="2"/>
                  </a:lnTo>
                  <a:lnTo>
                    <a:pt x="84" y="9"/>
                  </a:lnTo>
                  <a:lnTo>
                    <a:pt x="7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41" name="Freeform 31">
              <a:extLst>
                <a:ext uri="{FF2B5EF4-FFF2-40B4-BE49-F238E27FC236}">
                  <a16:creationId xmlns:a16="http://schemas.microsoft.com/office/drawing/2014/main" id="{3878D949-7BA2-ABDA-18FA-0584125B1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" y="2040"/>
              <a:ext cx="12" cy="6"/>
            </a:xfrm>
            <a:custGeom>
              <a:avLst/>
              <a:gdLst>
                <a:gd name="T0" fmla="*/ 0 w 97"/>
                <a:gd name="T1" fmla="*/ 0 h 51"/>
                <a:gd name="T2" fmla="*/ 0 w 97"/>
                <a:gd name="T3" fmla="*/ 0 h 51"/>
                <a:gd name="T4" fmla="*/ 0 w 97"/>
                <a:gd name="T5" fmla="*/ 0 h 51"/>
                <a:gd name="T6" fmla="*/ 0 w 97"/>
                <a:gd name="T7" fmla="*/ 0 h 51"/>
                <a:gd name="T8" fmla="*/ 0 w 97"/>
                <a:gd name="T9" fmla="*/ 0 h 51"/>
                <a:gd name="T10" fmla="*/ 0 w 97"/>
                <a:gd name="T11" fmla="*/ 0 h 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7"/>
                <a:gd name="T19" fmla="*/ 0 h 51"/>
                <a:gd name="T20" fmla="*/ 97 w 97"/>
                <a:gd name="T21" fmla="*/ 51 h 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7" h="51">
                  <a:moveTo>
                    <a:pt x="9" y="0"/>
                  </a:moveTo>
                  <a:lnTo>
                    <a:pt x="0" y="50"/>
                  </a:lnTo>
                  <a:lnTo>
                    <a:pt x="97" y="51"/>
                  </a:lnTo>
                  <a:lnTo>
                    <a:pt x="87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42" name="Freeform 32">
              <a:extLst>
                <a:ext uri="{FF2B5EF4-FFF2-40B4-BE49-F238E27FC236}">
                  <a16:creationId xmlns:a16="http://schemas.microsoft.com/office/drawing/2014/main" id="{43036743-3B4A-903D-B787-5F5D28EF7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" y="2038"/>
              <a:ext cx="15" cy="8"/>
            </a:xfrm>
            <a:custGeom>
              <a:avLst/>
              <a:gdLst>
                <a:gd name="T0" fmla="*/ 0 w 116"/>
                <a:gd name="T1" fmla="*/ 0 h 62"/>
                <a:gd name="T2" fmla="*/ 0 w 116"/>
                <a:gd name="T3" fmla="*/ 0 h 62"/>
                <a:gd name="T4" fmla="*/ 0 w 116"/>
                <a:gd name="T5" fmla="*/ 0 h 62"/>
                <a:gd name="T6" fmla="*/ 0 w 116"/>
                <a:gd name="T7" fmla="*/ 0 h 62"/>
                <a:gd name="T8" fmla="*/ 0 w 116"/>
                <a:gd name="T9" fmla="*/ 0 h 62"/>
                <a:gd name="T10" fmla="*/ 0 w 116"/>
                <a:gd name="T11" fmla="*/ 0 h 62"/>
                <a:gd name="T12" fmla="*/ 0 w 116"/>
                <a:gd name="T13" fmla="*/ 0 h 62"/>
                <a:gd name="T14" fmla="*/ 0 w 116"/>
                <a:gd name="T15" fmla="*/ 0 h 62"/>
                <a:gd name="T16" fmla="*/ 0 w 116"/>
                <a:gd name="T17" fmla="*/ 0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6"/>
                <a:gd name="T28" fmla="*/ 0 h 62"/>
                <a:gd name="T29" fmla="*/ 116 w 116"/>
                <a:gd name="T30" fmla="*/ 62 h 6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6" h="62">
                  <a:moveTo>
                    <a:pt x="13" y="9"/>
                  </a:moveTo>
                  <a:lnTo>
                    <a:pt x="0" y="60"/>
                  </a:lnTo>
                  <a:lnTo>
                    <a:pt x="116" y="62"/>
                  </a:lnTo>
                  <a:lnTo>
                    <a:pt x="106" y="7"/>
                  </a:lnTo>
                  <a:lnTo>
                    <a:pt x="93" y="0"/>
                  </a:lnTo>
                  <a:lnTo>
                    <a:pt x="95" y="47"/>
                  </a:lnTo>
                  <a:lnTo>
                    <a:pt x="72" y="9"/>
                  </a:lnTo>
                  <a:lnTo>
                    <a:pt x="13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43" name="Freeform 33">
              <a:extLst>
                <a:ext uri="{FF2B5EF4-FFF2-40B4-BE49-F238E27FC236}">
                  <a16:creationId xmlns:a16="http://schemas.microsoft.com/office/drawing/2014/main" id="{D16B0668-7CF5-E0F0-D3F5-31AA88A87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" y="2025"/>
              <a:ext cx="29" cy="3"/>
            </a:xfrm>
            <a:custGeom>
              <a:avLst/>
              <a:gdLst>
                <a:gd name="T0" fmla="*/ 0 w 235"/>
                <a:gd name="T1" fmla="*/ 0 h 26"/>
                <a:gd name="T2" fmla="*/ 0 w 235"/>
                <a:gd name="T3" fmla="*/ 0 h 26"/>
                <a:gd name="T4" fmla="*/ 0 w 235"/>
                <a:gd name="T5" fmla="*/ 0 h 26"/>
                <a:gd name="T6" fmla="*/ 0 w 235"/>
                <a:gd name="T7" fmla="*/ 0 h 26"/>
                <a:gd name="T8" fmla="*/ 0 w 235"/>
                <a:gd name="T9" fmla="*/ 0 h 26"/>
                <a:gd name="T10" fmla="*/ 0 w 235"/>
                <a:gd name="T11" fmla="*/ 0 h 26"/>
                <a:gd name="T12" fmla="*/ 0 w 235"/>
                <a:gd name="T13" fmla="*/ 0 h 26"/>
                <a:gd name="T14" fmla="*/ 0 w 235"/>
                <a:gd name="T15" fmla="*/ 0 h 2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35"/>
                <a:gd name="T25" fmla="*/ 0 h 26"/>
                <a:gd name="T26" fmla="*/ 235 w 235"/>
                <a:gd name="T27" fmla="*/ 26 h 2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35" h="26">
                  <a:moveTo>
                    <a:pt x="7" y="0"/>
                  </a:moveTo>
                  <a:lnTo>
                    <a:pt x="116" y="3"/>
                  </a:lnTo>
                  <a:lnTo>
                    <a:pt x="232" y="1"/>
                  </a:lnTo>
                  <a:lnTo>
                    <a:pt x="235" y="24"/>
                  </a:lnTo>
                  <a:lnTo>
                    <a:pt x="108" y="26"/>
                  </a:lnTo>
                  <a:lnTo>
                    <a:pt x="0" y="2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44" name="Freeform 34">
              <a:extLst>
                <a:ext uri="{FF2B5EF4-FFF2-40B4-BE49-F238E27FC236}">
                  <a16:creationId xmlns:a16="http://schemas.microsoft.com/office/drawing/2014/main" id="{EDE6A59A-F336-301E-2CEF-3C9809AF3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" y="2007"/>
              <a:ext cx="2" cy="19"/>
            </a:xfrm>
            <a:custGeom>
              <a:avLst/>
              <a:gdLst>
                <a:gd name="T0" fmla="*/ 0 w 21"/>
                <a:gd name="T1" fmla="*/ 0 h 148"/>
                <a:gd name="T2" fmla="*/ 0 w 21"/>
                <a:gd name="T3" fmla="*/ 0 h 148"/>
                <a:gd name="T4" fmla="*/ 0 w 21"/>
                <a:gd name="T5" fmla="*/ 0 h 148"/>
                <a:gd name="T6" fmla="*/ 0 w 21"/>
                <a:gd name="T7" fmla="*/ 0 h 148"/>
                <a:gd name="T8" fmla="*/ 0 w 21"/>
                <a:gd name="T9" fmla="*/ 0 h 148"/>
                <a:gd name="T10" fmla="*/ 0 w 21"/>
                <a:gd name="T11" fmla="*/ 0 h 1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"/>
                <a:gd name="T19" fmla="*/ 0 h 148"/>
                <a:gd name="T20" fmla="*/ 21 w 21"/>
                <a:gd name="T21" fmla="*/ 148 h 1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" h="148">
                  <a:moveTo>
                    <a:pt x="0" y="2"/>
                  </a:moveTo>
                  <a:lnTo>
                    <a:pt x="6" y="143"/>
                  </a:lnTo>
                  <a:lnTo>
                    <a:pt x="21" y="148"/>
                  </a:lnTo>
                  <a:lnTo>
                    <a:pt x="19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45" name="Freeform 35">
              <a:extLst>
                <a:ext uri="{FF2B5EF4-FFF2-40B4-BE49-F238E27FC236}">
                  <a16:creationId xmlns:a16="http://schemas.microsoft.com/office/drawing/2014/main" id="{6BF8353E-F9D3-358F-6BB7-FFD54795D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" y="2009"/>
              <a:ext cx="10" cy="3"/>
            </a:xfrm>
            <a:custGeom>
              <a:avLst/>
              <a:gdLst>
                <a:gd name="T0" fmla="*/ 0 w 79"/>
                <a:gd name="T1" fmla="*/ 0 h 23"/>
                <a:gd name="T2" fmla="*/ 0 w 79"/>
                <a:gd name="T3" fmla="*/ 0 h 23"/>
                <a:gd name="T4" fmla="*/ 0 w 79"/>
                <a:gd name="T5" fmla="*/ 0 h 23"/>
                <a:gd name="T6" fmla="*/ 0 w 79"/>
                <a:gd name="T7" fmla="*/ 0 h 23"/>
                <a:gd name="T8" fmla="*/ 0 w 79"/>
                <a:gd name="T9" fmla="*/ 0 h 23"/>
                <a:gd name="T10" fmla="*/ 0 w 79"/>
                <a:gd name="T11" fmla="*/ 0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9"/>
                <a:gd name="T19" fmla="*/ 0 h 23"/>
                <a:gd name="T20" fmla="*/ 79 w 79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9" h="23">
                  <a:moveTo>
                    <a:pt x="3" y="0"/>
                  </a:moveTo>
                  <a:lnTo>
                    <a:pt x="0" y="23"/>
                  </a:lnTo>
                  <a:lnTo>
                    <a:pt x="79" y="21"/>
                  </a:lnTo>
                  <a:lnTo>
                    <a:pt x="79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46" name="Freeform 36">
              <a:extLst>
                <a:ext uri="{FF2B5EF4-FFF2-40B4-BE49-F238E27FC236}">
                  <a16:creationId xmlns:a16="http://schemas.microsoft.com/office/drawing/2014/main" id="{C95A307F-6379-E444-86BB-D237E5C48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" y="2007"/>
              <a:ext cx="14" cy="18"/>
            </a:xfrm>
            <a:custGeom>
              <a:avLst/>
              <a:gdLst>
                <a:gd name="T0" fmla="*/ 0 w 110"/>
                <a:gd name="T1" fmla="*/ 0 h 146"/>
                <a:gd name="T2" fmla="*/ 0 w 110"/>
                <a:gd name="T3" fmla="*/ 0 h 146"/>
                <a:gd name="T4" fmla="*/ 0 w 110"/>
                <a:gd name="T5" fmla="*/ 0 h 146"/>
                <a:gd name="T6" fmla="*/ 0 w 110"/>
                <a:gd name="T7" fmla="*/ 0 h 146"/>
                <a:gd name="T8" fmla="*/ 0 w 110"/>
                <a:gd name="T9" fmla="*/ 0 h 146"/>
                <a:gd name="T10" fmla="*/ 0 w 110"/>
                <a:gd name="T11" fmla="*/ 0 h 146"/>
                <a:gd name="T12" fmla="*/ 0 w 110"/>
                <a:gd name="T13" fmla="*/ 0 h 146"/>
                <a:gd name="T14" fmla="*/ 0 w 110"/>
                <a:gd name="T15" fmla="*/ 0 h 146"/>
                <a:gd name="T16" fmla="*/ 0 w 110"/>
                <a:gd name="T17" fmla="*/ 0 h 1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0"/>
                <a:gd name="T28" fmla="*/ 0 h 146"/>
                <a:gd name="T29" fmla="*/ 110 w 110"/>
                <a:gd name="T30" fmla="*/ 146 h 1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0" h="146">
                  <a:moveTo>
                    <a:pt x="88" y="0"/>
                  </a:moveTo>
                  <a:lnTo>
                    <a:pt x="105" y="0"/>
                  </a:lnTo>
                  <a:lnTo>
                    <a:pt x="110" y="146"/>
                  </a:lnTo>
                  <a:lnTo>
                    <a:pt x="0" y="145"/>
                  </a:lnTo>
                  <a:lnTo>
                    <a:pt x="4" y="89"/>
                  </a:lnTo>
                  <a:lnTo>
                    <a:pt x="71" y="89"/>
                  </a:lnTo>
                  <a:lnTo>
                    <a:pt x="93" y="137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47" name="Freeform 37">
              <a:extLst>
                <a:ext uri="{FF2B5EF4-FFF2-40B4-BE49-F238E27FC236}">
                  <a16:creationId xmlns:a16="http://schemas.microsoft.com/office/drawing/2014/main" id="{7CF085D0-94C4-BE71-43AF-17A7974DA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" y="2009"/>
              <a:ext cx="10" cy="3"/>
            </a:xfrm>
            <a:custGeom>
              <a:avLst/>
              <a:gdLst>
                <a:gd name="T0" fmla="*/ 0 w 78"/>
                <a:gd name="T1" fmla="*/ 0 h 23"/>
                <a:gd name="T2" fmla="*/ 0 w 78"/>
                <a:gd name="T3" fmla="*/ 0 h 23"/>
                <a:gd name="T4" fmla="*/ 0 w 78"/>
                <a:gd name="T5" fmla="*/ 0 h 23"/>
                <a:gd name="T6" fmla="*/ 0 w 78"/>
                <a:gd name="T7" fmla="*/ 0 h 23"/>
                <a:gd name="T8" fmla="*/ 0 w 78"/>
                <a:gd name="T9" fmla="*/ 0 h 23"/>
                <a:gd name="T10" fmla="*/ 0 w 78"/>
                <a:gd name="T11" fmla="*/ 0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8"/>
                <a:gd name="T19" fmla="*/ 0 h 23"/>
                <a:gd name="T20" fmla="*/ 78 w 78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8" h="23">
                  <a:moveTo>
                    <a:pt x="2" y="4"/>
                  </a:moveTo>
                  <a:lnTo>
                    <a:pt x="68" y="0"/>
                  </a:lnTo>
                  <a:lnTo>
                    <a:pt x="78" y="23"/>
                  </a:lnTo>
                  <a:lnTo>
                    <a:pt x="0" y="23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48" name="Freeform 38">
              <a:extLst>
                <a:ext uri="{FF2B5EF4-FFF2-40B4-BE49-F238E27FC236}">
                  <a16:creationId xmlns:a16="http://schemas.microsoft.com/office/drawing/2014/main" id="{80BFDB0C-20E3-5CD6-C1BB-618670736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5" y="2007"/>
              <a:ext cx="15" cy="18"/>
            </a:xfrm>
            <a:custGeom>
              <a:avLst/>
              <a:gdLst>
                <a:gd name="T0" fmla="*/ 0 w 118"/>
                <a:gd name="T1" fmla="*/ 0 h 144"/>
                <a:gd name="T2" fmla="*/ 0 w 118"/>
                <a:gd name="T3" fmla="*/ 0 h 144"/>
                <a:gd name="T4" fmla="*/ 0 w 118"/>
                <a:gd name="T5" fmla="*/ 0 h 144"/>
                <a:gd name="T6" fmla="*/ 0 w 118"/>
                <a:gd name="T7" fmla="*/ 0 h 144"/>
                <a:gd name="T8" fmla="*/ 0 w 118"/>
                <a:gd name="T9" fmla="*/ 0 h 144"/>
                <a:gd name="T10" fmla="*/ 0 w 118"/>
                <a:gd name="T11" fmla="*/ 0 h 144"/>
                <a:gd name="T12" fmla="*/ 0 w 118"/>
                <a:gd name="T13" fmla="*/ 0 h 144"/>
                <a:gd name="T14" fmla="*/ 0 w 118"/>
                <a:gd name="T15" fmla="*/ 0 h 144"/>
                <a:gd name="T16" fmla="*/ 0 w 118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8"/>
                <a:gd name="T28" fmla="*/ 0 h 144"/>
                <a:gd name="T29" fmla="*/ 118 w 118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8" h="144">
                  <a:moveTo>
                    <a:pt x="93" y="0"/>
                  </a:moveTo>
                  <a:lnTo>
                    <a:pt x="101" y="129"/>
                  </a:lnTo>
                  <a:lnTo>
                    <a:pt x="80" y="91"/>
                  </a:lnTo>
                  <a:lnTo>
                    <a:pt x="15" y="87"/>
                  </a:lnTo>
                  <a:lnTo>
                    <a:pt x="0" y="144"/>
                  </a:lnTo>
                  <a:lnTo>
                    <a:pt x="118" y="144"/>
                  </a:lnTo>
                  <a:lnTo>
                    <a:pt x="109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49" name="Freeform 39">
              <a:extLst>
                <a:ext uri="{FF2B5EF4-FFF2-40B4-BE49-F238E27FC236}">
                  <a16:creationId xmlns:a16="http://schemas.microsoft.com/office/drawing/2014/main" id="{0AFF6539-7AF2-FBC7-5A19-F798CB2DA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1" y="2010"/>
              <a:ext cx="10" cy="3"/>
            </a:xfrm>
            <a:custGeom>
              <a:avLst/>
              <a:gdLst>
                <a:gd name="T0" fmla="*/ 0 w 76"/>
                <a:gd name="T1" fmla="*/ 0 h 21"/>
                <a:gd name="T2" fmla="*/ 0 w 76"/>
                <a:gd name="T3" fmla="*/ 0 h 21"/>
                <a:gd name="T4" fmla="*/ 0 w 76"/>
                <a:gd name="T5" fmla="*/ 0 h 21"/>
                <a:gd name="T6" fmla="*/ 0 w 76"/>
                <a:gd name="T7" fmla="*/ 0 h 21"/>
                <a:gd name="T8" fmla="*/ 0 w 76"/>
                <a:gd name="T9" fmla="*/ 0 h 21"/>
                <a:gd name="T10" fmla="*/ 0 w 76"/>
                <a:gd name="T11" fmla="*/ 0 h 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6"/>
                <a:gd name="T19" fmla="*/ 0 h 21"/>
                <a:gd name="T20" fmla="*/ 76 w 76"/>
                <a:gd name="T21" fmla="*/ 21 h 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6" h="21">
                  <a:moveTo>
                    <a:pt x="0" y="0"/>
                  </a:moveTo>
                  <a:lnTo>
                    <a:pt x="66" y="2"/>
                  </a:lnTo>
                  <a:lnTo>
                    <a:pt x="76" y="21"/>
                  </a:lnTo>
                  <a:lnTo>
                    <a:pt x="0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50" name="Freeform 40">
              <a:extLst>
                <a:ext uri="{FF2B5EF4-FFF2-40B4-BE49-F238E27FC236}">
                  <a16:creationId xmlns:a16="http://schemas.microsoft.com/office/drawing/2014/main" id="{0A653425-D5D3-A872-24F5-C6CFB00F4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2007"/>
              <a:ext cx="15" cy="18"/>
            </a:xfrm>
            <a:custGeom>
              <a:avLst/>
              <a:gdLst>
                <a:gd name="T0" fmla="*/ 0 w 118"/>
                <a:gd name="T1" fmla="*/ 0 h 143"/>
                <a:gd name="T2" fmla="*/ 0 w 118"/>
                <a:gd name="T3" fmla="*/ 0 h 143"/>
                <a:gd name="T4" fmla="*/ 0 w 118"/>
                <a:gd name="T5" fmla="*/ 0 h 143"/>
                <a:gd name="T6" fmla="*/ 0 w 118"/>
                <a:gd name="T7" fmla="*/ 0 h 143"/>
                <a:gd name="T8" fmla="*/ 0 w 118"/>
                <a:gd name="T9" fmla="*/ 0 h 143"/>
                <a:gd name="T10" fmla="*/ 0 w 118"/>
                <a:gd name="T11" fmla="*/ 0 h 143"/>
                <a:gd name="T12" fmla="*/ 0 w 118"/>
                <a:gd name="T13" fmla="*/ 0 h 143"/>
                <a:gd name="T14" fmla="*/ 0 w 118"/>
                <a:gd name="T15" fmla="*/ 0 h 143"/>
                <a:gd name="T16" fmla="*/ 0 w 118"/>
                <a:gd name="T17" fmla="*/ 0 h 14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8"/>
                <a:gd name="T28" fmla="*/ 0 h 143"/>
                <a:gd name="T29" fmla="*/ 118 w 118"/>
                <a:gd name="T30" fmla="*/ 143 h 14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8" h="143">
                  <a:moveTo>
                    <a:pt x="17" y="89"/>
                  </a:moveTo>
                  <a:lnTo>
                    <a:pt x="80" y="89"/>
                  </a:lnTo>
                  <a:lnTo>
                    <a:pt x="103" y="127"/>
                  </a:lnTo>
                  <a:lnTo>
                    <a:pt x="93" y="0"/>
                  </a:lnTo>
                  <a:lnTo>
                    <a:pt x="107" y="2"/>
                  </a:lnTo>
                  <a:lnTo>
                    <a:pt x="118" y="141"/>
                  </a:lnTo>
                  <a:lnTo>
                    <a:pt x="0" y="143"/>
                  </a:lnTo>
                  <a:lnTo>
                    <a:pt x="17" y="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51" name="Freeform 41">
              <a:extLst>
                <a:ext uri="{FF2B5EF4-FFF2-40B4-BE49-F238E27FC236}">
                  <a16:creationId xmlns:a16="http://schemas.microsoft.com/office/drawing/2014/main" id="{4F548E29-FABB-C7B9-88AA-E69275C06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1996"/>
              <a:ext cx="2" cy="8"/>
            </a:xfrm>
            <a:custGeom>
              <a:avLst/>
              <a:gdLst>
                <a:gd name="T0" fmla="*/ 0 w 19"/>
                <a:gd name="T1" fmla="*/ 0 h 62"/>
                <a:gd name="T2" fmla="*/ 0 w 19"/>
                <a:gd name="T3" fmla="*/ 0 h 62"/>
                <a:gd name="T4" fmla="*/ 0 w 19"/>
                <a:gd name="T5" fmla="*/ 0 h 62"/>
                <a:gd name="T6" fmla="*/ 0 w 19"/>
                <a:gd name="T7" fmla="*/ 0 h 62"/>
                <a:gd name="T8" fmla="*/ 0 w 19"/>
                <a:gd name="T9" fmla="*/ 0 h 62"/>
                <a:gd name="T10" fmla="*/ 0 w 19"/>
                <a:gd name="T11" fmla="*/ 0 h 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"/>
                <a:gd name="T19" fmla="*/ 0 h 62"/>
                <a:gd name="T20" fmla="*/ 19 w 19"/>
                <a:gd name="T21" fmla="*/ 62 h 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" h="62">
                  <a:moveTo>
                    <a:pt x="0" y="0"/>
                  </a:moveTo>
                  <a:lnTo>
                    <a:pt x="4" y="60"/>
                  </a:lnTo>
                  <a:lnTo>
                    <a:pt x="17" y="62"/>
                  </a:lnTo>
                  <a:lnTo>
                    <a:pt x="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52" name="Freeform 42">
              <a:extLst>
                <a:ext uri="{FF2B5EF4-FFF2-40B4-BE49-F238E27FC236}">
                  <a16:creationId xmlns:a16="http://schemas.microsoft.com/office/drawing/2014/main" id="{49A5C1E1-1677-1278-3699-89C5794A1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" y="1996"/>
              <a:ext cx="3" cy="7"/>
            </a:xfrm>
            <a:custGeom>
              <a:avLst/>
              <a:gdLst>
                <a:gd name="T0" fmla="*/ 0 w 27"/>
                <a:gd name="T1" fmla="*/ 0 h 56"/>
                <a:gd name="T2" fmla="*/ 0 w 27"/>
                <a:gd name="T3" fmla="*/ 0 h 56"/>
                <a:gd name="T4" fmla="*/ 0 w 27"/>
                <a:gd name="T5" fmla="*/ 0 h 56"/>
                <a:gd name="T6" fmla="*/ 0 w 27"/>
                <a:gd name="T7" fmla="*/ 0 h 56"/>
                <a:gd name="T8" fmla="*/ 0 w 27"/>
                <a:gd name="T9" fmla="*/ 0 h 56"/>
                <a:gd name="T10" fmla="*/ 0 w 27"/>
                <a:gd name="T11" fmla="*/ 0 h 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56"/>
                <a:gd name="T20" fmla="*/ 27 w 27"/>
                <a:gd name="T21" fmla="*/ 56 h 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56">
                  <a:moveTo>
                    <a:pt x="0" y="0"/>
                  </a:moveTo>
                  <a:lnTo>
                    <a:pt x="4" y="56"/>
                  </a:lnTo>
                  <a:lnTo>
                    <a:pt x="27" y="56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53" name="Freeform 43">
              <a:extLst>
                <a:ext uri="{FF2B5EF4-FFF2-40B4-BE49-F238E27FC236}">
                  <a16:creationId xmlns:a16="http://schemas.microsoft.com/office/drawing/2014/main" id="{2EFE9AA9-9285-E5C8-0B43-F17F3AB48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1996"/>
              <a:ext cx="2" cy="7"/>
            </a:xfrm>
            <a:custGeom>
              <a:avLst/>
              <a:gdLst>
                <a:gd name="T0" fmla="*/ 0 w 19"/>
                <a:gd name="T1" fmla="*/ 0 h 60"/>
                <a:gd name="T2" fmla="*/ 0 w 19"/>
                <a:gd name="T3" fmla="*/ 0 h 60"/>
                <a:gd name="T4" fmla="*/ 0 w 19"/>
                <a:gd name="T5" fmla="*/ 0 h 60"/>
                <a:gd name="T6" fmla="*/ 0 w 19"/>
                <a:gd name="T7" fmla="*/ 0 h 60"/>
                <a:gd name="T8" fmla="*/ 0 w 19"/>
                <a:gd name="T9" fmla="*/ 0 h 60"/>
                <a:gd name="T10" fmla="*/ 0 w 19"/>
                <a:gd name="T11" fmla="*/ 0 h 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"/>
                <a:gd name="T19" fmla="*/ 0 h 60"/>
                <a:gd name="T20" fmla="*/ 19 w 19"/>
                <a:gd name="T21" fmla="*/ 60 h 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" h="60">
                  <a:moveTo>
                    <a:pt x="0" y="0"/>
                  </a:moveTo>
                  <a:lnTo>
                    <a:pt x="4" y="60"/>
                  </a:lnTo>
                  <a:lnTo>
                    <a:pt x="19" y="6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54" name="Freeform 44">
              <a:extLst>
                <a:ext uri="{FF2B5EF4-FFF2-40B4-BE49-F238E27FC236}">
                  <a16:creationId xmlns:a16="http://schemas.microsoft.com/office/drawing/2014/main" id="{9FE181A9-8E4F-1A72-F12B-8D7079838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9" y="1996"/>
              <a:ext cx="2" cy="7"/>
            </a:xfrm>
            <a:custGeom>
              <a:avLst/>
              <a:gdLst>
                <a:gd name="T0" fmla="*/ 0 w 19"/>
                <a:gd name="T1" fmla="*/ 0 h 57"/>
                <a:gd name="T2" fmla="*/ 0 w 19"/>
                <a:gd name="T3" fmla="*/ 0 h 57"/>
                <a:gd name="T4" fmla="*/ 0 w 19"/>
                <a:gd name="T5" fmla="*/ 0 h 57"/>
                <a:gd name="T6" fmla="*/ 0 w 19"/>
                <a:gd name="T7" fmla="*/ 0 h 57"/>
                <a:gd name="T8" fmla="*/ 0 w 19"/>
                <a:gd name="T9" fmla="*/ 0 h 57"/>
                <a:gd name="T10" fmla="*/ 0 w 19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"/>
                <a:gd name="T19" fmla="*/ 0 h 57"/>
                <a:gd name="T20" fmla="*/ 19 w 19"/>
                <a:gd name="T21" fmla="*/ 57 h 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" h="57">
                  <a:moveTo>
                    <a:pt x="0" y="2"/>
                  </a:moveTo>
                  <a:lnTo>
                    <a:pt x="2" y="57"/>
                  </a:lnTo>
                  <a:lnTo>
                    <a:pt x="19" y="57"/>
                  </a:lnTo>
                  <a:lnTo>
                    <a:pt x="1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55" name="Freeform 45">
              <a:extLst>
                <a:ext uri="{FF2B5EF4-FFF2-40B4-BE49-F238E27FC236}">
                  <a16:creationId xmlns:a16="http://schemas.microsoft.com/office/drawing/2014/main" id="{F4DE0133-9378-CFFF-BF09-0D1189DBF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" y="1999"/>
              <a:ext cx="11" cy="5"/>
            </a:xfrm>
            <a:custGeom>
              <a:avLst/>
              <a:gdLst>
                <a:gd name="T0" fmla="*/ 0 w 85"/>
                <a:gd name="T1" fmla="*/ 0 h 36"/>
                <a:gd name="T2" fmla="*/ 0 w 85"/>
                <a:gd name="T3" fmla="*/ 0 h 36"/>
                <a:gd name="T4" fmla="*/ 0 w 85"/>
                <a:gd name="T5" fmla="*/ 0 h 36"/>
                <a:gd name="T6" fmla="*/ 0 w 85"/>
                <a:gd name="T7" fmla="*/ 0 h 36"/>
                <a:gd name="T8" fmla="*/ 0 w 85"/>
                <a:gd name="T9" fmla="*/ 0 h 36"/>
                <a:gd name="T10" fmla="*/ 0 w 85"/>
                <a:gd name="T11" fmla="*/ 0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5"/>
                <a:gd name="T19" fmla="*/ 0 h 36"/>
                <a:gd name="T20" fmla="*/ 85 w 85"/>
                <a:gd name="T21" fmla="*/ 36 h 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5" h="36">
                  <a:moveTo>
                    <a:pt x="11" y="0"/>
                  </a:moveTo>
                  <a:lnTo>
                    <a:pt x="0" y="36"/>
                  </a:lnTo>
                  <a:lnTo>
                    <a:pt x="85" y="36"/>
                  </a:lnTo>
                  <a:lnTo>
                    <a:pt x="78" y="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56" name="Freeform 46">
              <a:extLst>
                <a:ext uri="{FF2B5EF4-FFF2-40B4-BE49-F238E27FC236}">
                  <a16:creationId xmlns:a16="http://schemas.microsoft.com/office/drawing/2014/main" id="{43E36A70-0DD4-094F-BE42-FCC47E766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4" y="1999"/>
              <a:ext cx="11" cy="4"/>
            </a:xfrm>
            <a:custGeom>
              <a:avLst/>
              <a:gdLst>
                <a:gd name="T0" fmla="*/ 0 w 89"/>
                <a:gd name="T1" fmla="*/ 0 h 34"/>
                <a:gd name="T2" fmla="*/ 0 w 89"/>
                <a:gd name="T3" fmla="*/ 0 h 34"/>
                <a:gd name="T4" fmla="*/ 0 w 89"/>
                <a:gd name="T5" fmla="*/ 0 h 34"/>
                <a:gd name="T6" fmla="*/ 0 w 89"/>
                <a:gd name="T7" fmla="*/ 0 h 34"/>
                <a:gd name="T8" fmla="*/ 0 w 89"/>
                <a:gd name="T9" fmla="*/ 0 h 34"/>
                <a:gd name="T10" fmla="*/ 0 w 89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9"/>
                <a:gd name="T19" fmla="*/ 0 h 34"/>
                <a:gd name="T20" fmla="*/ 89 w 89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9" h="34">
                  <a:moveTo>
                    <a:pt x="13" y="0"/>
                  </a:moveTo>
                  <a:lnTo>
                    <a:pt x="0" y="32"/>
                  </a:lnTo>
                  <a:lnTo>
                    <a:pt x="89" y="34"/>
                  </a:lnTo>
                  <a:lnTo>
                    <a:pt x="74" y="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57" name="Freeform 47">
              <a:extLst>
                <a:ext uri="{FF2B5EF4-FFF2-40B4-BE49-F238E27FC236}">
                  <a16:creationId xmlns:a16="http://schemas.microsoft.com/office/drawing/2014/main" id="{B512DD8B-B8AC-DCCA-FBAD-0AB60C646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2000"/>
              <a:ext cx="9" cy="3"/>
            </a:xfrm>
            <a:custGeom>
              <a:avLst/>
              <a:gdLst>
                <a:gd name="T0" fmla="*/ 0 w 74"/>
                <a:gd name="T1" fmla="*/ 0 h 26"/>
                <a:gd name="T2" fmla="*/ 0 w 74"/>
                <a:gd name="T3" fmla="*/ 0 h 26"/>
                <a:gd name="T4" fmla="*/ 0 w 74"/>
                <a:gd name="T5" fmla="*/ 0 h 26"/>
                <a:gd name="T6" fmla="*/ 0 w 74"/>
                <a:gd name="T7" fmla="*/ 0 h 26"/>
                <a:gd name="T8" fmla="*/ 0 w 74"/>
                <a:gd name="T9" fmla="*/ 0 h 26"/>
                <a:gd name="T10" fmla="*/ 0 w 74"/>
                <a:gd name="T11" fmla="*/ 0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4"/>
                <a:gd name="T19" fmla="*/ 0 h 26"/>
                <a:gd name="T20" fmla="*/ 74 w 74"/>
                <a:gd name="T21" fmla="*/ 26 h 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4" h="26">
                  <a:moveTo>
                    <a:pt x="10" y="0"/>
                  </a:moveTo>
                  <a:lnTo>
                    <a:pt x="0" y="25"/>
                  </a:lnTo>
                  <a:lnTo>
                    <a:pt x="74" y="26"/>
                  </a:lnTo>
                  <a:lnTo>
                    <a:pt x="63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58" name="Freeform 48">
              <a:extLst>
                <a:ext uri="{FF2B5EF4-FFF2-40B4-BE49-F238E27FC236}">
                  <a16:creationId xmlns:a16="http://schemas.microsoft.com/office/drawing/2014/main" id="{84D3528B-96C1-589F-9B56-95BA9D326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" y="2007"/>
              <a:ext cx="6" cy="39"/>
            </a:xfrm>
            <a:custGeom>
              <a:avLst/>
              <a:gdLst>
                <a:gd name="T0" fmla="*/ 0 w 48"/>
                <a:gd name="T1" fmla="*/ 0 h 310"/>
                <a:gd name="T2" fmla="*/ 0 w 48"/>
                <a:gd name="T3" fmla="*/ 0 h 310"/>
                <a:gd name="T4" fmla="*/ 0 w 48"/>
                <a:gd name="T5" fmla="*/ 1 h 310"/>
                <a:gd name="T6" fmla="*/ 0 w 48"/>
                <a:gd name="T7" fmla="*/ 1 h 310"/>
                <a:gd name="T8" fmla="*/ 0 w 48"/>
                <a:gd name="T9" fmla="*/ 0 h 310"/>
                <a:gd name="T10" fmla="*/ 0 w 48"/>
                <a:gd name="T11" fmla="*/ 0 h 3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"/>
                <a:gd name="T19" fmla="*/ 0 h 310"/>
                <a:gd name="T20" fmla="*/ 48 w 48"/>
                <a:gd name="T21" fmla="*/ 310 h 3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" h="310">
                  <a:moveTo>
                    <a:pt x="0" y="0"/>
                  </a:moveTo>
                  <a:lnTo>
                    <a:pt x="11" y="0"/>
                  </a:lnTo>
                  <a:lnTo>
                    <a:pt x="48" y="310"/>
                  </a:lnTo>
                  <a:lnTo>
                    <a:pt x="30" y="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59" name="Freeform 49">
              <a:extLst>
                <a:ext uri="{FF2B5EF4-FFF2-40B4-BE49-F238E27FC236}">
                  <a16:creationId xmlns:a16="http://schemas.microsoft.com/office/drawing/2014/main" id="{454DB89B-9181-463B-3CF0-01E8F76D7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" y="2007"/>
              <a:ext cx="16" cy="29"/>
            </a:xfrm>
            <a:custGeom>
              <a:avLst/>
              <a:gdLst>
                <a:gd name="T0" fmla="*/ 0 w 126"/>
                <a:gd name="T1" fmla="*/ 0 h 232"/>
                <a:gd name="T2" fmla="*/ 0 w 126"/>
                <a:gd name="T3" fmla="*/ 0 h 232"/>
                <a:gd name="T4" fmla="*/ 0 w 126"/>
                <a:gd name="T5" fmla="*/ 0 h 232"/>
                <a:gd name="T6" fmla="*/ 0 w 126"/>
                <a:gd name="T7" fmla="*/ 0 h 232"/>
                <a:gd name="T8" fmla="*/ 0 w 126"/>
                <a:gd name="T9" fmla="*/ 1 h 232"/>
                <a:gd name="T10" fmla="*/ 0 w 126"/>
                <a:gd name="T11" fmla="*/ 1 h 232"/>
                <a:gd name="T12" fmla="*/ 0 w 126"/>
                <a:gd name="T13" fmla="*/ 0 h 232"/>
                <a:gd name="T14" fmla="*/ 0 w 126"/>
                <a:gd name="T15" fmla="*/ 0 h 232"/>
                <a:gd name="T16" fmla="*/ 0 w 126"/>
                <a:gd name="T17" fmla="*/ 0 h 232"/>
                <a:gd name="T18" fmla="*/ 0 w 126"/>
                <a:gd name="T19" fmla="*/ 0 h 232"/>
                <a:gd name="T20" fmla="*/ 0 w 126"/>
                <a:gd name="T21" fmla="*/ 0 h 232"/>
                <a:gd name="T22" fmla="*/ 0 w 126"/>
                <a:gd name="T23" fmla="*/ 0 h 232"/>
                <a:gd name="T24" fmla="*/ 0 w 126"/>
                <a:gd name="T25" fmla="*/ 0 h 232"/>
                <a:gd name="T26" fmla="*/ 0 w 126"/>
                <a:gd name="T27" fmla="*/ 0 h 232"/>
                <a:gd name="T28" fmla="*/ 0 w 126"/>
                <a:gd name="T29" fmla="*/ 0 h 232"/>
                <a:gd name="T30" fmla="*/ 0 w 126"/>
                <a:gd name="T31" fmla="*/ 0 h 232"/>
                <a:gd name="T32" fmla="*/ 0 w 126"/>
                <a:gd name="T33" fmla="*/ 0 h 232"/>
                <a:gd name="T34" fmla="*/ 0 w 126"/>
                <a:gd name="T35" fmla="*/ 0 h 232"/>
                <a:gd name="T36" fmla="*/ 0 w 126"/>
                <a:gd name="T37" fmla="*/ 0 h 232"/>
                <a:gd name="T38" fmla="*/ 0 w 126"/>
                <a:gd name="T39" fmla="*/ 0 h 232"/>
                <a:gd name="T40" fmla="*/ 0 w 126"/>
                <a:gd name="T41" fmla="*/ 0 h 23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6"/>
                <a:gd name="T64" fmla="*/ 0 h 232"/>
                <a:gd name="T65" fmla="*/ 126 w 126"/>
                <a:gd name="T66" fmla="*/ 232 h 23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6" h="232">
                  <a:moveTo>
                    <a:pt x="2" y="23"/>
                  </a:moveTo>
                  <a:lnTo>
                    <a:pt x="76" y="23"/>
                  </a:lnTo>
                  <a:lnTo>
                    <a:pt x="76" y="0"/>
                  </a:lnTo>
                  <a:lnTo>
                    <a:pt x="95" y="0"/>
                  </a:lnTo>
                  <a:lnTo>
                    <a:pt x="126" y="232"/>
                  </a:lnTo>
                  <a:lnTo>
                    <a:pt x="17" y="228"/>
                  </a:lnTo>
                  <a:lnTo>
                    <a:pt x="27" y="209"/>
                  </a:lnTo>
                  <a:lnTo>
                    <a:pt x="103" y="203"/>
                  </a:lnTo>
                  <a:lnTo>
                    <a:pt x="95" y="169"/>
                  </a:lnTo>
                  <a:lnTo>
                    <a:pt x="12" y="171"/>
                  </a:lnTo>
                  <a:lnTo>
                    <a:pt x="27" y="150"/>
                  </a:lnTo>
                  <a:lnTo>
                    <a:pt x="95" y="144"/>
                  </a:lnTo>
                  <a:lnTo>
                    <a:pt x="88" y="103"/>
                  </a:lnTo>
                  <a:lnTo>
                    <a:pt x="6" y="101"/>
                  </a:lnTo>
                  <a:lnTo>
                    <a:pt x="15" y="82"/>
                  </a:lnTo>
                  <a:lnTo>
                    <a:pt x="86" y="82"/>
                  </a:lnTo>
                  <a:lnTo>
                    <a:pt x="76" y="42"/>
                  </a:lnTo>
                  <a:lnTo>
                    <a:pt x="12" y="42"/>
                  </a:lnTo>
                  <a:lnTo>
                    <a:pt x="0" y="49"/>
                  </a:lnTo>
                  <a:lnTo>
                    <a:pt x="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60" name="Freeform 50">
              <a:extLst>
                <a:ext uri="{FF2B5EF4-FFF2-40B4-BE49-F238E27FC236}">
                  <a16:creationId xmlns:a16="http://schemas.microsoft.com/office/drawing/2014/main" id="{520A09B0-57C5-3768-B21F-DECD08667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" y="2007"/>
              <a:ext cx="29" cy="39"/>
            </a:xfrm>
            <a:custGeom>
              <a:avLst/>
              <a:gdLst>
                <a:gd name="T0" fmla="*/ 0 w 236"/>
                <a:gd name="T1" fmla="*/ 1 h 308"/>
                <a:gd name="T2" fmla="*/ 0 w 236"/>
                <a:gd name="T3" fmla="*/ 1 h 308"/>
                <a:gd name="T4" fmla="*/ 0 w 236"/>
                <a:gd name="T5" fmla="*/ 1 h 308"/>
                <a:gd name="T6" fmla="*/ 0 w 236"/>
                <a:gd name="T7" fmla="*/ 0 h 308"/>
                <a:gd name="T8" fmla="*/ 0 w 236"/>
                <a:gd name="T9" fmla="*/ 0 h 308"/>
                <a:gd name="T10" fmla="*/ 0 w 236"/>
                <a:gd name="T11" fmla="*/ 0 h 308"/>
                <a:gd name="T12" fmla="*/ 0 w 236"/>
                <a:gd name="T13" fmla="*/ 0 h 308"/>
                <a:gd name="T14" fmla="*/ 0 w 236"/>
                <a:gd name="T15" fmla="*/ 0 h 308"/>
                <a:gd name="T16" fmla="*/ 0 w 236"/>
                <a:gd name="T17" fmla="*/ 0 h 308"/>
                <a:gd name="T18" fmla="*/ 0 w 236"/>
                <a:gd name="T19" fmla="*/ 0 h 308"/>
                <a:gd name="T20" fmla="*/ 0 w 236"/>
                <a:gd name="T21" fmla="*/ 0 h 308"/>
                <a:gd name="T22" fmla="*/ 0 w 236"/>
                <a:gd name="T23" fmla="*/ 0 h 308"/>
                <a:gd name="T24" fmla="*/ 0 w 236"/>
                <a:gd name="T25" fmla="*/ 0 h 308"/>
                <a:gd name="T26" fmla="*/ 0 w 236"/>
                <a:gd name="T27" fmla="*/ 0 h 308"/>
                <a:gd name="T28" fmla="*/ 0 w 236"/>
                <a:gd name="T29" fmla="*/ 0 h 308"/>
                <a:gd name="T30" fmla="*/ 0 w 236"/>
                <a:gd name="T31" fmla="*/ 0 h 308"/>
                <a:gd name="T32" fmla="*/ 0 w 236"/>
                <a:gd name="T33" fmla="*/ 0 h 308"/>
                <a:gd name="T34" fmla="*/ 0 w 236"/>
                <a:gd name="T35" fmla="*/ 0 h 308"/>
                <a:gd name="T36" fmla="*/ 0 w 236"/>
                <a:gd name="T37" fmla="*/ 0 h 308"/>
                <a:gd name="T38" fmla="*/ 0 w 236"/>
                <a:gd name="T39" fmla="*/ 1 h 308"/>
                <a:gd name="T40" fmla="*/ 0 w 236"/>
                <a:gd name="T41" fmla="*/ 1 h 308"/>
                <a:gd name="T42" fmla="*/ 0 w 236"/>
                <a:gd name="T43" fmla="*/ 1 h 308"/>
                <a:gd name="T44" fmla="*/ 0 w 236"/>
                <a:gd name="T45" fmla="*/ 1 h 308"/>
                <a:gd name="T46" fmla="*/ 0 w 236"/>
                <a:gd name="T47" fmla="*/ 1 h 30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36"/>
                <a:gd name="T73" fmla="*/ 0 h 308"/>
                <a:gd name="T74" fmla="*/ 236 w 236"/>
                <a:gd name="T75" fmla="*/ 308 h 30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36" h="308">
                  <a:moveTo>
                    <a:pt x="15" y="266"/>
                  </a:moveTo>
                  <a:lnTo>
                    <a:pt x="0" y="308"/>
                  </a:lnTo>
                  <a:lnTo>
                    <a:pt x="236" y="308"/>
                  </a:lnTo>
                  <a:lnTo>
                    <a:pt x="192" y="0"/>
                  </a:lnTo>
                  <a:lnTo>
                    <a:pt x="173" y="0"/>
                  </a:lnTo>
                  <a:lnTo>
                    <a:pt x="177" y="15"/>
                  </a:lnTo>
                  <a:lnTo>
                    <a:pt x="101" y="17"/>
                  </a:lnTo>
                  <a:lnTo>
                    <a:pt x="93" y="34"/>
                  </a:lnTo>
                  <a:lnTo>
                    <a:pt x="171" y="38"/>
                  </a:lnTo>
                  <a:lnTo>
                    <a:pt x="183" y="76"/>
                  </a:lnTo>
                  <a:lnTo>
                    <a:pt x="103" y="78"/>
                  </a:lnTo>
                  <a:lnTo>
                    <a:pt x="95" y="93"/>
                  </a:lnTo>
                  <a:lnTo>
                    <a:pt x="177" y="97"/>
                  </a:lnTo>
                  <a:lnTo>
                    <a:pt x="194" y="144"/>
                  </a:lnTo>
                  <a:lnTo>
                    <a:pt x="112" y="146"/>
                  </a:lnTo>
                  <a:lnTo>
                    <a:pt x="101" y="163"/>
                  </a:lnTo>
                  <a:lnTo>
                    <a:pt x="190" y="161"/>
                  </a:lnTo>
                  <a:lnTo>
                    <a:pt x="202" y="201"/>
                  </a:lnTo>
                  <a:lnTo>
                    <a:pt x="120" y="201"/>
                  </a:lnTo>
                  <a:lnTo>
                    <a:pt x="108" y="226"/>
                  </a:lnTo>
                  <a:lnTo>
                    <a:pt x="204" y="230"/>
                  </a:lnTo>
                  <a:lnTo>
                    <a:pt x="209" y="268"/>
                  </a:lnTo>
                  <a:lnTo>
                    <a:pt x="15" y="2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61" name="Freeform 51">
              <a:extLst>
                <a:ext uri="{FF2B5EF4-FFF2-40B4-BE49-F238E27FC236}">
                  <a16:creationId xmlns:a16="http://schemas.microsoft.com/office/drawing/2014/main" id="{D0C6D052-178D-8DC0-E4DE-1C89251A3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9" y="2006"/>
              <a:ext cx="20" cy="40"/>
            </a:xfrm>
            <a:custGeom>
              <a:avLst/>
              <a:gdLst>
                <a:gd name="T0" fmla="*/ 0 w 159"/>
                <a:gd name="T1" fmla="*/ 0 h 319"/>
                <a:gd name="T2" fmla="*/ 0 w 159"/>
                <a:gd name="T3" fmla="*/ 0 h 319"/>
                <a:gd name="T4" fmla="*/ 0 w 159"/>
                <a:gd name="T5" fmla="*/ 0 h 319"/>
                <a:gd name="T6" fmla="*/ 0 w 159"/>
                <a:gd name="T7" fmla="*/ 0 h 319"/>
                <a:gd name="T8" fmla="*/ 0 w 159"/>
                <a:gd name="T9" fmla="*/ 1 h 319"/>
                <a:gd name="T10" fmla="*/ 0 w 159"/>
                <a:gd name="T11" fmla="*/ 1 h 319"/>
                <a:gd name="T12" fmla="*/ 0 w 159"/>
                <a:gd name="T13" fmla="*/ 1 h 319"/>
                <a:gd name="T14" fmla="*/ 0 w 159"/>
                <a:gd name="T15" fmla="*/ 1 h 319"/>
                <a:gd name="T16" fmla="*/ 0 w 159"/>
                <a:gd name="T17" fmla="*/ 1 h 319"/>
                <a:gd name="T18" fmla="*/ 0 w 159"/>
                <a:gd name="T19" fmla="*/ 1 h 319"/>
                <a:gd name="T20" fmla="*/ 0 w 159"/>
                <a:gd name="T21" fmla="*/ 0 h 319"/>
                <a:gd name="T22" fmla="*/ 0 w 159"/>
                <a:gd name="T23" fmla="*/ 0 h 319"/>
                <a:gd name="T24" fmla="*/ 0 w 159"/>
                <a:gd name="T25" fmla="*/ 0 h 319"/>
                <a:gd name="T26" fmla="*/ 0 w 159"/>
                <a:gd name="T27" fmla="*/ 0 h 319"/>
                <a:gd name="T28" fmla="*/ 0 w 159"/>
                <a:gd name="T29" fmla="*/ 0 h 319"/>
                <a:gd name="T30" fmla="*/ 0 w 159"/>
                <a:gd name="T31" fmla="*/ 0 h 319"/>
                <a:gd name="T32" fmla="*/ 0 w 159"/>
                <a:gd name="T33" fmla="*/ 0 h 319"/>
                <a:gd name="T34" fmla="*/ 0 w 159"/>
                <a:gd name="T35" fmla="*/ 0 h 319"/>
                <a:gd name="T36" fmla="*/ 0 w 159"/>
                <a:gd name="T37" fmla="*/ 0 h 319"/>
                <a:gd name="T38" fmla="*/ 0 w 159"/>
                <a:gd name="T39" fmla="*/ 0 h 319"/>
                <a:gd name="T40" fmla="*/ 0 w 159"/>
                <a:gd name="T41" fmla="*/ 0 h 319"/>
                <a:gd name="T42" fmla="*/ 0 w 159"/>
                <a:gd name="T43" fmla="*/ 0 h 319"/>
                <a:gd name="T44" fmla="*/ 0 w 159"/>
                <a:gd name="T45" fmla="*/ 0 h 319"/>
                <a:gd name="T46" fmla="*/ 0 w 159"/>
                <a:gd name="T47" fmla="*/ 0 h 31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59"/>
                <a:gd name="T73" fmla="*/ 0 h 319"/>
                <a:gd name="T74" fmla="*/ 159 w 159"/>
                <a:gd name="T75" fmla="*/ 319 h 31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59" h="319">
                  <a:moveTo>
                    <a:pt x="13" y="23"/>
                  </a:moveTo>
                  <a:lnTo>
                    <a:pt x="89" y="23"/>
                  </a:lnTo>
                  <a:lnTo>
                    <a:pt x="95" y="0"/>
                  </a:lnTo>
                  <a:lnTo>
                    <a:pt x="112" y="2"/>
                  </a:lnTo>
                  <a:lnTo>
                    <a:pt x="159" y="319"/>
                  </a:lnTo>
                  <a:lnTo>
                    <a:pt x="47" y="314"/>
                  </a:lnTo>
                  <a:lnTo>
                    <a:pt x="58" y="280"/>
                  </a:lnTo>
                  <a:lnTo>
                    <a:pt x="131" y="280"/>
                  </a:lnTo>
                  <a:lnTo>
                    <a:pt x="119" y="234"/>
                  </a:lnTo>
                  <a:lnTo>
                    <a:pt x="38" y="234"/>
                  </a:lnTo>
                  <a:lnTo>
                    <a:pt x="47" y="213"/>
                  </a:lnTo>
                  <a:lnTo>
                    <a:pt x="119" y="211"/>
                  </a:lnTo>
                  <a:lnTo>
                    <a:pt x="108" y="173"/>
                  </a:lnTo>
                  <a:lnTo>
                    <a:pt x="30" y="173"/>
                  </a:lnTo>
                  <a:lnTo>
                    <a:pt x="38" y="154"/>
                  </a:lnTo>
                  <a:lnTo>
                    <a:pt x="108" y="154"/>
                  </a:lnTo>
                  <a:lnTo>
                    <a:pt x="95" y="103"/>
                  </a:lnTo>
                  <a:lnTo>
                    <a:pt x="22" y="101"/>
                  </a:lnTo>
                  <a:lnTo>
                    <a:pt x="26" y="84"/>
                  </a:lnTo>
                  <a:lnTo>
                    <a:pt x="95" y="84"/>
                  </a:lnTo>
                  <a:lnTo>
                    <a:pt x="85" y="42"/>
                  </a:lnTo>
                  <a:lnTo>
                    <a:pt x="0" y="42"/>
                  </a:lnTo>
                  <a:lnTo>
                    <a:pt x="13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62" name="Freeform 52">
              <a:extLst>
                <a:ext uri="{FF2B5EF4-FFF2-40B4-BE49-F238E27FC236}">
                  <a16:creationId xmlns:a16="http://schemas.microsoft.com/office/drawing/2014/main" id="{D80C7C84-DC7E-B299-3BA2-E0304F709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" y="2007"/>
              <a:ext cx="19" cy="39"/>
            </a:xfrm>
            <a:custGeom>
              <a:avLst/>
              <a:gdLst>
                <a:gd name="T0" fmla="*/ 0 w 152"/>
                <a:gd name="T1" fmla="*/ 0 h 315"/>
                <a:gd name="T2" fmla="*/ 0 w 152"/>
                <a:gd name="T3" fmla="*/ 0 h 315"/>
                <a:gd name="T4" fmla="*/ 0 w 152"/>
                <a:gd name="T5" fmla="*/ 0 h 315"/>
                <a:gd name="T6" fmla="*/ 0 w 152"/>
                <a:gd name="T7" fmla="*/ 0 h 315"/>
                <a:gd name="T8" fmla="*/ 0 w 152"/>
                <a:gd name="T9" fmla="*/ 0 h 315"/>
                <a:gd name="T10" fmla="*/ 0 w 152"/>
                <a:gd name="T11" fmla="*/ 0 h 315"/>
                <a:gd name="T12" fmla="*/ 0 w 152"/>
                <a:gd name="T13" fmla="*/ 0 h 315"/>
                <a:gd name="T14" fmla="*/ 0 w 152"/>
                <a:gd name="T15" fmla="*/ 0 h 315"/>
                <a:gd name="T16" fmla="*/ 0 w 152"/>
                <a:gd name="T17" fmla="*/ 0 h 315"/>
                <a:gd name="T18" fmla="*/ 0 w 152"/>
                <a:gd name="T19" fmla="*/ 1 h 315"/>
                <a:gd name="T20" fmla="*/ 0 w 152"/>
                <a:gd name="T21" fmla="*/ 1 h 315"/>
                <a:gd name="T22" fmla="*/ 0 w 152"/>
                <a:gd name="T23" fmla="*/ 0 h 315"/>
                <a:gd name="T24" fmla="*/ 0 w 152"/>
                <a:gd name="T25" fmla="*/ 0 h 315"/>
                <a:gd name="T26" fmla="*/ 0 w 152"/>
                <a:gd name="T27" fmla="*/ 0 h 315"/>
                <a:gd name="T28" fmla="*/ 0 w 152"/>
                <a:gd name="T29" fmla="*/ 0 h 315"/>
                <a:gd name="T30" fmla="*/ 0 w 152"/>
                <a:gd name="T31" fmla="*/ 0 h 31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2"/>
                <a:gd name="T49" fmla="*/ 0 h 315"/>
                <a:gd name="T50" fmla="*/ 152 w 152"/>
                <a:gd name="T51" fmla="*/ 315 h 31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2" h="315">
                  <a:moveTo>
                    <a:pt x="9" y="21"/>
                  </a:moveTo>
                  <a:lnTo>
                    <a:pt x="0" y="42"/>
                  </a:lnTo>
                  <a:lnTo>
                    <a:pt x="85" y="42"/>
                  </a:lnTo>
                  <a:lnTo>
                    <a:pt x="99" y="137"/>
                  </a:lnTo>
                  <a:lnTo>
                    <a:pt x="28" y="139"/>
                  </a:lnTo>
                  <a:lnTo>
                    <a:pt x="21" y="167"/>
                  </a:lnTo>
                  <a:lnTo>
                    <a:pt x="106" y="163"/>
                  </a:lnTo>
                  <a:lnTo>
                    <a:pt x="125" y="262"/>
                  </a:lnTo>
                  <a:lnTo>
                    <a:pt x="49" y="264"/>
                  </a:lnTo>
                  <a:lnTo>
                    <a:pt x="32" y="312"/>
                  </a:lnTo>
                  <a:lnTo>
                    <a:pt x="152" y="315"/>
                  </a:lnTo>
                  <a:lnTo>
                    <a:pt x="91" y="0"/>
                  </a:lnTo>
                  <a:lnTo>
                    <a:pt x="80" y="0"/>
                  </a:lnTo>
                  <a:lnTo>
                    <a:pt x="80" y="21"/>
                  </a:lnTo>
                  <a:lnTo>
                    <a:pt x="9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63" name="Freeform 53">
              <a:extLst>
                <a:ext uri="{FF2B5EF4-FFF2-40B4-BE49-F238E27FC236}">
                  <a16:creationId xmlns:a16="http://schemas.microsoft.com/office/drawing/2014/main" id="{8D1AB128-D6EB-45F0-9B31-D4B548CF1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" y="2039"/>
              <a:ext cx="102" cy="7"/>
            </a:xfrm>
            <a:custGeom>
              <a:avLst/>
              <a:gdLst>
                <a:gd name="T0" fmla="*/ 0 w 816"/>
                <a:gd name="T1" fmla="*/ 0 h 54"/>
                <a:gd name="T2" fmla="*/ 0 w 816"/>
                <a:gd name="T3" fmla="*/ 0 h 54"/>
                <a:gd name="T4" fmla="*/ 2 w 816"/>
                <a:gd name="T5" fmla="*/ 0 h 54"/>
                <a:gd name="T6" fmla="*/ 2 w 816"/>
                <a:gd name="T7" fmla="*/ 0 h 54"/>
                <a:gd name="T8" fmla="*/ 0 w 816"/>
                <a:gd name="T9" fmla="*/ 0 h 54"/>
                <a:gd name="T10" fmla="*/ 0 w 816"/>
                <a:gd name="T11" fmla="*/ 0 h 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6"/>
                <a:gd name="T19" fmla="*/ 0 h 54"/>
                <a:gd name="T20" fmla="*/ 816 w 816"/>
                <a:gd name="T21" fmla="*/ 54 h 5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6" h="54">
                  <a:moveTo>
                    <a:pt x="15" y="6"/>
                  </a:moveTo>
                  <a:lnTo>
                    <a:pt x="0" y="54"/>
                  </a:lnTo>
                  <a:lnTo>
                    <a:pt x="816" y="52"/>
                  </a:lnTo>
                  <a:lnTo>
                    <a:pt x="800" y="0"/>
                  </a:lnTo>
                  <a:lnTo>
                    <a:pt x="1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64" name="Freeform 54">
              <a:extLst>
                <a:ext uri="{FF2B5EF4-FFF2-40B4-BE49-F238E27FC236}">
                  <a16:creationId xmlns:a16="http://schemas.microsoft.com/office/drawing/2014/main" id="{7494CE5C-54FD-C31D-9E9E-FDDF03ED9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" y="2040"/>
              <a:ext cx="22" cy="7"/>
            </a:xfrm>
            <a:custGeom>
              <a:avLst/>
              <a:gdLst>
                <a:gd name="T0" fmla="*/ 0 w 172"/>
                <a:gd name="T1" fmla="*/ 0 h 53"/>
                <a:gd name="T2" fmla="*/ 0 w 172"/>
                <a:gd name="T3" fmla="*/ 0 h 53"/>
                <a:gd name="T4" fmla="*/ 0 w 172"/>
                <a:gd name="T5" fmla="*/ 0 h 53"/>
                <a:gd name="T6" fmla="*/ 0 w 172"/>
                <a:gd name="T7" fmla="*/ 0 h 53"/>
                <a:gd name="T8" fmla="*/ 0 w 172"/>
                <a:gd name="T9" fmla="*/ 0 h 53"/>
                <a:gd name="T10" fmla="*/ 0 w 172"/>
                <a:gd name="T11" fmla="*/ 0 h 53"/>
                <a:gd name="T12" fmla="*/ 0 w 172"/>
                <a:gd name="T13" fmla="*/ 0 h 53"/>
                <a:gd name="T14" fmla="*/ 0 w 172"/>
                <a:gd name="T15" fmla="*/ 0 h 53"/>
                <a:gd name="T16" fmla="*/ 0 w 172"/>
                <a:gd name="T17" fmla="*/ 0 h 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2"/>
                <a:gd name="T28" fmla="*/ 0 h 53"/>
                <a:gd name="T29" fmla="*/ 172 w 172"/>
                <a:gd name="T30" fmla="*/ 53 h 5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2" h="53">
                  <a:moveTo>
                    <a:pt x="158" y="4"/>
                  </a:moveTo>
                  <a:lnTo>
                    <a:pt x="172" y="53"/>
                  </a:lnTo>
                  <a:lnTo>
                    <a:pt x="0" y="53"/>
                  </a:lnTo>
                  <a:lnTo>
                    <a:pt x="0" y="2"/>
                  </a:lnTo>
                  <a:lnTo>
                    <a:pt x="21" y="2"/>
                  </a:lnTo>
                  <a:lnTo>
                    <a:pt x="25" y="38"/>
                  </a:lnTo>
                  <a:lnTo>
                    <a:pt x="48" y="0"/>
                  </a:lnTo>
                  <a:lnTo>
                    <a:pt x="158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65" name="Freeform 55">
              <a:extLst>
                <a:ext uri="{FF2B5EF4-FFF2-40B4-BE49-F238E27FC236}">
                  <a16:creationId xmlns:a16="http://schemas.microsoft.com/office/drawing/2014/main" id="{44D5E18D-E7C2-4FF3-697A-45B9A01B4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" y="2032"/>
              <a:ext cx="33" cy="14"/>
            </a:xfrm>
            <a:custGeom>
              <a:avLst/>
              <a:gdLst>
                <a:gd name="T0" fmla="*/ 0 w 262"/>
                <a:gd name="T1" fmla="*/ 0 h 114"/>
                <a:gd name="T2" fmla="*/ 0 w 262"/>
                <a:gd name="T3" fmla="*/ 0 h 114"/>
                <a:gd name="T4" fmla="*/ 0 w 262"/>
                <a:gd name="T5" fmla="*/ 0 h 114"/>
                <a:gd name="T6" fmla="*/ 0 w 262"/>
                <a:gd name="T7" fmla="*/ 0 h 114"/>
                <a:gd name="T8" fmla="*/ 0 w 262"/>
                <a:gd name="T9" fmla="*/ 0 h 114"/>
                <a:gd name="T10" fmla="*/ 0 w 262"/>
                <a:gd name="T11" fmla="*/ 0 h 114"/>
                <a:gd name="T12" fmla="*/ 0 w 262"/>
                <a:gd name="T13" fmla="*/ 0 h 114"/>
                <a:gd name="T14" fmla="*/ 1 w 262"/>
                <a:gd name="T15" fmla="*/ 0 h 114"/>
                <a:gd name="T16" fmla="*/ 1 w 262"/>
                <a:gd name="T17" fmla="*/ 0 h 114"/>
                <a:gd name="T18" fmla="*/ 0 w 262"/>
                <a:gd name="T19" fmla="*/ 0 h 114"/>
                <a:gd name="T20" fmla="*/ 0 w 262"/>
                <a:gd name="T21" fmla="*/ 0 h 1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62"/>
                <a:gd name="T34" fmla="*/ 0 h 114"/>
                <a:gd name="T35" fmla="*/ 262 w 262"/>
                <a:gd name="T36" fmla="*/ 114 h 11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62" h="114">
                  <a:moveTo>
                    <a:pt x="183" y="59"/>
                  </a:moveTo>
                  <a:lnTo>
                    <a:pt x="167" y="114"/>
                  </a:lnTo>
                  <a:lnTo>
                    <a:pt x="152" y="114"/>
                  </a:lnTo>
                  <a:lnTo>
                    <a:pt x="156" y="48"/>
                  </a:lnTo>
                  <a:lnTo>
                    <a:pt x="137" y="31"/>
                  </a:lnTo>
                  <a:lnTo>
                    <a:pt x="0" y="25"/>
                  </a:lnTo>
                  <a:lnTo>
                    <a:pt x="6" y="0"/>
                  </a:lnTo>
                  <a:lnTo>
                    <a:pt x="226" y="0"/>
                  </a:lnTo>
                  <a:lnTo>
                    <a:pt x="262" y="61"/>
                  </a:lnTo>
                  <a:lnTo>
                    <a:pt x="183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66" name="Freeform 56">
              <a:extLst>
                <a:ext uri="{FF2B5EF4-FFF2-40B4-BE49-F238E27FC236}">
                  <a16:creationId xmlns:a16="http://schemas.microsoft.com/office/drawing/2014/main" id="{353C8576-1A0D-E47B-98AD-74A62986F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" y="2006"/>
              <a:ext cx="26" cy="40"/>
            </a:xfrm>
            <a:custGeom>
              <a:avLst/>
              <a:gdLst>
                <a:gd name="T0" fmla="*/ 0 w 207"/>
                <a:gd name="T1" fmla="*/ 0 h 319"/>
                <a:gd name="T2" fmla="*/ 0 w 207"/>
                <a:gd name="T3" fmla="*/ 0 h 319"/>
                <a:gd name="T4" fmla="*/ 0 w 207"/>
                <a:gd name="T5" fmla="*/ 0 h 319"/>
                <a:gd name="T6" fmla="*/ 0 w 207"/>
                <a:gd name="T7" fmla="*/ 0 h 319"/>
                <a:gd name="T8" fmla="*/ 0 w 207"/>
                <a:gd name="T9" fmla="*/ 0 h 319"/>
                <a:gd name="T10" fmla="*/ 0 w 207"/>
                <a:gd name="T11" fmla="*/ 0 h 319"/>
                <a:gd name="T12" fmla="*/ 0 w 207"/>
                <a:gd name="T13" fmla="*/ 0 h 319"/>
                <a:gd name="T14" fmla="*/ 0 w 207"/>
                <a:gd name="T15" fmla="*/ 0 h 319"/>
                <a:gd name="T16" fmla="*/ 0 w 207"/>
                <a:gd name="T17" fmla="*/ 0 h 319"/>
                <a:gd name="T18" fmla="*/ 0 w 207"/>
                <a:gd name="T19" fmla="*/ 0 h 319"/>
                <a:gd name="T20" fmla="*/ 0 w 207"/>
                <a:gd name="T21" fmla="*/ 0 h 319"/>
                <a:gd name="T22" fmla="*/ 0 w 207"/>
                <a:gd name="T23" fmla="*/ 0 h 319"/>
                <a:gd name="T24" fmla="*/ 0 w 207"/>
                <a:gd name="T25" fmla="*/ 0 h 319"/>
                <a:gd name="T26" fmla="*/ 0 w 207"/>
                <a:gd name="T27" fmla="*/ 0 h 319"/>
                <a:gd name="T28" fmla="*/ 0 w 207"/>
                <a:gd name="T29" fmla="*/ 0 h 319"/>
                <a:gd name="T30" fmla="*/ 0 w 207"/>
                <a:gd name="T31" fmla="*/ 1 h 319"/>
                <a:gd name="T32" fmla="*/ 0 w 207"/>
                <a:gd name="T33" fmla="*/ 1 h 319"/>
                <a:gd name="T34" fmla="*/ 0 w 207"/>
                <a:gd name="T35" fmla="*/ 1 h 319"/>
                <a:gd name="T36" fmla="*/ 0 w 207"/>
                <a:gd name="T37" fmla="*/ 1 h 319"/>
                <a:gd name="T38" fmla="*/ 0 w 207"/>
                <a:gd name="T39" fmla="*/ 0 h 319"/>
                <a:gd name="T40" fmla="*/ 0 w 207"/>
                <a:gd name="T41" fmla="*/ 0 h 31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07"/>
                <a:gd name="T64" fmla="*/ 0 h 319"/>
                <a:gd name="T65" fmla="*/ 207 w 207"/>
                <a:gd name="T66" fmla="*/ 319 h 31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07" h="319">
                  <a:moveTo>
                    <a:pt x="55" y="0"/>
                  </a:moveTo>
                  <a:lnTo>
                    <a:pt x="74" y="2"/>
                  </a:lnTo>
                  <a:lnTo>
                    <a:pt x="70" y="21"/>
                  </a:lnTo>
                  <a:lnTo>
                    <a:pt x="154" y="23"/>
                  </a:lnTo>
                  <a:lnTo>
                    <a:pt x="156" y="38"/>
                  </a:lnTo>
                  <a:lnTo>
                    <a:pt x="66" y="38"/>
                  </a:lnTo>
                  <a:lnTo>
                    <a:pt x="63" y="82"/>
                  </a:lnTo>
                  <a:lnTo>
                    <a:pt x="199" y="80"/>
                  </a:lnTo>
                  <a:lnTo>
                    <a:pt x="207" y="126"/>
                  </a:lnTo>
                  <a:lnTo>
                    <a:pt x="188" y="109"/>
                  </a:lnTo>
                  <a:lnTo>
                    <a:pt x="57" y="110"/>
                  </a:lnTo>
                  <a:lnTo>
                    <a:pt x="49" y="145"/>
                  </a:lnTo>
                  <a:lnTo>
                    <a:pt x="186" y="148"/>
                  </a:lnTo>
                  <a:lnTo>
                    <a:pt x="196" y="171"/>
                  </a:lnTo>
                  <a:lnTo>
                    <a:pt x="49" y="171"/>
                  </a:lnTo>
                  <a:lnTo>
                    <a:pt x="28" y="274"/>
                  </a:lnTo>
                  <a:lnTo>
                    <a:pt x="159" y="278"/>
                  </a:lnTo>
                  <a:lnTo>
                    <a:pt x="186" y="319"/>
                  </a:lnTo>
                  <a:lnTo>
                    <a:pt x="0" y="319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67" name="Freeform 57">
              <a:extLst>
                <a:ext uri="{FF2B5EF4-FFF2-40B4-BE49-F238E27FC236}">
                  <a16:creationId xmlns:a16="http://schemas.microsoft.com/office/drawing/2014/main" id="{FE89B287-4D95-5E0E-3324-940C74740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" y="2007"/>
              <a:ext cx="12" cy="16"/>
            </a:xfrm>
            <a:custGeom>
              <a:avLst/>
              <a:gdLst>
                <a:gd name="T0" fmla="*/ 0 w 100"/>
                <a:gd name="T1" fmla="*/ 0 h 131"/>
                <a:gd name="T2" fmla="*/ 0 w 100"/>
                <a:gd name="T3" fmla="*/ 0 h 131"/>
                <a:gd name="T4" fmla="*/ 0 w 100"/>
                <a:gd name="T5" fmla="*/ 0 h 131"/>
                <a:gd name="T6" fmla="*/ 0 w 100"/>
                <a:gd name="T7" fmla="*/ 0 h 131"/>
                <a:gd name="T8" fmla="*/ 0 w 100"/>
                <a:gd name="T9" fmla="*/ 0 h 131"/>
                <a:gd name="T10" fmla="*/ 0 w 100"/>
                <a:gd name="T11" fmla="*/ 0 h 131"/>
                <a:gd name="T12" fmla="*/ 0 w 100"/>
                <a:gd name="T13" fmla="*/ 0 h 131"/>
                <a:gd name="T14" fmla="*/ 0 w 100"/>
                <a:gd name="T15" fmla="*/ 0 h 131"/>
                <a:gd name="T16" fmla="*/ 0 w 100"/>
                <a:gd name="T17" fmla="*/ 0 h 131"/>
                <a:gd name="T18" fmla="*/ 0 w 100"/>
                <a:gd name="T19" fmla="*/ 0 h 131"/>
                <a:gd name="T20" fmla="*/ 0 w 100"/>
                <a:gd name="T21" fmla="*/ 0 h 131"/>
                <a:gd name="T22" fmla="*/ 0 w 100"/>
                <a:gd name="T23" fmla="*/ 0 h 131"/>
                <a:gd name="T24" fmla="*/ 0 w 100"/>
                <a:gd name="T25" fmla="*/ 0 h 13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0"/>
                <a:gd name="T40" fmla="*/ 0 h 131"/>
                <a:gd name="T41" fmla="*/ 100 w 100"/>
                <a:gd name="T42" fmla="*/ 131 h 13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0" h="131">
                  <a:moveTo>
                    <a:pt x="2" y="0"/>
                  </a:moveTo>
                  <a:lnTo>
                    <a:pt x="0" y="32"/>
                  </a:lnTo>
                  <a:lnTo>
                    <a:pt x="28" y="32"/>
                  </a:lnTo>
                  <a:lnTo>
                    <a:pt x="40" y="84"/>
                  </a:lnTo>
                  <a:lnTo>
                    <a:pt x="42" y="131"/>
                  </a:lnTo>
                  <a:lnTo>
                    <a:pt x="62" y="131"/>
                  </a:lnTo>
                  <a:lnTo>
                    <a:pt x="61" y="61"/>
                  </a:lnTo>
                  <a:lnTo>
                    <a:pt x="72" y="36"/>
                  </a:lnTo>
                  <a:lnTo>
                    <a:pt x="100" y="36"/>
                  </a:lnTo>
                  <a:lnTo>
                    <a:pt x="89" y="19"/>
                  </a:lnTo>
                  <a:lnTo>
                    <a:pt x="13" y="17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68" name="Freeform 58">
              <a:extLst>
                <a:ext uri="{FF2B5EF4-FFF2-40B4-BE49-F238E27FC236}">
                  <a16:creationId xmlns:a16="http://schemas.microsoft.com/office/drawing/2014/main" id="{C65F2625-B8B9-0F6C-FAC8-F0356FAC5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" y="2006"/>
              <a:ext cx="12" cy="13"/>
            </a:xfrm>
            <a:custGeom>
              <a:avLst/>
              <a:gdLst>
                <a:gd name="T0" fmla="*/ 0 w 100"/>
                <a:gd name="T1" fmla="*/ 0 h 101"/>
                <a:gd name="T2" fmla="*/ 0 w 100"/>
                <a:gd name="T3" fmla="*/ 0 h 101"/>
                <a:gd name="T4" fmla="*/ 0 w 100"/>
                <a:gd name="T5" fmla="*/ 0 h 101"/>
                <a:gd name="T6" fmla="*/ 0 w 100"/>
                <a:gd name="T7" fmla="*/ 0 h 101"/>
                <a:gd name="T8" fmla="*/ 0 w 100"/>
                <a:gd name="T9" fmla="*/ 0 h 101"/>
                <a:gd name="T10" fmla="*/ 0 w 100"/>
                <a:gd name="T11" fmla="*/ 0 h 101"/>
                <a:gd name="T12" fmla="*/ 0 w 100"/>
                <a:gd name="T13" fmla="*/ 0 h 101"/>
                <a:gd name="T14" fmla="*/ 0 w 100"/>
                <a:gd name="T15" fmla="*/ 0 h 101"/>
                <a:gd name="T16" fmla="*/ 0 w 100"/>
                <a:gd name="T17" fmla="*/ 0 h 101"/>
                <a:gd name="T18" fmla="*/ 0 w 100"/>
                <a:gd name="T19" fmla="*/ 0 h 101"/>
                <a:gd name="T20" fmla="*/ 0 w 100"/>
                <a:gd name="T21" fmla="*/ 0 h 101"/>
                <a:gd name="T22" fmla="*/ 0 w 100"/>
                <a:gd name="T23" fmla="*/ 0 h 101"/>
                <a:gd name="T24" fmla="*/ 0 w 100"/>
                <a:gd name="T25" fmla="*/ 0 h 1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0"/>
                <a:gd name="T40" fmla="*/ 0 h 101"/>
                <a:gd name="T41" fmla="*/ 100 w 100"/>
                <a:gd name="T42" fmla="*/ 101 h 1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0" h="101">
                  <a:moveTo>
                    <a:pt x="0" y="0"/>
                  </a:moveTo>
                  <a:lnTo>
                    <a:pt x="0" y="34"/>
                  </a:lnTo>
                  <a:lnTo>
                    <a:pt x="34" y="38"/>
                  </a:lnTo>
                  <a:lnTo>
                    <a:pt x="47" y="67"/>
                  </a:lnTo>
                  <a:lnTo>
                    <a:pt x="47" y="101"/>
                  </a:lnTo>
                  <a:lnTo>
                    <a:pt x="64" y="101"/>
                  </a:lnTo>
                  <a:lnTo>
                    <a:pt x="66" y="61"/>
                  </a:lnTo>
                  <a:lnTo>
                    <a:pt x="76" y="38"/>
                  </a:lnTo>
                  <a:lnTo>
                    <a:pt x="100" y="40"/>
                  </a:lnTo>
                  <a:lnTo>
                    <a:pt x="89" y="15"/>
                  </a:lnTo>
                  <a:lnTo>
                    <a:pt x="13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69" name="Freeform 59">
              <a:extLst>
                <a:ext uri="{FF2B5EF4-FFF2-40B4-BE49-F238E27FC236}">
                  <a16:creationId xmlns:a16="http://schemas.microsoft.com/office/drawing/2014/main" id="{A3BCBEEF-3763-9202-FE4E-75B54BF7C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" y="2017"/>
              <a:ext cx="11" cy="10"/>
            </a:xfrm>
            <a:custGeom>
              <a:avLst/>
              <a:gdLst>
                <a:gd name="T0" fmla="*/ 0 w 86"/>
                <a:gd name="T1" fmla="*/ 0 h 81"/>
                <a:gd name="T2" fmla="*/ 0 w 86"/>
                <a:gd name="T3" fmla="*/ 0 h 81"/>
                <a:gd name="T4" fmla="*/ 0 w 86"/>
                <a:gd name="T5" fmla="*/ 0 h 81"/>
                <a:gd name="T6" fmla="*/ 0 w 86"/>
                <a:gd name="T7" fmla="*/ 0 h 81"/>
                <a:gd name="T8" fmla="*/ 0 w 86"/>
                <a:gd name="T9" fmla="*/ 0 h 81"/>
                <a:gd name="T10" fmla="*/ 0 w 86"/>
                <a:gd name="T11" fmla="*/ 0 h 81"/>
                <a:gd name="T12" fmla="*/ 0 w 86"/>
                <a:gd name="T13" fmla="*/ 0 h 81"/>
                <a:gd name="T14" fmla="*/ 0 w 86"/>
                <a:gd name="T15" fmla="*/ 0 h 81"/>
                <a:gd name="T16" fmla="*/ 0 w 86"/>
                <a:gd name="T17" fmla="*/ 0 h 8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6"/>
                <a:gd name="T28" fmla="*/ 0 h 81"/>
                <a:gd name="T29" fmla="*/ 86 w 86"/>
                <a:gd name="T30" fmla="*/ 81 h 8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6" h="81">
                  <a:moveTo>
                    <a:pt x="10" y="0"/>
                  </a:moveTo>
                  <a:lnTo>
                    <a:pt x="74" y="0"/>
                  </a:lnTo>
                  <a:lnTo>
                    <a:pt x="86" y="13"/>
                  </a:lnTo>
                  <a:lnTo>
                    <a:pt x="23" y="17"/>
                  </a:lnTo>
                  <a:lnTo>
                    <a:pt x="19" y="78"/>
                  </a:lnTo>
                  <a:lnTo>
                    <a:pt x="2" y="81"/>
                  </a:lnTo>
                  <a:lnTo>
                    <a:pt x="0" y="2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70" name="Freeform 60">
              <a:extLst>
                <a:ext uri="{FF2B5EF4-FFF2-40B4-BE49-F238E27FC236}">
                  <a16:creationId xmlns:a16="http://schemas.microsoft.com/office/drawing/2014/main" id="{3D84AF83-3217-A4EA-9D1B-A7D68D140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" y="2017"/>
              <a:ext cx="10" cy="10"/>
            </a:xfrm>
            <a:custGeom>
              <a:avLst/>
              <a:gdLst>
                <a:gd name="T0" fmla="*/ 0 w 84"/>
                <a:gd name="T1" fmla="*/ 0 h 80"/>
                <a:gd name="T2" fmla="*/ 0 w 84"/>
                <a:gd name="T3" fmla="*/ 0 h 80"/>
                <a:gd name="T4" fmla="*/ 0 w 84"/>
                <a:gd name="T5" fmla="*/ 0 h 80"/>
                <a:gd name="T6" fmla="*/ 0 w 84"/>
                <a:gd name="T7" fmla="*/ 0 h 80"/>
                <a:gd name="T8" fmla="*/ 0 w 84"/>
                <a:gd name="T9" fmla="*/ 0 h 80"/>
                <a:gd name="T10" fmla="*/ 0 w 84"/>
                <a:gd name="T11" fmla="*/ 0 h 80"/>
                <a:gd name="T12" fmla="*/ 0 w 84"/>
                <a:gd name="T13" fmla="*/ 0 h 80"/>
                <a:gd name="T14" fmla="*/ 0 w 84"/>
                <a:gd name="T15" fmla="*/ 0 h 80"/>
                <a:gd name="T16" fmla="*/ 0 w 84"/>
                <a:gd name="T17" fmla="*/ 0 h 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4"/>
                <a:gd name="T28" fmla="*/ 0 h 80"/>
                <a:gd name="T29" fmla="*/ 84 w 84"/>
                <a:gd name="T30" fmla="*/ 80 h 8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4" h="80">
                  <a:moveTo>
                    <a:pt x="10" y="0"/>
                  </a:moveTo>
                  <a:lnTo>
                    <a:pt x="74" y="0"/>
                  </a:lnTo>
                  <a:lnTo>
                    <a:pt x="84" y="14"/>
                  </a:lnTo>
                  <a:lnTo>
                    <a:pt x="23" y="18"/>
                  </a:lnTo>
                  <a:lnTo>
                    <a:pt x="19" y="78"/>
                  </a:lnTo>
                  <a:lnTo>
                    <a:pt x="0" y="80"/>
                  </a:lnTo>
                  <a:lnTo>
                    <a:pt x="0" y="27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71" name="Freeform 61">
              <a:extLst>
                <a:ext uri="{FF2B5EF4-FFF2-40B4-BE49-F238E27FC236}">
                  <a16:creationId xmlns:a16="http://schemas.microsoft.com/office/drawing/2014/main" id="{7EC6D3C9-9E79-43F8-0020-F05A29900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3" y="2018"/>
              <a:ext cx="11" cy="10"/>
            </a:xfrm>
            <a:custGeom>
              <a:avLst/>
              <a:gdLst>
                <a:gd name="T0" fmla="*/ 0 w 86"/>
                <a:gd name="T1" fmla="*/ 0 h 80"/>
                <a:gd name="T2" fmla="*/ 0 w 86"/>
                <a:gd name="T3" fmla="*/ 0 h 80"/>
                <a:gd name="T4" fmla="*/ 0 w 86"/>
                <a:gd name="T5" fmla="*/ 0 h 80"/>
                <a:gd name="T6" fmla="*/ 0 w 86"/>
                <a:gd name="T7" fmla="*/ 0 h 80"/>
                <a:gd name="T8" fmla="*/ 0 w 86"/>
                <a:gd name="T9" fmla="*/ 0 h 80"/>
                <a:gd name="T10" fmla="*/ 0 w 86"/>
                <a:gd name="T11" fmla="*/ 0 h 80"/>
                <a:gd name="T12" fmla="*/ 0 w 86"/>
                <a:gd name="T13" fmla="*/ 0 h 80"/>
                <a:gd name="T14" fmla="*/ 0 w 86"/>
                <a:gd name="T15" fmla="*/ 0 h 80"/>
                <a:gd name="T16" fmla="*/ 0 w 86"/>
                <a:gd name="T17" fmla="*/ 0 h 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6"/>
                <a:gd name="T28" fmla="*/ 0 h 80"/>
                <a:gd name="T29" fmla="*/ 86 w 86"/>
                <a:gd name="T30" fmla="*/ 80 h 8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6" h="80">
                  <a:moveTo>
                    <a:pt x="12" y="0"/>
                  </a:moveTo>
                  <a:lnTo>
                    <a:pt x="76" y="0"/>
                  </a:lnTo>
                  <a:lnTo>
                    <a:pt x="86" y="12"/>
                  </a:lnTo>
                  <a:lnTo>
                    <a:pt x="23" y="16"/>
                  </a:lnTo>
                  <a:lnTo>
                    <a:pt x="21" y="78"/>
                  </a:lnTo>
                  <a:lnTo>
                    <a:pt x="2" y="80"/>
                  </a:lnTo>
                  <a:lnTo>
                    <a:pt x="0" y="2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72" name="Freeform 62">
              <a:extLst>
                <a:ext uri="{FF2B5EF4-FFF2-40B4-BE49-F238E27FC236}">
                  <a16:creationId xmlns:a16="http://schemas.microsoft.com/office/drawing/2014/main" id="{94126D53-E294-AD88-8FB3-E3AD5DE51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" y="2018"/>
              <a:ext cx="11" cy="10"/>
            </a:xfrm>
            <a:custGeom>
              <a:avLst/>
              <a:gdLst>
                <a:gd name="T0" fmla="*/ 0 w 85"/>
                <a:gd name="T1" fmla="*/ 0 h 80"/>
                <a:gd name="T2" fmla="*/ 0 w 85"/>
                <a:gd name="T3" fmla="*/ 0 h 80"/>
                <a:gd name="T4" fmla="*/ 0 w 85"/>
                <a:gd name="T5" fmla="*/ 0 h 80"/>
                <a:gd name="T6" fmla="*/ 0 w 85"/>
                <a:gd name="T7" fmla="*/ 0 h 80"/>
                <a:gd name="T8" fmla="*/ 0 w 85"/>
                <a:gd name="T9" fmla="*/ 0 h 80"/>
                <a:gd name="T10" fmla="*/ 0 w 85"/>
                <a:gd name="T11" fmla="*/ 0 h 80"/>
                <a:gd name="T12" fmla="*/ 0 w 85"/>
                <a:gd name="T13" fmla="*/ 0 h 80"/>
                <a:gd name="T14" fmla="*/ 0 w 85"/>
                <a:gd name="T15" fmla="*/ 0 h 80"/>
                <a:gd name="T16" fmla="*/ 0 w 85"/>
                <a:gd name="T17" fmla="*/ 0 h 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5"/>
                <a:gd name="T28" fmla="*/ 0 h 80"/>
                <a:gd name="T29" fmla="*/ 85 w 85"/>
                <a:gd name="T30" fmla="*/ 80 h 8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5" h="80">
                  <a:moveTo>
                    <a:pt x="11" y="0"/>
                  </a:moveTo>
                  <a:lnTo>
                    <a:pt x="76" y="0"/>
                  </a:lnTo>
                  <a:lnTo>
                    <a:pt x="85" y="12"/>
                  </a:lnTo>
                  <a:lnTo>
                    <a:pt x="25" y="16"/>
                  </a:lnTo>
                  <a:lnTo>
                    <a:pt x="21" y="78"/>
                  </a:lnTo>
                  <a:lnTo>
                    <a:pt x="4" y="80"/>
                  </a:lnTo>
                  <a:lnTo>
                    <a:pt x="0" y="2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73" name="Freeform 63">
              <a:extLst>
                <a:ext uri="{FF2B5EF4-FFF2-40B4-BE49-F238E27FC236}">
                  <a16:creationId xmlns:a16="http://schemas.microsoft.com/office/drawing/2014/main" id="{C1832766-14F5-B02F-B62F-ECDBEEE56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" y="2018"/>
              <a:ext cx="10" cy="10"/>
            </a:xfrm>
            <a:custGeom>
              <a:avLst/>
              <a:gdLst>
                <a:gd name="T0" fmla="*/ 0 w 86"/>
                <a:gd name="T1" fmla="*/ 0 h 80"/>
                <a:gd name="T2" fmla="*/ 0 w 86"/>
                <a:gd name="T3" fmla="*/ 0 h 80"/>
                <a:gd name="T4" fmla="*/ 0 w 86"/>
                <a:gd name="T5" fmla="*/ 0 h 80"/>
                <a:gd name="T6" fmla="*/ 0 w 86"/>
                <a:gd name="T7" fmla="*/ 0 h 80"/>
                <a:gd name="T8" fmla="*/ 0 w 86"/>
                <a:gd name="T9" fmla="*/ 0 h 80"/>
                <a:gd name="T10" fmla="*/ 0 w 86"/>
                <a:gd name="T11" fmla="*/ 0 h 80"/>
                <a:gd name="T12" fmla="*/ 0 w 86"/>
                <a:gd name="T13" fmla="*/ 0 h 80"/>
                <a:gd name="T14" fmla="*/ 0 w 86"/>
                <a:gd name="T15" fmla="*/ 0 h 80"/>
                <a:gd name="T16" fmla="*/ 0 w 86"/>
                <a:gd name="T17" fmla="*/ 0 h 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6"/>
                <a:gd name="T28" fmla="*/ 0 h 80"/>
                <a:gd name="T29" fmla="*/ 86 w 86"/>
                <a:gd name="T30" fmla="*/ 80 h 8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6" h="80">
                  <a:moveTo>
                    <a:pt x="10" y="0"/>
                  </a:moveTo>
                  <a:lnTo>
                    <a:pt x="74" y="0"/>
                  </a:lnTo>
                  <a:lnTo>
                    <a:pt x="86" y="12"/>
                  </a:lnTo>
                  <a:lnTo>
                    <a:pt x="23" y="16"/>
                  </a:lnTo>
                  <a:lnTo>
                    <a:pt x="19" y="76"/>
                  </a:lnTo>
                  <a:lnTo>
                    <a:pt x="2" y="80"/>
                  </a:lnTo>
                  <a:lnTo>
                    <a:pt x="0" y="2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74" name="Freeform 64">
              <a:extLst>
                <a:ext uri="{FF2B5EF4-FFF2-40B4-BE49-F238E27FC236}">
                  <a16:creationId xmlns:a16="http://schemas.microsoft.com/office/drawing/2014/main" id="{CE0310F9-E477-AE7A-6BF1-E81ABF504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" y="2018"/>
              <a:ext cx="11" cy="10"/>
            </a:xfrm>
            <a:custGeom>
              <a:avLst/>
              <a:gdLst>
                <a:gd name="T0" fmla="*/ 0 w 85"/>
                <a:gd name="T1" fmla="*/ 0 h 80"/>
                <a:gd name="T2" fmla="*/ 0 w 85"/>
                <a:gd name="T3" fmla="*/ 0 h 80"/>
                <a:gd name="T4" fmla="*/ 0 w 85"/>
                <a:gd name="T5" fmla="*/ 0 h 80"/>
                <a:gd name="T6" fmla="*/ 0 w 85"/>
                <a:gd name="T7" fmla="*/ 0 h 80"/>
                <a:gd name="T8" fmla="*/ 0 w 85"/>
                <a:gd name="T9" fmla="*/ 0 h 80"/>
                <a:gd name="T10" fmla="*/ 0 w 85"/>
                <a:gd name="T11" fmla="*/ 0 h 80"/>
                <a:gd name="T12" fmla="*/ 0 w 85"/>
                <a:gd name="T13" fmla="*/ 0 h 80"/>
                <a:gd name="T14" fmla="*/ 0 w 85"/>
                <a:gd name="T15" fmla="*/ 0 h 80"/>
                <a:gd name="T16" fmla="*/ 0 w 85"/>
                <a:gd name="T17" fmla="*/ 0 h 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5"/>
                <a:gd name="T28" fmla="*/ 0 h 80"/>
                <a:gd name="T29" fmla="*/ 85 w 85"/>
                <a:gd name="T30" fmla="*/ 80 h 8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5" h="80">
                  <a:moveTo>
                    <a:pt x="9" y="0"/>
                  </a:moveTo>
                  <a:lnTo>
                    <a:pt x="74" y="0"/>
                  </a:lnTo>
                  <a:lnTo>
                    <a:pt x="85" y="12"/>
                  </a:lnTo>
                  <a:lnTo>
                    <a:pt x="23" y="16"/>
                  </a:lnTo>
                  <a:lnTo>
                    <a:pt x="21" y="80"/>
                  </a:lnTo>
                  <a:lnTo>
                    <a:pt x="2" y="80"/>
                  </a:lnTo>
                  <a:lnTo>
                    <a:pt x="0" y="25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75" name="Freeform 65">
              <a:extLst>
                <a:ext uri="{FF2B5EF4-FFF2-40B4-BE49-F238E27FC236}">
                  <a16:creationId xmlns:a16="http://schemas.microsoft.com/office/drawing/2014/main" id="{B82B6869-E080-1993-5456-CF7AF172B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2018"/>
              <a:ext cx="11" cy="11"/>
            </a:xfrm>
            <a:custGeom>
              <a:avLst/>
              <a:gdLst>
                <a:gd name="T0" fmla="*/ 0 w 86"/>
                <a:gd name="T1" fmla="*/ 0 h 84"/>
                <a:gd name="T2" fmla="*/ 0 w 86"/>
                <a:gd name="T3" fmla="*/ 0 h 84"/>
                <a:gd name="T4" fmla="*/ 0 w 86"/>
                <a:gd name="T5" fmla="*/ 0 h 84"/>
                <a:gd name="T6" fmla="*/ 0 w 86"/>
                <a:gd name="T7" fmla="*/ 0 h 84"/>
                <a:gd name="T8" fmla="*/ 0 w 86"/>
                <a:gd name="T9" fmla="*/ 0 h 84"/>
                <a:gd name="T10" fmla="*/ 0 w 86"/>
                <a:gd name="T11" fmla="*/ 0 h 84"/>
                <a:gd name="T12" fmla="*/ 0 w 86"/>
                <a:gd name="T13" fmla="*/ 0 h 84"/>
                <a:gd name="T14" fmla="*/ 0 w 86"/>
                <a:gd name="T15" fmla="*/ 0 h 84"/>
                <a:gd name="T16" fmla="*/ 0 w 86"/>
                <a:gd name="T17" fmla="*/ 0 h 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6"/>
                <a:gd name="T28" fmla="*/ 0 h 84"/>
                <a:gd name="T29" fmla="*/ 86 w 86"/>
                <a:gd name="T30" fmla="*/ 84 h 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6" h="84">
                  <a:moveTo>
                    <a:pt x="12" y="0"/>
                  </a:moveTo>
                  <a:lnTo>
                    <a:pt x="77" y="0"/>
                  </a:lnTo>
                  <a:lnTo>
                    <a:pt x="86" y="12"/>
                  </a:lnTo>
                  <a:lnTo>
                    <a:pt x="23" y="16"/>
                  </a:lnTo>
                  <a:lnTo>
                    <a:pt x="21" y="84"/>
                  </a:lnTo>
                  <a:lnTo>
                    <a:pt x="0" y="82"/>
                  </a:lnTo>
                  <a:lnTo>
                    <a:pt x="0" y="2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76" name="Freeform 66">
              <a:extLst>
                <a:ext uri="{FF2B5EF4-FFF2-40B4-BE49-F238E27FC236}">
                  <a16:creationId xmlns:a16="http://schemas.microsoft.com/office/drawing/2014/main" id="{E7828379-F3D1-663D-1737-E7E840635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" y="2017"/>
              <a:ext cx="11" cy="10"/>
            </a:xfrm>
            <a:custGeom>
              <a:avLst/>
              <a:gdLst>
                <a:gd name="T0" fmla="*/ 0 w 86"/>
                <a:gd name="T1" fmla="*/ 0 h 82"/>
                <a:gd name="T2" fmla="*/ 0 w 86"/>
                <a:gd name="T3" fmla="*/ 0 h 82"/>
                <a:gd name="T4" fmla="*/ 0 w 86"/>
                <a:gd name="T5" fmla="*/ 0 h 82"/>
                <a:gd name="T6" fmla="*/ 0 w 86"/>
                <a:gd name="T7" fmla="*/ 0 h 82"/>
                <a:gd name="T8" fmla="*/ 0 w 86"/>
                <a:gd name="T9" fmla="*/ 0 h 82"/>
                <a:gd name="T10" fmla="*/ 0 w 86"/>
                <a:gd name="T11" fmla="*/ 0 h 82"/>
                <a:gd name="T12" fmla="*/ 0 w 86"/>
                <a:gd name="T13" fmla="*/ 0 h 82"/>
                <a:gd name="T14" fmla="*/ 0 w 86"/>
                <a:gd name="T15" fmla="*/ 0 h 82"/>
                <a:gd name="T16" fmla="*/ 0 w 86"/>
                <a:gd name="T17" fmla="*/ 0 h 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6"/>
                <a:gd name="T28" fmla="*/ 0 h 82"/>
                <a:gd name="T29" fmla="*/ 86 w 86"/>
                <a:gd name="T30" fmla="*/ 82 h 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6" h="82">
                  <a:moveTo>
                    <a:pt x="10" y="0"/>
                  </a:moveTo>
                  <a:lnTo>
                    <a:pt x="75" y="2"/>
                  </a:lnTo>
                  <a:lnTo>
                    <a:pt x="86" y="18"/>
                  </a:lnTo>
                  <a:lnTo>
                    <a:pt x="23" y="18"/>
                  </a:lnTo>
                  <a:lnTo>
                    <a:pt x="19" y="78"/>
                  </a:lnTo>
                  <a:lnTo>
                    <a:pt x="2" y="82"/>
                  </a:lnTo>
                  <a:lnTo>
                    <a:pt x="0" y="27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77" name="Freeform 67">
              <a:extLst>
                <a:ext uri="{FF2B5EF4-FFF2-40B4-BE49-F238E27FC236}">
                  <a16:creationId xmlns:a16="http://schemas.microsoft.com/office/drawing/2014/main" id="{CEAA1E4A-79B7-455D-CBF9-D2F5C7554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" y="2017"/>
              <a:ext cx="11" cy="10"/>
            </a:xfrm>
            <a:custGeom>
              <a:avLst/>
              <a:gdLst>
                <a:gd name="T0" fmla="*/ 0 w 86"/>
                <a:gd name="T1" fmla="*/ 0 h 82"/>
                <a:gd name="T2" fmla="*/ 0 w 86"/>
                <a:gd name="T3" fmla="*/ 0 h 82"/>
                <a:gd name="T4" fmla="*/ 0 w 86"/>
                <a:gd name="T5" fmla="*/ 0 h 82"/>
                <a:gd name="T6" fmla="*/ 0 w 86"/>
                <a:gd name="T7" fmla="*/ 0 h 82"/>
                <a:gd name="T8" fmla="*/ 0 w 86"/>
                <a:gd name="T9" fmla="*/ 0 h 82"/>
                <a:gd name="T10" fmla="*/ 0 w 86"/>
                <a:gd name="T11" fmla="*/ 0 h 82"/>
                <a:gd name="T12" fmla="*/ 0 w 86"/>
                <a:gd name="T13" fmla="*/ 0 h 82"/>
                <a:gd name="T14" fmla="*/ 0 w 86"/>
                <a:gd name="T15" fmla="*/ 0 h 82"/>
                <a:gd name="T16" fmla="*/ 0 w 86"/>
                <a:gd name="T17" fmla="*/ 0 h 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6"/>
                <a:gd name="T28" fmla="*/ 0 h 82"/>
                <a:gd name="T29" fmla="*/ 86 w 86"/>
                <a:gd name="T30" fmla="*/ 82 h 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6" h="82">
                  <a:moveTo>
                    <a:pt x="10" y="0"/>
                  </a:moveTo>
                  <a:lnTo>
                    <a:pt x="75" y="2"/>
                  </a:lnTo>
                  <a:lnTo>
                    <a:pt x="86" y="16"/>
                  </a:lnTo>
                  <a:lnTo>
                    <a:pt x="23" y="18"/>
                  </a:lnTo>
                  <a:lnTo>
                    <a:pt x="19" y="78"/>
                  </a:lnTo>
                  <a:lnTo>
                    <a:pt x="2" y="82"/>
                  </a:lnTo>
                  <a:lnTo>
                    <a:pt x="0" y="27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78" name="Freeform 68">
              <a:extLst>
                <a:ext uri="{FF2B5EF4-FFF2-40B4-BE49-F238E27FC236}">
                  <a16:creationId xmlns:a16="http://schemas.microsoft.com/office/drawing/2014/main" id="{F77CE2C9-9E2C-3C95-7266-DD88CFC1D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" y="2017"/>
              <a:ext cx="11" cy="10"/>
            </a:xfrm>
            <a:custGeom>
              <a:avLst/>
              <a:gdLst>
                <a:gd name="T0" fmla="*/ 0 w 86"/>
                <a:gd name="T1" fmla="*/ 0 h 82"/>
                <a:gd name="T2" fmla="*/ 0 w 86"/>
                <a:gd name="T3" fmla="*/ 0 h 82"/>
                <a:gd name="T4" fmla="*/ 0 w 86"/>
                <a:gd name="T5" fmla="*/ 0 h 82"/>
                <a:gd name="T6" fmla="*/ 0 w 86"/>
                <a:gd name="T7" fmla="*/ 0 h 82"/>
                <a:gd name="T8" fmla="*/ 0 w 86"/>
                <a:gd name="T9" fmla="*/ 0 h 82"/>
                <a:gd name="T10" fmla="*/ 0 w 86"/>
                <a:gd name="T11" fmla="*/ 0 h 82"/>
                <a:gd name="T12" fmla="*/ 0 w 86"/>
                <a:gd name="T13" fmla="*/ 0 h 82"/>
                <a:gd name="T14" fmla="*/ 0 w 86"/>
                <a:gd name="T15" fmla="*/ 0 h 82"/>
                <a:gd name="T16" fmla="*/ 0 w 86"/>
                <a:gd name="T17" fmla="*/ 0 h 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6"/>
                <a:gd name="T28" fmla="*/ 0 h 82"/>
                <a:gd name="T29" fmla="*/ 86 w 86"/>
                <a:gd name="T30" fmla="*/ 82 h 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6" h="82">
                  <a:moveTo>
                    <a:pt x="12" y="0"/>
                  </a:moveTo>
                  <a:lnTo>
                    <a:pt x="77" y="2"/>
                  </a:lnTo>
                  <a:lnTo>
                    <a:pt x="86" y="14"/>
                  </a:lnTo>
                  <a:lnTo>
                    <a:pt x="25" y="18"/>
                  </a:lnTo>
                  <a:lnTo>
                    <a:pt x="21" y="78"/>
                  </a:lnTo>
                  <a:lnTo>
                    <a:pt x="2" y="82"/>
                  </a:lnTo>
                  <a:lnTo>
                    <a:pt x="0" y="2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79" name="Freeform 69">
              <a:extLst>
                <a:ext uri="{FF2B5EF4-FFF2-40B4-BE49-F238E27FC236}">
                  <a16:creationId xmlns:a16="http://schemas.microsoft.com/office/drawing/2014/main" id="{204E6C2C-B394-7903-CB66-420ECB36D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" y="2017"/>
              <a:ext cx="11" cy="10"/>
            </a:xfrm>
            <a:custGeom>
              <a:avLst/>
              <a:gdLst>
                <a:gd name="T0" fmla="*/ 0 w 86"/>
                <a:gd name="T1" fmla="*/ 0 h 82"/>
                <a:gd name="T2" fmla="*/ 0 w 86"/>
                <a:gd name="T3" fmla="*/ 0 h 82"/>
                <a:gd name="T4" fmla="*/ 0 w 86"/>
                <a:gd name="T5" fmla="*/ 0 h 82"/>
                <a:gd name="T6" fmla="*/ 0 w 86"/>
                <a:gd name="T7" fmla="*/ 0 h 82"/>
                <a:gd name="T8" fmla="*/ 0 w 86"/>
                <a:gd name="T9" fmla="*/ 0 h 82"/>
                <a:gd name="T10" fmla="*/ 0 w 86"/>
                <a:gd name="T11" fmla="*/ 0 h 82"/>
                <a:gd name="T12" fmla="*/ 0 w 86"/>
                <a:gd name="T13" fmla="*/ 0 h 82"/>
                <a:gd name="T14" fmla="*/ 0 w 86"/>
                <a:gd name="T15" fmla="*/ 0 h 82"/>
                <a:gd name="T16" fmla="*/ 0 w 86"/>
                <a:gd name="T17" fmla="*/ 0 h 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6"/>
                <a:gd name="T28" fmla="*/ 0 h 82"/>
                <a:gd name="T29" fmla="*/ 86 w 86"/>
                <a:gd name="T30" fmla="*/ 82 h 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6" h="82">
                  <a:moveTo>
                    <a:pt x="12" y="0"/>
                  </a:moveTo>
                  <a:lnTo>
                    <a:pt x="77" y="2"/>
                  </a:lnTo>
                  <a:lnTo>
                    <a:pt x="86" y="14"/>
                  </a:lnTo>
                  <a:lnTo>
                    <a:pt x="23" y="18"/>
                  </a:lnTo>
                  <a:lnTo>
                    <a:pt x="21" y="78"/>
                  </a:lnTo>
                  <a:lnTo>
                    <a:pt x="2" y="82"/>
                  </a:lnTo>
                  <a:lnTo>
                    <a:pt x="0" y="2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80" name="Freeform 70">
              <a:extLst>
                <a:ext uri="{FF2B5EF4-FFF2-40B4-BE49-F238E27FC236}">
                  <a16:creationId xmlns:a16="http://schemas.microsoft.com/office/drawing/2014/main" id="{E271DBF0-D9CE-1F6F-6C8F-30B598851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" y="2017"/>
              <a:ext cx="11" cy="11"/>
            </a:xfrm>
            <a:custGeom>
              <a:avLst/>
              <a:gdLst>
                <a:gd name="T0" fmla="*/ 0 w 86"/>
                <a:gd name="T1" fmla="*/ 0 h 84"/>
                <a:gd name="T2" fmla="*/ 0 w 86"/>
                <a:gd name="T3" fmla="*/ 0 h 84"/>
                <a:gd name="T4" fmla="*/ 0 w 86"/>
                <a:gd name="T5" fmla="*/ 0 h 84"/>
                <a:gd name="T6" fmla="*/ 0 w 86"/>
                <a:gd name="T7" fmla="*/ 0 h 84"/>
                <a:gd name="T8" fmla="*/ 0 w 86"/>
                <a:gd name="T9" fmla="*/ 0 h 84"/>
                <a:gd name="T10" fmla="*/ 0 w 86"/>
                <a:gd name="T11" fmla="*/ 0 h 84"/>
                <a:gd name="T12" fmla="*/ 0 w 86"/>
                <a:gd name="T13" fmla="*/ 0 h 84"/>
                <a:gd name="T14" fmla="*/ 0 w 86"/>
                <a:gd name="T15" fmla="*/ 0 h 84"/>
                <a:gd name="T16" fmla="*/ 0 w 86"/>
                <a:gd name="T17" fmla="*/ 0 h 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6"/>
                <a:gd name="T28" fmla="*/ 0 h 84"/>
                <a:gd name="T29" fmla="*/ 86 w 86"/>
                <a:gd name="T30" fmla="*/ 84 h 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6" h="84">
                  <a:moveTo>
                    <a:pt x="10" y="0"/>
                  </a:moveTo>
                  <a:lnTo>
                    <a:pt x="75" y="2"/>
                  </a:lnTo>
                  <a:lnTo>
                    <a:pt x="86" y="14"/>
                  </a:lnTo>
                  <a:lnTo>
                    <a:pt x="23" y="18"/>
                  </a:lnTo>
                  <a:lnTo>
                    <a:pt x="19" y="84"/>
                  </a:lnTo>
                  <a:lnTo>
                    <a:pt x="2" y="84"/>
                  </a:lnTo>
                  <a:lnTo>
                    <a:pt x="0" y="27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81" name="Freeform 71">
              <a:extLst>
                <a:ext uri="{FF2B5EF4-FFF2-40B4-BE49-F238E27FC236}">
                  <a16:creationId xmlns:a16="http://schemas.microsoft.com/office/drawing/2014/main" id="{0DC812B9-D0BE-15DF-A873-95367F1D2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2007"/>
              <a:ext cx="12" cy="13"/>
            </a:xfrm>
            <a:custGeom>
              <a:avLst/>
              <a:gdLst>
                <a:gd name="T0" fmla="*/ 0 w 100"/>
                <a:gd name="T1" fmla="*/ 0 h 101"/>
                <a:gd name="T2" fmla="*/ 0 w 100"/>
                <a:gd name="T3" fmla="*/ 0 h 101"/>
                <a:gd name="T4" fmla="*/ 0 w 100"/>
                <a:gd name="T5" fmla="*/ 0 h 101"/>
                <a:gd name="T6" fmla="*/ 0 w 100"/>
                <a:gd name="T7" fmla="*/ 0 h 101"/>
                <a:gd name="T8" fmla="*/ 0 w 100"/>
                <a:gd name="T9" fmla="*/ 0 h 101"/>
                <a:gd name="T10" fmla="*/ 0 w 100"/>
                <a:gd name="T11" fmla="*/ 0 h 101"/>
                <a:gd name="T12" fmla="*/ 0 w 100"/>
                <a:gd name="T13" fmla="*/ 0 h 101"/>
                <a:gd name="T14" fmla="*/ 0 w 100"/>
                <a:gd name="T15" fmla="*/ 0 h 101"/>
                <a:gd name="T16" fmla="*/ 0 w 100"/>
                <a:gd name="T17" fmla="*/ 0 h 101"/>
                <a:gd name="T18" fmla="*/ 0 w 100"/>
                <a:gd name="T19" fmla="*/ 0 h 101"/>
                <a:gd name="T20" fmla="*/ 0 w 100"/>
                <a:gd name="T21" fmla="*/ 0 h 101"/>
                <a:gd name="T22" fmla="*/ 0 w 100"/>
                <a:gd name="T23" fmla="*/ 0 h 101"/>
                <a:gd name="T24" fmla="*/ 0 w 100"/>
                <a:gd name="T25" fmla="*/ 0 h 1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0"/>
                <a:gd name="T40" fmla="*/ 0 h 101"/>
                <a:gd name="T41" fmla="*/ 100 w 100"/>
                <a:gd name="T42" fmla="*/ 101 h 1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0" h="101">
                  <a:moveTo>
                    <a:pt x="0" y="0"/>
                  </a:moveTo>
                  <a:lnTo>
                    <a:pt x="0" y="34"/>
                  </a:lnTo>
                  <a:lnTo>
                    <a:pt x="34" y="38"/>
                  </a:lnTo>
                  <a:lnTo>
                    <a:pt x="47" y="66"/>
                  </a:lnTo>
                  <a:lnTo>
                    <a:pt x="47" y="101"/>
                  </a:lnTo>
                  <a:lnTo>
                    <a:pt x="62" y="101"/>
                  </a:lnTo>
                  <a:lnTo>
                    <a:pt x="66" y="59"/>
                  </a:lnTo>
                  <a:lnTo>
                    <a:pt x="76" y="38"/>
                  </a:lnTo>
                  <a:lnTo>
                    <a:pt x="100" y="38"/>
                  </a:lnTo>
                  <a:lnTo>
                    <a:pt x="89" y="15"/>
                  </a:lnTo>
                  <a:lnTo>
                    <a:pt x="13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82" name="Freeform 72">
              <a:extLst>
                <a:ext uri="{FF2B5EF4-FFF2-40B4-BE49-F238E27FC236}">
                  <a16:creationId xmlns:a16="http://schemas.microsoft.com/office/drawing/2014/main" id="{CAE4C7C4-3E2B-2311-98F8-183C628FC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" y="2007"/>
              <a:ext cx="12" cy="13"/>
            </a:xfrm>
            <a:custGeom>
              <a:avLst/>
              <a:gdLst>
                <a:gd name="T0" fmla="*/ 0 w 101"/>
                <a:gd name="T1" fmla="*/ 0 h 103"/>
                <a:gd name="T2" fmla="*/ 0 w 101"/>
                <a:gd name="T3" fmla="*/ 0 h 103"/>
                <a:gd name="T4" fmla="*/ 0 w 101"/>
                <a:gd name="T5" fmla="*/ 0 h 103"/>
                <a:gd name="T6" fmla="*/ 0 w 101"/>
                <a:gd name="T7" fmla="*/ 0 h 103"/>
                <a:gd name="T8" fmla="*/ 0 w 101"/>
                <a:gd name="T9" fmla="*/ 0 h 103"/>
                <a:gd name="T10" fmla="*/ 0 w 101"/>
                <a:gd name="T11" fmla="*/ 0 h 103"/>
                <a:gd name="T12" fmla="*/ 0 w 101"/>
                <a:gd name="T13" fmla="*/ 0 h 103"/>
                <a:gd name="T14" fmla="*/ 0 w 101"/>
                <a:gd name="T15" fmla="*/ 0 h 103"/>
                <a:gd name="T16" fmla="*/ 0 w 101"/>
                <a:gd name="T17" fmla="*/ 0 h 103"/>
                <a:gd name="T18" fmla="*/ 0 w 101"/>
                <a:gd name="T19" fmla="*/ 0 h 103"/>
                <a:gd name="T20" fmla="*/ 0 w 101"/>
                <a:gd name="T21" fmla="*/ 0 h 103"/>
                <a:gd name="T22" fmla="*/ 0 w 101"/>
                <a:gd name="T23" fmla="*/ 0 h 103"/>
                <a:gd name="T24" fmla="*/ 0 w 101"/>
                <a:gd name="T25" fmla="*/ 0 h 10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1"/>
                <a:gd name="T40" fmla="*/ 0 h 103"/>
                <a:gd name="T41" fmla="*/ 101 w 101"/>
                <a:gd name="T42" fmla="*/ 103 h 10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1" h="103">
                  <a:moveTo>
                    <a:pt x="0" y="0"/>
                  </a:moveTo>
                  <a:lnTo>
                    <a:pt x="0" y="34"/>
                  </a:lnTo>
                  <a:lnTo>
                    <a:pt x="35" y="38"/>
                  </a:lnTo>
                  <a:lnTo>
                    <a:pt x="48" y="68"/>
                  </a:lnTo>
                  <a:lnTo>
                    <a:pt x="48" y="101"/>
                  </a:lnTo>
                  <a:lnTo>
                    <a:pt x="63" y="103"/>
                  </a:lnTo>
                  <a:lnTo>
                    <a:pt x="65" y="61"/>
                  </a:lnTo>
                  <a:lnTo>
                    <a:pt x="75" y="40"/>
                  </a:lnTo>
                  <a:lnTo>
                    <a:pt x="101" y="40"/>
                  </a:lnTo>
                  <a:lnTo>
                    <a:pt x="90" y="17"/>
                  </a:lnTo>
                  <a:lnTo>
                    <a:pt x="14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83" name="Freeform 73">
              <a:extLst>
                <a:ext uri="{FF2B5EF4-FFF2-40B4-BE49-F238E27FC236}">
                  <a16:creationId xmlns:a16="http://schemas.microsoft.com/office/drawing/2014/main" id="{A0286127-321B-7869-F67F-41CC18378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5" y="2007"/>
              <a:ext cx="12" cy="13"/>
            </a:xfrm>
            <a:custGeom>
              <a:avLst/>
              <a:gdLst>
                <a:gd name="T0" fmla="*/ 0 w 101"/>
                <a:gd name="T1" fmla="*/ 0 h 103"/>
                <a:gd name="T2" fmla="*/ 0 w 101"/>
                <a:gd name="T3" fmla="*/ 0 h 103"/>
                <a:gd name="T4" fmla="*/ 0 w 101"/>
                <a:gd name="T5" fmla="*/ 0 h 103"/>
                <a:gd name="T6" fmla="*/ 0 w 101"/>
                <a:gd name="T7" fmla="*/ 0 h 103"/>
                <a:gd name="T8" fmla="*/ 0 w 101"/>
                <a:gd name="T9" fmla="*/ 0 h 103"/>
                <a:gd name="T10" fmla="*/ 0 w 101"/>
                <a:gd name="T11" fmla="*/ 0 h 103"/>
                <a:gd name="T12" fmla="*/ 0 w 101"/>
                <a:gd name="T13" fmla="*/ 0 h 103"/>
                <a:gd name="T14" fmla="*/ 0 w 101"/>
                <a:gd name="T15" fmla="*/ 0 h 103"/>
                <a:gd name="T16" fmla="*/ 0 w 101"/>
                <a:gd name="T17" fmla="*/ 0 h 103"/>
                <a:gd name="T18" fmla="*/ 0 w 101"/>
                <a:gd name="T19" fmla="*/ 0 h 103"/>
                <a:gd name="T20" fmla="*/ 0 w 101"/>
                <a:gd name="T21" fmla="*/ 0 h 103"/>
                <a:gd name="T22" fmla="*/ 0 w 101"/>
                <a:gd name="T23" fmla="*/ 0 h 103"/>
                <a:gd name="T24" fmla="*/ 0 w 101"/>
                <a:gd name="T25" fmla="*/ 0 h 10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1"/>
                <a:gd name="T40" fmla="*/ 0 h 103"/>
                <a:gd name="T41" fmla="*/ 101 w 101"/>
                <a:gd name="T42" fmla="*/ 103 h 10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1" h="103">
                  <a:moveTo>
                    <a:pt x="0" y="0"/>
                  </a:moveTo>
                  <a:lnTo>
                    <a:pt x="0" y="36"/>
                  </a:lnTo>
                  <a:lnTo>
                    <a:pt x="35" y="40"/>
                  </a:lnTo>
                  <a:lnTo>
                    <a:pt x="48" y="68"/>
                  </a:lnTo>
                  <a:lnTo>
                    <a:pt x="48" y="103"/>
                  </a:lnTo>
                  <a:lnTo>
                    <a:pt x="63" y="103"/>
                  </a:lnTo>
                  <a:lnTo>
                    <a:pt x="65" y="61"/>
                  </a:lnTo>
                  <a:lnTo>
                    <a:pt x="74" y="40"/>
                  </a:lnTo>
                  <a:lnTo>
                    <a:pt x="101" y="40"/>
                  </a:lnTo>
                  <a:lnTo>
                    <a:pt x="90" y="17"/>
                  </a:lnTo>
                  <a:lnTo>
                    <a:pt x="14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84" name="Freeform 74">
              <a:extLst>
                <a:ext uri="{FF2B5EF4-FFF2-40B4-BE49-F238E27FC236}">
                  <a16:creationId xmlns:a16="http://schemas.microsoft.com/office/drawing/2014/main" id="{24A22573-DC9A-E74A-9E74-00FF9E65D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" y="2006"/>
              <a:ext cx="12" cy="13"/>
            </a:xfrm>
            <a:custGeom>
              <a:avLst/>
              <a:gdLst>
                <a:gd name="T0" fmla="*/ 0 w 101"/>
                <a:gd name="T1" fmla="*/ 0 h 101"/>
                <a:gd name="T2" fmla="*/ 0 w 101"/>
                <a:gd name="T3" fmla="*/ 0 h 101"/>
                <a:gd name="T4" fmla="*/ 0 w 101"/>
                <a:gd name="T5" fmla="*/ 0 h 101"/>
                <a:gd name="T6" fmla="*/ 0 w 101"/>
                <a:gd name="T7" fmla="*/ 0 h 101"/>
                <a:gd name="T8" fmla="*/ 0 w 101"/>
                <a:gd name="T9" fmla="*/ 0 h 101"/>
                <a:gd name="T10" fmla="*/ 0 w 101"/>
                <a:gd name="T11" fmla="*/ 0 h 101"/>
                <a:gd name="T12" fmla="*/ 0 w 101"/>
                <a:gd name="T13" fmla="*/ 0 h 101"/>
                <a:gd name="T14" fmla="*/ 0 w 101"/>
                <a:gd name="T15" fmla="*/ 0 h 101"/>
                <a:gd name="T16" fmla="*/ 0 w 101"/>
                <a:gd name="T17" fmla="*/ 0 h 101"/>
                <a:gd name="T18" fmla="*/ 0 w 101"/>
                <a:gd name="T19" fmla="*/ 0 h 101"/>
                <a:gd name="T20" fmla="*/ 0 w 101"/>
                <a:gd name="T21" fmla="*/ 0 h 101"/>
                <a:gd name="T22" fmla="*/ 0 w 101"/>
                <a:gd name="T23" fmla="*/ 0 h 101"/>
                <a:gd name="T24" fmla="*/ 0 w 101"/>
                <a:gd name="T25" fmla="*/ 0 h 1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1"/>
                <a:gd name="T40" fmla="*/ 0 h 101"/>
                <a:gd name="T41" fmla="*/ 101 w 101"/>
                <a:gd name="T42" fmla="*/ 101 h 1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1" h="101">
                  <a:moveTo>
                    <a:pt x="0" y="0"/>
                  </a:moveTo>
                  <a:lnTo>
                    <a:pt x="0" y="34"/>
                  </a:lnTo>
                  <a:lnTo>
                    <a:pt x="34" y="38"/>
                  </a:lnTo>
                  <a:lnTo>
                    <a:pt x="48" y="67"/>
                  </a:lnTo>
                  <a:lnTo>
                    <a:pt x="48" y="101"/>
                  </a:lnTo>
                  <a:lnTo>
                    <a:pt x="63" y="101"/>
                  </a:lnTo>
                  <a:lnTo>
                    <a:pt x="65" y="59"/>
                  </a:lnTo>
                  <a:lnTo>
                    <a:pt x="74" y="38"/>
                  </a:lnTo>
                  <a:lnTo>
                    <a:pt x="101" y="38"/>
                  </a:lnTo>
                  <a:lnTo>
                    <a:pt x="90" y="15"/>
                  </a:lnTo>
                  <a:lnTo>
                    <a:pt x="14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85" name="Freeform 75">
              <a:extLst>
                <a:ext uri="{FF2B5EF4-FFF2-40B4-BE49-F238E27FC236}">
                  <a16:creationId xmlns:a16="http://schemas.microsoft.com/office/drawing/2014/main" id="{E324F0FF-6C66-A5E3-0B9E-A204926D2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" y="2006"/>
              <a:ext cx="12" cy="13"/>
            </a:xfrm>
            <a:custGeom>
              <a:avLst/>
              <a:gdLst>
                <a:gd name="T0" fmla="*/ 0 w 99"/>
                <a:gd name="T1" fmla="*/ 0 h 101"/>
                <a:gd name="T2" fmla="*/ 0 w 99"/>
                <a:gd name="T3" fmla="*/ 0 h 101"/>
                <a:gd name="T4" fmla="*/ 0 w 99"/>
                <a:gd name="T5" fmla="*/ 0 h 101"/>
                <a:gd name="T6" fmla="*/ 0 w 99"/>
                <a:gd name="T7" fmla="*/ 0 h 101"/>
                <a:gd name="T8" fmla="*/ 0 w 99"/>
                <a:gd name="T9" fmla="*/ 0 h 101"/>
                <a:gd name="T10" fmla="*/ 0 w 99"/>
                <a:gd name="T11" fmla="*/ 0 h 101"/>
                <a:gd name="T12" fmla="*/ 0 w 99"/>
                <a:gd name="T13" fmla="*/ 0 h 101"/>
                <a:gd name="T14" fmla="*/ 0 w 99"/>
                <a:gd name="T15" fmla="*/ 0 h 101"/>
                <a:gd name="T16" fmla="*/ 0 w 99"/>
                <a:gd name="T17" fmla="*/ 0 h 101"/>
                <a:gd name="T18" fmla="*/ 0 w 99"/>
                <a:gd name="T19" fmla="*/ 0 h 101"/>
                <a:gd name="T20" fmla="*/ 0 w 99"/>
                <a:gd name="T21" fmla="*/ 0 h 101"/>
                <a:gd name="T22" fmla="*/ 0 w 99"/>
                <a:gd name="T23" fmla="*/ 0 h 101"/>
                <a:gd name="T24" fmla="*/ 0 w 99"/>
                <a:gd name="T25" fmla="*/ 0 h 1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9"/>
                <a:gd name="T40" fmla="*/ 0 h 101"/>
                <a:gd name="T41" fmla="*/ 99 w 99"/>
                <a:gd name="T42" fmla="*/ 101 h 1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9" h="101">
                  <a:moveTo>
                    <a:pt x="0" y="0"/>
                  </a:moveTo>
                  <a:lnTo>
                    <a:pt x="0" y="35"/>
                  </a:lnTo>
                  <a:lnTo>
                    <a:pt x="32" y="38"/>
                  </a:lnTo>
                  <a:lnTo>
                    <a:pt x="48" y="69"/>
                  </a:lnTo>
                  <a:lnTo>
                    <a:pt x="48" y="101"/>
                  </a:lnTo>
                  <a:lnTo>
                    <a:pt x="63" y="101"/>
                  </a:lnTo>
                  <a:lnTo>
                    <a:pt x="65" y="61"/>
                  </a:lnTo>
                  <a:lnTo>
                    <a:pt x="74" y="40"/>
                  </a:lnTo>
                  <a:lnTo>
                    <a:pt x="99" y="40"/>
                  </a:lnTo>
                  <a:lnTo>
                    <a:pt x="89" y="17"/>
                  </a:lnTo>
                  <a:lnTo>
                    <a:pt x="11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86" name="Freeform 76">
              <a:extLst>
                <a:ext uri="{FF2B5EF4-FFF2-40B4-BE49-F238E27FC236}">
                  <a16:creationId xmlns:a16="http://schemas.microsoft.com/office/drawing/2014/main" id="{B0EEC365-7510-1236-B22E-30EF7ABBC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" y="2006"/>
              <a:ext cx="12" cy="13"/>
            </a:xfrm>
            <a:custGeom>
              <a:avLst/>
              <a:gdLst>
                <a:gd name="T0" fmla="*/ 0 w 99"/>
                <a:gd name="T1" fmla="*/ 0 h 105"/>
                <a:gd name="T2" fmla="*/ 0 w 99"/>
                <a:gd name="T3" fmla="*/ 0 h 105"/>
                <a:gd name="T4" fmla="*/ 0 w 99"/>
                <a:gd name="T5" fmla="*/ 0 h 105"/>
                <a:gd name="T6" fmla="*/ 0 w 99"/>
                <a:gd name="T7" fmla="*/ 0 h 105"/>
                <a:gd name="T8" fmla="*/ 0 w 99"/>
                <a:gd name="T9" fmla="*/ 0 h 105"/>
                <a:gd name="T10" fmla="*/ 0 w 99"/>
                <a:gd name="T11" fmla="*/ 0 h 105"/>
                <a:gd name="T12" fmla="*/ 0 w 99"/>
                <a:gd name="T13" fmla="*/ 0 h 105"/>
                <a:gd name="T14" fmla="*/ 0 w 99"/>
                <a:gd name="T15" fmla="*/ 0 h 105"/>
                <a:gd name="T16" fmla="*/ 0 w 99"/>
                <a:gd name="T17" fmla="*/ 0 h 105"/>
                <a:gd name="T18" fmla="*/ 0 w 99"/>
                <a:gd name="T19" fmla="*/ 0 h 105"/>
                <a:gd name="T20" fmla="*/ 0 w 99"/>
                <a:gd name="T21" fmla="*/ 0 h 105"/>
                <a:gd name="T22" fmla="*/ 0 w 99"/>
                <a:gd name="T23" fmla="*/ 0 h 105"/>
                <a:gd name="T24" fmla="*/ 0 w 99"/>
                <a:gd name="T25" fmla="*/ 0 h 10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9"/>
                <a:gd name="T40" fmla="*/ 0 h 105"/>
                <a:gd name="T41" fmla="*/ 99 w 99"/>
                <a:gd name="T42" fmla="*/ 105 h 10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9" h="105">
                  <a:moveTo>
                    <a:pt x="0" y="0"/>
                  </a:moveTo>
                  <a:lnTo>
                    <a:pt x="0" y="36"/>
                  </a:lnTo>
                  <a:lnTo>
                    <a:pt x="32" y="38"/>
                  </a:lnTo>
                  <a:lnTo>
                    <a:pt x="48" y="69"/>
                  </a:lnTo>
                  <a:lnTo>
                    <a:pt x="46" y="103"/>
                  </a:lnTo>
                  <a:lnTo>
                    <a:pt x="63" y="105"/>
                  </a:lnTo>
                  <a:lnTo>
                    <a:pt x="65" y="61"/>
                  </a:lnTo>
                  <a:lnTo>
                    <a:pt x="74" y="40"/>
                  </a:lnTo>
                  <a:lnTo>
                    <a:pt x="99" y="40"/>
                  </a:lnTo>
                  <a:lnTo>
                    <a:pt x="89" y="17"/>
                  </a:lnTo>
                  <a:lnTo>
                    <a:pt x="11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87" name="Freeform 77">
              <a:extLst>
                <a:ext uri="{FF2B5EF4-FFF2-40B4-BE49-F238E27FC236}">
                  <a16:creationId xmlns:a16="http://schemas.microsoft.com/office/drawing/2014/main" id="{5799BCAC-7DF5-2D96-7B07-3F54E5F9A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" y="2007"/>
              <a:ext cx="12" cy="13"/>
            </a:xfrm>
            <a:custGeom>
              <a:avLst/>
              <a:gdLst>
                <a:gd name="T0" fmla="*/ 0 w 99"/>
                <a:gd name="T1" fmla="*/ 0 h 101"/>
                <a:gd name="T2" fmla="*/ 0 w 99"/>
                <a:gd name="T3" fmla="*/ 0 h 101"/>
                <a:gd name="T4" fmla="*/ 0 w 99"/>
                <a:gd name="T5" fmla="*/ 0 h 101"/>
                <a:gd name="T6" fmla="*/ 0 w 99"/>
                <a:gd name="T7" fmla="*/ 0 h 101"/>
                <a:gd name="T8" fmla="*/ 0 w 99"/>
                <a:gd name="T9" fmla="*/ 0 h 101"/>
                <a:gd name="T10" fmla="*/ 0 w 99"/>
                <a:gd name="T11" fmla="*/ 0 h 101"/>
                <a:gd name="T12" fmla="*/ 0 w 99"/>
                <a:gd name="T13" fmla="*/ 0 h 101"/>
                <a:gd name="T14" fmla="*/ 0 w 99"/>
                <a:gd name="T15" fmla="*/ 0 h 101"/>
                <a:gd name="T16" fmla="*/ 0 w 99"/>
                <a:gd name="T17" fmla="*/ 0 h 101"/>
                <a:gd name="T18" fmla="*/ 0 w 99"/>
                <a:gd name="T19" fmla="*/ 0 h 101"/>
                <a:gd name="T20" fmla="*/ 0 w 99"/>
                <a:gd name="T21" fmla="*/ 0 h 101"/>
                <a:gd name="T22" fmla="*/ 0 w 99"/>
                <a:gd name="T23" fmla="*/ 0 h 101"/>
                <a:gd name="T24" fmla="*/ 0 w 99"/>
                <a:gd name="T25" fmla="*/ 0 h 1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9"/>
                <a:gd name="T40" fmla="*/ 0 h 101"/>
                <a:gd name="T41" fmla="*/ 99 w 99"/>
                <a:gd name="T42" fmla="*/ 101 h 1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9" h="101">
                  <a:moveTo>
                    <a:pt x="0" y="0"/>
                  </a:moveTo>
                  <a:lnTo>
                    <a:pt x="0" y="34"/>
                  </a:lnTo>
                  <a:lnTo>
                    <a:pt x="32" y="36"/>
                  </a:lnTo>
                  <a:lnTo>
                    <a:pt x="45" y="66"/>
                  </a:lnTo>
                  <a:lnTo>
                    <a:pt x="45" y="101"/>
                  </a:lnTo>
                  <a:lnTo>
                    <a:pt x="63" y="101"/>
                  </a:lnTo>
                  <a:lnTo>
                    <a:pt x="65" y="59"/>
                  </a:lnTo>
                  <a:lnTo>
                    <a:pt x="74" y="38"/>
                  </a:lnTo>
                  <a:lnTo>
                    <a:pt x="99" y="38"/>
                  </a:lnTo>
                  <a:lnTo>
                    <a:pt x="89" y="15"/>
                  </a:lnTo>
                  <a:lnTo>
                    <a:pt x="11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88" name="Freeform 78">
              <a:extLst>
                <a:ext uri="{FF2B5EF4-FFF2-40B4-BE49-F238E27FC236}">
                  <a16:creationId xmlns:a16="http://schemas.microsoft.com/office/drawing/2014/main" id="{66BD9772-BF6C-1A39-E552-EF1BB7573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" y="2007"/>
              <a:ext cx="12" cy="13"/>
            </a:xfrm>
            <a:custGeom>
              <a:avLst/>
              <a:gdLst>
                <a:gd name="T0" fmla="*/ 0 w 98"/>
                <a:gd name="T1" fmla="*/ 0 h 101"/>
                <a:gd name="T2" fmla="*/ 0 w 98"/>
                <a:gd name="T3" fmla="*/ 0 h 101"/>
                <a:gd name="T4" fmla="*/ 0 w 98"/>
                <a:gd name="T5" fmla="*/ 0 h 101"/>
                <a:gd name="T6" fmla="*/ 0 w 98"/>
                <a:gd name="T7" fmla="*/ 0 h 101"/>
                <a:gd name="T8" fmla="*/ 0 w 98"/>
                <a:gd name="T9" fmla="*/ 0 h 101"/>
                <a:gd name="T10" fmla="*/ 0 w 98"/>
                <a:gd name="T11" fmla="*/ 0 h 101"/>
                <a:gd name="T12" fmla="*/ 0 w 98"/>
                <a:gd name="T13" fmla="*/ 0 h 101"/>
                <a:gd name="T14" fmla="*/ 0 w 98"/>
                <a:gd name="T15" fmla="*/ 0 h 101"/>
                <a:gd name="T16" fmla="*/ 0 w 98"/>
                <a:gd name="T17" fmla="*/ 0 h 101"/>
                <a:gd name="T18" fmla="*/ 0 w 98"/>
                <a:gd name="T19" fmla="*/ 0 h 101"/>
                <a:gd name="T20" fmla="*/ 0 w 98"/>
                <a:gd name="T21" fmla="*/ 0 h 101"/>
                <a:gd name="T22" fmla="*/ 0 w 98"/>
                <a:gd name="T23" fmla="*/ 0 h 101"/>
                <a:gd name="T24" fmla="*/ 0 w 98"/>
                <a:gd name="T25" fmla="*/ 0 h 1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8"/>
                <a:gd name="T40" fmla="*/ 0 h 101"/>
                <a:gd name="T41" fmla="*/ 98 w 98"/>
                <a:gd name="T42" fmla="*/ 101 h 1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8" h="101">
                  <a:moveTo>
                    <a:pt x="0" y="0"/>
                  </a:moveTo>
                  <a:lnTo>
                    <a:pt x="0" y="34"/>
                  </a:lnTo>
                  <a:lnTo>
                    <a:pt x="32" y="38"/>
                  </a:lnTo>
                  <a:lnTo>
                    <a:pt x="47" y="68"/>
                  </a:lnTo>
                  <a:lnTo>
                    <a:pt x="45" y="101"/>
                  </a:lnTo>
                  <a:lnTo>
                    <a:pt x="62" y="101"/>
                  </a:lnTo>
                  <a:lnTo>
                    <a:pt x="64" y="61"/>
                  </a:lnTo>
                  <a:lnTo>
                    <a:pt x="74" y="40"/>
                  </a:lnTo>
                  <a:lnTo>
                    <a:pt x="98" y="40"/>
                  </a:lnTo>
                  <a:lnTo>
                    <a:pt x="89" y="15"/>
                  </a:lnTo>
                  <a:lnTo>
                    <a:pt x="11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89" name="Freeform 79">
              <a:extLst>
                <a:ext uri="{FF2B5EF4-FFF2-40B4-BE49-F238E27FC236}">
                  <a16:creationId xmlns:a16="http://schemas.microsoft.com/office/drawing/2014/main" id="{D2F7FFE7-22A4-11FB-3FDE-7B03D7A57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" y="2007"/>
              <a:ext cx="13" cy="13"/>
            </a:xfrm>
            <a:custGeom>
              <a:avLst/>
              <a:gdLst>
                <a:gd name="T0" fmla="*/ 0 w 101"/>
                <a:gd name="T1" fmla="*/ 0 h 101"/>
                <a:gd name="T2" fmla="*/ 0 w 101"/>
                <a:gd name="T3" fmla="*/ 0 h 101"/>
                <a:gd name="T4" fmla="*/ 0 w 101"/>
                <a:gd name="T5" fmla="*/ 0 h 101"/>
                <a:gd name="T6" fmla="*/ 0 w 101"/>
                <a:gd name="T7" fmla="*/ 0 h 101"/>
                <a:gd name="T8" fmla="*/ 0 w 101"/>
                <a:gd name="T9" fmla="*/ 0 h 101"/>
                <a:gd name="T10" fmla="*/ 0 w 101"/>
                <a:gd name="T11" fmla="*/ 0 h 101"/>
                <a:gd name="T12" fmla="*/ 0 w 101"/>
                <a:gd name="T13" fmla="*/ 0 h 101"/>
                <a:gd name="T14" fmla="*/ 0 w 101"/>
                <a:gd name="T15" fmla="*/ 0 h 101"/>
                <a:gd name="T16" fmla="*/ 0 w 101"/>
                <a:gd name="T17" fmla="*/ 0 h 101"/>
                <a:gd name="T18" fmla="*/ 0 w 101"/>
                <a:gd name="T19" fmla="*/ 0 h 101"/>
                <a:gd name="T20" fmla="*/ 0 w 101"/>
                <a:gd name="T21" fmla="*/ 0 h 101"/>
                <a:gd name="T22" fmla="*/ 0 w 101"/>
                <a:gd name="T23" fmla="*/ 0 h 101"/>
                <a:gd name="T24" fmla="*/ 0 w 101"/>
                <a:gd name="T25" fmla="*/ 0 h 1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1"/>
                <a:gd name="T40" fmla="*/ 0 h 101"/>
                <a:gd name="T41" fmla="*/ 101 w 101"/>
                <a:gd name="T42" fmla="*/ 101 h 1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1" h="101">
                  <a:moveTo>
                    <a:pt x="0" y="0"/>
                  </a:moveTo>
                  <a:lnTo>
                    <a:pt x="0" y="34"/>
                  </a:lnTo>
                  <a:lnTo>
                    <a:pt x="35" y="38"/>
                  </a:lnTo>
                  <a:lnTo>
                    <a:pt x="48" y="68"/>
                  </a:lnTo>
                  <a:lnTo>
                    <a:pt x="48" y="101"/>
                  </a:lnTo>
                  <a:lnTo>
                    <a:pt x="63" y="101"/>
                  </a:lnTo>
                  <a:lnTo>
                    <a:pt x="65" y="61"/>
                  </a:lnTo>
                  <a:lnTo>
                    <a:pt x="75" y="40"/>
                  </a:lnTo>
                  <a:lnTo>
                    <a:pt x="101" y="40"/>
                  </a:lnTo>
                  <a:lnTo>
                    <a:pt x="90" y="15"/>
                  </a:lnTo>
                  <a:lnTo>
                    <a:pt x="14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90" name="Freeform 80">
              <a:extLst>
                <a:ext uri="{FF2B5EF4-FFF2-40B4-BE49-F238E27FC236}">
                  <a16:creationId xmlns:a16="http://schemas.microsoft.com/office/drawing/2014/main" id="{BB711184-C9B6-2266-0594-4F110B6CC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" y="2007"/>
              <a:ext cx="12" cy="13"/>
            </a:xfrm>
            <a:custGeom>
              <a:avLst/>
              <a:gdLst>
                <a:gd name="T0" fmla="*/ 0 w 101"/>
                <a:gd name="T1" fmla="*/ 0 h 103"/>
                <a:gd name="T2" fmla="*/ 0 w 101"/>
                <a:gd name="T3" fmla="*/ 0 h 103"/>
                <a:gd name="T4" fmla="*/ 0 w 101"/>
                <a:gd name="T5" fmla="*/ 0 h 103"/>
                <a:gd name="T6" fmla="*/ 0 w 101"/>
                <a:gd name="T7" fmla="*/ 0 h 103"/>
                <a:gd name="T8" fmla="*/ 0 w 101"/>
                <a:gd name="T9" fmla="*/ 0 h 103"/>
                <a:gd name="T10" fmla="*/ 0 w 101"/>
                <a:gd name="T11" fmla="*/ 0 h 103"/>
                <a:gd name="T12" fmla="*/ 0 w 101"/>
                <a:gd name="T13" fmla="*/ 0 h 103"/>
                <a:gd name="T14" fmla="*/ 0 w 101"/>
                <a:gd name="T15" fmla="*/ 0 h 103"/>
                <a:gd name="T16" fmla="*/ 0 w 101"/>
                <a:gd name="T17" fmla="*/ 0 h 103"/>
                <a:gd name="T18" fmla="*/ 0 w 101"/>
                <a:gd name="T19" fmla="*/ 0 h 103"/>
                <a:gd name="T20" fmla="*/ 0 w 101"/>
                <a:gd name="T21" fmla="*/ 0 h 103"/>
                <a:gd name="T22" fmla="*/ 0 w 101"/>
                <a:gd name="T23" fmla="*/ 0 h 103"/>
                <a:gd name="T24" fmla="*/ 0 w 101"/>
                <a:gd name="T25" fmla="*/ 0 h 10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1"/>
                <a:gd name="T40" fmla="*/ 0 h 103"/>
                <a:gd name="T41" fmla="*/ 101 w 101"/>
                <a:gd name="T42" fmla="*/ 103 h 10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1" h="103">
                  <a:moveTo>
                    <a:pt x="0" y="0"/>
                  </a:moveTo>
                  <a:lnTo>
                    <a:pt x="0" y="36"/>
                  </a:lnTo>
                  <a:lnTo>
                    <a:pt x="34" y="38"/>
                  </a:lnTo>
                  <a:lnTo>
                    <a:pt x="48" y="68"/>
                  </a:lnTo>
                  <a:lnTo>
                    <a:pt x="48" y="103"/>
                  </a:lnTo>
                  <a:lnTo>
                    <a:pt x="63" y="103"/>
                  </a:lnTo>
                  <a:lnTo>
                    <a:pt x="65" y="61"/>
                  </a:lnTo>
                  <a:lnTo>
                    <a:pt x="74" y="40"/>
                  </a:lnTo>
                  <a:lnTo>
                    <a:pt x="101" y="40"/>
                  </a:lnTo>
                  <a:lnTo>
                    <a:pt x="89" y="17"/>
                  </a:lnTo>
                  <a:lnTo>
                    <a:pt x="13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91" name="Freeform 81">
              <a:extLst>
                <a:ext uri="{FF2B5EF4-FFF2-40B4-BE49-F238E27FC236}">
                  <a16:creationId xmlns:a16="http://schemas.microsoft.com/office/drawing/2014/main" id="{626A8425-D900-B664-0CB7-9A8167EE9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" y="2005"/>
              <a:ext cx="5" cy="7"/>
            </a:xfrm>
            <a:custGeom>
              <a:avLst/>
              <a:gdLst>
                <a:gd name="T0" fmla="*/ 0 w 42"/>
                <a:gd name="T1" fmla="*/ 0 h 53"/>
                <a:gd name="T2" fmla="*/ 0 w 42"/>
                <a:gd name="T3" fmla="*/ 0 h 53"/>
                <a:gd name="T4" fmla="*/ 0 w 42"/>
                <a:gd name="T5" fmla="*/ 0 h 53"/>
                <a:gd name="T6" fmla="*/ 0 w 42"/>
                <a:gd name="T7" fmla="*/ 0 h 53"/>
                <a:gd name="T8" fmla="*/ 0 w 42"/>
                <a:gd name="T9" fmla="*/ 0 h 53"/>
                <a:gd name="T10" fmla="*/ 0 w 42"/>
                <a:gd name="T11" fmla="*/ 0 h 53"/>
                <a:gd name="T12" fmla="*/ 0 w 42"/>
                <a:gd name="T13" fmla="*/ 0 h 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2"/>
                <a:gd name="T22" fmla="*/ 0 h 53"/>
                <a:gd name="T23" fmla="*/ 42 w 42"/>
                <a:gd name="T24" fmla="*/ 53 h 5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2" h="53">
                  <a:moveTo>
                    <a:pt x="0" y="4"/>
                  </a:moveTo>
                  <a:lnTo>
                    <a:pt x="2" y="53"/>
                  </a:lnTo>
                  <a:lnTo>
                    <a:pt x="13" y="53"/>
                  </a:lnTo>
                  <a:lnTo>
                    <a:pt x="19" y="19"/>
                  </a:lnTo>
                  <a:lnTo>
                    <a:pt x="4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92" name="Freeform 82">
              <a:extLst>
                <a:ext uri="{FF2B5EF4-FFF2-40B4-BE49-F238E27FC236}">
                  <a16:creationId xmlns:a16="http://schemas.microsoft.com/office/drawing/2014/main" id="{835C9153-D4AC-743A-148F-54FF3DF70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2" y="2016"/>
              <a:ext cx="17" cy="3"/>
            </a:xfrm>
            <a:custGeom>
              <a:avLst/>
              <a:gdLst>
                <a:gd name="T0" fmla="*/ 0 w 141"/>
                <a:gd name="T1" fmla="*/ 0 h 25"/>
                <a:gd name="T2" fmla="*/ 0 w 141"/>
                <a:gd name="T3" fmla="*/ 0 h 25"/>
                <a:gd name="T4" fmla="*/ 0 w 141"/>
                <a:gd name="T5" fmla="*/ 0 h 25"/>
                <a:gd name="T6" fmla="*/ 0 w 141"/>
                <a:gd name="T7" fmla="*/ 0 h 25"/>
                <a:gd name="T8" fmla="*/ 0 w 141"/>
                <a:gd name="T9" fmla="*/ 0 h 25"/>
                <a:gd name="T10" fmla="*/ 0 w 141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1"/>
                <a:gd name="T19" fmla="*/ 0 h 25"/>
                <a:gd name="T20" fmla="*/ 141 w 141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1" h="25">
                  <a:moveTo>
                    <a:pt x="10" y="0"/>
                  </a:moveTo>
                  <a:lnTo>
                    <a:pt x="0" y="23"/>
                  </a:lnTo>
                  <a:lnTo>
                    <a:pt x="141" y="25"/>
                  </a:lnTo>
                  <a:lnTo>
                    <a:pt x="137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93" name="Freeform 83">
              <a:extLst>
                <a:ext uri="{FF2B5EF4-FFF2-40B4-BE49-F238E27FC236}">
                  <a16:creationId xmlns:a16="http://schemas.microsoft.com/office/drawing/2014/main" id="{3AA7920C-CEC6-512F-643C-4D868C9D6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" y="2025"/>
              <a:ext cx="10" cy="15"/>
            </a:xfrm>
            <a:custGeom>
              <a:avLst/>
              <a:gdLst>
                <a:gd name="T0" fmla="*/ 0 w 78"/>
                <a:gd name="T1" fmla="*/ 0 h 116"/>
                <a:gd name="T2" fmla="*/ 0 w 78"/>
                <a:gd name="T3" fmla="*/ 0 h 116"/>
                <a:gd name="T4" fmla="*/ 0 w 78"/>
                <a:gd name="T5" fmla="*/ 0 h 116"/>
                <a:gd name="T6" fmla="*/ 0 w 78"/>
                <a:gd name="T7" fmla="*/ 0 h 116"/>
                <a:gd name="T8" fmla="*/ 0 w 78"/>
                <a:gd name="T9" fmla="*/ 0 h 116"/>
                <a:gd name="T10" fmla="*/ 0 w 78"/>
                <a:gd name="T11" fmla="*/ 0 h 116"/>
                <a:gd name="T12" fmla="*/ 0 w 78"/>
                <a:gd name="T13" fmla="*/ 0 h 116"/>
                <a:gd name="T14" fmla="*/ 0 w 78"/>
                <a:gd name="T15" fmla="*/ 0 h 116"/>
                <a:gd name="T16" fmla="*/ 0 w 78"/>
                <a:gd name="T17" fmla="*/ 0 h 116"/>
                <a:gd name="T18" fmla="*/ 0 w 78"/>
                <a:gd name="T19" fmla="*/ 0 h 116"/>
                <a:gd name="T20" fmla="*/ 0 w 78"/>
                <a:gd name="T21" fmla="*/ 0 h 116"/>
                <a:gd name="T22" fmla="*/ 0 w 78"/>
                <a:gd name="T23" fmla="*/ 0 h 11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"/>
                <a:gd name="T37" fmla="*/ 0 h 116"/>
                <a:gd name="T38" fmla="*/ 78 w 78"/>
                <a:gd name="T39" fmla="*/ 116 h 11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" h="116">
                  <a:moveTo>
                    <a:pt x="6" y="2"/>
                  </a:moveTo>
                  <a:lnTo>
                    <a:pt x="0" y="17"/>
                  </a:lnTo>
                  <a:lnTo>
                    <a:pt x="17" y="23"/>
                  </a:lnTo>
                  <a:lnTo>
                    <a:pt x="28" y="52"/>
                  </a:lnTo>
                  <a:lnTo>
                    <a:pt x="30" y="116"/>
                  </a:lnTo>
                  <a:lnTo>
                    <a:pt x="44" y="116"/>
                  </a:lnTo>
                  <a:lnTo>
                    <a:pt x="46" y="50"/>
                  </a:lnTo>
                  <a:lnTo>
                    <a:pt x="55" y="25"/>
                  </a:lnTo>
                  <a:lnTo>
                    <a:pt x="78" y="21"/>
                  </a:lnTo>
                  <a:lnTo>
                    <a:pt x="68" y="0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94" name="Freeform 84">
              <a:extLst>
                <a:ext uri="{FF2B5EF4-FFF2-40B4-BE49-F238E27FC236}">
                  <a16:creationId xmlns:a16="http://schemas.microsoft.com/office/drawing/2014/main" id="{0613E8CD-CD8B-041F-DDA4-222B859C6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" y="2025"/>
              <a:ext cx="9" cy="11"/>
            </a:xfrm>
            <a:custGeom>
              <a:avLst/>
              <a:gdLst>
                <a:gd name="T0" fmla="*/ 0 w 74"/>
                <a:gd name="T1" fmla="*/ 0 h 86"/>
                <a:gd name="T2" fmla="*/ 0 w 74"/>
                <a:gd name="T3" fmla="*/ 0 h 86"/>
                <a:gd name="T4" fmla="*/ 0 w 74"/>
                <a:gd name="T5" fmla="*/ 0 h 86"/>
                <a:gd name="T6" fmla="*/ 0 w 74"/>
                <a:gd name="T7" fmla="*/ 0 h 86"/>
                <a:gd name="T8" fmla="*/ 0 w 74"/>
                <a:gd name="T9" fmla="*/ 0 h 86"/>
                <a:gd name="T10" fmla="*/ 0 w 74"/>
                <a:gd name="T11" fmla="*/ 0 h 86"/>
                <a:gd name="T12" fmla="*/ 0 w 74"/>
                <a:gd name="T13" fmla="*/ 0 h 86"/>
                <a:gd name="T14" fmla="*/ 0 w 74"/>
                <a:gd name="T15" fmla="*/ 0 h 86"/>
                <a:gd name="T16" fmla="*/ 0 w 74"/>
                <a:gd name="T17" fmla="*/ 0 h 86"/>
                <a:gd name="T18" fmla="*/ 0 w 74"/>
                <a:gd name="T19" fmla="*/ 0 h 8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4"/>
                <a:gd name="T31" fmla="*/ 0 h 86"/>
                <a:gd name="T32" fmla="*/ 74 w 74"/>
                <a:gd name="T33" fmla="*/ 86 h 8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4" h="86">
                  <a:moveTo>
                    <a:pt x="6" y="2"/>
                  </a:moveTo>
                  <a:lnTo>
                    <a:pt x="0" y="23"/>
                  </a:lnTo>
                  <a:lnTo>
                    <a:pt x="26" y="25"/>
                  </a:lnTo>
                  <a:lnTo>
                    <a:pt x="28" y="86"/>
                  </a:lnTo>
                  <a:lnTo>
                    <a:pt x="45" y="86"/>
                  </a:lnTo>
                  <a:lnTo>
                    <a:pt x="47" y="25"/>
                  </a:lnTo>
                  <a:lnTo>
                    <a:pt x="74" y="23"/>
                  </a:lnTo>
                  <a:lnTo>
                    <a:pt x="66" y="0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95" name="Freeform 85">
              <a:extLst>
                <a:ext uri="{FF2B5EF4-FFF2-40B4-BE49-F238E27FC236}">
                  <a16:creationId xmlns:a16="http://schemas.microsoft.com/office/drawing/2014/main" id="{81FC2B56-2BE9-5658-7D89-1D8E127A8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" y="2026"/>
              <a:ext cx="9" cy="11"/>
            </a:xfrm>
            <a:custGeom>
              <a:avLst/>
              <a:gdLst>
                <a:gd name="T0" fmla="*/ 0 w 74"/>
                <a:gd name="T1" fmla="*/ 0 h 86"/>
                <a:gd name="T2" fmla="*/ 0 w 74"/>
                <a:gd name="T3" fmla="*/ 0 h 86"/>
                <a:gd name="T4" fmla="*/ 0 w 74"/>
                <a:gd name="T5" fmla="*/ 0 h 86"/>
                <a:gd name="T6" fmla="*/ 0 w 74"/>
                <a:gd name="T7" fmla="*/ 0 h 86"/>
                <a:gd name="T8" fmla="*/ 0 w 74"/>
                <a:gd name="T9" fmla="*/ 0 h 86"/>
                <a:gd name="T10" fmla="*/ 0 w 74"/>
                <a:gd name="T11" fmla="*/ 0 h 86"/>
                <a:gd name="T12" fmla="*/ 0 w 74"/>
                <a:gd name="T13" fmla="*/ 0 h 86"/>
                <a:gd name="T14" fmla="*/ 0 w 74"/>
                <a:gd name="T15" fmla="*/ 0 h 86"/>
                <a:gd name="T16" fmla="*/ 0 w 74"/>
                <a:gd name="T17" fmla="*/ 0 h 86"/>
                <a:gd name="T18" fmla="*/ 0 w 74"/>
                <a:gd name="T19" fmla="*/ 0 h 8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4"/>
                <a:gd name="T31" fmla="*/ 0 h 86"/>
                <a:gd name="T32" fmla="*/ 74 w 74"/>
                <a:gd name="T33" fmla="*/ 86 h 8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4" h="86">
                  <a:moveTo>
                    <a:pt x="5" y="0"/>
                  </a:moveTo>
                  <a:lnTo>
                    <a:pt x="0" y="19"/>
                  </a:lnTo>
                  <a:lnTo>
                    <a:pt x="26" y="23"/>
                  </a:lnTo>
                  <a:lnTo>
                    <a:pt x="28" y="84"/>
                  </a:lnTo>
                  <a:lnTo>
                    <a:pt x="45" y="86"/>
                  </a:lnTo>
                  <a:lnTo>
                    <a:pt x="47" y="23"/>
                  </a:lnTo>
                  <a:lnTo>
                    <a:pt x="74" y="21"/>
                  </a:lnTo>
                  <a:lnTo>
                    <a:pt x="66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96" name="Freeform 86">
              <a:extLst>
                <a:ext uri="{FF2B5EF4-FFF2-40B4-BE49-F238E27FC236}">
                  <a16:creationId xmlns:a16="http://schemas.microsoft.com/office/drawing/2014/main" id="{2B661CED-E06F-1B3F-7C29-1A1D2B6DA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" y="2025"/>
              <a:ext cx="10" cy="11"/>
            </a:xfrm>
            <a:custGeom>
              <a:avLst/>
              <a:gdLst>
                <a:gd name="T0" fmla="*/ 0 w 76"/>
                <a:gd name="T1" fmla="*/ 0 h 86"/>
                <a:gd name="T2" fmla="*/ 0 w 76"/>
                <a:gd name="T3" fmla="*/ 0 h 86"/>
                <a:gd name="T4" fmla="*/ 0 w 76"/>
                <a:gd name="T5" fmla="*/ 0 h 86"/>
                <a:gd name="T6" fmla="*/ 0 w 76"/>
                <a:gd name="T7" fmla="*/ 0 h 86"/>
                <a:gd name="T8" fmla="*/ 0 w 76"/>
                <a:gd name="T9" fmla="*/ 0 h 86"/>
                <a:gd name="T10" fmla="*/ 0 w 76"/>
                <a:gd name="T11" fmla="*/ 0 h 86"/>
                <a:gd name="T12" fmla="*/ 0 w 76"/>
                <a:gd name="T13" fmla="*/ 0 h 86"/>
                <a:gd name="T14" fmla="*/ 0 w 76"/>
                <a:gd name="T15" fmla="*/ 0 h 86"/>
                <a:gd name="T16" fmla="*/ 0 w 76"/>
                <a:gd name="T17" fmla="*/ 0 h 86"/>
                <a:gd name="T18" fmla="*/ 0 w 76"/>
                <a:gd name="T19" fmla="*/ 0 h 8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6"/>
                <a:gd name="T31" fmla="*/ 0 h 86"/>
                <a:gd name="T32" fmla="*/ 76 w 76"/>
                <a:gd name="T33" fmla="*/ 86 h 8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6" h="86">
                  <a:moveTo>
                    <a:pt x="7" y="2"/>
                  </a:moveTo>
                  <a:lnTo>
                    <a:pt x="0" y="21"/>
                  </a:lnTo>
                  <a:lnTo>
                    <a:pt x="26" y="25"/>
                  </a:lnTo>
                  <a:lnTo>
                    <a:pt x="30" y="86"/>
                  </a:lnTo>
                  <a:lnTo>
                    <a:pt x="47" y="86"/>
                  </a:lnTo>
                  <a:lnTo>
                    <a:pt x="47" y="25"/>
                  </a:lnTo>
                  <a:lnTo>
                    <a:pt x="76" y="23"/>
                  </a:lnTo>
                  <a:lnTo>
                    <a:pt x="66" y="0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97" name="Freeform 87">
              <a:extLst>
                <a:ext uri="{FF2B5EF4-FFF2-40B4-BE49-F238E27FC236}">
                  <a16:creationId xmlns:a16="http://schemas.microsoft.com/office/drawing/2014/main" id="{59C0C7B7-F323-213C-40C6-922B31733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7" y="2025"/>
              <a:ext cx="9" cy="11"/>
            </a:xfrm>
            <a:custGeom>
              <a:avLst/>
              <a:gdLst>
                <a:gd name="T0" fmla="*/ 0 w 74"/>
                <a:gd name="T1" fmla="*/ 0 h 86"/>
                <a:gd name="T2" fmla="*/ 0 w 74"/>
                <a:gd name="T3" fmla="*/ 0 h 86"/>
                <a:gd name="T4" fmla="*/ 0 w 74"/>
                <a:gd name="T5" fmla="*/ 0 h 86"/>
                <a:gd name="T6" fmla="*/ 0 w 74"/>
                <a:gd name="T7" fmla="*/ 0 h 86"/>
                <a:gd name="T8" fmla="*/ 0 w 74"/>
                <a:gd name="T9" fmla="*/ 0 h 86"/>
                <a:gd name="T10" fmla="*/ 0 w 74"/>
                <a:gd name="T11" fmla="*/ 0 h 86"/>
                <a:gd name="T12" fmla="*/ 0 w 74"/>
                <a:gd name="T13" fmla="*/ 0 h 86"/>
                <a:gd name="T14" fmla="*/ 0 w 74"/>
                <a:gd name="T15" fmla="*/ 0 h 86"/>
                <a:gd name="T16" fmla="*/ 0 w 74"/>
                <a:gd name="T17" fmla="*/ 0 h 86"/>
                <a:gd name="T18" fmla="*/ 0 w 74"/>
                <a:gd name="T19" fmla="*/ 0 h 8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4"/>
                <a:gd name="T31" fmla="*/ 0 h 86"/>
                <a:gd name="T32" fmla="*/ 74 w 74"/>
                <a:gd name="T33" fmla="*/ 86 h 8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4" h="86">
                  <a:moveTo>
                    <a:pt x="6" y="2"/>
                  </a:moveTo>
                  <a:lnTo>
                    <a:pt x="0" y="21"/>
                  </a:lnTo>
                  <a:lnTo>
                    <a:pt x="27" y="25"/>
                  </a:lnTo>
                  <a:lnTo>
                    <a:pt x="29" y="86"/>
                  </a:lnTo>
                  <a:lnTo>
                    <a:pt x="46" y="86"/>
                  </a:lnTo>
                  <a:lnTo>
                    <a:pt x="48" y="25"/>
                  </a:lnTo>
                  <a:lnTo>
                    <a:pt x="74" y="23"/>
                  </a:lnTo>
                  <a:lnTo>
                    <a:pt x="67" y="0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98" name="Freeform 88">
              <a:extLst>
                <a:ext uri="{FF2B5EF4-FFF2-40B4-BE49-F238E27FC236}">
                  <a16:creationId xmlns:a16="http://schemas.microsoft.com/office/drawing/2014/main" id="{59FE885D-6AE2-C4C8-DA0E-655D46E99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" y="2025"/>
              <a:ext cx="9" cy="11"/>
            </a:xfrm>
            <a:custGeom>
              <a:avLst/>
              <a:gdLst>
                <a:gd name="T0" fmla="*/ 0 w 74"/>
                <a:gd name="T1" fmla="*/ 0 h 86"/>
                <a:gd name="T2" fmla="*/ 0 w 74"/>
                <a:gd name="T3" fmla="*/ 0 h 86"/>
                <a:gd name="T4" fmla="*/ 0 w 74"/>
                <a:gd name="T5" fmla="*/ 0 h 86"/>
                <a:gd name="T6" fmla="*/ 0 w 74"/>
                <a:gd name="T7" fmla="*/ 0 h 86"/>
                <a:gd name="T8" fmla="*/ 0 w 74"/>
                <a:gd name="T9" fmla="*/ 0 h 86"/>
                <a:gd name="T10" fmla="*/ 0 w 74"/>
                <a:gd name="T11" fmla="*/ 0 h 86"/>
                <a:gd name="T12" fmla="*/ 0 w 74"/>
                <a:gd name="T13" fmla="*/ 0 h 86"/>
                <a:gd name="T14" fmla="*/ 0 w 74"/>
                <a:gd name="T15" fmla="*/ 0 h 86"/>
                <a:gd name="T16" fmla="*/ 0 w 74"/>
                <a:gd name="T17" fmla="*/ 0 h 86"/>
                <a:gd name="T18" fmla="*/ 0 w 74"/>
                <a:gd name="T19" fmla="*/ 0 h 8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4"/>
                <a:gd name="T31" fmla="*/ 0 h 86"/>
                <a:gd name="T32" fmla="*/ 74 w 74"/>
                <a:gd name="T33" fmla="*/ 86 h 8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4" h="86">
                  <a:moveTo>
                    <a:pt x="6" y="0"/>
                  </a:moveTo>
                  <a:lnTo>
                    <a:pt x="0" y="21"/>
                  </a:lnTo>
                  <a:lnTo>
                    <a:pt x="27" y="23"/>
                  </a:lnTo>
                  <a:lnTo>
                    <a:pt x="29" y="86"/>
                  </a:lnTo>
                  <a:lnTo>
                    <a:pt x="46" y="86"/>
                  </a:lnTo>
                  <a:lnTo>
                    <a:pt x="48" y="25"/>
                  </a:lnTo>
                  <a:lnTo>
                    <a:pt x="74" y="23"/>
                  </a:lnTo>
                  <a:lnTo>
                    <a:pt x="67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99" name="Freeform 89">
              <a:extLst>
                <a:ext uri="{FF2B5EF4-FFF2-40B4-BE49-F238E27FC236}">
                  <a16:creationId xmlns:a16="http://schemas.microsoft.com/office/drawing/2014/main" id="{83574E28-7289-C40F-5BEB-DB084737B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" y="2026"/>
              <a:ext cx="9" cy="10"/>
            </a:xfrm>
            <a:custGeom>
              <a:avLst/>
              <a:gdLst>
                <a:gd name="T0" fmla="*/ 0 w 74"/>
                <a:gd name="T1" fmla="*/ 0 h 84"/>
                <a:gd name="T2" fmla="*/ 0 w 74"/>
                <a:gd name="T3" fmla="*/ 0 h 84"/>
                <a:gd name="T4" fmla="*/ 0 w 74"/>
                <a:gd name="T5" fmla="*/ 0 h 84"/>
                <a:gd name="T6" fmla="*/ 0 w 74"/>
                <a:gd name="T7" fmla="*/ 0 h 84"/>
                <a:gd name="T8" fmla="*/ 0 w 74"/>
                <a:gd name="T9" fmla="*/ 0 h 84"/>
                <a:gd name="T10" fmla="*/ 0 w 74"/>
                <a:gd name="T11" fmla="*/ 0 h 84"/>
                <a:gd name="T12" fmla="*/ 0 w 74"/>
                <a:gd name="T13" fmla="*/ 0 h 84"/>
                <a:gd name="T14" fmla="*/ 0 w 74"/>
                <a:gd name="T15" fmla="*/ 0 h 84"/>
                <a:gd name="T16" fmla="*/ 0 w 74"/>
                <a:gd name="T17" fmla="*/ 0 h 84"/>
                <a:gd name="T18" fmla="*/ 0 w 74"/>
                <a:gd name="T19" fmla="*/ 0 h 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4"/>
                <a:gd name="T31" fmla="*/ 0 h 84"/>
                <a:gd name="T32" fmla="*/ 74 w 74"/>
                <a:gd name="T33" fmla="*/ 84 h 8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4" h="84">
                  <a:moveTo>
                    <a:pt x="5" y="0"/>
                  </a:moveTo>
                  <a:lnTo>
                    <a:pt x="0" y="19"/>
                  </a:lnTo>
                  <a:lnTo>
                    <a:pt x="26" y="23"/>
                  </a:lnTo>
                  <a:lnTo>
                    <a:pt x="28" y="84"/>
                  </a:lnTo>
                  <a:lnTo>
                    <a:pt x="45" y="84"/>
                  </a:lnTo>
                  <a:lnTo>
                    <a:pt x="47" y="23"/>
                  </a:lnTo>
                  <a:lnTo>
                    <a:pt x="74" y="21"/>
                  </a:lnTo>
                  <a:lnTo>
                    <a:pt x="66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00" name="Freeform 90">
              <a:extLst>
                <a:ext uri="{FF2B5EF4-FFF2-40B4-BE49-F238E27FC236}">
                  <a16:creationId xmlns:a16="http://schemas.microsoft.com/office/drawing/2014/main" id="{4A23C87B-E70F-8343-47EB-2033942A7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" y="2026"/>
              <a:ext cx="9" cy="11"/>
            </a:xfrm>
            <a:custGeom>
              <a:avLst/>
              <a:gdLst>
                <a:gd name="T0" fmla="*/ 0 w 74"/>
                <a:gd name="T1" fmla="*/ 0 h 86"/>
                <a:gd name="T2" fmla="*/ 0 w 74"/>
                <a:gd name="T3" fmla="*/ 0 h 86"/>
                <a:gd name="T4" fmla="*/ 0 w 74"/>
                <a:gd name="T5" fmla="*/ 0 h 86"/>
                <a:gd name="T6" fmla="*/ 0 w 74"/>
                <a:gd name="T7" fmla="*/ 0 h 86"/>
                <a:gd name="T8" fmla="*/ 0 w 74"/>
                <a:gd name="T9" fmla="*/ 0 h 86"/>
                <a:gd name="T10" fmla="*/ 0 w 74"/>
                <a:gd name="T11" fmla="*/ 0 h 86"/>
                <a:gd name="T12" fmla="*/ 0 w 74"/>
                <a:gd name="T13" fmla="*/ 0 h 86"/>
                <a:gd name="T14" fmla="*/ 0 w 74"/>
                <a:gd name="T15" fmla="*/ 0 h 86"/>
                <a:gd name="T16" fmla="*/ 0 w 74"/>
                <a:gd name="T17" fmla="*/ 0 h 86"/>
                <a:gd name="T18" fmla="*/ 0 w 74"/>
                <a:gd name="T19" fmla="*/ 0 h 8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4"/>
                <a:gd name="T31" fmla="*/ 0 h 86"/>
                <a:gd name="T32" fmla="*/ 74 w 74"/>
                <a:gd name="T33" fmla="*/ 86 h 8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4" h="86">
                  <a:moveTo>
                    <a:pt x="8" y="2"/>
                  </a:moveTo>
                  <a:lnTo>
                    <a:pt x="0" y="21"/>
                  </a:lnTo>
                  <a:lnTo>
                    <a:pt x="27" y="23"/>
                  </a:lnTo>
                  <a:lnTo>
                    <a:pt x="31" y="86"/>
                  </a:lnTo>
                  <a:lnTo>
                    <a:pt x="46" y="86"/>
                  </a:lnTo>
                  <a:lnTo>
                    <a:pt x="48" y="25"/>
                  </a:lnTo>
                  <a:lnTo>
                    <a:pt x="74" y="23"/>
                  </a:lnTo>
                  <a:lnTo>
                    <a:pt x="67" y="0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01" name="Freeform 91">
              <a:extLst>
                <a:ext uri="{FF2B5EF4-FFF2-40B4-BE49-F238E27FC236}">
                  <a16:creationId xmlns:a16="http://schemas.microsoft.com/office/drawing/2014/main" id="{E7BE68B2-2E59-36D4-2C48-F4FEC4DE2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" y="2025"/>
              <a:ext cx="10" cy="11"/>
            </a:xfrm>
            <a:custGeom>
              <a:avLst/>
              <a:gdLst>
                <a:gd name="T0" fmla="*/ 0 w 74"/>
                <a:gd name="T1" fmla="*/ 0 h 86"/>
                <a:gd name="T2" fmla="*/ 0 w 74"/>
                <a:gd name="T3" fmla="*/ 0 h 86"/>
                <a:gd name="T4" fmla="*/ 0 w 74"/>
                <a:gd name="T5" fmla="*/ 0 h 86"/>
                <a:gd name="T6" fmla="*/ 0 w 74"/>
                <a:gd name="T7" fmla="*/ 0 h 86"/>
                <a:gd name="T8" fmla="*/ 0 w 74"/>
                <a:gd name="T9" fmla="*/ 0 h 86"/>
                <a:gd name="T10" fmla="*/ 0 w 74"/>
                <a:gd name="T11" fmla="*/ 0 h 86"/>
                <a:gd name="T12" fmla="*/ 0 w 74"/>
                <a:gd name="T13" fmla="*/ 0 h 86"/>
                <a:gd name="T14" fmla="*/ 0 w 74"/>
                <a:gd name="T15" fmla="*/ 0 h 86"/>
                <a:gd name="T16" fmla="*/ 0 w 74"/>
                <a:gd name="T17" fmla="*/ 0 h 86"/>
                <a:gd name="T18" fmla="*/ 0 w 74"/>
                <a:gd name="T19" fmla="*/ 0 h 8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4"/>
                <a:gd name="T31" fmla="*/ 0 h 86"/>
                <a:gd name="T32" fmla="*/ 74 w 74"/>
                <a:gd name="T33" fmla="*/ 86 h 8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4" h="86">
                  <a:moveTo>
                    <a:pt x="6" y="2"/>
                  </a:moveTo>
                  <a:lnTo>
                    <a:pt x="0" y="21"/>
                  </a:lnTo>
                  <a:lnTo>
                    <a:pt x="27" y="25"/>
                  </a:lnTo>
                  <a:lnTo>
                    <a:pt x="28" y="86"/>
                  </a:lnTo>
                  <a:lnTo>
                    <a:pt x="46" y="86"/>
                  </a:lnTo>
                  <a:lnTo>
                    <a:pt x="47" y="25"/>
                  </a:lnTo>
                  <a:lnTo>
                    <a:pt x="74" y="23"/>
                  </a:lnTo>
                  <a:lnTo>
                    <a:pt x="66" y="0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02" name="Freeform 92">
              <a:extLst>
                <a:ext uri="{FF2B5EF4-FFF2-40B4-BE49-F238E27FC236}">
                  <a16:creationId xmlns:a16="http://schemas.microsoft.com/office/drawing/2014/main" id="{7D6BDB23-E114-8A17-343D-A3722AD41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" y="2025"/>
              <a:ext cx="10" cy="11"/>
            </a:xfrm>
            <a:custGeom>
              <a:avLst/>
              <a:gdLst>
                <a:gd name="T0" fmla="*/ 0 w 76"/>
                <a:gd name="T1" fmla="*/ 0 h 86"/>
                <a:gd name="T2" fmla="*/ 0 w 76"/>
                <a:gd name="T3" fmla="*/ 0 h 86"/>
                <a:gd name="T4" fmla="*/ 0 w 76"/>
                <a:gd name="T5" fmla="*/ 0 h 86"/>
                <a:gd name="T6" fmla="*/ 0 w 76"/>
                <a:gd name="T7" fmla="*/ 0 h 86"/>
                <a:gd name="T8" fmla="*/ 0 w 76"/>
                <a:gd name="T9" fmla="*/ 0 h 86"/>
                <a:gd name="T10" fmla="*/ 0 w 76"/>
                <a:gd name="T11" fmla="*/ 0 h 86"/>
                <a:gd name="T12" fmla="*/ 0 w 76"/>
                <a:gd name="T13" fmla="*/ 0 h 86"/>
                <a:gd name="T14" fmla="*/ 0 w 76"/>
                <a:gd name="T15" fmla="*/ 0 h 86"/>
                <a:gd name="T16" fmla="*/ 0 w 76"/>
                <a:gd name="T17" fmla="*/ 0 h 86"/>
                <a:gd name="T18" fmla="*/ 0 w 76"/>
                <a:gd name="T19" fmla="*/ 0 h 8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6"/>
                <a:gd name="T31" fmla="*/ 0 h 86"/>
                <a:gd name="T32" fmla="*/ 76 w 76"/>
                <a:gd name="T33" fmla="*/ 86 h 8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6" h="86">
                  <a:moveTo>
                    <a:pt x="7" y="0"/>
                  </a:moveTo>
                  <a:lnTo>
                    <a:pt x="0" y="21"/>
                  </a:lnTo>
                  <a:lnTo>
                    <a:pt x="26" y="23"/>
                  </a:lnTo>
                  <a:lnTo>
                    <a:pt x="30" y="86"/>
                  </a:lnTo>
                  <a:lnTo>
                    <a:pt x="47" y="86"/>
                  </a:lnTo>
                  <a:lnTo>
                    <a:pt x="47" y="25"/>
                  </a:lnTo>
                  <a:lnTo>
                    <a:pt x="76" y="23"/>
                  </a:lnTo>
                  <a:lnTo>
                    <a:pt x="66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03" name="Freeform 93">
              <a:extLst>
                <a:ext uri="{FF2B5EF4-FFF2-40B4-BE49-F238E27FC236}">
                  <a16:creationId xmlns:a16="http://schemas.microsoft.com/office/drawing/2014/main" id="{C98A1735-9A10-B4FB-A565-C22749553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" y="2025"/>
              <a:ext cx="9" cy="7"/>
            </a:xfrm>
            <a:custGeom>
              <a:avLst/>
              <a:gdLst>
                <a:gd name="T0" fmla="*/ 0 w 72"/>
                <a:gd name="T1" fmla="*/ 0 h 59"/>
                <a:gd name="T2" fmla="*/ 0 w 72"/>
                <a:gd name="T3" fmla="*/ 0 h 59"/>
                <a:gd name="T4" fmla="*/ 0 w 72"/>
                <a:gd name="T5" fmla="*/ 0 h 59"/>
                <a:gd name="T6" fmla="*/ 0 w 72"/>
                <a:gd name="T7" fmla="*/ 0 h 59"/>
                <a:gd name="T8" fmla="*/ 0 w 72"/>
                <a:gd name="T9" fmla="*/ 0 h 59"/>
                <a:gd name="T10" fmla="*/ 0 w 72"/>
                <a:gd name="T11" fmla="*/ 0 h 59"/>
                <a:gd name="T12" fmla="*/ 0 w 72"/>
                <a:gd name="T13" fmla="*/ 0 h 59"/>
                <a:gd name="T14" fmla="*/ 0 w 72"/>
                <a:gd name="T15" fmla="*/ 0 h 59"/>
                <a:gd name="T16" fmla="*/ 0 w 72"/>
                <a:gd name="T17" fmla="*/ 0 h 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"/>
                <a:gd name="T28" fmla="*/ 0 h 59"/>
                <a:gd name="T29" fmla="*/ 72 w 72"/>
                <a:gd name="T30" fmla="*/ 59 h 5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" h="59">
                  <a:moveTo>
                    <a:pt x="3" y="0"/>
                  </a:moveTo>
                  <a:lnTo>
                    <a:pt x="0" y="23"/>
                  </a:lnTo>
                  <a:lnTo>
                    <a:pt x="17" y="25"/>
                  </a:lnTo>
                  <a:lnTo>
                    <a:pt x="32" y="59"/>
                  </a:lnTo>
                  <a:lnTo>
                    <a:pt x="53" y="23"/>
                  </a:lnTo>
                  <a:lnTo>
                    <a:pt x="72" y="23"/>
                  </a:lnTo>
                  <a:lnTo>
                    <a:pt x="64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04" name="Freeform 94">
              <a:extLst>
                <a:ext uri="{FF2B5EF4-FFF2-40B4-BE49-F238E27FC236}">
                  <a16:creationId xmlns:a16="http://schemas.microsoft.com/office/drawing/2014/main" id="{31A6B382-BD76-A5A2-5BB4-BA540EAC7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" y="2031"/>
              <a:ext cx="10" cy="5"/>
            </a:xfrm>
            <a:custGeom>
              <a:avLst/>
              <a:gdLst>
                <a:gd name="T0" fmla="*/ 0 w 78"/>
                <a:gd name="T1" fmla="*/ 0 h 36"/>
                <a:gd name="T2" fmla="*/ 0 w 78"/>
                <a:gd name="T3" fmla="*/ 0 h 36"/>
                <a:gd name="T4" fmla="*/ 0 w 78"/>
                <a:gd name="T5" fmla="*/ 0 h 36"/>
                <a:gd name="T6" fmla="*/ 0 w 78"/>
                <a:gd name="T7" fmla="*/ 0 h 36"/>
                <a:gd name="T8" fmla="*/ 0 w 78"/>
                <a:gd name="T9" fmla="*/ 0 h 36"/>
                <a:gd name="T10" fmla="*/ 0 w 78"/>
                <a:gd name="T11" fmla="*/ 0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8"/>
                <a:gd name="T19" fmla="*/ 0 h 36"/>
                <a:gd name="T20" fmla="*/ 78 w 78"/>
                <a:gd name="T21" fmla="*/ 36 h 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8" h="36">
                  <a:moveTo>
                    <a:pt x="6" y="2"/>
                  </a:moveTo>
                  <a:lnTo>
                    <a:pt x="0" y="36"/>
                  </a:lnTo>
                  <a:lnTo>
                    <a:pt x="78" y="36"/>
                  </a:lnTo>
                  <a:lnTo>
                    <a:pt x="65" y="0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05" name="Freeform 95">
              <a:extLst>
                <a:ext uri="{FF2B5EF4-FFF2-40B4-BE49-F238E27FC236}">
                  <a16:creationId xmlns:a16="http://schemas.microsoft.com/office/drawing/2014/main" id="{D9B01515-99EB-49B7-5E5B-DBD253C7E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" y="2031"/>
              <a:ext cx="10" cy="5"/>
            </a:xfrm>
            <a:custGeom>
              <a:avLst/>
              <a:gdLst>
                <a:gd name="T0" fmla="*/ 0 w 79"/>
                <a:gd name="T1" fmla="*/ 0 h 36"/>
                <a:gd name="T2" fmla="*/ 0 w 79"/>
                <a:gd name="T3" fmla="*/ 0 h 36"/>
                <a:gd name="T4" fmla="*/ 0 w 79"/>
                <a:gd name="T5" fmla="*/ 0 h 36"/>
                <a:gd name="T6" fmla="*/ 0 w 79"/>
                <a:gd name="T7" fmla="*/ 0 h 36"/>
                <a:gd name="T8" fmla="*/ 0 w 79"/>
                <a:gd name="T9" fmla="*/ 0 h 36"/>
                <a:gd name="T10" fmla="*/ 0 w 79"/>
                <a:gd name="T11" fmla="*/ 0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9"/>
                <a:gd name="T19" fmla="*/ 0 h 36"/>
                <a:gd name="T20" fmla="*/ 79 w 79"/>
                <a:gd name="T21" fmla="*/ 36 h 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9" h="36">
                  <a:moveTo>
                    <a:pt x="7" y="2"/>
                  </a:moveTo>
                  <a:lnTo>
                    <a:pt x="0" y="36"/>
                  </a:lnTo>
                  <a:lnTo>
                    <a:pt x="79" y="36"/>
                  </a:lnTo>
                  <a:lnTo>
                    <a:pt x="64" y="0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06" name="Freeform 96">
              <a:extLst>
                <a:ext uri="{FF2B5EF4-FFF2-40B4-BE49-F238E27FC236}">
                  <a16:creationId xmlns:a16="http://schemas.microsoft.com/office/drawing/2014/main" id="{2FF5162E-AFD5-5CEF-CAF8-A49D927EA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" y="2031"/>
              <a:ext cx="10" cy="5"/>
            </a:xfrm>
            <a:custGeom>
              <a:avLst/>
              <a:gdLst>
                <a:gd name="T0" fmla="*/ 0 w 78"/>
                <a:gd name="T1" fmla="*/ 0 h 36"/>
                <a:gd name="T2" fmla="*/ 0 w 78"/>
                <a:gd name="T3" fmla="*/ 0 h 36"/>
                <a:gd name="T4" fmla="*/ 0 w 78"/>
                <a:gd name="T5" fmla="*/ 0 h 36"/>
                <a:gd name="T6" fmla="*/ 0 w 78"/>
                <a:gd name="T7" fmla="*/ 0 h 36"/>
                <a:gd name="T8" fmla="*/ 0 w 78"/>
                <a:gd name="T9" fmla="*/ 0 h 36"/>
                <a:gd name="T10" fmla="*/ 0 w 78"/>
                <a:gd name="T11" fmla="*/ 0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8"/>
                <a:gd name="T19" fmla="*/ 0 h 36"/>
                <a:gd name="T20" fmla="*/ 78 w 78"/>
                <a:gd name="T21" fmla="*/ 36 h 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8" h="36">
                  <a:moveTo>
                    <a:pt x="7" y="2"/>
                  </a:moveTo>
                  <a:lnTo>
                    <a:pt x="0" y="36"/>
                  </a:lnTo>
                  <a:lnTo>
                    <a:pt x="78" y="36"/>
                  </a:lnTo>
                  <a:lnTo>
                    <a:pt x="64" y="0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07" name="Freeform 97">
              <a:extLst>
                <a:ext uri="{FF2B5EF4-FFF2-40B4-BE49-F238E27FC236}">
                  <a16:creationId xmlns:a16="http://schemas.microsoft.com/office/drawing/2014/main" id="{31919BC5-832D-91CF-5D9C-1CDD44C93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" y="2031"/>
              <a:ext cx="10" cy="5"/>
            </a:xfrm>
            <a:custGeom>
              <a:avLst/>
              <a:gdLst>
                <a:gd name="T0" fmla="*/ 0 w 80"/>
                <a:gd name="T1" fmla="*/ 0 h 36"/>
                <a:gd name="T2" fmla="*/ 0 w 80"/>
                <a:gd name="T3" fmla="*/ 0 h 36"/>
                <a:gd name="T4" fmla="*/ 0 w 80"/>
                <a:gd name="T5" fmla="*/ 0 h 36"/>
                <a:gd name="T6" fmla="*/ 0 w 80"/>
                <a:gd name="T7" fmla="*/ 0 h 36"/>
                <a:gd name="T8" fmla="*/ 0 w 80"/>
                <a:gd name="T9" fmla="*/ 0 h 36"/>
                <a:gd name="T10" fmla="*/ 0 w 80"/>
                <a:gd name="T11" fmla="*/ 0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"/>
                <a:gd name="T19" fmla="*/ 0 h 36"/>
                <a:gd name="T20" fmla="*/ 80 w 80"/>
                <a:gd name="T21" fmla="*/ 36 h 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" h="36">
                  <a:moveTo>
                    <a:pt x="8" y="0"/>
                  </a:moveTo>
                  <a:lnTo>
                    <a:pt x="0" y="36"/>
                  </a:lnTo>
                  <a:lnTo>
                    <a:pt x="80" y="34"/>
                  </a:lnTo>
                  <a:lnTo>
                    <a:pt x="6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08" name="Freeform 98">
              <a:extLst>
                <a:ext uri="{FF2B5EF4-FFF2-40B4-BE49-F238E27FC236}">
                  <a16:creationId xmlns:a16="http://schemas.microsoft.com/office/drawing/2014/main" id="{03AFAC83-EC6A-819E-FA37-3CA68DDAC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" y="2031"/>
              <a:ext cx="10" cy="5"/>
            </a:xfrm>
            <a:custGeom>
              <a:avLst/>
              <a:gdLst>
                <a:gd name="T0" fmla="*/ 0 w 80"/>
                <a:gd name="T1" fmla="*/ 0 h 36"/>
                <a:gd name="T2" fmla="*/ 0 w 80"/>
                <a:gd name="T3" fmla="*/ 0 h 36"/>
                <a:gd name="T4" fmla="*/ 0 w 80"/>
                <a:gd name="T5" fmla="*/ 0 h 36"/>
                <a:gd name="T6" fmla="*/ 0 w 80"/>
                <a:gd name="T7" fmla="*/ 0 h 36"/>
                <a:gd name="T8" fmla="*/ 0 w 80"/>
                <a:gd name="T9" fmla="*/ 0 h 36"/>
                <a:gd name="T10" fmla="*/ 0 w 80"/>
                <a:gd name="T11" fmla="*/ 0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"/>
                <a:gd name="T19" fmla="*/ 0 h 36"/>
                <a:gd name="T20" fmla="*/ 80 w 80"/>
                <a:gd name="T21" fmla="*/ 36 h 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" h="36">
                  <a:moveTo>
                    <a:pt x="7" y="0"/>
                  </a:moveTo>
                  <a:lnTo>
                    <a:pt x="0" y="36"/>
                  </a:lnTo>
                  <a:lnTo>
                    <a:pt x="80" y="34"/>
                  </a:lnTo>
                  <a:lnTo>
                    <a:pt x="66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09" name="Freeform 99">
              <a:extLst>
                <a:ext uri="{FF2B5EF4-FFF2-40B4-BE49-F238E27FC236}">
                  <a16:creationId xmlns:a16="http://schemas.microsoft.com/office/drawing/2014/main" id="{790A8C6A-F815-9376-AD27-879F7D89B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" y="2031"/>
              <a:ext cx="10" cy="5"/>
            </a:xfrm>
            <a:custGeom>
              <a:avLst/>
              <a:gdLst>
                <a:gd name="T0" fmla="*/ 0 w 80"/>
                <a:gd name="T1" fmla="*/ 0 h 36"/>
                <a:gd name="T2" fmla="*/ 0 w 80"/>
                <a:gd name="T3" fmla="*/ 0 h 36"/>
                <a:gd name="T4" fmla="*/ 0 w 80"/>
                <a:gd name="T5" fmla="*/ 0 h 36"/>
                <a:gd name="T6" fmla="*/ 0 w 80"/>
                <a:gd name="T7" fmla="*/ 0 h 36"/>
                <a:gd name="T8" fmla="*/ 0 w 80"/>
                <a:gd name="T9" fmla="*/ 0 h 36"/>
                <a:gd name="T10" fmla="*/ 0 w 80"/>
                <a:gd name="T11" fmla="*/ 0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"/>
                <a:gd name="T19" fmla="*/ 0 h 36"/>
                <a:gd name="T20" fmla="*/ 80 w 80"/>
                <a:gd name="T21" fmla="*/ 36 h 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" h="36">
                  <a:moveTo>
                    <a:pt x="8" y="0"/>
                  </a:moveTo>
                  <a:lnTo>
                    <a:pt x="0" y="36"/>
                  </a:lnTo>
                  <a:lnTo>
                    <a:pt x="80" y="34"/>
                  </a:lnTo>
                  <a:lnTo>
                    <a:pt x="65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10" name="Freeform 100">
              <a:extLst>
                <a:ext uri="{FF2B5EF4-FFF2-40B4-BE49-F238E27FC236}">
                  <a16:creationId xmlns:a16="http://schemas.microsoft.com/office/drawing/2014/main" id="{A5B1E5B3-B792-2C8E-5A5A-186F21813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" y="2031"/>
              <a:ext cx="11" cy="15"/>
            </a:xfrm>
            <a:custGeom>
              <a:avLst/>
              <a:gdLst>
                <a:gd name="T0" fmla="*/ 0 w 90"/>
                <a:gd name="T1" fmla="*/ 0 h 115"/>
                <a:gd name="T2" fmla="*/ 0 w 90"/>
                <a:gd name="T3" fmla="*/ 0 h 115"/>
                <a:gd name="T4" fmla="*/ 0 w 90"/>
                <a:gd name="T5" fmla="*/ 0 h 115"/>
                <a:gd name="T6" fmla="*/ 0 w 90"/>
                <a:gd name="T7" fmla="*/ 0 h 115"/>
                <a:gd name="T8" fmla="*/ 0 w 90"/>
                <a:gd name="T9" fmla="*/ 0 h 115"/>
                <a:gd name="T10" fmla="*/ 0 w 90"/>
                <a:gd name="T11" fmla="*/ 0 h 115"/>
                <a:gd name="T12" fmla="*/ 0 w 90"/>
                <a:gd name="T13" fmla="*/ 0 h 115"/>
                <a:gd name="T14" fmla="*/ 0 w 90"/>
                <a:gd name="T15" fmla="*/ 0 h 115"/>
                <a:gd name="T16" fmla="*/ 0 w 90"/>
                <a:gd name="T17" fmla="*/ 0 h 1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0"/>
                <a:gd name="T28" fmla="*/ 0 h 115"/>
                <a:gd name="T29" fmla="*/ 90 w 90"/>
                <a:gd name="T30" fmla="*/ 115 h 11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0" h="115">
                  <a:moveTo>
                    <a:pt x="6" y="0"/>
                  </a:moveTo>
                  <a:lnTo>
                    <a:pt x="0" y="32"/>
                  </a:lnTo>
                  <a:lnTo>
                    <a:pt x="48" y="36"/>
                  </a:lnTo>
                  <a:lnTo>
                    <a:pt x="59" y="115"/>
                  </a:lnTo>
                  <a:lnTo>
                    <a:pt x="69" y="115"/>
                  </a:lnTo>
                  <a:lnTo>
                    <a:pt x="90" y="45"/>
                  </a:lnTo>
                  <a:lnTo>
                    <a:pt x="76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11" name="Freeform 101">
              <a:extLst>
                <a:ext uri="{FF2B5EF4-FFF2-40B4-BE49-F238E27FC236}">
                  <a16:creationId xmlns:a16="http://schemas.microsoft.com/office/drawing/2014/main" id="{AF59AA62-E881-6712-9F68-03D4BF98F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" y="2032"/>
              <a:ext cx="10" cy="10"/>
            </a:xfrm>
            <a:custGeom>
              <a:avLst/>
              <a:gdLst>
                <a:gd name="T0" fmla="*/ 0 w 77"/>
                <a:gd name="T1" fmla="*/ 0 h 82"/>
                <a:gd name="T2" fmla="*/ 0 w 77"/>
                <a:gd name="T3" fmla="*/ 0 h 82"/>
                <a:gd name="T4" fmla="*/ 0 w 77"/>
                <a:gd name="T5" fmla="*/ 0 h 82"/>
                <a:gd name="T6" fmla="*/ 0 w 77"/>
                <a:gd name="T7" fmla="*/ 0 h 82"/>
                <a:gd name="T8" fmla="*/ 0 w 77"/>
                <a:gd name="T9" fmla="*/ 0 h 82"/>
                <a:gd name="T10" fmla="*/ 0 w 77"/>
                <a:gd name="T11" fmla="*/ 0 h 82"/>
                <a:gd name="T12" fmla="*/ 0 w 77"/>
                <a:gd name="T13" fmla="*/ 0 h 82"/>
                <a:gd name="T14" fmla="*/ 0 w 77"/>
                <a:gd name="T15" fmla="*/ 0 h 8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7"/>
                <a:gd name="T25" fmla="*/ 0 h 82"/>
                <a:gd name="T26" fmla="*/ 77 w 77"/>
                <a:gd name="T27" fmla="*/ 82 h 8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7" h="82">
                  <a:moveTo>
                    <a:pt x="8" y="0"/>
                  </a:moveTo>
                  <a:lnTo>
                    <a:pt x="0" y="61"/>
                  </a:lnTo>
                  <a:lnTo>
                    <a:pt x="14" y="82"/>
                  </a:lnTo>
                  <a:lnTo>
                    <a:pt x="33" y="33"/>
                  </a:lnTo>
                  <a:lnTo>
                    <a:pt x="77" y="33"/>
                  </a:lnTo>
                  <a:lnTo>
                    <a:pt x="65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12" name="Freeform 102">
              <a:extLst>
                <a:ext uri="{FF2B5EF4-FFF2-40B4-BE49-F238E27FC236}">
                  <a16:creationId xmlns:a16="http://schemas.microsoft.com/office/drawing/2014/main" id="{87BB6B46-67C8-C198-9905-AB21783CD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" y="1979"/>
              <a:ext cx="356" cy="75"/>
            </a:xfrm>
            <a:custGeom>
              <a:avLst/>
              <a:gdLst>
                <a:gd name="T0" fmla="*/ 5 w 2868"/>
                <a:gd name="T1" fmla="*/ 0 h 605"/>
                <a:gd name="T2" fmla="*/ 0 w 2868"/>
                <a:gd name="T3" fmla="*/ 0 h 605"/>
                <a:gd name="T4" fmla="*/ 0 w 2868"/>
                <a:gd name="T5" fmla="*/ 1 h 605"/>
                <a:gd name="T6" fmla="*/ 0 w 2868"/>
                <a:gd name="T7" fmla="*/ 0 h 605"/>
                <a:gd name="T8" fmla="*/ 5 w 2868"/>
                <a:gd name="T9" fmla="*/ 0 h 605"/>
                <a:gd name="T10" fmla="*/ 5 w 2868"/>
                <a:gd name="T11" fmla="*/ 0 h 605"/>
                <a:gd name="T12" fmla="*/ 5 w 2868"/>
                <a:gd name="T13" fmla="*/ 0 h 60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868"/>
                <a:gd name="T22" fmla="*/ 0 h 605"/>
                <a:gd name="T23" fmla="*/ 2868 w 2868"/>
                <a:gd name="T24" fmla="*/ 605 h 60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868" h="605">
                  <a:moveTo>
                    <a:pt x="2858" y="4"/>
                  </a:moveTo>
                  <a:lnTo>
                    <a:pt x="114" y="0"/>
                  </a:lnTo>
                  <a:lnTo>
                    <a:pt x="0" y="605"/>
                  </a:lnTo>
                  <a:lnTo>
                    <a:pt x="137" y="38"/>
                  </a:lnTo>
                  <a:lnTo>
                    <a:pt x="2868" y="40"/>
                  </a:lnTo>
                  <a:lnTo>
                    <a:pt x="2858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13" name="Freeform 103">
              <a:extLst>
                <a:ext uri="{FF2B5EF4-FFF2-40B4-BE49-F238E27FC236}">
                  <a16:creationId xmlns:a16="http://schemas.microsoft.com/office/drawing/2014/main" id="{B71B161B-D79B-9350-9CE9-9FE2213EC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" y="1995"/>
              <a:ext cx="14" cy="8"/>
            </a:xfrm>
            <a:custGeom>
              <a:avLst/>
              <a:gdLst>
                <a:gd name="T0" fmla="*/ 0 w 109"/>
                <a:gd name="T1" fmla="*/ 0 h 67"/>
                <a:gd name="T2" fmla="*/ 0 w 109"/>
                <a:gd name="T3" fmla="*/ 0 h 67"/>
                <a:gd name="T4" fmla="*/ 0 w 109"/>
                <a:gd name="T5" fmla="*/ 0 h 67"/>
                <a:gd name="T6" fmla="*/ 0 w 109"/>
                <a:gd name="T7" fmla="*/ 0 h 67"/>
                <a:gd name="T8" fmla="*/ 0 w 109"/>
                <a:gd name="T9" fmla="*/ 0 h 67"/>
                <a:gd name="T10" fmla="*/ 0 w 109"/>
                <a:gd name="T11" fmla="*/ 0 h 67"/>
                <a:gd name="T12" fmla="*/ 0 w 109"/>
                <a:gd name="T13" fmla="*/ 0 h 67"/>
                <a:gd name="T14" fmla="*/ 0 w 109"/>
                <a:gd name="T15" fmla="*/ 0 h 67"/>
                <a:gd name="T16" fmla="*/ 0 w 109"/>
                <a:gd name="T17" fmla="*/ 0 h 67"/>
                <a:gd name="T18" fmla="*/ 0 w 109"/>
                <a:gd name="T19" fmla="*/ 0 h 67"/>
                <a:gd name="T20" fmla="*/ 0 w 109"/>
                <a:gd name="T21" fmla="*/ 0 h 67"/>
                <a:gd name="T22" fmla="*/ 0 w 109"/>
                <a:gd name="T23" fmla="*/ 0 h 6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9"/>
                <a:gd name="T37" fmla="*/ 0 h 67"/>
                <a:gd name="T38" fmla="*/ 109 w 109"/>
                <a:gd name="T39" fmla="*/ 67 h 6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9" h="67">
                  <a:moveTo>
                    <a:pt x="8" y="0"/>
                  </a:moveTo>
                  <a:lnTo>
                    <a:pt x="0" y="63"/>
                  </a:lnTo>
                  <a:lnTo>
                    <a:pt x="16" y="67"/>
                  </a:lnTo>
                  <a:lnTo>
                    <a:pt x="19" y="53"/>
                  </a:lnTo>
                  <a:lnTo>
                    <a:pt x="86" y="51"/>
                  </a:lnTo>
                  <a:lnTo>
                    <a:pt x="99" y="67"/>
                  </a:lnTo>
                  <a:lnTo>
                    <a:pt x="109" y="61"/>
                  </a:lnTo>
                  <a:lnTo>
                    <a:pt x="97" y="19"/>
                  </a:lnTo>
                  <a:lnTo>
                    <a:pt x="21" y="21"/>
                  </a:lnTo>
                  <a:lnTo>
                    <a:pt x="2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14" name="Freeform 104">
              <a:extLst>
                <a:ext uri="{FF2B5EF4-FFF2-40B4-BE49-F238E27FC236}">
                  <a16:creationId xmlns:a16="http://schemas.microsoft.com/office/drawing/2014/main" id="{5FBF2B15-6467-E31B-CD66-A5D2E7FB3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" y="1995"/>
              <a:ext cx="2" cy="7"/>
            </a:xfrm>
            <a:custGeom>
              <a:avLst/>
              <a:gdLst>
                <a:gd name="T0" fmla="*/ 0 w 19"/>
                <a:gd name="T1" fmla="*/ 0 h 59"/>
                <a:gd name="T2" fmla="*/ 0 w 19"/>
                <a:gd name="T3" fmla="*/ 0 h 59"/>
                <a:gd name="T4" fmla="*/ 0 w 19"/>
                <a:gd name="T5" fmla="*/ 0 h 59"/>
                <a:gd name="T6" fmla="*/ 0 w 19"/>
                <a:gd name="T7" fmla="*/ 0 h 59"/>
                <a:gd name="T8" fmla="*/ 0 w 19"/>
                <a:gd name="T9" fmla="*/ 0 h 59"/>
                <a:gd name="T10" fmla="*/ 0 w 19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"/>
                <a:gd name="T19" fmla="*/ 0 h 59"/>
                <a:gd name="T20" fmla="*/ 19 w 19"/>
                <a:gd name="T21" fmla="*/ 59 h 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" h="59">
                  <a:moveTo>
                    <a:pt x="8" y="0"/>
                  </a:moveTo>
                  <a:lnTo>
                    <a:pt x="0" y="59"/>
                  </a:lnTo>
                  <a:lnTo>
                    <a:pt x="14" y="59"/>
                  </a:lnTo>
                  <a:lnTo>
                    <a:pt x="19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15" name="Freeform 105">
              <a:extLst>
                <a:ext uri="{FF2B5EF4-FFF2-40B4-BE49-F238E27FC236}">
                  <a16:creationId xmlns:a16="http://schemas.microsoft.com/office/drawing/2014/main" id="{C64B1D6B-C371-D2AD-37C9-CA0F7CE2D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" y="1995"/>
              <a:ext cx="13" cy="8"/>
            </a:xfrm>
            <a:custGeom>
              <a:avLst/>
              <a:gdLst>
                <a:gd name="T0" fmla="*/ 0 w 107"/>
                <a:gd name="T1" fmla="*/ 0 h 66"/>
                <a:gd name="T2" fmla="*/ 0 w 107"/>
                <a:gd name="T3" fmla="*/ 0 h 66"/>
                <a:gd name="T4" fmla="*/ 0 w 107"/>
                <a:gd name="T5" fmla="*/ 0 h 66"/>
                <a:gd name="T6" fmla="*/ 0 w 107"/>
                <a:gd name="T7" fmla="*/ 0 h 66"/>
                <a:gd name="T8" fmla="*/ 0 w 107"/>
                <a:gd name="T9" fmla="*/ 0 h 66"/>
                <a:gd name="T10" fmla="*/ 0 w 107"/>
                <a:gd name="T11" fmla="*/ 0 h 66"/>
                <a:gd name="T12" fmla="*/ 0 w 107"/>
                <a:gd name="T13" fmla="*/ 0 h 66"/>
                <a:gd name="T14" fmla="*/ 0 w 107"/>
                <a:gd name="T15" fmla="*/ 0 h 66"/>
                <a:gd name="T16" fmla="*/ 0 w 107"/>
                <a:gd name="T17" fmla="*/ 0 h 66"/>
                <a:gd name="T18" fmla="*/ 0 w 107"/>
                <a:gd name="T19" fmla="*/ 0 h 66"/>
                <a:gd name="T20" fmla="*/ 0 w 107"/>
                <a:gd name="T21" fmla="*/ 0 h 66"/>
                <a:gd name="T22" fmla="*/ 0 w 107"/>
                <a:gd name="T23" fmla="*/ 0 h 6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7"/>
                <a:gd name="T37" fmla="*/ 0 h 66"/>
                <a:gd name="T38" fmla="*/ 107 w 107"/>
                <a:gd name="T39" fmla="*/ 66 h 6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7" h="66">
                  <a:moveTo>
                    <a:pt x="6" y="0"/>
                  </a:moveTo>
                  <a:lnTo>
                    <a:pt x="0" y="63"/>
                  </a:lnTo>
                  <a:lnTo>
                    <a:pt x="16" y="66"/>
                  </a:lnTo>
                  <a:lnTo>
                    <a:pt x="19" y="53"/>
                  </a:lnTo>
                  <a:lnTo>
                    <a:pt x="86" y="49"/>
                  </a:lnTo>
                  <a:lnTo>
                    <a:pt x="99" y="66"/>
                  </a:lnTo>
                  <a:lnTo>
                    <a:pt x="107" y="61"/>
                  </a:lnTo>
                  <a:lnTo>
                    <a:pt x="97" y="19"/>
                  </a:lnTo>
                  <a:lnTo>
                    <a:pt x="21" y="21"/>
                  </a:lnTo>
                  <a:lnTo>
                    <a:pt x="21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16" name="Freeform 106">
              <a:extLst>
                <a:ext uri="{FF2B5EF4-FFF2-40B4-BE49-F238E27FC236}">
                  <a16:creationId xmlns:a16="http://schemas.microsoft.com/office/drawing/2014/main" id="{BEBE0150-FEA9-A8E2-F460-BF00CB369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" y="1995"/>
              <a:ext cx="13" cy="9"/>
            </a:xfrm>
            <a:custGeom>
              <a:avLst/>
              <a:gdLst>
                <a:gd name="T0" fmla="*/ 0 w 107"/>
                <a:gd name="T1" fmla="*/ 0 h 68"/>
                <a:gd name="T2" fmla="*/ 0 w 107"/>
                <a:gd name="T3" fmla="*/ 0 h 68"/>
                <a:gd name="T4" fmla="*/ 0 w 107"/>
                <a:gd name="T5" fmla="*/ 0 h 68"/>
                <a:gd name="T6" fmla="*/ 0 w 107"/>
                <a:gd name="T7" fmla="*/ 0 h 68"/>
                <a:gd name="T8" fmla="*/ 0 w 107"/>
                <a:gd name="T9" fmla="*/ 0 h 68"/>
                <a:gd name="T10" fmla="*/ 0 w 107"/>
                <a:gd name="T11" fmla="*/ 0 h 68"/>
                <a:gd name="T12" fmla="*/ 0 w 107"/>
                <a:gd name="T13" fmla="*/ 0 h 68"/>
                <a:gd name="T14" fmla="*/ 0 w 107"/>
                <a:gd name="T15" fmla="*/ 0 h 68"/>
                <a:gd name="T16" fmla="*/ 0 w 107"/>
                <a:gd name="T17" fmla="*/ 0 h 68"/>
                <a:gd name="T18" fmla="*/ 0 w 107"/>
                <a:gd name="T19" fmla="*/ 0 h 68"/>
                <a:gd name="T20" fmla="*/ 0 w 107"/>
                <a:gd name="T21" fmla="*/ 0 h 68"/>
                <a:gd name="T22" fmla="*/ 0 w 107"/>
                <a:gd name="T23" fmla="*/ 0 h 6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7"/>
                <a:gd name="T37" fmla="*/ 0 h 68"/>
                <a:gd name="T38" fmla="*/ 107 w 107"/>
                <a:gd name="T39" fmla="*/ 68 h 6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7" h="68">
                  <a:moveTo>
                    <a:pt x="6" y="0"/>
                  </a:moveTo>
                  <a:lnTo>
                    <a:pt x="0" y="65"/>
                  </a:lnTo>
                  <a:lnTo>
                    <a:pt x="13" y="67"/>
                  </a:lnTo>
                  <a:lnTo>
                    <a:pt x="17" y="53"/>
                  </a:lnTo>
                  <a:lnTo>
                    <a:pt x="86" y="51"/>
                  </a:lnTo>
                  <a:lnTo>
                    <a:pt x="97" y="68"/>
                  </a:lnTo>
                  <a:lnTo>
                    <a:pt x="107" y="61"/>
                  </a:lnTo>
                  <a:lnTo>
                    <a:pt x="97" y="19"/>
                  </a:lnTo>
                  <a:lnTo>
                    <a:pt x="21" y="23"/>
                  </a:lnTo>
                  <a:lnTo>
                    <a:pt x="21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17" name="Freeform 107">
              <a:extLst>
                <a:ext uri="{FF2B5EF4-FFF2-40B4-BE49-F238E27FC236}">
                  <a16:creationId xmlns:a16="http://schemas.microsoft.com/office/drawing/2014/main" id="{3A8FB6FE-E90D-5166-FE1F-6A702D2E5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" y="1995"/>
              <a:ext cx="13" cy="9"/>
            </a:xfrm>
            <a:custGeom>
              <a:avLst/>
              <a:gdLst>
                <a:gd name="T0" fmla="*/ 0 w 107"/>
                <a:gd name="T1" fmla="*/ 0 h 68"/>
                <a:gd name="T2" fmla="*/ 0 w 107"/>
                <a:gd name="T3" fmla="*/ 0 h 68"/>
                <a:gd name="T4" fmla="*/ 0 w 107"/>
                <a:gd name="T5" fmla="*/ 0 h 68"/>
                <a:gd name="T6" fmla="*/ 0 w 107"/>
                <a:gd name="T7" fmla="*/ 0 h 68"/>
                <a:gd name="T8" fmla="*/ 0 w 107"/>
                <a:gd name="T9" fmla="*/ 0 h 68"/>
                <a:gd name="T10" fmla="*/ 0 w 107"/>
                <a:gd name="T11" fmla="*/ 0 h 68"/>
                <a:gd name="T12" fmla="*/ 0 w 107"/>
                <a:gd name="T13" fmla="*/ 0 h 68"/>
                <a:gd name="T14" fmla="*/ 0 w 107"/>
                <a:gd name="T15" fmla="*/ 0 h 68"/>
                <a:gd name="T16" fmla="*/ 0 w 107"/>
                <a:gd name="T17" fmla="*/ 0 h 68"/>
                <a:gd name="T18" fmla="*/ 0 w 107"/>
                <a:gd name="T19" fmla="*/ 0 h 68"/>
                <a:gd name="T20" fmla="*/ 0 w 107"/>
                <a:gd name="T21" fmla="*/ 0 h 68"/>
                <a:gd name="T22" fmla="*/ 0 w 107"/>
                <a:gd name="T23" fmla="*/ 0 h 6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7"/>
                <a:gd name="T37" fmla="*/ 0 h 68"/>
                <a:gd name="T38" fmla="*/ 107 w 107"/>
                <a:gd name="T39" fmla="*/ 68 h 6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7" h="68">
                  <a:moveTo>
                    <a:pt x="6" y="0"/>
                  </a:moveTo>
                  <a:lnTo>
                    <a:pt x="0" y="64"/>
                  </a:lnTo>
                  <a:lnTo>
                    <a:pt x="15" y="66"/>
                  </a:lnTo>
                  <a:lnTo>
                    <a:pt x="19" y="53"/>
                  </a:lnTo>
                  <a:lnTo>
                    <a:pt x="86" y="51"/>
                  </a:lnTo>
                  <a:lnTo>
                    <a:pt x="97" y="68"/>
                  </a:lnTo>
                  <a:lnTo>
                    <a:pt x="107" y="61"/>
                  </a:lnTo>
                  <a:lnTo>
                    <a:pt x="97" y="21"/>
                  </a:lnTo>
                  <a:lnTo>
                    <a:pt x="21" y="23"/>
                  </a:lnTo>
                  <a:lnTo>
                    <a:pt x="21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18" name="Freeform 108">
              <a:extLst>
                <a:ext uri="{FF2B5EF4-FFF2-40B4-BE49-F238E27FC236}">
                  <a16:creationId xmlns:a16="http://schemas.microsoft.com/office/drawing/2014/main" id="{2808173A-B9CD-46E8-2E25-514BF002D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" y="1996"/>
              <a:ext cx="14" cy="8"/>
            </a:xfrm>
            <a:custGeom>
              <a:avLst/>
              <a:gdLst>
                <a:gd name="T0" fmla="*/ 0 w 108"/>
                <a:gd name="T1" fmla="*/ 0 h 66"/>
                <a:gd name="T2" fmla="*/ 0 w 108"/>
                <a:gd name="T3" fmla="*/ 0 h 66"/>
                <a:gd name="T4" fmla="*/ 0 w 108"/>
                <a:gd name="T5" fmla="*/ 0 h 66"/>
                <a:gd name="T6" fmla="*/ 0 w 108"/>
                <a:gd name="T7" fmla="*/ 0 h 66"/>
                <a:gd name="T8" fmla="*/ 0 w 108"/>
                <a:gd name="T9" fmla="*/ 0 h 66"/>
                <a:gd name="T10" fmla="*/ 0 w 108"/>
                <a:gd name="T11" fmla="*/ 0 h 66"/>
                <a:gd name="T12" fmla="*/ 0 w 108"/>
                <a:gd name="T13" fmla="*/ 0 h 66"/>
                <a:gd name="T14" fmla="*/ 0 w 108"/>
                <a:gd name="T15" fmla="*/ 0 h 66"/>
                <a:gd name="T16" fmla="*/ 0 w 108"/>
                <a:gd name="T17" fmla="*/ 0 h 66"/>
                <a:gd name="T18" fmla="*/ 0 w 108"/>
                <a:gd name="T19" fmla="*/ 0 h 66"/>
                <a:gd name="T20" fmla="*/ 0 w 108"/>
                <a:gd name="T21" fmla="*/ 0 h 66"/>
                <a:gd name="T22" fmla="*/ 0 w 108"/>
                <a:gd name="T23" fmla="*/ 0 h 6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8"/>
                <a:gd name="T37" fmla="*/ 0 h 66"/>
                <a:gd name="T38" fmla="*/ 108 w 108"/>
                <a:gd name="T39" fmla="*/ 66 h 6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8" h="66">
                  <a:moveTo>
                    <a:pt x="6" y="0"/>
                  </a:moveTo>
                  <a:lnTo>
                    <a:pt x="0" y="62"/>
                  </a:lnTo>
                  <a:lnTo>
                    <a:pt x="15" y="66"/>
                  </a:lnTo>
                  <a:lnTo>
                    <a:pt x="19" y="53"/>
                  </a:lnTo>
                  <a:lnTo>
                    <a:pt x="85" y="49"/>
                  </a:lnTo>
                  <a:lnTo>
                    <a:pt x="99" y="66"/>
                  </a:lnTo>
                  <a:lnTo>
                    <a:pt x="108" y="60"/>
                  </a:lnTo>
                  <a:lnTo>
                    <a:pt x="97" y="19"/>
                  </a:lnTo>
                  <a:lnTo>
                    <a:pt x="21" y="20"/>
                  </a:lnTo>
                  <a:lnTo>
                    <a:pt x="21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19" name="Freeform 109">
              <a:extLst>
                <a:ext uri="{FF2B5EF4-FFF2-40B4-BE49-F238E27FC236}">
                  <a16:creationId xmlns:a16="http://schemas.microsoft.com/office/drawing/2014/main" id="{5816E9EE-06D8-8F14-89BB-8AFA3F1E5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1995"/>
              <a:ext cx="2" cy="8"/>
            </a:xfrm>
            <a:custGeom>
              <a:avLst/>
              <a:gdLst>
                <a:gd name="T0" fmla="*/ 0 w 13"/>
                <a:gd name="T1" fmla="*/ 0 h 61"/>
                <a:gd name="T2" fmla="*/ 0 w 13"/>
                <a:gd name="T3" fmla="*/ 0 h 61"/>
                <a:gd name="T4" fmla="*/ 0 w 13"/>
                <a:gd name="T5" fmla="*/ 0 h 61"/>
                <a:gd name="T6" fmla="*/ 0 w 13"/>
                <a:gd name="T7" fmla="*/ 0 h 61"/>
                <a:gd name="T8" fmla="*/ 0 w 13"/>
                <a:gd name="T9" fmla="*/ 0 h 61"/>
                <a:gd name="T10" fmla="*/ 0 w 13"/>
                <a:gd name="T11" fmla="*/ 0 h 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"/>
                <a:gd name="T19" fmla="*/ 0 h 61"/>
                <a:gd name="T20" fmla="*/ 13 w 13"/>
                <a:gd name="T21" fmla="*/ 61 h 6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" h="61">
                  <a:moveTo>
                    <a:pt x="2" y="0"/>
                  </a:moveTo>
                  <a:lnTo>
                    <a:pt x="0" y="61"/>
                  </a:lnTo>
                  <a:lnTo>
                    <a:pt x="13" y="61"/>
                  </a:lnTo>
                  <a:lnTo>
                    <a:pt x="13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20" name="Freeform 110">
              <a:extLst>
                <a:ext uri="{FF2B5EF4-FFF2-40B4-BE49-F238E27FC236}">
                  <a16:creationId xmlns:a16="http://schemas.microsoft.com/office/drawing/2014/main" id="{FF32445A-5E30-D287-887E-F4A071CB0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" y="1995"/>
              <a:ext cx="12" cy="9"/>
            </a:xfrm>
            <a:custGeom>
              <a:avLst/>
              <a:gdLst>
                <a:gd name="T0" fmla="*/ 0 w 99"/>
                <a:gd name="T1" fmla="*/ 0 h 68"/>
                <a:gd name="T2" fmla="*/ 0 w 99"/>
                <a:gd name="T3" fmla="*/ 0 h 68"/>
                <a:gd name="T4" fmla="*/ 0 w 99"/>
                <a:gd name="T5" fmla="*/ 0 h 68"/>
                <a:gd name="T6" fmla="*/ 0 w 99"/>
                <a:gd name="T7" fmla="*/ 0 h 68"/>
                <a:gd name="T8" fmla="*/ 0 w 99"/>
                <a:gd name="T9" fmla="*/ 0 h 68"/>
                <a:gd name="T10" fmla="*/ 0 w 99"/>
                <a:gd name="T11" fmla="*/ 0 h 68"/>
                <a:gd name="T12" fmla="*/ 0 w 99"/>
                <a:gd name="T13" fmla="*/ 0 h 68"/>
                <a:gd name="T14" fmla="*/ 0 w 99"/>
                <a:gd name="T15" fmla="*/ 0 h 68"/>
                <a:gd name="T16" fmla="*/ 0 w 99"/>
                <a:gd name="T17" fmla="*/ 0 h 68"/>
                <a:gd name="T18" fmla="*/ 0 w 99"/>
                <a:gd name="T19" fmla="*/ 0 h 68"/>
                <a:gd name="T20" fmla="*/ 0 w 99"/>
                <a:gd name="T21" fmla="*/ 0 h 68"/>
                <a:gd name="T22" fmla="*/ 0 w 99"/>
                <a:gd name="T23" fmla="*/ 0 h 6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9"/>
                <a:gd name="T37" fmla="*/ 0 h 68"/>
                <a:gd name="T38" fmla="*/ 99 w 99"/>
                <a:gd name="T39" fmla="*/ 68 h 6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9" h="68">
                  <a:moveTo>
                    <a:pt x="2" y="2"/>
                  </a:moveTo>
                  <a:lnTo>
                    <a:pt x="0" y="53"/>
                  </a:lnTo>
                  <a:lnTo>
                    <a:pt x="32" y="55"/>
                  </a:lnTo>
                  <a:lnTo>
                    <a:pt x="40" y="66"/>
                  </a:lnTo>
                  <a:lnTo>
                    <a:pt x="74" y="68"/>
                  </a:lnTo>
                  <a:lnTo>
                    <a:pt x="82" y="53"/>
                  </a:lnTo>
                  <a:lnTo>
                    <a:pt x="99" y="51"/>
                  </a:lnTo>
                  <a:lnTo>
                    <a:pt x="91" y="15"/>
                  </a:lnTo>
                  <a:lnTo>
                    <a:pt x="17" y="17"/>
                  </a:lnTo>
                  <a:lnTo>
                    <a:pt x="21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21" name="Freeform 111">
              <a:extLst>
                <a:ext uri="{FF2B5EF4-FFF2-40B4-BE49-F238E27FC236}">
                  <a16:creationId xmlns:a16="http://schemas.microsoft.com/office/drawing/2014/main" id="{A2D567B0-14B4-318E-BCE6-A2CA46E8D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" y="1995"/>
              <a:ext cx="12" cy="9"/>
            </a:xfrm>
            <a:custGeom>
              <a:avLst/>
              <a:gdLst>
                <a:gd name="T0" fmla="*/ 0 w 101"/>
                <a:gd name="T1" fmla="*/ 0 h 68"/>
                <a:gd name="T2" fmla="*/ 0 w 101"/>
                <a:gd name="T3" fmla="*/ 0 h 68"/>
                <a:gd name="T4" fmla="*/ 0 w 101"/>
                <a:gd name="T5" fmla="*/ 0 h 68"/>
                <a:gd name="T6" fmla="*/ 0 w 101"/>
                <a:gd name="T7" fmla="*/ 0 h 68"/>
                <a:gd name="T8" fmla="*/ 0 w 101"/>
                <a:gd name="T9" fmla="*/ 0 h 68"/>
                <a:gd name="T10" fmla="*/ 0 w 101"/>
                <a:gd name="T11" fmla="*/ 0 h 68"/>
                <a:gd name="T12" fmla="*/ 0 w 101"/>
                <a:gd name="T13" fmla="*/ 0 h 68"/>
                <a:gd name="T14" fmla="*/ 0 w 101"/>
                <a:gd name="T15" fmla="*/ 0 h 68"/>
                <a:gd name="T16" fmla="*/ 0 w 101"/>
                <a:gd name="T17" fmla="*/ 0 h 68"/>
                <a:gd name="T18" fmla="*/ 0 w 101"/>
                <a:gd name="T19" fmla="*/ 0 h 68"/>
                <a:gd name="T20" fmla="*/ 0 w 101"/>
                <a:gd name="T21" fmla="*/ 0 h 68"/>
                <a:gd name="T22" fmla="*/ 0 w 101"/>
                <a:gd name="T23" fmla="*/ 0 h 6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1"/>
                <a:gd name="T37" fmla="*/ 0 h 68"/>
                <a:gd name="T38" fmla="*/ 101 w 101"/>
                <a:gd name="T39" fmla="*/ 68 h 6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1" h="68">
                  <a:moveTo>
                    <a:pt x="4" y="4"/>
                  </a:moveTo>
                  <a:lnTo>
                    <a:pt x="0" y="55"/>
                  </a:lnTo>
                  <a:lnTo>
                    <a:pt x="34" y="57"/>
                  </a:lnTo>
                  <a:lnTo>
                    <a:pt x="42" y="68"/>
                  </a:lnTo>
                  <a:lnTo>
                    <a:pt x="76" y="68"/>
                  </a:lnTo>
                  <a:lnTo>
                    <a:pt x="84" y="55"/>
                  </a:lnTo>
                  <a:lnTo>
                    <a:pt x="101" y="53"/>
                  </a:lnTo>
                  <a:lnTo>
                    <a:pt x="93" y="17"/>
                  </a:lnTo>
                  <a:lnTo>
                    <a:pt x="19" y="17"/>
                  </a:lnTo>
                  <a:lnTo>
                    <a:pt x="23" y="0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22" name="Freeform 112">
              <a:extLst>
                <a:ext uri="{FF2B5EF4-FFF2-40B4-BE49-F238E27FC236}">
                  <a16:creationId xmlns:a16="http://schemas.microsoft.com/office/drawing/2014/main" id="{4FF54B2F-B34C-CDDA-0457-0FEF92797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995"/>
              <a:ext cx="12" cy="8"/>
            </a:xfrm>
            <a:custGeom>
              <a:avLst/>
              <a:gdLst>
                <a:gd name="T0" fmla="*/ 0 w 99"/>
                <a:gd name="T1" fmla="*/ 0 h 66"/>
                <a:gd name="T2" fmla="*/ 0 w 99"/>
                <a:gd name="T3" fmla="*/ 0 h 66"/>
                <a:gd name="T4" fmla="*/ 0 w 99"/>
                <a:gd name="T5" fmla="*/ 0 h 66"/>
                <a:gd name="T6" fmla="*/ 0 w 99"/>
                <a:gd name="T7" fmla="*/ 0 h 66"/>
                <a:gd name="T8" fmla="*/ 0 w 99"/>
                <a:gd name="T9" fmla="*/ 0 h 66"/>
                <a:gd name="T10" fmla="*/ 0 w 99"/>
                <a:gd name="T11" fmla="*/ 0 h 66"/>
                <a:gd name="T12" fmla="*/ 0 w 99"/>
                <a:gd name="T13" fmla="*/ 0 h 66"/>
                <a:gd name="T14" fmla="*/ 0 w 99"/>
                <a:gd name="T15" fmla="*/ 0 h 66"/>
                <a:gd name="T16" fmla="*/ 0 w 99"/>
                <a:gd name="T17" fmla="*/ 0 h 66"/>
                <a:gd name="T18" fmla="*/ 0 w 99"/>
                <a:gd name="T19" fmla="*/ 0 h 66"/>
                <a:gd name="T20" fmla="*/ 0 w 99"/>
                <a:gd name="T21" fmla="*/ 0 h 66"/>
                <a:gd name="T22" fmla="*/ 0 w 99"/>
                <a:gd name="T23" fmla="*/ 0 h 6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9"/>
                <a:gd name="T37" fmla="*/ 0 h 66"/>
                <a:gd name="T38" fmla="*/ 99 w 99"/>
                <a:gd name="T39" fmla="*/ 66 h 6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9" h="66">
                  <a:moveTo>
                    <a:pt x="2" y="2"/>
                  </a:moveTo>
                  <a:lnTo>
                    <a:pt x="0" y="53"/>
                  </a:lnTo>
                  <a:lnTo>
                    <a:pt x="32" y="55"/>
                  </a:lnTo>
                  <a:lnTo>
                    <a:pt x="40" y="66"/>
                  </a:lnTo>
                  <a:lnTo>
                    <a:pt x="74" y="66"/>
                  </a:lnTo>
                  <a:lnTo>
                    <a:pt x="82" y="53"/>
                  </a:lnTo>
                  <a:lnTo>
                    <a:pt x="99" y="51"/>
                  </a:lnTo>
                  <a:lnTo>
                    <a:pt x="91" y="15"/>
                  </a:lnTo>
                  <a:lnTo>
                    <a:pt x="17" y="15"/>
                  </a:lnTo>
                  <a:lnTo>
                    <a:pt x="21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23" name="Freeform 113">
              <a:extLst>
                <a:ext uri="{FF2B5EF4-FFF2-40B4-BE49-F238E27FC236}">
                  <a16:creationId xmlns:a16="http://schemas.microsoft.com/office/drawing/2014/main" id="{7CBD1770-74DF-EE56-2072-EEFE40BB0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" y="1995"/>
              <a:ext cx="12" cy="8"/>
            </a:xfrm>
            <a:custGeom>
              <a:avLst/>
              <a:gdLst>
                <a:gd name="T0" fmla="*/ 0 w 101"/>
                <a:gd name="T1" fmla="*/ 0 h 66"/>
                <a:gd name="T2" fmla="*/ 0 w 101"/>
                <a:gd name="T3" fmla="*/ 0 h 66"/>
                <a:gd name="T4" fmla="*/ 0 w 101"/>
                <a:gd name="T5" fmla="*/ 0 h 66"/>
                <a:gd name="T6" fmla="*/ 0 w 101"/>
                <a:gd name="T7" fmla="*/ 0 h 66"/>
                <a:gd name="T8" fmla="*/ 0 w 101"/>
                <a:gd name="T9" fmla="*/ 0 h 66"/>
                <a:gd name="T10" fmla="*/ 0 w 101"/>
                <a:gd name="T11" fmla="*/ 0 h 66"/>
                <a:gd name="T12" fmla="*/ 0 w 101"/>
                <a:gd name="T13" fmla="*/ 0 h 66"/>
                <a:gd name="T14" fmla="*/ 0 w 101"/>
                <a:gd name="T15" fmla="*/ 0 h 66"/>
                <a:gd name="T16" fmla="*/ 0 w 101"/>
                <a:gd name="T17" fmla="*/ 0 h 66"/>
                <a:gd name="T18" fmla="*/ 0 w 101"/>
                <a:gd name="T19" fmla="*/ 0 h 66"/>
                <a:gd name="T20" fmla="*/ 0 w 101"/>
                <a:gd name="T21" fmla="*/ 0 h 66"/>
                <a:gd name="T22" fmla="*/ 0 w 101"/>
                <a:gd name="T23" fmla="*/ 0 h 6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1"/>
                <a:gd name="T37" fmla="*/ 0 h 66"/>
                <a:gd name="T38" fmla="*/ 101 w 101"/>
                <a:gd name="T39" fmla="*/ 66 h 6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1" h="66">
                  <a:moveTo>
                    <a:pt x="4" y="2"/>
                  </a:moveTo>
                  <a:lnTo>
                    <a:pt x="0" y="53"/>
                  </a:lnTo>
                  <a:lnTo>
                    <a:pt x="34" y="55"/>
                  </a:lnTo>
                  <a:lnTo>
                    <a:pt x="42" y="66"/>
                  </a:lnTo>
                  <a:lnTo>
                    <a:pt x="76" y="66"/>
                  </a:lnTo>
                  <a:lnTo>
                    <a:pt x="84" y="53"/>
                  </a:lnTo>
                  <a:lnTo>
                    <a:pt x="101" y="51"/>
                  </a:lnTo>
                  <a:lnTo>
                    <a:pt x="93" y="15"/>
                  </a:lnTo>
                  <a:lnTo>
                    <a:pt x="19" y="17"/>
                  </a:lnTo>
                  <a:lnTo>
                    <a:pt x="23" y="0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24" name="Freeform 114">
              <a:extLst>
                <a:ext uri="{FF2B5EF4-FFF2-40B4-BE49-F238E27FC236}">
                  <a16:creationId xmlns:a16="http://schemas.microsoft.com/office/drawing/2014/main" id="{25991620-BAFC-9C66-84B2-D516DDC3E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5" y="1995"/>
              <a:ext cx="2" cy="7"/>
            </a:xfrm>
            <a:custGeom>
              <a:avLst/>
              <a:gdLst>
                <a:gd name="T0" fmla="*/ 0 w 17"/>
                <a:gd name="T1" fmla="*/ 0 h 53"/>
                <a:gd name="T2" fmla="*/ 0 w 17"/>
                <a:gd name="T3" fmla="*/ 0 h 53"/>
                <a:gd name="T4" fmla="*/ 0 w 17"/>
                <a:gd name="T5" fmla="*/ 0 h 53"/>
                <a:gd name="T6" fmla="*/ 0 w 17"/>
                <a:gd name="T7" fmla="*/ 0 h 53"/>
                <a:gd name="T8" fmla="*/ 0 w 17"/>
                <a:gd name="T9" fmla="*/ 0 h 53"/>
                <a:gd name="T10" fmla="*/ 0 w 17"/>
                <a:gd name="T11" fmla="*/ 0 h 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53"/>
                <a:gd name="T20" fmla="*/ 17 w 17"/>
                <a:gd name="T21" fmla="*/ 53 h 5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53">
                  <a:moveTo>
                    <a:pt x="2" y="0"/>
                  </a:moveTo>
                  <a:lnTo>
                    <a:pt x="0" y="53"/>
                  </a:lnTo>
                  <a:lnTo>
                    <a:pt x="13" y="53"/>
                  </a:lnTo>
                  <a:lnTo>
                    <a:pt x="17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25" name="Freeform 115">
              <a:extLst>
                <a:ext uri="{FF2B5EF4-FFF2-40B4-BE49-F238E27FC236}">
                  <a16:creationId xmlns:a16="http://schemas.microsoft.com/office/drawing/2014/main" id="{2C8D34E1-52CD-359D-FBFB-4EA5A8D2C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" y="1995"/>
              <a:ext cx="13" cy="9"/>
            </a:xfrm>
            <a:custGeom>
              <a:avLst/>
              <a:gdLst>
                <a:gd name="T0" fmla="*/ 0 w 106"/>
                <a:gd name="T1" fmla="*/ 0 h 68"/>
                <a:gd name="T2" fmla="*/ 0 w 106"/>
                <a:gd name="T3" fmla="*/ 0 h 68"/>
                <a:gd name="T4" fmla="*/ 0 w 106"/>
                <a:gd name="T5" fmla="*/ 0 h 68"/>
                <a:gd name="T6" fmla="*/ 0 w 106"/>
                <a:gd name="T7" fmla="*/ 0 h 68"/>
                <a:gd name="T8" fmla="*/ 0 w 106"/>
                <a:gd name="T9" fmla="*/ 0 h 68"/>
                <a:gd name="T10" fmla="*/ 0 w 106"/>
                <a:gd name="T11" fmla="*/ 0 h 68"/>
                <a:gd name="T12" fmla="*/ 0 w 106"/>
                <a:gd name="T13" fmla="*/ 0 h 68"/>
                <a:gd name="T14" fmla="*/ 0 w 106"/>
                <a:gd name="T15" fmla="*/ 0 h 68"/>
                <a:gd name="T16" fmla="*/ 0 w 106"/>
                <a:gd name="T17" fmla="*/ 0 h 68"/>
                <a:gd name="T18" fmla="*/ 0 w 106"/>
                <a:gd name="T19" fmla="*/ 0 h 68"/>
                <a:gd name="T20" fmla="*/ 0 w 106"/>
                <a:gd name="T21" fmla="*/ 0 h 68"/>
                <a:gd name="T22" fmla="*/ 0 w 106"/>
                <a:gd name="T23" fmla="*/ 0 h 6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6"/>
                <a:gd name="T37" fmla="*/ 0 h 68"/>
                <a:gd name="T38" fmla="*/ 106 w 106"/>
                <a:gd name="T39" fmla="*/ 68 h 6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6" h="68">
                  <a:moveTo>
                    <a:pt x="5" y="0"/>
                  </a:moveTo>
                  <a:lnTo>
                    <a:pt x="0" y="64"/>
                  </a:lnTo>
                  <a:lnTo>
                    <a:pt x="13" y="66"/>
                  </a:lnTo>
                  <a:lnTo>
                    <a:pt x="17" y="53"/>
                  </a:lnTo>
                  <a:lnTo>
                    <a:pt x="85" y="51"/>
                  </a:lnTo>
                  <a:lnTo>
                    <a:pt x="96" y="68"/>
                  </a:lnTo>
                  <a:lnTo>
                    <a:pt x="106" y="61"/>
                  </a:lnTo>
                  <a:lnTo>
                    <a:pt x="95" y="21"/>
                  </a:lnTo>
                  <a:lnTo>
                    <a:pt x="20" y="23"/>
                  </a:lnTo>
                  <a:lnTo>
                    <a:pt x="2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26" name="Freeform 116">
              <a:extLst>
                <a:ext uri="{FF2B5EF4-FFF2-40B4-BE49-F238E27FC236}">
                  <a16:creationId xmlns:a16="http://schemas.microsoft.com/office/drawing/2014/main" id="{33A0D8A5-6122-2791-EB8E-ECC8BA0ED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" y="1995"/>
              <a:ext cx="14" cy="8"/>
            </a:xfrm>
            <a:custGeom>
              <a:avLst/>
              <a:gdLst>
                <a:gd name="T0" fmla="*/ 0 w 108"/>
                <a:gd name="T1" fmla="*/ 0 h 66"/>
                <a:gd name="T2" fmla="*/ 0 w 108"/>
                <a:gd name="T3" fmla="*/ 0 h 66"/>
                <a:gd name="T4" fmla="*/ 0 w 108"/>
                <a:gd name="T5" fmla="*/ 0 h 66"/>
                <a:gd name="T6" fmla="*/ 0 w 108"/>
                <a:gd name="T7" fmla="*/ 0 h 66"/>
                <a:gd name="T8" fmla="*/ 0 w 108"/>
                <a:gd name="T9" fmla="*/ 0 h 66"/>
                <a:gd name="T10" fmla="*/ 0 w 108"/>
                <a:gd name="T11" fmla="*/ 0 h 66"/>
                <a:gd name="T12" fmla="*/ 0 w 108"/>
                <a:gd name="T13" fmla="*/ 0 h 66"/>
                <a:gd name="T14" fmla="*/ 0 w 108"/>
                <a:gd name="T15" fmla="*/ 0 h 66"/>
                <a:gd name="T16" fmla="*/ 0 w 108"/>
                <a:gd name="T17" fmla="*/ 0 h 66"/>
                <a:gd name="T18" fmla="*/ 0 w 108"/>
                <a:gd name="T19" fmla="*/ 0 h 66"/>
                <a:gd name="T20" fmla="*/ 0 w 108"/>
                <a:gd name="T21" fmla="*/ 0 h 66"/>
                <a:gd name="T22" fmla="*/ 0 w 108"/>
                <a:gd name="T23" fmla="*/ 0 h 6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8"/>
                <a:gd name="T37" fmla="*/ 0 h 66"/>
                <a:gd name="T38" fmla="*/ 108 w 108"/>
                <a:gd name="T39" fmla="*/ 66 h 6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8" h="66">
                  <a:moveTo>
                    <a:pt x="7" y="0"/>
                  </a:moveTo>
                  <a:lnTo>
                    <a:pt x="0" y="63"/>
                  </a:lnTo>
                  <a:lnTo>
                    <a:pt x="15" y="64"/>
                  </a:lnTo>
                  <a:lnTo>
                    <a:pt x="19" y="51"/>
                  </a:lnTo>
                  <a:lnTo>
                    <a:pt x="85" y="49"/>
                  </a:lnTo>
                  <a:lnTo>
                    <a:pt x="98" y="66"/>
                  </a:lnTo>
                  <a:lnTo>
                    <a:pt x="108" y="59"/>
                  </a:lnTo>
                  <a:lnTo>
                    <a:pt x="96" y="19"/>
                  </a:lnTo>
                  <a:lnTo>
                    <a:pt x="20" y="21"/>
                  </a:lnTo>
                  <a:lnTo>
                    <a:pt x="2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27" name="Freeform 117">
              <a:extLst>
                <a:ext uri="{FF2B5EF4-FFF2-40B4-BE49-F238E27FC236}">
                  <a16:creationId xmlns:a16="http://schemas.microsoft.com/office/drawing/2014/main" id="{F993E54E-2020-6A6C-AC5D-0BDC6E96E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" y="1995"/>
              <a:ext cx="13" cy="8"/>
            </a:xfrm>
            <a:custGeom>
              <a:avLst/>
              <a:gdLst>
                <a:gd name="T0" fmla="*/ 0 w 107"/>
                <a:gd name="T1" fmla="*/ 0 h 66"/>
                <a:gd name="T2" fmla="*/ 0 w 107"/>
                <a:gd name="T3" fmla="*/ 0 h 66"/>
                <a:gd name="T4" fmla="*/ 0 w 107"/>
                <a:gd name="T5" fmla="*/ 0 h 66"/>
                <a:gd name="T6" fmla="*/ 0 w 107"/>
                <a:gd name="T7" fmla="*/ 0 h 66"/>
                <a:gd name="T8" fmla="*/ 0 w 107"/>
                <a:gd name="T9" fmla="*/ 0 h 66"/>
                <a:gd name="T10" fmla="*/ 0 w 107"/>
                <a:gd name="T11" fmla="*/ 0 h 66"/>
                <a:gd name="T12" fmla="*/ 0 w 107"/>
                <a:gd name="T13" fmla="*/ 0 h 66"/>
                <a:gd name="T14" fmla="*/ 0 w 107"/>
                <a:gd name="T15" fmla="*/ 0 h 66"/>
                <a:gd name="T16" fmla="*/ 0 w 107"/>
                <a:gd name="T17" fmla="*/ 0 h 66"/>
                <a:gd name="T18" fmla="*/ 0 w 107"/>
                <a:gd name="T19" fmla="*/ 0 h 66"/>
                <a:gd name="T20" fmla="*/ 0 w 107"/>
                <a:gd name="T21" fmla="*/ 0 h 66"/>
                <a:gd name="T22" fmla="*/ 0 w 107"/>
                <a:gd name="T23" fmla="*/ 0 h 6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7"/>
                <a:gd name="T37" fmla="*/ 0 h 66"/>
                <a:gd name="T38" fmla="*/ 107 w 107"/>
                <a:gd name="T39" fmla="*/ 66 h 6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7" h="66">
                  <a:moveTo>
                    <a:pt x="6" y="0"/>
                  </a:moveTo>
                  <a:lnTo>
                    <a:pt x="0" y="63"/>
                  </a:lnTo>
                  <a:lnTo>
                    <a:pt x="16" y="65"/>
                  </a:lnTo>
                  <a:lnTo>
                    <a:pt x="19" y="53"/>
                  </a:lnTo>
                  <a:lnTo>
                    <a:pt x="86" y="49"/>
                  </a:lnTo>
                  <a:lnTo>
                    <a:pt x="97" y="66"/>
                  </a:lnTo>
                  <a:lnTo>
                    <a:pt x="107" y="59"/>
                  </a:lnTo>
                  <a:lnTo>
                    <a:pt x="97" y="19"/>
                  </a:lnTo>
                  <a:lnTo>
                    <a:pt x="21" y="21"/>
                  </a:lnTo>
                  <a:lnTo>
                    <a:pt x="21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28" name="Freeform 118">
              <a:extLst>
                <a:ext uri="{FF2B5EF4-FFF2-40B4-BE49-F238E27FC236}">
                  <a16:creationId xmlns:a16="http://schemas.microsoft.com/office/drawing/2014/main" id="{045141BE-0259-ED67-FB1B-52DD20C67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" y="1995"/>
              <a:ext cx="13" cy="8"/>
            </a:xfrm>
            <a:custGeom>
              <a:avLst/>
              <a:gdLst>
                <a:gd name="T0" fmla="*/ 0 w 107"/>
                <a:gd name="T1" fmla="*/ 0 h 66"/>
                <a:gd name="T2" fmla="*/ 0 w 107"/>
                <a:gd name="T3" fmla="*/ 0 h 66"/>
                <a:gd name="T4" fmla="*/ 0 w 107"/>
                <a:gd name="T5" fmla="*/ 0 h 66"/>
                <a:gd name="T6" fmla="*/ 0 w 107"/>
                <a:gd name="T7" fmla="*/ 0 h 66"/>
                <a:gd name="T8" fmla="*/ 0 w 107"/>
                <a:gd name="T9" fmla="*/ 0 h 66"/>
                <a:gd name="T10" fmla="*/ 0 w 107"/>
                <a:gd name="T11" fmla="*/ 0 h 66"/>
                <a:gd name="T12" fmla="*/ 0 w 107"/>
                <a:gd name="T13" fmla="*/ 0 h 66"/>
                <a:gd name="T14" fmla="*/ 0 w 107"/>
                <a:gd name="T15" fmla="*/ 0 h 66"/>
                <a:gd name="T16" fmla="*/ 0 w 107"/>
                <a:gd name="T17" fmla="*/ 0 h 66"/>
                <a:gd name="T18" fmla="*/ 0 w 107"/>
                <a:gd name="T19" fmla="*/ 0 h 66"/>
                <a:gd name="T20" fmla="*/ 0 w 107"/>
                <a:gd name="T21" fmla="*/ 0 h 66"/>
                <a:gd name="T22" fmla="*/ 0 w 107"/>
                <a:gd name="T23" fmla="*/ 0 h 6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7"/>
                <a:gd name="T37" fmla="*/ 0 h 66"/>
                <a:gd name="T38" fmla="*/ 107 w 107"/>
                <a:gd name="T39" fmla="*/ 66 h 6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7" h="66">
                  <a:moveTo>
                    <a:pt x="6" y="0"/>
                  </a:moveTo>
                  <a:lnTo>
                    <a:pt x="0" y="63"/>
                  </a:lnTo>
                  <a:lnTo>
                    <a:pt x="14" y="64"/>
                  </a:lnTo>
                  <a:lnTo>
                    <a:pt x="17" y="53"/>
                  </a:lnTo>
                  <a:lnTo>
                    <a:pt x="86" y="49"/>
                  </a:lnTo>
                  <a:lnTo>
                    <a:pt x="97" y="66"/>
                  </a:lnTo>
                  <a:lnTo>
                    <a:pt x="107" y="61"/>
                  </a:lnTo>
                  <a:lnTo>
                    <a:pt x="95" y="19"/>
                  </a:lnTo>
                  <a:lnTo>
                    <a:pt x="19" y="21"/>
                  </a:lnTo>
                  <a:lnTo>
                    <a:pt x="21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29" name="Freeform 119">
              <a:extLst>
                <a:ext uri="{FF2B5EF4-FFF2-40B4-BE49-F238E27FC236}">
                  <a16:creationId xmlns:a16="http://schemas.microsoft.com/office/drawing/2014/main" id="{45831013-0A44-7952-40D7-110450075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1996"/>
              <a:ext cx="3" cy="8"/>
            </a:xfrm>
            <a:custGeom>
              <a:avLst/>
              <a:gdLst>
                <a:gd name="T0" fmla="*/ 0 w 21"/>
                <a:gd name="T1" fmla="*/ 0 h 62"/>
                <a:gd name="T2" fmla="*/ 0 w 21"/>
                <a:gd name="T3" fmla="*/ 0 h 62"/>
                <a:gd name="T4" fmla="*/ 0 w 21"/>
                <a:gd name="T5" fmla="*/ 0 h 62"/>
                <a:gd name="T6" fmla="*/ 0 w 21"/>
                <a:gd name="T7" fmla="*/ 0 h 62"/>
                <a:gd name="T8" fmla="*/ 0 w 21"/>
                <a:gd name="T9" fmla="*/ 0 h 62"/>
                <a:gd name="T10" fmla="*/ 0 w 21"/>
                <a:gd name="T11" fmla="*/ 0 h 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"/>
                <a:gd name="T19" fmla="*/ 0 h 62"/>
                <a:gd name="T20" fmla="*/ 21 w 21"/>
                <a:gd name="T21" fmla="*/ 62 h 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" h="62">
                  <a:moveTo>
                    <a:pt x="0" y="2"/>
                  </a:moveTo>
                  <a:lnTo>
                    <a:pt x="4" y="62"/>
                  </a:lnTo>
                  <a:lnTo>
                    <a:pt x="21" y="60"/>
                  </a:lnTo>
                  <a:lnTo>
                    <a:pt x="19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30" name="Freeform 120">
              <a:extLst>
                <a:ext uri="{FF2B5EF4-FFF2-40B4-BE49-F238E27FC236}">
                  <a16:creationId xmlns:a16="http://schemas.microsoft.com/office/drawing/2014/main" id="{3BC4BBCA-7E00-BD2D-0D19-2BF62491D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986"/>
              <a:ext cx="375" cy="85"/>
            </a:xfrm>
            <a:custGeom>
              <a:avLst/>
              <a:gdLst>
                <a:gd name="T0" fmla="*/ 0 w 3016"/>
                <a:gd name="T1" fmla="*/ 1 h 682"/>
                <a:gd name="T2" fmla="*/ 0 w 3016"/>
                <a:gd name="T3" fmla="*/ 1 h 682"/>
                <a:gd name="T4" fmla="*/ 0 w 3016"/>
                <a:gd name="T5" fmla="*/ 1 h 682"/>
                <a:gd name="T6" fmla="*/ 6 w 3016"/>
                <a:gd name="T7" fmla="*/ 1 h 682"/>
                <a:gd name="T8" fmla="*/ 6 w 3016"/>
                <a:gd name="T9" fmla="*/ 1 h 682"/>
                <a:gd name="T10" fmla="*/ 6 w 3016"/>
                <a:gd name="T11" fmla="*/ 0 h 682"/>
                <a:gd name="T12" fmla="*/ 6 w 3016"/>
                <a:gd name="T13" fmla="*/ 1 h 682"/>
                <a:gd name="T14" fmla="*/ 6 w 3016"/>
                <a:gd name="T15" fmla="*/ 1 h 682"/>
                <a:gd name="T16" fmla="*/ 0 w 3016"/>
                <a:gd name="T17" fmla="*/ 1 h 682"/>
                <a:gd name="T18" fmla="*/ 0 w 3016"/>
                <a:gd name="T19" fmla="*/ 1 h 682"/>
                <a:gd name="T20" fmla="*/ 0 w 3016"/>
                <a:gd name="T21" fmla="*/ 1 h 68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16"/>
                <a:gd name="T34" fmla="*/ 0 h 682"/>
                <a:gd name="T35" fmla="*/ 3016 w 3016"/>
                <a:gd name="T36" fmla="*/ 682 h 68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16" h="682">
                  <a:moveTo>
                    <a:pt x="21" y="585"/>
                  </a:moveTo>
                  <a:lnTo>
                    <a:pt x="0" y="587"/>
                  </a:lnTo>
                  <a:lnTo>
                    <a:pt x="42" y="682"/>
                  </a:lnTo>
                  <a:lnTo>
                    <a:pt x="2991" y="672"/>
                  </a:lnTo>
                  <a:lnTo>
                    <a:pt x="3016" y="587"/>
                  </a:lnTo>
                  <a:lnTo>
                    <a:pt x="2879" y="0"/>
                  </a:lnTo>
                  <a:lnTo>
                    <a:pt x="2993" y="589"/>
                  </a:lnTo>
                  <a:lnTo>
                    <a:pt x="2976" y="655"/>
                  </a:lnTo>
                  <a:lnTo>
                    <a:pt x="55" y="661"/>
                  </a:lnTo>
                  <a:lnTo>
                    <a:pt x="21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31" name="Freeform 121">
              <a:extLst>
                <a:ext uri="{FF2B5EF4-FFF2-40B4-BE49-F238E27FC236}">
                  <a16:creationId xmlns:a16="http://schemas.microsoft.com/office/drawing/2014/main" id="{D67CFCE2-AE66-6B89-E7A0-931AF97CC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" y="2061"/>
              <a:ext cx="371" cy="3"/>
            </a:xfrm>
            <a:custGeom>
              <a:avLst/>
              <a:gdLst>
                <a:gd name="T0" fmla="*/ 0 w 2983"/>
                <a:gd name="T1" fmla="*/ 0 h 21"/>
                <a:gd name="T2" fmla="*/ 6 w 2983"/>
                <a:gd name="T3" fmla="*/ 0 h 21"/>
                <a:gd name="T4" fmla="*/ 6 w 2983"/>
                <a:gd name="T5" fmla="*/ 0 h 21"/>
                <a:gd name="T6" fmla="*/ 0 w 2983"/>
                <a:gd name="T7" fmla="*/ 0 h 21"/>
                <a:gd name="T8" fmla="*/ 0 w 2983"/>
                <a:gd name="T9" fmla="*/ 0 h 21"/>
                <a:gd name="T10" fmla="*/ 0 w 2983"/>
                <a:gd name="T11" fmla="*/ 0 h 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83"/>
                <a:gd name="T19" fmla="*/ 0 h 21"/>
                <a:gd name="T20" fmla="*/ 2983 w 2983"/>
                <a:gd name="T21" fmla="*/ 21 h 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83" h="21">
                  <a:moveTo>
                    <a:pt x="5" y="6"/>
                  </a:moveTo>
                  <a:lnTo>
                    <a:pt x="2983" y="0"/>
                  </a:lnTo>
                  <a:lnTo>
                    <a:pt x="2973" y="17"/>
                  </a:lnTo>
                  <a:lnTo>
                    <a:pt x="0" y="21"/>
                  </a:lnTo>
                  <a:lnTo>
                    <a:pt x="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32" name="Freeform 122">
              <a:extLst>
                <a:ext uri="{FF2B5EF4-FFF2-40B4-BE49-F238E27FC236}">
                  <a16:creationId xmlns:a16="http://schemas.microsoft.com/office/drawing/2014/main" id="{365A65A1-30C6-9774-E3DE-7BCC5C7D0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" y="2039"/>
              <a:ext cx="21" cy="7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0 h 58"/>
                <a:gd name="T4" fmla="*/ 0 w 167"/>
                <a:gd name="T5" fmla="*/ 0 h 58"/>
                <a:gd name="T6" fmla="*/ 0 w 167"/>
                <a:gd name="T7" fmla="*/ 0 h 58"/>
                <a:gd name="T8" fmla="*/ 0 w 167"/>
                <a:gd name="T9" fmla="*/ 0 h 58"/>
                <a:gd name="T10" fmla="*/ 0 w 167"/>
                <a:gd name="T11" fmla="*/ 0 h 58"/>
                <a:gd name="T12" fmla="*/ 0 w 167"/>
                <a:gd name="T13" fmla="*/ 0 h 58"/>
                <a:gd name="T14" fmla="*/ 0 w 167"/>
                <a:gd name="T15" fmla="*/ 0 h 58"/>
                <a:gd name="T16" fmla="*/ 0 w 167"/>
                <a:gd name="T17" fmla="*/ 0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67"/>
                <a:gd name="T28" fmla="*/ 0 h 58"/>
                <a:gd name="T29" fmla="*/ 167 w 167"/>
                <a:gd name="T30" fmla="*/ 58 h 5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67" h="58">
                  <a:moveTo>
                    <a:pt x="3" y="15"/>
                  </a:moveTo>
                  <a:lnTo>
                    <a:pt x="0" y="57"/>
                  </a:lnTo>
                  <a:lnTo>
                    <a:pt x="165" y="58"/>
                  </a:lnTo>
                  <a:lnTo>
                    <a:pt x="167" y="3"/>
                  </a:lnTo>
                  <a:lnTo>
                    <a:pt x="154" y="0"/>
                  </a:lnTo>
                  <a:lnTo>
                    <a:pt x="150" y="47"/>
                  </a:lnTo>
                  <a:lnTo>
                    <a:pt x="127" y="13"/>
                  </a:lnTo>
                  <a:lnTo>
                    <a:pt x="3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33" name="Freeform 123">
              <a:extLst>
                <a:ext uri="{FF2B5EF4-FFF2-40B4-BE49-F238E27FC236}">
                  <a16:creationId xmlns:a16="http://schemas.microsoft.com/office/drawing/2014/main" id="{8AF0150C-8355-15BF-4892-33F2400BD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0" y="2032"/>
              <a:ext cx="10" cy="5"/>
            </a:xfrm>
            <a:custGeom>
              <a:avLst/>
              <a:gdLst>
                <a:gd name="T0" fmla="*/ 0 w 78"/>
                <a:gd name="T1" fmla="*/ 0 h 37"/>
                <a:gd name="T2" fmla="*/ 0 w 78"/>
                <a:gd name="T3" fmla="*/ 0 h 37"/>
                <a:gd name="T4" fmla="*/ 0 w 78"/>
                <a:gd name="T5" fmla="*/ 0 h 37"/>
                <a:gd name="T6" fmla="*/ 0 w 78"/>
                <a:gd name="T7" fmla="*/ 0 h 37"/>
                <a:gd name="T8" fmla="*/ 0 w 78"/>
                <a:gd name="T9" fmla="*/ 0 h 37"/>
                <a:gd name="T10" fmla="*/ 0 w 78"/>
                <a:gd name="T11" fmla="*/ 0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8"/>
                <a:gd name="T19" fmla="*/ 0 h 37"/>
                <a:gd name="T20" fmla="*/ 78 w 78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8" h="37">
                  <a:moveTo>
                    <a:pt x="6" y="2"/>
                  </a:moveTo>
                  <a:lnTo>
                    <a:pt x="0" y="37"/>
                  </a:lnTo>
                  <a:lnTo>
                    <a:pt x="78" y="35"/>
                  </a:lnTo>
                  <a:lnTo>
                    <a:pt x="65" y="0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34" name="Freeform 124">
              <a:extLst>
                <a:ext uri="{FF2B5EF4-FFF2-40B4-BE49-F238E27FC236}">
                  <a16:creationId xmlns:a16="http://schemas.microsoft.com/office/drawing/2014/main" id="{1C431440-839B-DBAA-E7E5-F92B826D4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2029"/>
              <a:ext cx="41" cy="17"/>
            </a:xfrm>
            <a:custGeom>
              <a:avLst/>
              <a:gdLst>
                <a:gd name="T0" fmla="*/ 0 w 327"/>
                <a:gd name="T1" fmla="*/ 0 h 137"/>
                <a:gd name="T2" fmla="*/ 0 w 327"/>
                <a:gd name="T3" fmla="*/ 0 h 137"/>
                <a:gd name="T4" fmla="*/ 0 w 327"/>
                <a:gd name="T5" fmla="*/ 0 h 137"/>
                <a:gd name="T6" fmla="*/ 0 w 327"/>
                <a:gd name="T7" fmla="*/ 0 h 137"/>
                <a:gd name="T8" fmla="*/ 0 w 327"/>
                <a:gd name="T9" fmla="*/ 0 h 137"/>
                <a:gd name="T10" fmla="*/ 0 w 327"/>
                <a:gd name="T11" fmla="*/ 0 h 137"/>
                <a:gd name="T12" fmla="*/ 1 w 327"/>
                <a:gd name="T13" fmla="*/ 0 h 137"/>
                <a:gd name="T14" fmla="*/ 1 w 327"/>
                <a:gd name="T15" fmla="*/ 0 h 137"/>
                <a:gd name="T16" fmla="*/ 0 w 327"/>
                <a:gd name="T17" fmla="*/ 0 h 137"/>
                <a:gd name="T18" fmla="*/ 0 w 327"/>
                <a:gd name="T19" fmla="*/ 0 h 137"/>
                <a:gd name="T20" fmla="*/ 0 w 327"/>
                <a:gd name="T21" fmla="*/ 0 h 137"/>
                <a:gd name="T22" fmla="*/ 0 w 327"/>
                <a:gd name="T23" fmla="*/ 0 h 137"/>
                <a:gd name="T24" fmla="*/ 0 w 327"/>
                <a:gd name="T25" fmla="*/ 0 h 137"/>
                <a:gd name="T26" fmla="*/ 0 w 327"/>
                <a:gd name="T27" fmla="*/ 0 h 137"/>
                <a:gd name="T28" fmla="*/ 0 w 327"/>
                <a:gd name="T29" fmla="*/ 0 h 137"/>
                <a:gd name="T30" fmla="*/ 0 w 327"/>
                <a:gd name="T31" fmla="*/ 0 h 13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27"/>
                <a:gd name="T49" fmla="*/ 0 h 137"/>
                <a:gd name="T50" fmla="*/ 327 w 327"/>
                <a:gd name="T51" fmla="*/ 137 h 13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27" h="137">
                  <a:moveTo>
                    <a:pt x="44" y="83"/>
                  </a:moveTo>
                  <a:lnTo>
                    <a:pt x="152" y="83"/>
                  </a:lnTo>
                  <a:lnTo>
                    <a:pt x="160" y="137"/>
                  </a:lnTo>
                  <a:lnTo>
                    <a:pt x="175" y="137"/>
                  </a:lnTo>
                  <a:lnTo>
                    <a:pt x="169" y="85"/>
                  </a:lnTo>
                  <a:lnTo>
                    <a:pt x="185" y="49"/>
                  </a:lnTo>
                  <a:lnTo>
                    <a:pt x="327" y="51"/>
                  </a:lnTo>
                  <a:lnTo>
                    <a:pt x="318" y="26"/>
                  </a:lnTo>
                  <a:lnTo>
                    <a:pt x="27" y="23"/>
                  </a:lnTo>
                  <a:lnTo>
                    <a:pt x="19" y="0"/>
                  </a:lnTo>
                  <a:lnTo>
                    <a:pt x="2" y="13"/>
                  </a:lnTo>
                  <a:lnTo>
                    <a:pt x="0" y="61"/>
                  </a:lnTo>
                  <a:lnTo>
                    <a:pt x="27" y="61"/>
                  </a:lnTo>
                  <a:lnTo>
                    <a:pt x="32" y="83"/>
                  </a:lnTo>
                  <a:lnTo>
                    <a:pt x="44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35" name="Freeform 125">
              <a:extLst>
                <a:ext uri="{FF2B5EF4-FFF2-40B4-BE49-F238E27FC236}">
                  <a16:creationId xmlns:a16="http://schemas.microsoft.com/office/drawing/2014/main" id="{CE0922A4-F1E9-EABC-A988-2B33AE24C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5" y="2032"/>
              <a:ext cx="9" cy="9"/>
            </a:xfrm>
            <a:custGeom>
              <a:avLst/>
              <a:gdLst>
                <a:gd name="T0" fmla="*/ 0 w 74"/>
                <a:gd name="T1" fmla="*/ 0 h 69"/>
                <a:gd name="T2" fmla="*/ 0 w 74"/>
                <a:gd name="T3" fmla="*/ 0 h 69"/>
                <a:gd name="T4" fmla="*/ 0 w 74"/>
                <a:gd name="T5" fmla="*/ 0 h 69"/>
                <a:gd name="T6" fmla="*/ 0 w 74"/>
                <a:gd name="T7" fmla="*/ 0 h 69"/>
                <a:gd name="T8" fmla="*/ 0 w 74"/>
                <a:gd name="T9" fmla="*/ 0 h 69"/>
                <a:gd name="T10" fmla="*/ 0 w 74"/>
                <a:gd name="T11" fmla="*/ 0 h 69"/>
                <a:gd name="T12" fmla="*/ 0 w 74"/>
                <a:gd name="T13" fmla="*/ 0 h 69"/>
                <a:gd name="T14" fmla="*/ 0 w 74"/>
                <a:gd name="T15" fmla="*/ 0 h 6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4"/>
                <a:gd name="T25" fmla="*/ 0 h 69"/>
                <a:gd name="T26" fmla="*/ 74 w 74"/>
                <a:gd name="T27" fmla="*/ 69 h 6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4" h="69">
                  <a:moveTo>
                    <a:pt x="6" y="0"/>
                  </a:moveTo>
                  <a:lnTo>
                    <a:pt x="0" y="23"/>
                  </a:lnTo>
                  <a:lnTo>
                    <a:pt x="28" y="27"/>
                  </a:lnTo>
                  <a:lnTo>
                    <a:pt x="59" y="69"/>
                  </a:lnTo>
                  <a:lnTo>
                    <a:pt x="74" y="33"/>
                  </a:lnTo>
                  <a:lnTo>
                    <a:pt x="74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36" name="Freeform 126">
              <a:extLst>
                <a:ext uri="{FF2B5EF4-FFF2-40B4-BE49-F238E27FC236}">
                  <a16:creationId xmlns:a16="http://schemas.microsoft.com/office/drawing/2014/main" id="{884F75B4-8176-D08A-C5AD-ACFDD7AF4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" y="2036"/>
              <a:ext cx="4" cy="9"/>
            </a:xfrm>
            <a:custGeom>
              <a:avLst/>
              <a:gdLst>
                <a:gd name="T0" fmla="*/ 0 w 34"/>
                <a:gd name="T1" fmla="*/ 0 h 74"/>
                <a:gd name="T2" fmla="*/ 0 w 34"/>
                <a:gd name="T3" fmla="*/ 0 h 74"/>
                <a:gd name="T4" fmla="*/ 0 w 34"/>
                <a:gd name="T5" fmla="*/ 0 h 74"/>
                <a:gd name="T6" fmla="*/ 0 w 34"/>
                <a:gd name="T7" fmla="*/ 0 h 74"/>
                <a:gd name="T8" fmla="*/ 0 w 34"/>
                <a:gd name="T9" fmla="*/ 0 h 74"/>
                <a:gd name="T10" fmla="*/ 0 w 34"/>
                <a:gd name="T11" fmla="*/ 0 h 74"/>
                <a:gd name="T12" fmla="*/ 0 w 34"/>
                <a:gd name="T13" fmla="*/ 0 h 74"/>
                <a:gd name="T14" fmla="*/ 0 w 34"/>
                <a:gd name="T15" fmla="*/ 0 h 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"/>
                <a:gd name="T25" fmla="*/ 0 h 74"/>
                <a:gd name="T26" fmla="*/ 34 w 34"/>
                <a:gd name="T27" fmla="*/ 74 h 7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" h="74">
                  <a:moveTo>
                    <a:pt x="0" y="5"/>
                  </a:moveTo>
                  <a:lnTo>
                    <a:pt x="17" y="34"/>
                  </a:lnTo>
                  <a:lnTo>
                    <a:pt x="15" y="74"/>
                  </a:lnTo>
                  <a:lnTo>
                    <a:pt x="34" y="74"/>
                  </a:lnTo>
                  <a:lnTo>
                    <a:pt x="34" y="0"/>
                  </a:lnTo>
                  <a:lnTo>
                    <a:pt x="21" y="2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37" name="Freeform 127">
              <a:extLst>
                <a:ext uri="{FF2B5EF4-FFF2-40B4-BE49-F238E27FC236}">
                  <a16:creationId xmlns:a16="http://schemas.microsoft.com/office/drawing/2014/main" id="{CDA2CD04-3A9A-EB59-8934-CCB34817A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" y="1731"/>
              <a:ext cx="185" cy="144"/>
            </a:xfrm>
            <a:custGeom>
              <a:avLst/>
              <a:gdLst>
                <a:gd name="T0" fmla="*/ 0 w 1483"/>
                <a:gd name="T1" fmla="*/ 0 h 1160"/>
                <a:gd name="T2" fmla="*/ 0 w 1483"/>
                <a:gd name="T3" fmla="*/ 2 h 1160"/>
                <a:gd name="T4" fmla="*/ 3 w 1483"/>
                <a:gd name="T5" fmla="*/ 2 h 1160"/>
                <a:gd name="T6" fmla="*/ 3 w 1483"/>
                <a:gd name="T7" fmla="*/ 2 h 1160"/>
                <a:gd name="T8" fmla="*/ 3 w 1483"/>
                <a:gd name="T9" fmla="*/ 2 h 1160"/>
                <a:gd name="T10" fmla="*/ 3 w 1483"/>
                <a:gd name="T11" fmla="*/ 2 h 1160"/>
                <a:gd name="T12" fmla="*/ 2 w 1483"/>
                <a:gd name="T13" fmla="*/ 2 h 1160"/>
                <a:gd name="T14" fmla="*/ 2 w 1483"/>
                <a:gd name="T15" fmla="*/ 2 h 1160"/>
                <a:gd name="T16" fmla="*/ 2 w 1483"/>
                <a:gd name="T17" fmla="*/ 2 h 1160"/>
                <a:gd name="T18" fmla="*/ 1 w 1483"/>
                <a:gd name="T19" fmla="*/ 2 h 1160"/>
                <a:gd name="T20" fmla="*/ 1 w 1483"/>
                <a:gd name="T21" fmla="*/ 2 h 1160"/>
                <a:gd name="T22" fmla="*/ 1 w 1483"/>
                <a:gd name="T23" fmla="*/ 2 h 1160"/>
                <a:gd name="T24" fmla="*/ 1 w 1483"/>
                <a:gd name="T25" fmla="*/ 2 h 1160"/>
                <a:gd name="T26" fmla="*/ 1 w 1483"/>
                <a:gd name="T27" fmla="*/ 1 h 1160"/>
                <a:gd name="T28" fmla="*/ 1 w 1483"/>
                <a:gd name="T29" fmla="*/ 1 h 1160"/>
                <a:gd name="T30" fmla="*/ 1 w 1483"/>
                <a:gd name="T31" fmla="*/ 1 h 1160"/>
                <a:gd name="T32" fmla="*/ 1 w 1483"/>
                <a:gd name="T33" fmla="*/ 1 h 1160"/>
                <a:gd name="T34" fmla="*/ 1 w 1483"/>
                <a:gd name="T35" fmla="*/ 0 h 1160"/>
                <a:gd name="T36" fmla="*/ 1 w 1483"/>
                <a:gd name="T37" fmla="*/ 0 h 1160"/>
                <a:gd name="T38" fmla="*/ 1 w 1483"/>
                <a:gd name="T39" fmla="*/ 0 h 1160"/>
                <a:gd name="T40" fmla="*/ 2 w 1483"/>
                <a:gd name="T41" fmla="*/ 0 h 1160"/>
                <a:gd name="T42" fmla="*/ 2 w 1483"/>
                <a:gd name="T43" fmla="*/ 0 h 1160"/>
                <a:gd name="T44" fmla="*/ 2 w 1483"/>
                <a:gd name="T45" fmla="*/ 0 h 1160"/>
                <a:gd name="T46" fmla="*/ 3 w 1483"/>
                <a:gd name="T47" fmla="*/ 0 h 1160"/>
                <a:gd name="T48" fmla="*/ 3 w 1483"/>
                <a:gd name="T49" fmla="*/ 0 h 1160"/>
                <a:gd name="T50" fmla="*/ 3 w 1483"/>
                <a:gd name="T51" fmla="*/ 0 h 1160"/>
                <a:gd name="T52" fmla="*/ 1 w 1483"/>
                <a:gd name="T53" fmla="*/ 0 h 1160"/>
                <a:gd name="T54" fmla="*/ 0 w 1483"/>
                <a:gd name="T55" fmla="*/ 0 h 1160"/>
                <a:gd name="T56" fmla="*/ 0 w 1483"/>
                <a:gd name="T57" fmla="*/ 0 h 116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83"/>
                <a:gd name="T88" fmla="*/ 0 h 1160"/>
                <a:gd name="T89" fmla="*/ 1483 w 1483"/>
                <a:gd name="T90" fmla="*/ 1160 h 1160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83" h="1160">
                  <a:moveTo>
                    <a:pt x="0" y="6"/>
                  </a:moveTo>
                  <a:lnTo>
                    <a:pt x="17" y="1160"/>
                  </a:lnTo>
                  <a:lnTo>
                    <a:pt x="1483" y="1150"/>
                  </a:lnTo>
                  <a:lnTo>
                    <a:pt x="1474" y="1027"/>
                  </a:lnTo>
                  <a:lnTo>
                    <a:pt x="1409" y="1067"/>
                  </a:lnTo>
                  <a:lnTo>
                    <a:pt x="1320" y="1084"/>
                  </a:lnTo>
                  <a:lnTo>
                    <a:pt x="1194" y="1092"/>
                  </a:lnTo>
                  <a:lnTo>
                    <a:pt x="1046" y="1090"/>
                  </a:lnTo>
                  <a:lnTo>
                    <a:pt x="880" y="1076"/>
                  </a:lnTo>
                  <a:lnTo>
                    <a:pt x="705" y="1040"/>
                  </a:lnTo>
                  <a:lnTo>
                    <a:pt x="574" y="997"/>
                  </a:lnTo>
                  <a:lnTo>
                    <a:pt x="504" y="932"/>
                  </a:lnTo>
                  <a:lnTo>
                    <a:pt x="466" y="871"/>
                  </a:lnTo>
                  <a:lnTo>
                    <a:pt x="439" y="774"/>
                  </a:lnTo>
                  <a:lnTo>
                    <a:pt x="428" y="633"/>
                  </a:lnTo>
                  <a:lnTo>
                    <a:pt x="449" y="480"/>
                  </a:lnTo>
                  <a:lnTo>
                    <a:pt x="500" y="358"/>
                  </a:lnTo>
                  <a:lnTo>
                    <a:pt x="578" y="244"/>
                  </a:lnTo>
                  <a:lnTo>
                    <a:pt x="666" y="153"/>
                  </a:lnTo>
                  <a:lnTo>
                    <a:pt x="780" y="82"/>
                  </a:lnTo>
                  <a:lnTo>
                    <a:pt x="909" y="48"/>
                  </a:lnTo>
                  <a:lnTo>
                    <a:pt x="1044" y="37"/>
                  </a:lnTo>
                  <a:lnTo>
                    <a:pt x="1196" y="37"/>
                  </a:lnTo>
                  <a:lnTo>
                    <a:pt x="1384" y="42"/>
                  </a:lnTo>
                  <a:lnTo>
                    <a:pt x="1447" y="88"/>
                  </a:lnTo>
                  <a:lnTo>
                    <a:pt x="1468" y="16"/>
                  </a:lnTo>
                  <a:lnTo>
                    <a:pt x="736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38" name="Freeform 128">
              <a:extLst>
                <a:ext uri="{FF2B5EF4-FFF2-40B4-BE49-F238E27FC236}">
                  <a16:creationId xmlns:a16="http://schemas.microsoft.com/office/drawing/2014/main" id="{0DFE3688-618F-129F-2870-5AF3ADB3E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1" y="1733"/>
              <a:ext cx="17" cy="141"/>
            </a:xfrm>
            <a:custGeom>
              <a:avLst/>
              <a:gdLst>
                <a:gd name="T0" fmla="*/ 0 w 141"/>
                <a:gd name="T1" fmla="*/ 0 h 1132"/>
                <a:gd name="T2" fmla="*/ 0 w 141"/>
                <a:gd name="T3" fmla="*/ 0 h 1132"/>
                <a:gd name="T4" fmla="*/ 0 w 141"/>
                <a:gd name="T5" fmla="*/ 1 h 1132"/>
                <a:gd name="T6" fmla="*/ 0 w 141"/>
                <a:gd name="T7" fmla="*/ 1 h 1132"/>
                <a:gd name="T8" fmla="*/ 0 w 141"/>
                <a:gd name="T9" fmla="*/ 2 h 1132"/>
                <a:gd name="T10" fmla="*/ 0 w 141"/>
                <a:gd name="T11" fmla="*/ 2 h 1132"/>
                <a:gd name="T12" fmla="*/ 0 w 141"/>
                <a:gd name="T13" fmla="*/ 2 h 1132"/>
                <a:gd name="T14" fmla="*/ 0 w 141"/>
                <a:gd name="T15" fmla="*/ 1 h 1132"/>
                <a:gd name="T16" fmla="*/ 0 w 141"/>
                <a:gd name="T17" fmla="*/ 1 h 1132"/>
                <a:gd name="T18" fmla="*/ 0 w 141"/>
                <a:gd name="T19" fmla="*/ 0 h 1132"/>
                <a:gd name="T20" fmla="*/ 0 w 141"/>
                <a:gd name="T21" fmla="*/ 0 h 1132"/>
                <a:gd name="T22" fmla="*/ 0 w 141"/>
                <a:gd name="T23" fmla="*/ 0 h 113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41"/>
                <a:gd name="T37" fmla="*/ 0 h 1132"/>
                <a:gd name="T38" fmla="*/ 141 w 141"/>
                <a:gd name="T39" fmla="*/ 1132 h 113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41" h="1132">
                  <a:moveTo>
                    <a:pt x="0" y="11"/>
                  </a:moveTo>
                  <a:lnTo>
                    <a:pt x="61" y="292"/>
                  </a:lnTo>
                  <a:lnTo>
                    <a:pt x="85" y="558"/>
                  </a:lnTo>
                  <a:lnTo>
                    <a:pt x="91" y="766"/>
                  </a:lnTo>
                  <a:lnTo>
                    <a:pt x="70" y="1119"/>
                  </a:lnTo>
                  <a:lnTo>
                    <a:pt x="139" y="1132"/>
                  </a:lnTo>
                  <a:lnTo>
                    <a:pt x="141" y="874"/>
                  </a:lnTo>
                  <a:lnTo>
                    <a:pt x="141" y="672"/>
                  </a:lnTo>
                  <a:lnTo>
                    <a:pt x="135" y="404"/>
                  </a:lnTo>
                  <a:lnTo>
                    <a:pt x="11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39" name="Freeform 129">
              <a:extLst>
                <a:ext uri="{FF2B5EF4-FFF2-40B4-BE49-F238E27FC236}">
                  <a16:creationId xmlns:a16="http://schemas.microsoft.com/office/drawing/2014/main" id="{3935AFF1-9505-BC5C-8302-A9FA0FEA8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" y="1704"/>
              <a:ext cx="241" cy="222"/>
            </a:xfrm>
            <a:custGeom>
              <a:avLst/>
              <a:gdLst>
                <a:gd name="T0" fmla="*/ 0 w 1937"/>
                <a:gd name="T1" fmla="*/ 3 h 1777"/>
                <a:gd name="T2" fmla="*/ 0 w 1937"/>
                <a:gd name="T3" fmla="*/ 3 h 1777"/>
                <a:gd name="T4" fmla="*/ 0 w 1937"/>
                <a:gd name="T5" fmla="*/ 3 h 1777"/>
                <a:gd name="T6" fmla="*/ 0 w 1937"/>
                <a:gd name="T7" fmla="*/ 3 h 1777"/>
                <a:gd name="T8" fmla="*/ 0 w 1937"/>
                <a:gd name="T9" fmla="*/ 3 h 1777"/>
                <a:gd name="T10" fmla="*/ 0 w 1937"/>
                <a:gd name="T11" fmla="*/ 3 h 1777"/>
                <a:gd name="T12" fmla="*/ 0 w 1937"/>
                <a:gd name="T13" fmla="*/ 3 h 1777"/>
                <a:gd name="T14" fmla="*/ 0 w 1937"/>
                <a:gd name="T15" fmla="*/ 0 h 1777"/>
                <a:gd name="T16" fmla="*/ 0 w 1937"/>
                <a:gd name="T17" fmla="*/ 0 h 1777"/>
                <a:gd name="T18" fmla="*/ 0 w 1937"/>
                <a:gd name="T19" fmla="*/ 0 h 1777"/>
                <a:gd name="T20" fmla="*/ 0 w 1937"/>
                <a:gd name="T21" fmla="*/ 0 h 1777"/>
                <a:gd name="T22" fmla="*/ 0 w 1937"/>
                <a:gd name="T23" fmla="*/ 0 h 1777"/>
                <a:gd name="T24" fmla="*/ 0 w 1937"/>
                <a:gd name="T25" fmla="*/ 1 h 1777"/>
                <a:gd name="T26" fmla="*/ 0 w 1937"/>
                <a:gd name="T27" fmla="*/ 2 h 1777"/>
                <a:gd name="T28" fmla="*/ 0 w 1937"/>
                <a:gd name="T29" fmla="*/ 3 h 1777"/>
                <a:gd name="T30" fmla="*/ 0 w 1937"/>
                <a:gd name="T31" fmla="*/ 3 h 1777"/>
                <a:gd name="T32" fmla="*/ 4 w 1937"/>
                <a:gd name="T33" fmla="*/ 3 h 1777"/>
                <a:gd name="T34" fmla="*/ 4 w 1937"/>
                <a:gd name="T35" fmla="*/ 3 h 1777"/>
                <a:gd name="T36" fmla="*/ 3 w 1937"/>
                <a:gd name="T37" fmla="*/ 3 h 1777"/>
                <a:gd name="T38" fmla="*/ 0 w 1937"/>
                <a:gd name="T39" fmla="*/ 3 h 1777"/>
                <a:gd name="T40" fmla="*/ 0 w 1937"/>
                <a:gd name="T41" fmla="*/ 3 h 1777"/>
                <a:gd name="T42" fmla="*/ 0 w 1937"/>
                <a:gd name="T43" fmla="*/ 3 h 1777"/>
                <a:gd name="T44" fmla="*/ 0 w 1937"/>
                <a:gd name="T45" fmla="*/ 3 h 1777"/>
                <a:gd name="T46" fmla="*/ 0 w 1937"/>
                <a:gd name="T47" fmla="*/ 3 h 177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937"/>
                <a:gd name="T73" fmla="*/ 0 h 1777"/>
                <a:gd name="T74" fmla="*/ 1937 w 1937"/>
                <a:gd name="T75" fmla="*/ 1777 h 177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937" h="1777">
                  <a:moveTo>
                    <a:pt x="268" y="1775"/>
                  </a:moveTo>
                  <a:lnTo>
                    <a:pt x="205" y="1777"/>
                  </a:lnTo>
                  <a:lnTo>
                    <a:pt x="158" y="1754"/>
                  </a:lnTo>
                  <a:lnTo>
                    <a:pt x="143" y="1718"/>
                  </a:lnTo>
                  <a:lnTo>
                    <a:pt x="139" y="1635"/>
                  </a:lnTo>
                  <a:lnTo>
                    <a:pt x="65" y="1633"/>
                  </a:lnTo>
                  <a:lnTo>
                    <a:pt x="19" y="1597"/>
                  </a:lnTo>
                  <a:lnTo>
                    <a:pt x="0" y="44"/>
                  </a:lnTo>
                  <a:lnTo>
                    <a:pt x="17" y="17"/>
                  </a:lnTo>
                  <a:lnTo>
                    <a:pt x="49" y="0"/>
                  </a:lnTo>
                  <a:lnTo>
                    <a:pt x="80" y="0"/>
                  </a:lnTo>
                  <a:lnTo>
                    <a:pt x="46" y="34"/>
                  </a:lnTo>
                  <a:lnTo>
                    <a:pt x="49" y="405"/>
                  </a:lnTo>
                  <a:lnTo>
                    <a:pt x="51" y="844"/>
                  </a:lnTo>
                  <a:lnTo>
                    <a:pt x="65" y="1574"/>
                  </a:lnTo>
                  <a:lnTo>
                    <a:pt x="95" y="1600"/>
                  </a:lnTo>
                  <a:lnTo>
                    <a:pt x="1863" y="1597"/>
                  </a:lnTo>
                  <a:lnTo>
                    <a:pt x="1937" y="1585"/>
                  </a:lnTo>
                  <a:lnTo>
                    <a:pt x="1842" y="1637"/>
                  </a:lnTo>
                  <a:lnTo>
                    <a:pt x="183" y="1637"/>
                  </a:lnTo>
                  <a:lnTo>
                    <a:pt x="194" y="1720"/>
                  </a:lnTo>
                  <a:lnTo>
                    <a:pt x="211" y="1751"/>
                  </a:lnTo>
                  <a:lnTo>
                    <a:pt x="268" y="17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40" name="Freeform 130">
              <a:extLst>
                <a:ext uri="{FF2B5EF4-FFF2-40B4-BE49-F238E27FC236}">
                  <a16:creationId xmlns:a16="http://schemas.microsoft.com/office/drawing/2014/main" id="{95D14ABD-96E6-193F-FBAE-1F941B40C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" y="1704"/>
              <a:ext cx="236" cy="195"/>
            </a:xfrm>
            <a:custGeom>
              <a:avLst/>
              <a:gdLst>
                <a:gd name="T0" fmla="*/ 4 w 1900"/>
                <a:gd name="T1" fmla="*/ 3 h 1562"/>
                <a:gd name="T2" fmla="*/ 3 w 1900"/>
                <a:gd name="T3" fmla="*/ 0 h 1562"/>
                <a:gd name="T4" fmla="*/ 3 w 1900"/>
                <a:gd name="T5" fmla="*/ 0 h 1562"/>
                <a:gd name="T6" fmla="*/ 0 w 1900"/>
                <a:gd name="T7" fmla="*/ 0 h 1562"/>
                <a:gd name="T8" fmla="*/ 0 w 1900"/>
                <a:gd name="T9" fmla="*/ 0 h 1562"/>
                <a:gd name="T10" fmla="*/ 3 w 1900"/>
                <a:gd name="T11" fmla="*/ 0 h 1562"/>
                <a:gd name="T12" fmla="*/ 4 w 1900"/>
                <a:gd name="T13" fmla="*/ 0 h 1562"/>
                <a:gd name="T14" fmla="*/ 4 w 1900"/>
                <a:gd name="T15" fmla="*/ 3 h 1562"/>
                <a:gd name="T16" fmla="*/ 4 w 1900"/>
                <a:gd name="T17" fmla="*/ 3 h 1562"/>
                <a:gd name="T18" fmla="*/ 4 w 1900"/>
                <a:gd name="T19" fmla="*/ 3 h 15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00"/>
                <a:gd name="T31" fmla="*/ 0 h 1562"/>
                <a:gd name="T32" fmla="*/ 1900 w 1900"/>
                <a:gd name="T33" fmla="*/ 1562 h 156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00" h="1562">
                  <a:moveTo>
                    <a:pt x="1877" y="1562"/>
                  </a:moveTo>
                  <a:lnTo>
                    <a:pt x="1831" y="32"/>
                  </a:lnTo>
                  <a:lnTo>
                    <a:pt x="1810" y="23"/>
                  </a:lnTo>
                  <a:lnTo>
                    <a:pt x="0" y="23"/>
                  </a:lnTo>
                  <a:lnTo>
                    <a:pt x="34" y="0"/>
                  </a:lnTo>
                  <a:lnTo>
                    <a:pt x="1843" y="0"/>
                  </a:lnTo>
                  <a:lnTo>
                    <a:pt x="1858" y="25"/>
                  </a:lnTo>
                  <a:lnTo>
                    <a:pt x="1900" y="1547"/>
                  </a:lnTo>
                  <a:lnTo>
                    <a:pt x="1877" y="15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41" name="Freeform 131">
              <a:extLst>
                <a:ext uri="{FF2B5EF4-FFF2-40B4-BE49-F238E27FC236}">
                  <a16:creationId xmlns:a16="http://schemas.microsoft.com/office/drawing/2014/main" id="{FDDD85D6-219A-311F-9594-E5C37E12E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" y="1706"/>
              <a:ext cx="237" cy="195"/>
            </a:xfrm>
            <a:custGeom>
              <a:avLst/>
              <a:gdLst>
                <a:gd name="T0" fmla="*/ 0 w 1909"/>
                <a:gd name="T1" fmla="*/ 0 h 1562"/>
                <a:gd name="T2" fmla="*/ 0 w 1909"/>
                <a:gd name="T3" fmla="*/ 0 h 1562"/>
                <a:gd name="T4" fmla="*/ 0 w 1909"/>
                <a:gd name="T5" fmla="*/ 3 h 1562"/>
                <a:gd name="T6" fmla="*/ 0 w 1909"/>
                <a:gd name="T7" fmla="*/ 3 h 1562"/>
                <a:gd name="T8" fmla="*/ 4 w 1909"/>
                <a:gd name="T9" fmla="*/ 3 h 1562"/>
                <a:gd name="T10" fmla="*/ 4 w 1909"/>
                <a:gd name="T11" fmla="*/ 3 h 1562"/>
                <a:gd name="T12" fmla="*/ 0 w 1909"/>
                <a:gd name="T13" fmla="*/ 3 h 1562"/>
                <a:gd name="T14" fmla="*/ 0 w 1909"/>
                <a:gd name="T15" fmla="*/ 3 h 1562"/>
                <a:gd name="T16" fmla="*/ 0 w 1909"/>
                <a:gd name="T17" fmla="*/ 0 h 1562"/>
                <a:gd name="T18" fmla="*/ 0 w 1909"/>
                <a:gd name="T19" fmla="*/ 0 h 1562"/>
                <a:gd name="T20" fmla="*/ 0 w 1909"/>
                <a:gd name="T21" fmla="*/ 0 h 1562"/>
                <a:gd name="T22" fmla="*/ 0 w 1909"/>
                <a:gd name="T23" fmla="*/ 0 h 156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909"/>
                <a:gd name="T37" fmla="*/ 0 h 1562"/>
                <a:gd name="T38" fmla="*/ 1909 w 1909"/>
                <a:gd name="T39" fmla="*/ 1562 h 156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909" h="1562">
                  <a:moveTo>
                    <a:pt x="21" y="6"/>
                  </a:moveTo>
                  <a:lnTo>
                    <a:pt x="0" y="29"/>
                  </a:lnTo>
                  <a:lnTo>
                    <a:pt x="7" y="1528"/>
                  </a:lnTo>
                  <a:lnTo>
                    <a:pt x="43" y="1562"/>
                  </a:lnTo>
                  <a:lnTo>
                    <a:pt x="1865" y="1561"/>
                  </a:lnTo>
                  <a:lnTo>
                    <a:pt x="1909" y="1540"/>
                  </a:lnTo>
                  <a:lnTo>
                    <a:pt x="64" y="1542"/>
                  </a:lnTo>
                  <a:lnTo>
                    <a:pt x="32" y="1517"/>
                  </a:lnTo>
                  <a:lnTo>
                    <a:pt x="13" y="34"/>
                  </a:lnTo>
                  <a:lnTo>
                    <a:pt x="38" y="0"/>
                  </a:lnTo>
                  <a:lnTo>
                    <a:pt x="2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42" name="Freeform 132">
              <a:extLst>
                <a:ext uri="{FF2B5EF4-FFF2-40B4-BE49-F238E27FC236}">
                  <a16:creationId xmlns:a16="http://schemas.microsoft.com/office/drawing/2014/main" id="{BFBCE470-A480-BF43-D0AB-ECB70DD0E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4" y="1905"/>
              <a:ext cx="196" cy="33"/>
            </a:xfrm>
            <a:custGeom>
              <a:avLst/>
              <a:gdLst>
                <a:gd name="T0" fmla="*/ 0 w 1575"/>
                <a:gd name="T1" fmla="*/ 0 h 262"/>
                <a:gd name="T2" fmla="*/ 2 w 1575"/>
                <a:gd name="T3" fmla="*/ 0 h 262"/>
                <a:gd name="T4" fmla="*/ 2 w 1575"/>
                <a:gd name="T5" fmla="*/ 0 h 262"/>
                <a:gd name="T6" fmla="*/ 2 w 1575"/>
                <a:gd name="T7" fmla="*/ 0 h 262"/>
                <a:gd name="T8" fmla="*/ 2 w 1575"/>
                <a:gd name="T9" fmla="*/ 0 h 262"/>
                <a:gd name="T10" fmla="*/ 3 w 1575"/>
                <a:gd name="T11" fmla="*/ 0 h 262"/>
                <a:gd name="T12" fmla="*/ 3 w 1575"/>
                <a:gd name="T13" fmla="*/ 0 h 262"/>
                <a:gd name="T14" fmla="*/ 3 w 1575"/>
                <a:gd name="T15" fmla="*/ 0 h 262"/>
                <a:gd name="T16" fmla="*/ 3 w 1575"/>
                <a:gd name="T17" fmla="*/ 1 h 262"/>
                <a:gd name="T18" fmla="*/ 2 w 1575"/>
                <a:gd name="T19" fmla="*/ 1 h 262"/>
                <a:gd name="T20" fmla="*/ 2 w 1575"/>
                <a:gd name="T21" fmla="*/ 1 h 262"/>
                <a:gd name="T22" fmla="*/ 3 w 1575"/>
                <a:gd name="T23" fmla="*/ 1 h 262"/>
                <a:gd name="T24" fmla="*/ 3 w 1575"/>
                <a:gd name="T25" fmla="*/ 0 h 262"/>
                <a:gd name="T26" fmla="*/ 0 w 1575"/>
                <a:gd name="T27" fmla="*/ 0 h 262"/>
                <a:gd name="T28" fmla="*/ 0 w 1575"/>
                <a:gd name="T29" fmla="*/ 1 h 262"/>
                <a:gd name="T30" fmla="*/ 0 w 1575"/>
                <a:gd name="T31" fmla="*/ 1 h 262"/>
                <a:gd name="T32" fmla="*/ 0 w 1575"/>
                <a:gd name="T33" fmla="*/ 1 h 262"/>
                <a:gd name="T34" fmla="*/ 0 w 1575"/>
                <a:gd name="T35" fmla="*/ 0 h 262"/>
                <a:gd name="T36" fmla="*/ 0 w 1575"/>
                <a:gd name="T37" fmla="*/ 0 h 2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75"/>
                <a:gd name="T58" fmla="*/ 0 h 262"/>
                <a:gd name="T59" fmla="*/ 1575 w 1575"/>
                <a:gd name="T60" fmla="*/ 262 h 2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75" h="262">
                  <a:moveTo>
                    <a:pt x="0" y="146"/>
                  </a:moveTo>
                  <a:lnTo>
                    <a:pt x="936" y="148"/>
                  </a:lnTo>
                  <a:lnTo>
                    <a:pt x="930" y="0"/>
                  </a:lnTo>
                  <a:lnTo>
                    <a:pt x="955" y="0"/>
                  </a:lnTo>
                  <a:lnTo>
                    <a:pt x="966" y="144"/>
                  </a:lnTo>
                  <a:lnTo>
                    <a:pt x="1369" y="148"/>
                  </a:lnTo>
                  <a:lnTo>
                    <a:pt x="1575" y="108"/>
                  </a:lnTo>
                  <a:lnTo>
                    <a:pt x="1396" y="176"/>
                  </a:lnTo>
                  <a:lnTo>
                    <a:pt x="1404" y="247"/>
                  </a:lnTo>
                  <a:lnTo>
                    <a:pt x="1124" y="254"/>
                  </a:lnTo>
                  <a:lnTo>
                    <a:pt x="1143" y="230"/>
                  </a:lnTo>
                  <a:lnTo>
                    <a:pt x="1345" y="226"/>
                  </a:lnTo>
                  <a:lnTo>
                    <a:pt x="1345" y="188"/>
                  </a:lnTo>
                  <a:lnTo>
                    <a:pt x="73" y="192"/>
                  </a:lnTo>
                  <a:lnTo>
                    <a:pt x="71" y="241"/>
                  </a:lnTo>
                  <a:lnTo>
                    <a:pt x="160" y="262"/>
                  </a:lnTo>
                  <a:lnTo>
                    <a:pt x="21" y="262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43" name="Freeform 133">
              <a:extLst>
                <a:ext uri="{FF2B5EF4-FFF2-40B4-BE49-F238E27FC236}">
                  <a16:creationId xmlns:a16="http://schemas.microsoft.com/office/drawing/2014/main" id="{91A658EA-1901-29C7-4EDB-131759335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1" y="1909"/>
              <a:ext cx="20" cy="11"/>
            </a:xfrm>
            <a:custGeom>
              <a:avLst/>
              <a:gdLst>
                <a:gd name="T0" fmla="*/ 0 w 158"/>
                <a:gd name="T1" fmla="*/ 0 h 84"/>
                <a:gd name="T2" fmla="*/ 0 w 158"/>
                <a:gd name="T3" fmla="*/ 0 h 84"/>
                <a:gd name="T4" fmla="*/ 0 w 158"/>
                <a:gd name="T5" fmla="*/ 0 h 84"/>
                <a:gd name="T6" fmla="*/ 0 w 158"/>
                <a:gd name="T7" fmla="*/ 0 h 84"/>
                <a:gd name="T8" fmla="*/ 0 w 158"/>
                <a:gd name="T9" fmla="*/ 0 h 84"/>
                <a:gd name="T10" fmla="*/ 0 w 158"/>
                <a:gd name="T11" fmla="*/ 0 h 84"/>
                <a:gd name="T12" fmla="*/ 0 w 158"/>
                <a:gd name="T13" fmla="*/ 0 h 84"/>
                <a:gd name="T14" fmla="*/ 0 w 158"/>
                <a:gd name="T15" fmla="*/ 0 h 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8"/>
                <a:gd name="T25" fmla="*/ 0 h 84"/>
                <a:gd name="T26" fmla="*/ 158 w 158"/>
                <a:gd name="T27" fmla="*/ 84 h 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8" h="84">
                  <a:moveTo>
                    <a:pt x="0" y="2"/>
                  </a:moveTo>
                  <a:lnTo>
                    <a:pt x="2" y="84"/>
                  </a:lnTo>
                  <a:lnTo>
                    <a:pt x="34" y="78"/>
                  </a:lnTo>
                  <a:lnTo>
                    <a:pt x="34" y="21"/>
                  </a:lnTo>
                  <a:lnTo>
                    <a:pt x="133" y="21"/>
                  </a:lnTo>
                  <a:lnTo>
                    <a:pt x="158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44" name="Freeform 134">
              <a:extLst>
                <a:ext uri="{FF2B5EF4-FFF2-40B4-BE49-F238E27FC236}">
                  <a16:creationId xmlns:a16="http://schemas.microsoft.com/office/drawing/2014/main" id="{E7796785-1A54-64AF-D917-FBF9D48E5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" y="1933"/>
              <a:ext cx="147" cy="16"/>
            </a:xfrm>
            <a:custGeom>
              <a:avLst/>
              <a:gdLst>
                <a:gd name="T0" fmla="*/ 0 w 1185"/>
                <a:gd name="T1" fmla="*/ 0 h 125"/>
                <a:gd name="T2" fmla="*/ 2 w 1185"/>
                <a:gd name="T3" fmla="*/ 0 h 125"/>
                <a:gd name="T4" fmla="*/ 2 w 1185"/>
                <a:gd name="T5" fmla="*/ 0 h 125"/>
                <a:gd name="T6" fmla="*/ 2 w 1185"/>
                <a:gd name="T7" fmla="*/ 0 h 125"/>
                <a:gd name="T8" fmla="*/ 0 w 1185"/>
                <a:gd name="T9" fmla="*/ 0 h 125"/>
                <a:gd name="T10" fmla="*/ 0 w 1185"/>
                <a:gd name="T11" fmla="*/ 0 h 125"/>
                <a:gd name="T12" fmla="*/ 0 w 1185"/>
                <a:gd name="T13" fmla="*/ 0 h 1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85"/>
                <a:gd name="T22" fmla="*/ 0 h 125"/>
                <a:gd name="T23" fmla="*/ 1185 w 1185"/>
                <a:gd name="T24" fmla="*/ 125 h 1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85" h="125">
                  <a:moveTo>
                    <a:pt x="0" y="0"/>
                  </a:moveTo>
                  <a:lnTo>
                    <a:pt x="1175" y="4"/>
                  </a:lnTo>
                  <a:lnTo>
                    <a:pt x="1155" y="30"/>
                  </a:lnTo>
                  <a:lnTo>
                    <a:pt x="1185" y="125"/>
                  </a:lnTo>
                  <a:lnTo>
                    <a:pt x="111" y="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45" name="Freeform 135">
              <a:extLst>
                <a:ext uri="{FF2B5EF4-FFF2-40B4-BE49-F238E27FC236}">
                  <a16:creationId xmlns:a16="http://schemas.microsoft.com/office/drawing/2014/main" id="{A588E7B2-603B-25EE-E230-687E06D25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" y="1937"/>
              <a:ext cx="175" cy="34"/>
            </a:xfrm>
            <a:custGeom>
              <a:avLst/>
              <a:gdLst>
                <a:gd name="T0" fmla="*/ 0 w 1404"/>
                <a:gd name="T1" fmla="*/ 0 h 274"/>
                <a:gd name="T2" fmla="*/ 0 w 1404"/>
                <a:gd name="T3" fmla="*/ 0 h 274"/>
                <a:gd name="T4" fmla="*/ 0 w 1404"/>
                <a:gd name="T5" fmla="*/ 0 h 274"/>
                <a:gd name="T6" fmla="*/ 3 w 1404"/>
                <a:gd name="T7" fmla="*/ 0 h 274"/>
                <a:gd name="T8" fmla="*/ 3 w 1404"/>
                <a:gd name="T9" fmla="*/ 0 h 274"/>
                <a:gd name="T10" fmla="*/ 0 w 1404"/>
                <a:gd name="T11" fmla="*/ 0 h 274"/>
                <a:gd name="T12" fmla="*/ 0 w 1404"/>
                <a:gd name="T13" fmla="*/ 0 h 274"/>
                <a:gd name="T14" fmla="*/ 0 w 1404"/>
                <a:gd name="T15" fmla="*/ 0 h 274"/>
                <a:gd name="T16" fmla="*/ 0 w 1404"/>
                <a:gd name="T17" fmla="*/ 0 h 274"/>
                <a:gd name="T18" fmla="*/ 0 w 1404"/>
                <a:gd name="T19" fmla="*/ 0 h 27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04"/>
                <a:gd name="T31" fmla="*/ 0 h 274"/>
                <a:gd name="T32" fmla="*/ 1404 w 1404"/>
                <a:gd name="T33" fmla="*/ 274 h 27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04" h="274">
                  <a:moveTo>
                    <a:pt x="94" y="0"/>
                  </a:moveTo>
                  <a:lnTo>
                    <a:pt x="2" y="154"/>
                  </a:lnTo>
                  <a:lnTo>
                    <a:pt x="0" y="274"/>
                  </a:lnTo>
                  <a:lnTo>
                    <a:pt x="1404" y="272"/>
                  </a:lnTo>
                  <a:lnTo>
                    <a:pt x="1352" y="234"/>
                  </a:lnTo>
                  <a:lnTo>
                    <a:pt x="27" y="234"/>
                  </a:lnTo>
                  <a:lnTo>
                    <a:pt x="35" y="158"/>
                  </a:lnTo>
                  <a:lnTo>
                    <a:pt x="107" y="2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46" name="Freeform 136">
              <a:extLst>
                <a:ext uri="{FF2B5EF4-FFF2-40B4-BE49-F238E27FC236}">
                  <a16:creationId xmlns:a16="http://schemas.microsoft.com/office/drawing/2014/main" id="{A4233B68-3A84-E6C8-F182-7934CBE61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1" y="1934"/>
              <a:ext cx="27" cy="38"/>
            </a:xfrm>
            <a:custGeom>
              <a:avLst/>
              <a:gdLst>
                <a:gd name="T0" fmla="*/ 0 w 217"/>
                <a:gd name="T1" fmla="*/ 0 h 306"/>
                <a:gd name="T2" fmla="*/ 0 w 217"/>
                <a:gd name="T3" fmla="*/ 0 h 306"/>
                <a:gd name="T4" fmla="*/ 0 w 217"/>
                <a:gd name="T5" fmla="*/ 1 h 306"/>
                <a:gd name="T6" fmla="*/ 0 w 217"/>
                <a:gd name="T7" fmla="*/ 0 h 306"/>
                <a:gd name="T8" fmla="*/ 0 w 217"/>
                <a:gd name="T9" fmla="*/ 0 h 306"/>
                <a:gd name="T10" fmla="*/ 0 w 217"/>
                <a:gd name="T11" fmla="*/ 0 h 306"/>
                <a:gd name="T12" fmla="*/ 0 w 217"/>
                <a:gd name="T13" fmla="*/ 0 h 3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7"/>
                <a:gd name="T22" fmla="*/ 0 h 306"/>
                <a:gd name="T23" fmla="*/ 217 w 217"/>
                <a:gd name="T24" fmla="*/ 306 h 3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7" h="306">
                  <a:moveTo>
                    <a:pt x="0" y="10"/>
                  </a:moveTo>
                  <a:lnTo>
                    <a:pt x="182" y="179"/>
                  </a:lnTo>
                  <a:lnTo>
                    <a:pt x="201" y="306"/>
                  </a:lnTo>
                  <a:lnTo>
                    <a:pt x="217" y="168"/>
                  </a:lnTo>
                  <a:lnTo>
                    <a:pt x="1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47" name="Freeform 137">
              <a:extLst>
                <a:ext uri="{FF2B5EF4-FFF2-40B4-BE49-F238E27FC236}">
                  <a16:creationId xmlns:a16="http://schemas.microsoft.com/office/drawing/2014/main" id="{AF15223E-0ED3-A7B5-8AE4-AE1890332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2" y="1955"/>
              <a:ext cx="156" cy="5"/>
            </a:xfrm>
            <a:custGeom>
              <a:avLst/>
              <a:gdLst>
                <a:gd name="T0" fmla="*/ 0 w 1255"/>
                <a:gd name="T1" fmla="*/ 0 h 39"/>
                <a:gd name="T2" fmla="*/ 2 w 1255"/>
                <a:gd name="T3" fmla="*/ 0 h 39"/>
                <a:gd name="T4" fmla="*/ 2 w 1255"/>
                <a:gd name="T5" fmla="*/ 0 h 39"/>
                <a:gd name="T6" fmla="*/ 0 w 1255"/>
                <a:gd name="T7" fmla="*/ 0 h 39"/>
                <a:gd name="T8" fmla="*/ 0 w 1255"/>
                <a:gd name="T9" fmla="*/ 0 h 39"/>
                <a:gd name="T10" fmla="*/ 0 w 1255"/>
                <a:gd name="T11" fmla="*/ 0 h 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55"/>
                <a:gd name="T19" fmla="*/ 0 h 39"/>
                <a:gd name="T20" fmla="*/ 1255 w 1255"/>
                <a:gd name="T21" fmla="*/ 39 h 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55" h="39">
                  <a:moveTo>
                    <a:pt x="0" y="3"/>
                  </a:moveTo>
                  <a:lnTo>
                    <a:pt x="1255" y="0"/>
                  </a:lnTo>
                  <a:lnTo>
                    <a:pt x="1198" y="39"/>
                  </a:lnTo>
                  <a:lnTo>
                    <a:pt x="57" y="3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48" name="Freeform 138">
              <a:extLst>
                <a:ext uri="{FF2B5EF4-FFF2-40B4-BE49-F238E27FC236}">
                  <a16:creationId xmlns:a16="http://schemas.microsoft.com/office/drawing/2014/main" id="{FD01B896-1FDE-6D0C-A2F6-F19B25661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" y="1906"/>
              <a:ext cx="3" cy="18"/>
            </a:xfrm>
            <a:custGeom>
              <a:avLst/>
              <a:gdLst>
                <a:gd name="T0" fmla="*/ 0 w 24"/>
                <a:gd name="T1" fmla="*/ 0 h 147"/>
                <a:gd name="T2" fmla="*/ 0 w 24"/>
                <a:gd name="T3" fmla="*/ 0 h 147"/>
                <a:gd name="T4" fmla="*/ 0 w 24"/>
                <a:gd name="T5" fmla="*/ 0 h 147"/>
                <a:gd name="T6" fmla="*/ 0 w 24"/>
                <a:gd name="T7" fmla="*/ 0 h 147"/>
                <a:gd name="T8" fmla="*/ 0 w 24"/>
                <a:gd name="T9" fmla="*/ 0 h 147"/>
                <a:gd name="T10" fmla="*/ 0 w 24"/>
                <a:gd name="T11" fmla="*/ 0 h 1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147"/>
                <a:gd name="T20" fmla="*/ 24 w 24"/>
                <a:gd name="T21" fmla="*/ 147 h 1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147">
                  <a:moveTo>
                    <a:pt x="0" y="2"/>
                  </a:moveTo>
                  <a:lnTo>
                    <a:pt x="3" y="122"/>
                  </a:lnTo>
                  <a:lnTo>
                    <a:pt x="24" y="147"/>
                  </a:lnTo>
                  <a:lnTo>
                    <a:pt x="22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49" name="Freeform 139">
              <a:extLst>
                <a:ext uri="{FF2B5EF4-FFF2-40B4-BE49-F238E27FC236}">
                  <a16:creationId xmlns:a16="http://schemas.microsoft.com/office/drawing/2014/main" id="{8CB98CF8-CD22-E14A-2809-4F4BDD455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6" y="1726"/>
              <a:ext cx="129" cy="153"/>
            </a:xfrm>
            <a:custGeom>
              <a:avLst/>
              <a:gdLst>
                <a:gd name="T0" fmla="*/ 0 w 1036"/>
                <a:gd name="T1" fmla="*/ 0 h 1228"/>
                <a:gd name="T2" fmla="*/ 2 w 1036"/>
                <a:gd name="T3" fmla="*/ 0 h 1228"/>
                <a:gd name="T4" fmla="*/ 2 w 1036"/>
                <a:gd name="T5" fmla="*/ 2 h 1228"/>
                <a:gd name="T6" fmla="*/ 2 w 1036"/>
                <a:gd name="T7" fmla="*/ 2 h 1228"/>
                <a:gd name="T8" fmla="*/ 2 w 1036"/>
                <a:gd name="T9" fmla="*/ 2 h 1228"/>
                <a:gd name="T10" fmla="*/ 2 w 1036"/>
                <a:gd name="T11" fmla="*/ 1 h 1228"/>
                <a:gd name="T12" fmla="*/ 2 w 1036"/>
                <a:gd name="T13" fmla="*/ 0 h 1228"/>
                <a:gd name="T14" fmla="*/ 1 w 1036"/>
                <a:gd name="T15" fmla="*/ 0 h 1228"/>
                <a:gd name="T16" fmla="*/ 0 w 1036"/>
                <a:gd name="T17" fmla="*/ 0 h 1228"/>
                <a:gd name="T18" fmla="*/ 0 w 1036"/>
                <a:gd name="T19" fmla="*/ 0 h 12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36"/>
                <a:gd name="T31" fmla="*/ 0 h 1228"/>
                <a:gd name="T32" fmla="*/ 1036 w 1036"/>
                <a:gd name="T33" fmla="*/ 1228 h 122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36" h="1228">
                  <a:moveTo>
                    <a:pt x="0" y="0"/>
                  </a:moveTo>
                  <a:lnTo>
                    <a:pt x="1004" y="1"/>
                  </a:lnTo>
                  <a:lnTo>
                    <a:pt x="1036" y="1228"/>
                  </a:lnTo>
                  <a:lnTo>
                    <a:pt x="994" y="1203"/>
                  </a:lnTo>
                  <a:lnTo>
                    <a:pt x="1009" y="1032"/>
                  </a:lnTo>
                  <a:lnTo>
                    <a:pt x="1000" y="380"/>
                  </a:lnTo>
                  <a:lnTo>
                    <a:pt x="973" y="45"/>
                  </a:lnTo>
                  <a:lnTo>
                    <a:pt x="696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50" name="Freeform 140">
              <a:extLst>
                <a:ext uri="{FF2B5EF4-FFF2-40B4-BE49-F238E27FC236}">
                  <a16:creationId xmlns:a16="http://schemas.microsoft.com/office/drawing/2014/main" id="{94DF5831-34A7-6245-450A-5C171C9E6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" y="1904"/>
              <a:ext cx="2" cy="15"/>
            </a:xfrm>
            <a:custGeom>
              <a:avLst/>
              <a:gdLst>
                <a:gd name="T0" fmla="*/ 0 w 19"/>
                <a:gd name="T1" fmla="*/ 0 h 118"/>
                <a:gd name="T2" fmla="*/ 0 w 19"/>
                <a:gd name="T3" fmla="*/ 0 h 118"/>
                <a:gd name="T4" fmla="*/ 0 w 19"/>
                <a:gd name="T5" fmla="*/ 0 h 118"/>
                <a:gd name="T6" fmla="*/ 0 w 19"/>
                <a:gd name="T7" fmla="*/ 0 h 118"/>
                <a:gd name="T8" fmla="*/ 0 w 19"/>
                <a:gd name="T9" fmla="*/ 0 h 118"/>
                <a:gd name="T10" fmla="*/ 0 w 19"/>
                <a:gd name="T11" fmla="*/ 0 h 1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"/>
                <a:gd name="T19" fmla="*/ 0 h 118"/>
                <a:gd name="T20" fmla="*/ 19 w 19"/>
                <a:gd name="T21" fmla="*/ 118 h 1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" h="118">
                  <a:moveTo>
                    <a:pt x="0" y="0"/>
                  </a:moveTo>
                  <a:lnTo>
                    <a:pt x="0" y="118"/>
                  </a:lnTo>
                  <a:lnTo>
                    <a:pt x="19" y="114"/>
                  </a:lnTo>
                  <a:lnTo>
                    <a:pt x="19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51" name="Freeform 141">
              <a:extLst>
                <a:ext uri="{FF2B5EF4-FFF2-40B4-BE49-F238E27FC236}">
                  <a16:creationId xmlns:a16="http://schemas.microsoft.com/office/drawing/2014/main" id="{81492E80-DFC2-CB2D-19FC-4A81C5D4A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1909"/>
              <a:ext cx="19" cy="10"/>
            </a:xfrm>
            <a:custGeom>
              <a:avLst/>
              <a:gdLst>
                <a:gd name="T0" fmla="*/ 0 w 151"/>
                <a:gd name="T1" fmla="*/ 0 h 80"/>
                <a:gd name="T2" fmla="*/ 0 w 151"/>
                <a:gd name="T3" fmla="*/ 0 h 80"/>
                <a:gd name="T4" fmla="*/ 0 w 151"/>
                <a:gd name="T5" fmla="*/ 0 h 80"/>
                <a:gd name="T6" fmla="*/ 0 w 151"/>
                <a:gd name="T7" fmla="*/ 0 h 80"/>
                <a:gd name="T8" fmla="*/ 0 w 151"/>
                <a:gd name="T9" fmla="*/ 0 h 80"/>
                <a:gd name="T10" fmla="*/ 0 w 151"/>
                <a:gd name="T11" fmla="*/ 0 h 80"/>
                <a:gd name="T12" fmla="*/ 0 w 151"/>
                <a:gd name="T13" fmla="*/ 0 h 80"/>
                <a:gd name="T14" fmla="*/ 0 w 151"/>
                <a:gd name="T15" fmla="*/ 0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1"/>
                <a:gd name="T25" fmla="*/ 0 h 80"/>
                <a:gd name="T26" fmla="*/ 151 w 151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1" h="80">
                  <a:moveTo>
                    <a:pt x="132" y="12"/>
                  </a:moveTo>
                  <a:lnTo>
                    <a:pt x="132" y="61"/>
                  </a:lnTo>
                  <a:lnTo>
                    <a:pt x="18" y="65"/>
                  </a:lnTo>
                  <a:lnTo>
                    <a:pt x="0" y="80"/>
                  </a:lnTo>
                  <a:lnTo>
                    <a:pt x="151" y="74"/>
                  </a:lnTo>
                  <a:lnTo>
                    <a:pt x="149" y="0"/>
                  </a:lnTo>
                  <a:lnTo>
                    <a:pt x="132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52" name="Freeform 142">
              <a:extLst>
                <a:ext uri="{FF2B5EF4-FFF2-40B4-BE49-F238E27FC236}">
                  <a16:creationId xmlns:a16="http://schemas.microsoft.com/office/drawing/2014/main" id="{7AF18A7D-01FE-5499-CC71-EF0E51A44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" y="1536"/>
              <a:ext cx="164" cy="169"/>
            </a:xfrm>
            <a:custGeom>
              <a:avLst/>
              <a:gdLst>
                <a:gd name="T0" fmla="*/ 0 w 1318"/>
                <a:gd name="T1" fmla="*/ 0 h 1356"/>
                <a:gd name="T2" fmla="*/ 2 w 1318"/>
                <a:gd name="T3" fmla="*/ 0 h 1356"/>
                <a:gd name="T4" fmla="*/ 2 w 1318"/>
                <a:gd name="T5" fmla="*/ 0 h 1356"/>
                <a:gd name="T6" fmla="*/ 2 w 1318"/>
                <a:gd name="T7" fmla="*/ 3 h 1356"/>
                <a:gd name="T8" fmla="*/ 2 w 1318"/>
                <a:gd name="T9" fmla="*/ 0 h 1356"/>
                <a:gd name="T10" fmla="*/ 2 w 1318"/>
                <a:gd name="T11" fmla="*/ 0 h 1356"/>
                <a:gd name="T12" fmla="*/ 0 w 1318"/>
                <a:gd name="T13" fmla="*/ 0 h 1356"/>
                <a:gd name="T14" fmla="*/ 0 w 1318"/>
                <a:gd name="T15" fmla="*/ 0 h 1356"/>
                <a:gd name="T16" fmla="*/ 0 w 1318"/>
                <a:gd name="T17" fmla="*/ 0 h 13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18"/>
                <a:gd name="T28" fmla="*/ 0 h 1356"/>
                <a:gd name="T29" fmla="*/ 1318 w 1318"/>
                <a:gd name="T30" fmla="*/ 1356 h 13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18" h="1356">
                  <a:moveTo>
                    <a:pt x="0" y="0"/>
                  </a:moveTo>
                  <a:lnTo>
                    <a:pt x="991" y="2"/>
                  </a:lnTo>
                  <a:lnTo>
                    <a:pt x="1318" y="145"/>
                  </a:lnTo>
                  <a:lnTo>
                    <a:pt x="1314" y="1356"/>
                  </a:lnTo>
                  <a:lnTo>
                    <a:pt x="1269" y="164"/>
                  </a:lnTo>
                  <a:lnTo>
                    <a:pt x="980" y="40"/>
                  </a:lnTo>
                  <a:lnTo>
                    <a:pt x="33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53" name="Freeform 143">
              <a:extLst>
                <a:ext uri="{FF2B5EF4-FFF2-40B4-BE49-F238E27FC236}">
                  <a16:creationId xmlns:a16="http://schemas.microsoft.com/office/drawing/2014/main" id="{4F8B0F92-E45A-7EF9-6801-F87BF8B07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" y="1536"/>
              <a:ext cx="139" cy="428"/>
            </a:xfrm>
            <a:custGeom>
              <a:avLst/>
              <a:gdLst>
                <a:gd name="T0" fmla="*/ 0 w 1114"/>
                <a:gd name="T1" fmla="*/ 0 h 3435"/>
                <a:gd name="T2" fmla="*/ 0 w 1114"/>
                <a:gd name="T3" fmla="*/ 6 h 3435"/>
                <a:gd name="T4" fmla="*/ 0 w 1114"/>
                <a:gd name="T5" fmla="*/ 7 h 3435"/>
                <a:gd name="T6" fmla="*/ 0 w 1114"/>
                <a:gd name="T7" fmla="*/ 6 h 3435"/>
                <a:gd name="T8" fmla="*/ 2 w 1114"/>
                <a:gd name="T9" fmla="*/ 6 h 3435"/>
                <a:gd name="T10" fmla="*/ 2 w 1114"/>
                <a:gd name="T11" fmla="*/ 6 h 3435"/>
                <a:gd name="T12" fmla="*/ 2 w 1114"/>
                <a:gd name="T13" fmla="*/ 6 h 3435"/>
                <a:gd name="T14" fmla="*/ 2 w 1114"/>
                <a:gd name="T15" fmla="*/ 6 h 3435"/>
                <a:gd name="T16" fmla="*/ 1 w 1114"/>
                <a:gd name="T17" fmla="*/ 6 h 3435"/>
                <a:gd name="T18" fmla="*/ 1 w 1114"/>
                <a:gd name="T19" fmla="*/ 6 h 3435"/>
                <a:gd name="T20" fmla="*/ 0 w 1114"/>
                <a:gd name="T21" fmla="*/ 6 h 3435"/>
                <a:gd name="T22" fmla="*/ 0 w 1114"/>
                <a:gd name="T23" fmla="*/ 0 h 3435"/>
                <a:gd name="T24" fmla="*/ 0 w 1114"/>
                <a:gd name="T25" fmla="*/ 0 h 3435"/>
                <a:gd name="T26" fmla="*/ 0 w 1114"/>
                <a:gd name="T27" fmla="*/ 0 h 34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14"/>
                <a:gd name="T43" fmla="*/ 0 h 3435"/>
                <a:gd name="T44" fmla="*/ 1114 w 1114"/>
                <a:gd name="T45" fmla="*/ 3435 h 34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14" h="3435">
                  <a:moveTo>
                    <a:pt x="85" y="0"/>
                  </a:moveTo>
                  <a:lnTo>
                    <a:pt x="85" y="3237"/>
                  </a:lnTo>
                  <a:lnTo>
                    <a:pt x="0" y="3435"/>
                  </a:lnTo>
                  <a:lnTo>
                    <a:pt x="129" y="3306"/>
                  </a:lnTo>
                  <a:lnTo>
                    <a:pt x="1085" y="3363"/>
                  </a:lnTo>
                  <a:lnTo>
                    <a:pt x="1114" y="3313"/>
                  </a:lnTo>
                  <a:lnTo>
                    <a:pt x="878" y="3306"/>
                  </a:lnTo>
                  <a:lnTo>
                    <a:pt x="829" y="3270"/>
                  </a:lnTo>
                  <a:lnTo>
                    <a:pt x="378" y="3237"/>
                  </a:lnTo>
                  <a:lnTo>
                    <a:pt x="348" y="3266"/>
                  </a:lnTo>
                  <a:lnTo>
                    <a:pt x="127" y="3237"/>
                  </a:lnTo>
                  <a:lnTo>
                    <a:pt x="129" y="38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54" name="Freeform 144">
              <a:extLst>
                <a:ext uri="{FF2B5EF4-FFF2-40B4-BE49-F238E27FC236}">
                  <a16:creationId xmlns:a16="http://schemas.microsoft.com/office/drawing/2014/main" id="{E5F4E7FA-6534-2A34-2485-76BE0F9FC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" y="1594"/>
              <a:ext cx="99" cy="334"/>
            </a:xfrm>
            <a:custGeom>
              <a:avLst/>
              <a:gdLst>
                <a:gd name="T0" fmla="*/ 0 w 796"/>
                <a:gd name="T1" fmla="*/ 0 h 2684"/>
                <a:gd name="T2" fmla="*/ 1 w 796"/>
                <a:gd name="T3" fmla="*/ 0 h 2684"/>
                <a:gd name="T4" fmla="*/ 1 w 796"/>
                <a:gd name="T5" fmla="*/ 0 h 2684"/>
                <a:gd name="T6" fmla="*/ 1 w 796"/>
                <a:gd name="T7" fmla="*/ 0 h 2684"/>
                <a:gd name="T8" fmla="*/ 1 w 796"/>
                <a:gd name="T9" fmla="*/ 0 h 2684"/>
                <a:gd name="T10" fmla="*/ 1 w 796"/>
                <a:gd name="T11" fmla="*/ 0 h 2684"/>
                <a:gd name="T12" fmla="*/ 1 w 796"/>
                <a:gd name="T13" fmla="*/ 5 h 2684"/>
                <a:gd name="T14" fmla="*/ 1 w 796"/>
                <a:gd name="T15" fmla="*/ 2 h 2684"/>
                <a:gd name="T16" fmla="*/ 0 w 796"/>
                <a:gd name="T17" fmla="*/ 2 h 2684"/>
                <a:gd name="T18" fmla="*/ 0 w 796"/>
                <a:gd name="T19" fmla="*/ 2 h 2684"/>
                <a:gd name="T20" fmla="*/ 1 w 796"/>
                <a:gd name="T21" fmla="*/ 2 h 2684"/>
                <a:gd name="T22" fmla="*/ 1 w 796"/>
                <a:gd name="T23" fmla="*/ 2 h 2684"/>
                <a:gd name="T24" fmla="*/ 0 w 796"/>
                <a:gd name="T25" fmla="*/ 1 h 2684"/>
                <a:gd name="T26" fmla="*/ 0 w 796"/>
                <a:gd name="T27" fmla="*/ 1 h 2684"/>
                <a:gd name="T28" fmla="*/ 1 w 796"/>
                <a:gd name="T29" fmla="*/ 1 h 2684"/>
                <a:gd name="T30" fmla="*/ 1 w 796"/>
                <a:gd name="T31" fmla="*/ 1 h 2684"/>
                <a:gd name="T32" fmla="*/ 0 w 796"/>
                <a:gd name="T33" fmla="*/ 1 h 2684"/>
                <a:gd name="T34" fmla="*/ 0 w 796"/>
                <a:gd name="T35" fmla="*/ 1 h 2684"/>
                <a:gd name="T36" fmla="*/ 1 w 796"/>
                <a:gd name="T37" fmla="*/ 1 h 2684"/>
                <a:gd name="T38" fmla="*/ 1 w 796"/>
                <a:gd name="T39" fmla="*/ 0 h 2684"/>
                <a:gd name="T40" fmla="*/ 1 w 796"/>
                <a:gd name="T41" fmla="*/ 0 h 2684"/>
                <a:gd name="T42" fmla="*/ 1 w 796"/>
                <a:gd name="T43" fmla="*/ 0 h 2684"/>
                <a:gd name="T44" fmla="*/ 0 w 796"/>
                <a:gd name="T45" fmla="*/ 0 h 2684"/>
                <a:gd name="T46" fmla="*/ 0 w 796"/>
                <a:gd name="T47" fmla="*/ 0 h 2684"/>
                <a:gd name="T48" fmla="*/ 0 w 796"/>
                <a:gd name="T49" fmla="*/ 0 h 268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796"/>
                <a:gd name="T76" fmla="*/ 0 h 2684"/>
                <a:gd name="T77" fmla="*/ 796 w 796"/>
                <a:gd name="T78" fmla="*/ 2684 h 268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796" h="2684">
                  <a:moveTo>
                    <a:pt x="0" y="82"/>
                  </a:moveTo>
                  <a:lnTo>
                    <a:pt x="732" y="89"/>
                  </a:lnTo>
                  <a:lnTo>
                    <a:pt x="720" y="53"/>
                  </a:lnTo>
                  <a:lnTo>
                    <a:pt x="635" y="0"/>
                  </a:lnTo>
                  <a:lnTo>
                    <a:pt x="796" y="0"/>
                  </a:lnTo>
                  <a:lnTo>
                    <a:pt x="773" y="28"/>
                  </a:lnTo>
                  <a:lnTo>
                    <a:pt x="771" y="2684"/>
                  </a:lnTo>
                  <a:lnTo>
                    <a:pt x="728" y="1023"/>
                  </a:lnTo>
                  <a:lnTo>
                    <a:pt x="22" y="1002"/>
                  </a:lnTo>
                  <a:lnTo>
                    <a:pt x="43" y="981"/>
                  </a:lnTo>
                  <a:lnTo>
                    <a:pt x="732" y="994"/>
                  </a:lnTo>
                  <a:lnTo>
                    <a:pt x="732" y="808"/>
                  </a:lnTo>
                  <a:lnTo>
                    <a:pt x="19" y="791"/>
                  </a:lnTo>
                  <a:lnTo>
                    <a:pt x="19" y="762"/>
                  </a:lnTo>
                  <a:lnTo>
                    <a:pt x="735" y="779"/>
                  </a:lnTo>
                  <a:lnTo>
                    <a:pt x="728" y="555"/>
                  </a:lnTo>
                  <a:lnTo>
                    <a:pt x="7" y="540"/>
                  </a:lnTo>
                  <a:lnTo>
                    <a:pt x="11" y="515"/>
                  </a:lnTo>
                  <a:lnTo>
                    <a:pt x="745" y="515"/>
                  </a:lnTo>
                  <a:lnTo>
                    <a:pt x="713" y="135"/>
                  </a:lnTo>
                  <a:lnTo>
                    <a:pt x="631" y="122"/>
                  </a:lnTo>
                  <a:lnTo>
                    <a:pt x="566" y="139"/>
                  </a:lnTo>
                  <a:lnTo>
                    <a:pt x="108" y="135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55" name="Freeform 145">
              <a:extLst>
                <a:ext uri="{FF2B5EF4-FFF2-40B4-BE49-F238E27FC236}">
                  <a16:creationId xmlns:a16="http://schemas.microsoft.com/office/drawing/2014/main" id="{2ECA336B-B739-CD34-6945-8D8462145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" y="1613"/>
              <a:ext cx="61" cy="11"/>
            </a:xfrm>
            <a:custGeom>
              <a:avLst/>
              <a:gdLst>
                <a:gd name="T0" fmla="*/ 0 w 490"/>
                <a:gd name="T1" fmla="*/ 0 h 88"/>
                <a:gd name="T2" fmla="*/ 1 w 490"/>
                <a:gd name="T3" fmla="*/ 0 h 88"/>
                <a:gd name="T4" fmla="*/ 1 w 490"/>
                <a:gd name="T5" fmla="*/ 0 h 88"/>
                <a:gd name="T6" fmla="*/ 1 w 490"/>
                <a:gd name="T7" fmla="*/ 0 h 88"/>
                <a:gd name="T8" fmla="*/ 1 w 490"/>
                <a:gd name="T9" fmla="*/ 0 h 88"/>
                <a:gd name="T10" fmla="*/ 1 w 490"/>
                <a:gd name="T11" fmla="*/ 0 h 88"/>
                <a:gd name="T12" fmla="*/ 0 w 490"/>
                <a:gd name="T13" fmla="*/ 0 h 88"/>
                <a:gd name="T14" fmla="*/ 0 w 490"/>
                <a:gd name="T15" fmla="*/ 0 h 88"/>
                <a:gd name="T16" fmla="*/ 0 w 490"/>
                <a:gd name="T17" fmla="*/ 0 h 88"/>
                <a:gd name="T18" fmla="*/ 0 w 490"/>
                <a:gd name="T19" fmla="*/ 0 h 88"/>
                <a:gd name="T20" fmla="*/ 0 w 490"/>
                <a:gd name="T21" fmla="*/ 0 h 8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90"/>
                <a:gd name="T34" fmla="*/ 0 h 88"/>
                <a:gd name="T35" fmla="*/ 490 w 490"/>
                <a:gd name="T36" fmla="*/ 88 h 8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90" h="88">
                  <a:moveTo>
                    <a:pt x="2" y="8"/>
                  </a:moveTo>
                  <a:lnTo>
                    <a:pt x="487" y="0"/>
                  </a:lnTo>
                  <a:lnTo>
                    <a:pt x="490" y="40"/>
                  </a:lnTo>
                  <a:lnTo>
                    <a:pt x="338" y="42"/>
                  </a:lnTo>
                  <a:lnTo>
                    <a:pt x="338" y="88"/>
                  </a:lnTo>
                  <a:lnTo>
                    <a:pt x="310" y="61"/>
                  </a:lnTo>
                  <a:lnTo>
                    <a:pt x="165" y="63"/>
                  </a:lnTo>
                  <a:lnTo>
                    <a:pt x="154" y="36"/>
                  </a:lnTo>
                  <a:lnTo>
                    <a:pt x="0" y="38"/>
                  </a:lnTo>
                  <a:lnTo>
                    <a:pt x="2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56" name="Freeform 146">
              <a:extLst>
                <a:ext uri="{FF2B5EF4-FFF2-40B4-BE49-F238E27FC236}">
                  <a16:creationId xmlns:a16="http://schemas.microsoft.com/office/drawing/2014/main" id="{2AD0EA0E-0CFB-A353-B4AD-291AE0177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" y="1619"/>
              <a:ext cx="16" cy="6"/>
            </a:xfrm>
            <a:custGeom>
              <a:avLst/>
              <a:gdLst>
                <a:gd name="T0" fmla="*/ 0 w 130"/>
                <a:gd name="T1" fmla="*/ 0 h 52"/>
                <a:gd name="T2" fmla="*/ 0 w 130"/>
                <a:gd name="T3" fmla="*/ 0 h 52"/>
                <a:gd name="T4" fmla="*/ 0 w 130"/>
                <a:gd name="T5" fmla="*/ 0 h 52"/>
                <a:gd name="T6" fmla="*/ 0 w 130"/>
                <a:gd name="T7" fmla="*/ 0 h 52"/>
                <a:gd name="T8" fmla="*/ 0 w 130"/>
                <a:gd name="T9" fmla="*/ 0 h 52"/>
                <a:gd name="T10" fmla="*/ 0 w 130"/>
                <a:gd name="T11" fmla="*/ 0 h 52"/>
                <a:gd name="T12" fmla="*/ 0 w 130"/>
                <a:gd name="T13" fmla="*/ 0 h 52"/>
                <a:gd name="T14" fmla="*/ 0 w 130"/>
                <a:gd name="T15" fmla="*/ 0 h 52"/>
                <a:gd name="T16" fmla="*/ 0 w 130"/>
                <a:gd name="T17" fmla="*/ 0 h 52"/>
                <a:gd name="T18" fmla="*/ 0 w 130"/>
                <a:gd name="T19" fmla="*/ 0 h 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0"/>
                <a:gd name="T31" fmla="*/ 0 h 52"/>
                <a:gd name="T32" fmla="*/ 130 w 130"/>
                <a:gd name="T33" fmla="*/ 52 h 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0" h="52">
                  <a:moveTo>
                    <a:pt x="6" y="33"/>
                  </a:moveTo>
                  <a:lnTo>
                    <a:pt x="99" y="33"/>
                  </a:lnTo>
                  <a:lnTo>
                    <a:pt x="101" y="16"/>
                  </a:lnTo>
                  <a:lnTo>
                    <a:pt x="6" y="16"/>
                  </a:lnTo>
                  <a:lnTo>
                    <a:pt x="2" y="2"/>
                  </a:lnTo>
                  <a:lnTo>
                    <a:pt x="128" y="0"/>
                  </a:lnTo>
                  <a:lnTo>
                    <a:pt x="130" y="52"/>
                  </a:lnTo>
                  <a:lnTo>
                    <a:pt x="0" y="48"/>
                  </a:lnTo>
                  <a:lnTo>
                    <a:pt x="6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57" name="Freeform 147">
              <a:extLst>
                <a:ext uri="{FF2B5EF4-FFF2-40B4-BE49-F238E27FC236}">
                  <a16:creationId xmlns:a16="http://schemas.microsoft.com/office/drawing/2014/main" id="{AE147EBD-07AC-5052-88D4-88080FC75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" y="1604"/>
              <a:ext cx="3" cy="56"/>
            </a:xfrm>
            <a:custGeom>
              <a:avLst/>
              <a:gdLst>
                <a:gd name="T0" fmla="*/ 0 w 22"/>
                <a:gd name="T1" fmla="*/ 0 h 452"/>
                <a:gd name="T2" fmla="*/ 0 w 22"/>
                <a:gd name="T3" fmla="*/ 1 h 452"/>
                <a:gd name="T4" fmla="*/ 0 w 22"/>
                <a:gd name="T5" fmla="*/ 1 h 452"/>
                <a:gd name="T6" fmla="*/ 0 w 22"/>
                <a:gd name="T7" fmla="*/ 0 h 452"/>
                <a:gd name="T8" fmla="*/ 0 w 22"/>
                <a:gd name="T9" fmla="*/ 0 h 452"/>
                <a:gd name="T10" fmla="*/ 0 w 22"/>
                <a:gd name="T11" fmla="*/ 0 h 4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"/>
                <a:gd name="T19" fmla="*/ 0 h 452"/>
                <a:gd name="T20" fmla="*/ 22 w 22"/>
                <a:gd name="T21" fmla="*/ 452 h 4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" h="452">
                  <a:moveTo>
                    <a:pt x="0" y="0"/>
                  </a:moveTo>
                  <a:lnTo>
                    <a:pt x="5" y="452"/>
                  </a:lnTo>
                  <a:lnTo>
                    <a:pt x="22" y="450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58" name="Freeform 148">
              <a:extLst>
                <a:ext uri="{FF2B5EF4-FFF2-40B4-BE49-F238E27FC236}">
                  <a16:creationId xmlns:a16="http://schemas.microsoft.com/office/drawing/2014/main" id="{18C104D4-867B-A62E-9835-D189FECE0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" y="1650"/>
              <a:ext cx="11" cy="6"/>
            </a:xfrm>
            <a:custGeom>
              <a:avLst/>
              <a:gdLst>
                <a:gd name="T0" fmla="*/ 0 w 89"/>
                <a:gd name="T1" fmla="*/ 0 h 48"/>
                <a:gd name="T2" fmla="*/ 0 w 89"/>
                <a:gd name="T3" fmla="*/ 0 h 48"/>
                <a:gd name="T4" fmla="*/ 0 w 89"/>
                <a:gd name="T5" fmla="*/ 0 h 48"/>
                <a:gd name="T6" fmla="*/ 0 w 89"/>
                <a:gd name="T7" fmla="*/ 0 h 48"/>
                <a:gd name="T8" fmla="*/ 0 w 89"/>
                <a:gd name="T9" fmla="*/ 0 h 48"/>
                <a:gd name="T10" fmla="*/ 0 w 89"/>
                <a:gd name="T11" fmla="*/ 0 h 48"/>
                <a:gd name="T12" fmla="*/ 0 w 89"/>
                <a:gd name="T13" fmla="*/ 0 h 48"/>
                <a:gd name="T14" fmla="*/ 0 w 89"/>
                <a:gd name="T15" fmla="*/ 0 h 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9"/>
                <a:gd name="T25" fmla="*/ 0 h 48"/>
                <a:gd name="T26" fmla="*/ 89 w 89"/>
                <a:gd name="T27" fmla="*/ 48 h 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9" h="48">
                  <a:moveTo>
                    <a:pt x="3" y="0"/>
                  </a:moveTo>
                  <a:lnTo>
                    <a:pt x="0" y="42"/>
                  </a:lnTo>
                  <a:lnTo>
                    <a:pt x="89" y="48"/>
                  </a:lnTo>
                  <a:lnTo>
                    <a:pt x="89" y="12"/>
                  </a:lnTo>
                  <a:lnTo>
                    <a:pt x="70" y="27"/>
                  </a:lnTo>
                  <a:lnTo>
                    <a:pt x="19" y="2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59" name="Freeform 149">
              <a:extLst>
                <a:ext uri="{FF2B5EF4-FFF2-40B4-BE49-F238E27FC236}">
                  <a16:creationId xmlns:a16="http://schemas.microsoft.com/office/drawing/2014/main" id="{E98E5C84-CDBB-8780-74DB-8D1284945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" y="1547"/>
              <a:ext cx="7" cy="10"/>
            </a:xfrm>
            <a:custGeom>
              <a:avLst/>
              <a:gdLst>
                <a:gd name="T0" fmla="*/ 0 w 57"/>
                <a:gd name="T1" fmla="*/ 0 h 77"/>
                <a:gd name="T2" fmla="*/ 0 w 57"/>
                <a:gd name="T3" fmla="*/ 0 h 77"/>
                <a:gd name="T4" fmla="*/ 0 w 57"/>
                <a:gd name="T5" fmla="*/ 0 h 77"/>
                <a:gd name="T6" fmla="*/ 0 w 57"/>
                <a:gd name="T7" fmla="*/ 0 h 77"/>
                <a:gd name="T8" fmla="*/ 0 w 57"/>
                <a:gd name="T9" fmla="*/ 0 h 77"/>
                <a:gd name="T10" fmla="*/ 0 w 57"/>
                <a:gd name="T11" fmla="*/ 0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"/>
                <a:gd name="T19" fmla="*/ 0 h 77"/>
                <a:gd name="T20" fmla="*/ 57 w 57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" h="77">
                  <a:moveTo>
                    <a:pt x="53" y="0"/>
                  </a:moveTo>
                  <a:lnTo>
                    <a:pt x="0" y="41"/>
                  </a:lnTo>
                  <a:lnTo>
                    <a:pt x="0" y="77"/>
                  </a:lnTo>
                  <a:lnTo>
                    <a:pt x="57" y="74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60" name="Freeform 150">
              <a:extLst>
                <a:ext uri="{FF2B5EF4-FFF2-40B4-BE49-F238E27FC236}">
                  <a16:creationId xmlns:a16="http://schemas.microsoft.com/office/drawing/2014/main" id="{4F8B6CE3-8FE9-090A-2DB1-92AFD2CE0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" y="1557"/>
              <a:ext cx="3" cy="38"/>
            </a:xfrm>
            <a:custGeom>
              <a:avLst/>
              <a:gdLst>
                <a:gd name="T0" fmla="*/ 0 w 25"/>
                <a:gd name="T1" fmla="*/ 0 h 303"/>
                <a:gd name="T2" fmla="*/ 0 w 25"/>
                <a:gd name="T3" fmla="*/ 1 h 303"/>
                <a:gd name="T4" fmla="*/ 0 w 25"/>
                <a:gd name="T5" fmla="*/ 1 h 303"/>
                <a:gd name="T6" fmla="*/ 0 w 25"/>
                <a:gd name="T7" fmla="*/ 0 h 303"/>
                <a:gd name="T8" fmla="*/ 0 w 25"/>
                <a:gd name="T9" fmla="*/ 0 h 303"/>
                <a:gd name="T10" fmla="*/ 0 w 25"/>
                <a:gd name="T11" fmla="*/ 0 h 3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303"/>
                <a:gd name="T20" fmla="*/ 25 w 25"/>
                <a:gd name="T21" fmla="*/ 303 h 3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303">
                  <a:moveTo>
                    <a:pt x="0" y="2"/>
                  </a:moveTo>
                  <a:lnTo>
                    <a:pt x="4" y="303"/>
                  </a:lnTo>
                  <a:lnTo>
                    <a:pt x="25" y="303"/>
                  </a:lnTo>
                  <a:lnTo>
                    <a:pt x="23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61" name="Freeform 151">
              <a:extLst>
                <a:ext uri="{FF2B5EF4-FFF2-40B4-BE49-F238E27FC236}">
                  <a16:creationId xmlns:a16="http://schemas.microsoft.com/office/drawing/2014/main" id="{77EB5BB9-834B-84D8-AC32-31CBDC188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1558"/>
              <a:ext cx="20" cy="36"/>
            </a:xfrm>
            <a:custGeom>
              <a:avLst/>
              <a:gdLst>
                <a:gd name="T0" fmla="*/ 0 w 155"/>
                <a:gd name="T1" fmla="*/ 0 h 287"/>
                <a:gd name="T2" fmla="*/ 0 w 155"/>
                <a:gd name="T3" fmla="*/ 0 h 287"/>
                <a:gd name="T4" fmla="*/ 0 w 155"/>
                <a:gd name="T5" fmla="*/ 0 h 287"/>
                <a:gd name="T6" fmla="*/ 0 w 155"/>
                <a:gd name="T7" fmla="*/ 0 h 287"/>
                <a:gd name="T8" fmla="*/ 0 w 155"/>
                <a:gd name="T9" fmla="*/ 0 h 287"/>
                <a:gd name="T10" fmla="*/ 0 w 155"/>
                <a:gd name="T11" fmla="*/ 1 h 287"/>
                <a:gd name="T12" fmla="*/ 0 w 155"/>
                <a:gd name="T13" fmla="*/ 1 h 287"/>
                <a:gd name="T14" fmla="*/ 0 w 155"/>
                <a:gd name="T15" fmla="*/ 0 h 287"/>
                <a:gd name="T16" fmla="*/ 0 w 155"/>
                <a:gd name="T17" fmla="*/ 0 h 287"/>
                <a:gd name="T18" fmla="*/ 0 w 155"/>
                <a:gd name="T19" fmla="*/ 0 h 28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5"/>
                <a:gd name="T31" fmla="*/ 0 h 287"/>
                <a:gd name="T32" fmla="*/ 155 w 155"/>
                <a:gd name="T33" fmla="*/ 287 h 28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5" h="287">
                  <a:moveTo>
                    <a:pt x="133" y="2"/>
                  </a:moveTo>
                  <a:lnTo>
                    <a:pt x="135" y="141"/>
                  </a:lnTo>
                  <a:lnTo>
                    <a:pt x="9" y="143"/>
                  </a:lnTo>
                  <a:lnTo>
                    <a:pt x="0" y="156"/>
                  </a:lnTo>
                  <a:lnTo>
                    <a:pt x="135" y="156"/>
                  </a:lnTo>
                  <a:lnTo>
                    <a:pt x="136" y="285"/>
                  </a:lnTo>
                  <a:lnTo>
                    <a:pt x="155" y="287"/>
                  </a:lnTo>
                  <a:lnTo>
                    <a:pt x="148" y="0"/>
                  </a:lnTo>
                  <a:lnTo>
                    <a:pt x="133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62" name="Freeform 152">
              <a:extLst>
                <a:ext uri="{FF2B5EF4-FFF2-40B4-BE49-F238E27FC236}">
                  <a16:creationId xmlns:a16="http://schemas.microsoft.com/office/drawing/2014/main" id="{3753493C-27EC-4D4B-365A-6763F9DDB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" y="1560"/>
              <a:ext cx="10" cy="9"/>
            </a:xfrm>
            <a:custGeom>
              <a:avLst/>
              <a:gdLst>
                <a:gd name="T0" fmla="*/ 0 w 76"/>
                <a:gd name="T1" fmla="*/ 0 h 73"/>
                <a:gd name="T2" fmla="*/ 0 w 76"/>
                <a:gd name="T3" fmla="*/ 0 h 73"/>
                <a:gd name="T4" fmla="*/ 0 w 76"/>
                <a:gd name="T5" fmla="*/ 0 h 73"/>
                <a:gd name="T6" fmla="*/ 0 w 76"/>
                <a:gd name="T7" fmla="*/ 0 h 73"/>
                <a:gd name="T8" fmla="*/ 0 w 76"/>
                <a:gd name="T9" fmla="*/ 0 h 73"/>
                <a:gd name="T10" fmla="*/ 0 w 76"/>
                <a:gd name="T11" fmla="*/ 0 h 73"/>
                <a:gd name="T12" fmla="*/ 0 w 76"/>
                <a:gd name="T13" fmla="*/ 0 h 73"/>
                <a:gd name="T14" fmla="*/ 0 w 76"/>
                <a:gd name="T15" fmla="*/ 0 h 73"/>
                <a:gd name="T16" fmla="*/ 0 w 76"/>
                <a:gd name="T17" fmla="*/ 0 h 73"/>
                <a:gd name="T18" fmla="*/ 0 w 76"/>
                <a:gd name="T19" fmla="*/ 0 h 73"/>
                <a:gd name="T20" fmla="*/ 0 w 76"/>
                <a:gd name="T21" fmla="*/ 0 h 73"/>
                <a:gd name="T22" fmla="*/ 0 w 76"/>
                <a:gd name="T23" fmla="*/ 0 h 73"/>
                <a:gd name="T24" fmla="*/ 0 w 76"/>
                <a:gd name="T25" fmla="*/ 0 h 73"/>
                <a:gd name="T26" fmla="*/ 0 w 76"/>
                <a:gd name="T27" fmla="*/ 0 h 73"/>
                <a:gd name="T28" fmla="*/ 0 w 76"/>
                <a:gd name="T29" fmla="*/ 0 h 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6"/>
                <a:gd name="T46" fmla="*/ 0 h 73"/>
                <a:gd name="T47" fmla="*/ 76 w 76"/>
                <a:gd name="T48" fmla="*/ 73 h 7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6" h="73">
                  <a:moveTo>
                    <a:pt x="6" y="10"/>
                  </a:moveTo>
                  <a:lnTo>
                    <a:pt x="30" y="0"/>
                  </a:lnTo>
                  <a:lnTo>
                    <a:pt x="55" y="0"/>
                  </a:lnTo>
                  <a:lnTo>
                    <a:pt x="72" y="19"/>
                  </a:lnTo>
                  <a:lnTo>
                    <a:pt x="76" y="48"/>
                  </a:lnTo>
                  <a:lnTo>
                    <a:pt x="64" y="61"/>
                  </a:lnTo>
                  <a:lnTo>
                    <a:pt x="44" y="73"/>
                  </a:lnTo>
                  <a:lnTo>
                    <a:pt x="63" y="42"/>
                  </a:lnTo>
                  <a:lnTo>
                    <a:pt x="49" y="18"/>
                  </a:lnTo>
                  <a:lnTo>
                    <a:pt x="26" y="18"/>
                  </a:lnTo>
                  <a:lnTo>
                    <a:pt x="15" y="25"/>
                  </a:lnTo>
                  <a:lnTo>
                    <a:pt x="9" y="56"/>
                  </a:lnTo>
                  <a:lnTo>
                    <a:pt x="0" y="33"/>
                  </a:ln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63" name="Freeform 153">
              <a:extLst>
                <a:ext uri="{FF2B5EF4-FFF2-40B4-BE49-F238E27FC236}">
                  <a16:creationId xmlns:a16="http://schemas.microsoft.com/office/drawing/2014/main" id="{99EA8408-5D8E-B4E6-59DF-F95869EE4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" y="1559"/>
              <a:ext cx="10" cy="9"/>
            </a:xfrm>
            <a:custGeom>
              <a:avLst/>
              <a:gdLst>
                <a:gd name="T0" fmla="*/ 0 w 76"/>
                <a:gd name="T1" fmla="*/ 0 h 72"/>
                <a:gd name="T2" fmla="*/ 0 w 76"/>
                <a:gd name="T3" fmla="*/ 0 h 72"/>
                <a:gd name="T4" fmla="*/ 0 w 76"/>
                <a:gd name="T5" fmla="*/ 0 h 72"/>
                <a:gd name="T6" fmla="*/ 0 w 76"/>
                <a:gd name="T7" fmla="*/ 0 h 72"/>
                <a:gd name="T8" fmla="*/ 0 w 76"/>
                <a:gd name="T9" fmla="*/ 0 h 72"/>
                <a:gd name="T10" fmla="*/ 0 w 76"/>
                <a:gd name="T11" fmla="*/ 0 h 72"/>
                <a:gd name="T12" fmla="*/ 0 w 76"/>
                <a:gd name="T13" fmla="*/ 0 h 72"/>
                <a:gd name="T14" fmla="*/ 0 w 76"/>
                <a:gd name="T15" fmla="*/ 0 h 72"/>
                <a:gd name="T16" fmla="*/ 0 w 76"/>
                <a:gd name="T17" fmla="*/ 0 h 72"/>
                <a:gd name="T18" fmla="*/ 0 w 76"/>
                <a:gd name="T19" fmla="*/ 0 h 72"/>
                <a:gd name="T20" fmla="*/ 0 w 76"/>
                <a:gd name="T21" fmla="*/ 0 h 72"/>
                <a:gd name="T22" fmla="*/ 0 w 76"/>
                <a:gd name="T23" fmla="*/ 0 h 72"/>
                <a:gd name="T24" fmla="*/ 0 w 76"/>
                <a:gd name="T25" fmla="*/ 0 h 72"/>
                <a:gd name="T26" fmla="*/ 0 w 76"/>
                <a:gd name="T27" fmla="*/ 0 h 72"/>
                <a:gd name="T28" fmla="*/ 0 w 76"/>
                <a:gd name="T29" fmla="*/ 0 h 7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6"/>
                <a:gd name="T46" fmla="*/ 0 h 72"/>
                <a:gd name="T47" fmla="*/ 76 w 76"/>
                <a:gd name="T48" fmla="*/ 72 h 7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6" h="72">
                  <a:moveTo>
                    <a:pt x="5" y="7"/>
                  </a:moveTo>
                  <a:lnTo>
                    <a:pt x="30" y="0"/>
                  </a:lnTo>
                  <a:lnTo>
                    <a:pt x="53" y="0"/>
                  </a:lnTo>
                  <a:lnTo>
                    <a:pt x="72" y="19"/>
                  </a:lnTo>
                  <a:lnTo>
                    <a:pt x="76" y="47"/>
                  </a:lnTo>
                  <a:lnTo>
                    <a:pt x="64" y="60"/>
                  </a:lnTo>
                  <a:lnTo>
                    <a:pt x="43" y="72"/>
                  </a:lnTo>
                  <a:lnTo>
                    <a:pt x="62" y="40"/>
                  </a:lnTo>
                  <a:lnTo>
                    <a:pt x="49" y="17"/>
                  </a:lnTo>
                  <a:lnTo>
                    <a:pt x="26" y="17"/>
                  </a:lnTo>
                  <a:lnTo>
                    <a:pt x="15" y="24"/>
                  </a:lnTo>
                  <a:lnTo>
                    <a:pt x="9" y="55"/>
                  </a:lnTo>
                  <a:lnTo>
                    <a:pt x="0" y="32"/>
                  </a:lnTo>
                  <a:lnTo>
                    <a:pt x="5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64" name="Freeform 154">
              <a:extLst>
                <a:ext uri="{FF2B5EF4-FFF2-40B4-BE49-F238E27FC236}">
                  <a16:creationId xmlns:a16="http://schemas.microsoft.com/office/drawing/2014/main" id="{D270A5B9-703F-A033-D919-AD6B190D6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" y="1579"/>
              <a:ext cx="10" cy="9"/>
            </a:xfrm>
            <a:custGeom>
              <a:avLst/>
              <a:gdLst>
                <a:gd name="T0" fmla="*/ 0 w 76"/>
                <a:gd name="T1" fmla="*/ 0 h 73"/>
                <a:gd name="T2" fmla="*/ 0 w 76"/>
                <a:gd name="T3" fmla="*/ 0 h 73"/>
                <a:gd name="T4" fmla="*/ 0 w 76"/>
                <a:gd name="T5" fmla="*/ 0 h 73"/>
                <a:gd name="T6" fmla="*/ 0 w 76"/>
                <a:gd name="T7" fmla="*/ 0 h 73"/>
                <a:gd name="T8" fmla="*/ 0 w 76"/>
                <a:gd name="T9" fmla="*/ 0 h 73"/>
                <a:gd name="T10" fmla="*/ 0 w 76"/>
                <a:gd name="T11" fmla="*/ 0 h 73"/>
                <a:gd name="T12" fmla="*/ 0 w 76"/>
                <a:gd name="T13" fmla="*/ 0 h 73"/>
                <a:gd name="T14" fmla="*/ 0 w 76"/>
                <a:gd name="T15" fmla="*/ 0 h 73"/>
                <a:gd name="T16" fmla="*/ 0 w 76"/>
                <a:gd name="T17" fmla="*/ 0 h 73"/>
                <a:gd name="T18" fmla="*/ 0 w 76"/>
                <a:gd name="T19" fmla="*/ 0 h 73"/>
                <a:gd name="T20" fmla="*/ 0 w 76"/>
                <a:gd name="T21" fmla="*/ 0 h 73"/>
                <a:gd name="T22" fmla="*/ 0 w 76"/>
                <a:gd name="T23" fmla="*/ 0 h 73"/>
                <a:gd name="T24" fmla="*/ 0 w 76"/>
                <a:gd name="T25" fmla="*/ 0 h 73"/>
                <a:gd name="T26" fmla="*/ 0 w 76"/>
                <a:gd name="T27" fmla="*/ 0 h 73"/>
                <a:gd name="T28" fmla="*/ 0 w 76"/>
                <a:gd name="T29" fmla="*/ 0 h 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6"/>
                <a:gd name="T46" fmla="*/ 0 h 73"/>
                <a:gd name="T47" fmla="*/ 76 w 76"/>
                <a:gd name="T48" fmla="*/ 73 h 7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6" h="73">
                  <a:moveTo>
                    <a:pt x="5" y="10"/>
                  </a:moveTo>
                  <a:lnTo>
                    <a:pt x="30" y="0"/>
                  </a:lnTo>
                  <a:lnTo>
                    <a:pt x="55" y="0"/>
                  </a:lnTo>
                  <a:lnTo>
                    <a:pt x="72" y="19"/>
                  </a:lnTo>
                  <a:lnTo>
                    <a:pt x="76" y="48"/>
                  </a:lnTo>
                  <a:lnTo>
                    <a:pt x="64" y="61"/>
                  </a:lnTo>
                  <a:lnTo>
                    <a:pt x="43" y="73"/>
                  </a:lnTo>
                  <a:lnTo>
                    <a:pt x="62" y="42"/>
                  </a:lnTo>
                  <a:lnTo>
                    <a:pt x="49" y="17"/>
                  </a:lnTo>
                  <a:lnTo>
                    <a:pt x="26" y="17"/>
                  </a:lnTo>
                  <a:lnTo>
                    <a:pt x="15" y="25"/>
                  </a:lnTo>
                  <a:lnTo>
                    <a:pt x="9" y="55"/>
                  </a:lnTo>
                  <a:lnTo>
                    <a:pt x="0" y="33"/>
                  </a:lnTo>
                  <a:lnTo>
                    <a:pt x="5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65" name="Freeform 155">
              <a:extLst>
                <a:ext uri="{FF2B5EF4-FFF2-40B4-BE49-F238E27FC236}">
                  <a16:creationId xmlns:a16="http://schemas.microsoft.com/office/drawing/2014/main" id="{D3BA8551-F23D-9ACB-C6CE-206254FAA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" y="1556"/>
              <a:ext cx="22" cy="44"/>
            </a:xfrm>
            <a:custGeom>
              <a:avLst/>
              <a:gdLst>
                <a:gd name="T0" fmla="*/ 0 w 173"/>
                <a:gd name="T1" fmla="*/ 0 h 355"/>
                <a:gd name="T2" fmla="*/ 0 w 173"/>
                <a:gd name="T3" fmla="*/ 1 h 355"/>
                <a:gd name="T4" fmla="*/ 0 w 173"/>
                <a:gd name="T5" fmla="*/ 1 h 355"/>
                <a:gd name="T6" fmla="*/ 0 w 173"/>
                <a:gd name="T7" fmla="*/ 1 h 355"/>
                <a:gd name="T8" fmla="*/ 0 w 173"/>
                <a:gd name="T9" fmla="*/ 1 h 355"/>
                <a:gd name="T10" fmla="*/ 0 w 173"/>
                <a:gd name="T11" fmla="*/ 1 h 355"/>
                <a:gd name="T12" fmla="*/ 0 w 173"/>
                <a:gd name="T13" fmla="*/ 1 h 355"/>
                <a:gd name="T14" fmla="*/ 0 w 173"/>
                <a:gd name="T15" fmla="*/ 0 h 355"/>
                <a:gd name="T16" fmla="*/ 0 w 173"/>
                <a:gd name="T17" fmla="*/ 0 h 355"/>
                <a:gd name="T18" fmla="*/ 0 w 173"/>
                <a:gd name="T19" fmla="*/ 0 h 355"/>
                <a:gd name="T20" fmla="*/ 0 w 173"/>
                <a:gd name="T21" fmla="*/ 0 h 355"/>
                <a:gd name="T22" fmla="*/ 0 w 173"/>
                <a:gd name="T23" fmla="*/ 0 h 355"/>
                <a:gd name="T24" fmla="*/ 0 w 173"/>
                <a:gd name="T25" fmla="*/ 0 h 355"/>
                <a:gd name="T26" fmla="*/ 0 w 173"/>
                <a:gd name="T27" fmla="*/ 0 h 35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73"/>
                <a:gd name="T43" fmla="*/ 0 h 355"/>
                <a:gd name="T44" fmla="*/ 173 w 173"/>
                <a:gd name="T45" fmla="*/ 355 h 35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73" h="355">
                  <a:moveTo>
                    <a:pt x="0" y="0"/>
                  </a:moveTo>
                  <a:lnTo>
                    <a:pt x="2" y="317"/>
                  </a:lnTo>
                  <a:lnTo>
                    <a:pt x="35" y="319"/>
                  </a:lnTo>
                  <a:lnTo>
                    <a:pt x="40" y="355"/>
                  </a:lnTo>
                  <a:lnTo>
                    <a:pt x="101" y="348"/>
                  </a:lnTo>
                  <a:lnTo>
                    <a:pt x="173" y="306"/>
                  </a:lnTo>
                  <a:lnTo>
                    <a:pt x="14" y="304"/>
                  </a:lnTo>
                  <a:lnTo>
                    <a:pt x="14" y="163"/>
                  </a:lnTo>
                  <a:lnTo>
                    <a:pt x="164" y="167"/>
                  </a:lnTo>
                  <a:lnTo>
                    <a:pt x="152" y="154"/>
                  </a:lnTo>
                  <a:lnTo>
                    <a:pt x="14" y="148"/>
                  </a:lnTo>
                  <a:lnTo>
                    <a:pt x="12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66" name="Freeform 156">
              <a:extLst>
                <a:ext uri="{FF2B5EF4-FFF2-40B4-BE49-F238E27FC236}">
                  <a16:creationId xmlns:a16="http://schemas.microsoft.com/office/drawing/2014/main" id="{0917731F-F9F9-E3D3-C465-A1F6D9DA1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" y="1659"/>
              <a:ext cx="11" cy="266"/>
            </a:xfrm>
            <a:custGeom>
              <a:avLst/>
              <a:gdLst>
                <a:gd name="T0" fmla="*/ 0 w 89"/>
                <a:gd name="T1" fmla="*/ 4 h 2131"/>
                <a:gd name="T2" fmla="*/ 0 w 89"/>
                <a:gd name="T3" fmla="*/ 4 h 2131"/>
                <a:gd name="T4" fmla="*/ 0 w 89"/>
                <a:gd name="T5" fmla="*/ 0 h 2131"/>
                <a:gd name="T6" fmla="*/ 0 w 89"/>
                <a:gd name="T7" fmla="*/ 4 h 2131"/>
                <a:gd name="T8" fmla="*/ 0 w 89"/>
                <a:gd name="T9" fmla="*/ 4 h 2131"/>
                <a:gd name="T10" fmla="*/ 0 w 89"/>
                <a:gd name="T11" fmla="*/ 4 h 2131"/>
                <a:gd name="T12" fmla="*/ 0 w 89"/>
                <a:gd name="T13" fmla="*/ 4 h 21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9"/>
                <a:gd name="T22" fmla="*/ 0 h 2131"/>
                <a:gd name="T23" fmla="*/ 89 w 89"/>
                <a:gd name="T24" fmla="*/ 2131 h 213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9" h="2131">
                  <a:moveTo>
                    <a:pt x="0" y="2083"/>
                  </a:moveTo>
                  <a:lnTo>
                    <a:pt x="47" y="2079"/>
                  </a:lnTo>
                  <a:lnTo>
                    <a:pt x="38" y="0"/>
                  </a:lnTo>
                  <a:lnTo>
                    <a:pt x="89" y="2096"/>
                  </a:lnTo>
                  <a:lnTo>
                    <a:pt x="40" y="2131"/>
                  </a:lnTo>
                  <a:lnTo>
                    <a:pt x="0" y="20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67" name="Freeform 157">
              <a:extLst>
                <a:ext uri="{FF2B5EF4-FFF2-40B4-BE49-F238E27FC236}">
                  <a16:creationId xmlns:a16="http://schemas.microsoft.com/office/drawing/2014/main" id="{5D6152F9-09B5-D336-9FED-726EF416E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" y="1926"/>
              <a:ext cx="94" cy="19"/>
            </a:xfrm>
            <a:custGeom>
              <a:avLst/>
              <a:gdLst>
                <a:gd name="T0" fmla="*/ 0 w 753"/>
                <a:gd name="T1" fmla="*/ 0 h 154"/>
                <a:gd name="T2" fmla="*/ 1 w 753"/>
                <a:gd name="T3" fmla="*/ 0 h 154"/>
                <a:gd name="T4" fmla="*/ 1 w 753"/>
                <a:gd name="T5" fmla="*/ 0 h 154"/>
                <a:gd name="T6" fmla="*/ 1 w 753"/>
                <a:gd name="T7" fmla="*/ 0 h 154"/>
                <a:gd name="T8" fmla="*/ 1 w 753"/>
                <a:gd name="T9" fmla="*/ 0 h 154"/>
                <a:gd name="T10" fmla="*/ 0 w 753"/>
                <a:gd name="T11" fmla="*/ 0 h 154"/>
                <a:gd name="T12" fmla="*/ 0 w 753"/>
                <a:gd name="T13" fmla="*/ 0 h 154"/>
                <a:gd name="T14" fmla="*/ 0 w 753"/>
                <a:gd name="T15" fmla="*/ 0 h 154"/>
                <a:gd name="T16" fmla="*/ 0 w 753"/>
                <a:gd name="T17" fmla="*/ 0 h 154"/>
                <a:gd name="T18" fmla="*/ 0 w 753"/>
                <a:gd name="T19" fmla="*/ 0 h 154"/>
                <a:gd name="T20" fmla="*/ 0 w 753"/>
                <a:gd name="T21" fmla="*/ 0 h 15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53"/>
                <a:gd name="T34" fmla="*/ 0 h 154"/>
                <a:gd name="T35" fmla="*/ 753 w 753"/>
                <a:gd name="T36" fmla="*/ 154 h 15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53" h="154">
                  <a:moveTo>
                    <a:pt x="0" y="0"/>
                  </a:moveTo>
                  <a:lnTo>
                    <a:pt x="753" y="44"/>
                  </a:lnTo>
                  <a:lnTo>
                    <a:pt x="667" y="61"/>
                  </a:lnTo>
                  <a:lnTo>
                    <a:pt x="677" y="120"/>
                  </a:lnTo>
                  <a:lnTo>
                    <a:pt x="625" y="86"/>
                  </a:lnTo>
                  <a:lnTo>
                    <a:pt x="144" y="57"/>
                  </a:lnTo>
                  <a:lnTo>
                    <a:pt x="131" y="154"/>
                  </a:lnTo>
                  <a:lnTo>
                    <a:pt x="100" y="146"/>
                  </a:lnTo>
                  <a:lnTo>
                    <a:pt x="110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68" name="Freeform 158">
              <a:extLst>
                <a:ext uri="{FF2B5EF4-FFF2-40B4-BE49-F238E27FC236}">
                  <a16:creationId xmlns:a16="http://schemas.microsoft.com/office/drawing/2014/main" id="{3744563C-00E0-BAC3-DE69-8942F46C2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" y="1538"/>
              <a:ext cx="5" cy="416"/>
            </a:xfrm>
            <a:custGeom>
              <a:avLst/>
              <a:gdLst>
                <a:gd name="T0" fmla="*/ 0 w 40"/>
                <a:gd name="T1" fmla="*/ 0 h 3338"/>
                <a:gd name="T2" fmla="*/ 0 w 40"/>
                <a:gd name="T3" fmla="*/ 6 h 3338"/>
                <a:gd name="T4" fmla="*/ 0 w 40"/>
                <a:gd name="T5" fmla="*/ 6 h 3338"/>
                <a:gd name="T6" fmla="*/ 0 w 40"/>
                <a:gd name="T7" fmla="*/ 0 h 3338"/>
                <a:gd name="T8" fmla="*/ 0 w 40"/>
                <a:gd name="T9" fmla="*/ 0 h 3338"/>
                <a:gd name="T10" fmla="*/ 0 w 40"/>
                <a:gd name="T11" fmla="*/ 0 h 33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3338"/>
                <a:gd name="T20" fmla="*/ 40 w 40"/>
                <a:gd name="T21" fmla="*/ 3338 h 33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3338">
                  <a:moveTo>
                    <a:pt x="0" y="0"/>
                  </a:moveTo>
                  <a:lnTo>
                    <a:pt x="0" y="3338"/>
                  </a:lnTo>
                  <a:lnTo>
                    <a:pt x="40" y="3338"/>
                  </a:lnTo>
                  <a:lnTo>
                    <a:pt x="34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69" name="Freeform 159">
              <a:extLst>
                <a:ext uri="{FF2B5EF4-FFF2-40B4-BE49-F238E27FC236}">
                  <a16:creationId xmlns:a16="http://schemas.microsoft.com/office/drawing/2014/main" id="{60B9B9B1-DF84-063F-469C-E86FF0BDF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" y="1914"/>
              <a:ext cx="187" cy="69"/>
            </a:xfrm>
            <a:custGeom>
              <a:avLst/>
              <a:gdLst>
                <a:gd name="T0" fmla="*/ 0 w 1503"/>
                <a:gd name="T1" fmla="*/ 1 h 551"/>
                <a:gd name="T2" fmla="*/ 2 w 1503"/>
                <a:gd name="T3" fmla="*/ 1 h 551"/>
                <a:gd name="T4" fmla="*/ 2 w 1503"/>
                <a:gd name="T5" fmla="*/ 1 h 551"/>
                <a:gd name="T6" fmla="*/ 2 w 1503"/>
                <a:gd name="T7" fmla="*/ 1 h 551"/>
                <a:gd name="T8" fmla="*/ 3 w 1503"/>
                <a:gd name="T9" fmla="*/ 0 h 551"/>
                <a:gd name="T10" fmla="*/ 2 w 1503"/>
                <a:gd name="T11" fmla="*/ 1 h 551"/>
                <a:gd name="T12" fmla="*/ 0 w 1503"/>
                <a:gd name="T13" fmla="*/ 1 h 551"/>
                <a:gd name="T14" fmla="*/ 0 w 1503"/>
                <a:gd name="T15" fmla="*/ 1 h 551"/>
                <a:gd name="T16" fmla="*/ 0 w 1503"/>
                <a:gd name="T17" fmla="*/ 1 h 5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03"/>
                <a:gd name="T28" fmla="*/ 0 h 551"/>
                <a:gd name="T29" fmla="*/ 1503 w 1503"/>
                <a:gd name="T30" fmla="*/ 551 h 55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03" h="551">
                  <a:moveTo>
                    <a:pt x="19" y="392"/>
                  </a:moveTo>
                  <a:lnTo>
                    <a:pt x="1193" y="500"/>
                  </a:lnTo>
                  <a:lnTo>
                    <a:pt x="1101" y="302"/>
                  </a:lnTo>
                  <a:lnTo>
                    <a:pt x="1240" y="447"/>
                  </a:lnTo>
                  <a:lnTo>
                    <a:pt x="1503" y="0"/>
                  </a:lnTo>
                  <a:lnTo>
                    <a:pt x="1246" y="551"/>
                  </a:lnTo>
                  <a:lnTo>
                    <a:pt x="0" y="433"/>
                  </a:lnTo>
                  <a:lnTo>
                    <a:pt x="19" y="3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70" name="Freeform 160">
              <a:extLst>
                <a:ext uri="{FF2B5EF4-FFF2-40B4-BE49-F238E27FC236}">
                  <a16:creationId xmlns:a16="http://schemas.microsoft.com/office/drawing/2014/main" id="{B95503DC-F43E-AFEE-825B-A02E32037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" y="1891"/>
              <a:ext cx="38" cy="64"/>
            </a:xfrm>
            <a:custGeom>
              <a:avLst/>
              <a:gdLst>
                <a:gd name="T0" fmla="*/ 0 w 304"/>
                <a:gd name="T1" fmla="*/ 1 h 517"/>
                <a:gd name="T2" fmla="*/ 1 w 304"/>
                <a:gd name="T3" fmla="*/ 0 h 517"/>
                <a:gd name="T4" fmla="*/ 1 w 304"/>
                <a:gd name="T5" fmla="*/ 0 h 517"/>
                <a:gd name="T6" fmla="*/ 0 w 304"/>
                <a:gd name="T7" fmla="*/ 1 h 517"/>
                <a:gd name="T8" fmla="*/ 0 w 304"/>
                <a:gd name="T9" fmla="*/ 1 h 517"/>
                <a:gd name="T10" fmla="*/ 0 w 304"/>
                <a:gd name="T11" fmla="*/ 1 h 5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4"/>
                <a:gd name="T19" fmla="*/ 0 h 517"/>
                <a:gd name="T20" fmla="*/ 304 w 304"/>
                <a:gd name="T21" fmla="*/ 517 h 5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4" h="517">
                  <a:moveTo>
                    <a:pt x="0" y="476"/>
                  </a:moveTo>
                  <a:lnTo>
                    <a:pt x="300" y="0"/>
                  </a:lnTo>
                  <a:lnTo>
                    <a:pt x="304" y="63"/>
                  </a:lnTo>
                  <a:lnTo>
                    <a:pt x="36" y="517"/>
                  </a:lnTo>
                  <a:lnTo>
                    <a:pt x="0" y="4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71" name="Freeform 161">
              <a:extLst>
                <a:ext uri="{FF2B5EF4-FFF2-40B4-BE49-F238E27FC236}">
                  <a16:creationId xmlns:a16="http://schemas.microsoft.com/office/drawing/2014/main" id="{16E23098-D207-DFD4-FC36-29D20B41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0" y="1740"/>
              <a:ext cx="26" cy="62"/>
            </a:xfrm>
            <a:custGeom>
              <a:avLst/>
              <a:gdLst>
                <a:gd name="T0" fmla="*/ 0 w 210"/>
                <a:gd name="T1" fmla="*/ 0 h 492"/>
                <a:gd name="T2" fmla="*/ 0 w 210"/>
                <a:gd name="T3" fmla="*/ 0 h 492"/>
                <a:gd name="T4" fmla="*/ 0 w 210"/>
                <a:gd name="T5" fmla="*/ 0 h 492"/>
                <a:gd name="T6" fmla="*/ 0 w 210"/>
                <a:gd name="T7" fmla="*/ 0 h 492"/>
                <a:gd name="T8" fmla="*/ 0 w 210"/>
                <a:gd name="T9" fmla="*/ 1 h 492"/>
                <a:gd name="T10" fmla="*/ 0 w 210"/>
                <a:gd name="T11" fmla="*/ 1 h 492"/>
                <a:gd name="T12" fmla="*/ 0 w 210"/>
                <a:gd name="T13" fmla="*/ 1 h 492"/>
                <a:gd name="T14" fmla="*/ 0 w 210"/>
                <a:gd name="T15" fmla="*/ 0 h 492"/>
                <a:gd name="T16" fmla="*/ 0 w 210"/>
                <a:gd name="T17" fmla="*/ 0 h 492"/>
                <a:gd name="T18" fmla="*/ 0 w 210"/>
                <a:gd name="T19" fmla="*/ 0 h 4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10"/>
                <a:gd name="T31" fmla="*/ 0 h 492"/>
                <a:gd name="T32" fmla="*/ 210 w 210"/>
                <a:gd name="T33" fmla="*/ 492 h 4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0" h="492">
                  <a:moveTo>
                    <a:pt x="0" y="2"/>
                  </a:moveTo>
                  <a:lnTo>
                    <a:pt x="126" y="0"/>
                  </a:lnTo>
                  <a:lnTo>
                    <a:pt x="160" y="95"/>
                  </a:lnTo>
                  <a:lnTo>
                    <a:pt x="185" y="203"/>
                  </a:lnTo>
                  <a:lnTo>
                    <a:pt x="202" y="331"/>
                  </a:lnTo>
                  <a:lnTo>
                    <a:pt x="210" y="492"/>
                  </a:lnTo>
                  <a:lnTo>
                    <a:pt x="153" y="262"/>
                  </a:lnTo>
                  <a:lnTo>
                    <a:pt x="84" y="99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8989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72" name="Freeform 162">
              <a:extLst>
                <a:ext uri="{FF2B5EF4-FFF2-40B4-BE49-F238E27FC236}">
                  <a16:creationId xmlns:a16="http://schemas.microsoft.com/office/drawing/2014/main" id="{4D9254B2-A481-01FC-EB19-CFB632C5A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1876"/>
              <a:ext cx="123" cy="5"/>
            </a:xfrm>
            <a:custGeom>
              <a:avLst/>
              <a:gdLst>
                <a:gd name="T0" fmla="*/ 0 w 991"/>
                <a:gd name="T1" fmla="*/ 0 h 38"/>
                <a:gd name="T2" fmla="*/ 2 w 991"/>
                <a:gd name="T3" fmla="*/ 0 h 38"/>
                <a:gd name="T4" fmla="*/ 2 w 991"/>
                <a:gd name="T5" fmla="*/ 0 h 38"/>
                <a:gd name="T6" fmla="*/ 0 w 991"/>
                <a:gd name="T7" fmla="*/ 0 h 38"/>
                <a:gd name="T8" fmla="*/ 0 w 991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1"/>
                <a:gd name="T16" fmla="*/ 0 h 38"/>
                <a:gd name="T17" fmla="*/ 991 w 99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1" h="38">
                  <a:moveTo>
                    <a:pt x="0" y="38"/>
                  </a:moveTo>
                  <a:lnTo>
                    <a:pt x="991" y="36"/>
                  </a:lnTo>
                  <a:lnTo>
                    <a:pt x="943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73" name="Freeform 163">
              <a:extLst>
                <a:ext uri="{FF2B5EF4-FFF2-40B4-BE49-F238E27FC236}">
                  <a16:creationId xmlns:a16="http://schemas.microsoft.com/office/drawing/2014/main" id="{348A8F8B-11FA-1185-FB06-0B04A5D2F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" y="1727"/>
              <a:ext cx="7" cy="154"/>
            </a:xfrm>
            <a:custGeom>
              <a:avLst/>
              <a:gdLst>
                <a:gd name="T0" fmla="*/ 0 w 54"/>
                <a:gd name="T1" fmla="*/ 0 h 1234"/>
                <a:gd name="T2" fmla="*/ 0 w 54"/>
                <a:gd name="T3" fmla="*/ 0 h 1234"/>
                <a:gd name="T4" fmla="*/ 0 w 54"/>
                <a:gd name="T5" fmla="*/ 2 h 1234"/>
                <a:gd name="T6" fmla="*/ 0 w 54"/>
                <a:gd name="T7" fmla="*/ 2 h 1234"/>
                <a:gd name="T8" fmla="*/ 0 w 54"/>
                <a:gd name="T9" fmla="*/ 0 h 1234"/>
                <a:gd name="T10" fmla="*/ 0 w 54"/>
                <a:gd name="T11" fmla="*/ 0 h 12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1234"/>
                <a:gd name="T20" fmla="*/ 54 w 54"/>
                <a:gd name="T21" fmla="*/ 1234 h 12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1234">
                  <a:moveTo>
                    <a:pt x="0" y="0"/>
                  </a:moveTo>
                  <a:lnTo>
                    <a:pt x="33" y="38"/>
                  </a:lnTo>
                  <a:lnTo>
                    <a:pt x="54" y="1194"/>
                  </a:lnTo>
                  <a:lnTo>
                    <a:pt x="25" y="12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74" name="Freeform 164">
              <a:extLst>
                <a:ext uri="{FF2B5EF4-FFF2-40B4-BE49-F238E27FC236}">
                  <a16:creationId xmlns:a16="http://schemas.microsoft.com/office/drawing/2014/main" id="{8911F892-1A96-689A-6CC1-50B79135B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" y="1548"/>
              <a:ext cx="14" cy="9"/>
            </a:xfrm>
            <a:custGeom>
              <a:avLst/>
              <a:gdLst>
                <a:gd name="T0" fmla="*/ 0 w 110"/>
                <a:gd name="T1" fmla="*/ 0 h 71"/>
                <a:gd name="T2" fmla="*/ 0 w 110"/>
                <a:gd name="T3" fmla="*/ 0 h 71"/>
                <a:gd name="T4" fmla="*/ 0 w 110"/>
                <a:gd name="T5" fmla="*/ 0 h 71"/>
                <a:gd name="T6" fmla="*/ 0 w 110"/>
                <a:gd name="T7" fmla="*/ 0 h 71"/>
                <a:gd name="T8" fmla="*/ 0 w 110"/>
                <a:gd name="T9" fmla="*/ 0 h 71"/>
                <a:gd name="T10" fmla="*/ 0 w 110"/>
                <a:gd name="T11" fmla="*/ 0 h 71"/>
                <a:gd name="T12" fmla="*/ 0 w 110"/>
                <a:gd name="T13" fmla="*/ 0 h 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"/>
                <a:gd name="T22" fmla="*/ 0 h 71"/>
                <a:gd name="T23" fmla="*/ 110 w 110"/>
                <a:gd name="T24" fmla="*/ 71 h 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" h="71">
                  <a:moveTo>
                    <a:pt x="0" y="0"/>
                  </a:moveTo>
                  <a:lnTo>
                    <a:pt x="2" y="69"/>
                  </a:lnTo>
                  <a:lnTo>
                    <a:pt x="110" y="71"/>
                  </a:lnTo>
                  <a:lnTo>
                    <a:pt x="24" y="46"/>
                  </a:lnTo>
                  <a:lnTo>
                    <a:pt x="2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75" name="Freeform 165">
              <a:extLst>
                <a:ext uri="{FF2B5EF4-FFF2-40B4-BE49-F238E27FC236}">
                  <a16:creationId xmlns:a16="http://schemas.microsoft.com/office/drawing/2014/main" id="{315DC25F-FFE5-DFB0-A871-4D821EC8C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" y="1581"/>
              <a:ext cx="10" cy="9"/>
            </a:xfrm>
            <a:custGeom>
              <a:avLst/>
              <a:gdLst>
                <a:gd name="T0" fmla="*/ 0 w 76"/>
                <a:gd name="T1" fmla="*/ 0 h 72"/>
                <a:gd name="T2" fmla="*/ 0 w 76"/>
                <a:gd name="T3" fmla="*/ 0 h 72"/>
                <a:gd name="T4" fmla="*/ 0 w 76"/>
                <a:gd name="T5" fmla="*/ 0 h 72"/>
                <a:gd name="T6" fmla="*/ 0 w 76"/>
                <a:gd name="T7" fmla="*/ 0 h 72"/>
                <a:gd name="T8" fmla="*/ 0 w 76"/>
                <a:gd name="T9" fmla="*/ 0 h 72"/>
                <a:gd name="T10" fmla="*/ 0 w 76"/>
                <a:gd name="T11" fmla="*/ 0 h 72"/>
                <a:gd name="T12" fmla="*/ 0 w 76"/>
                <a:gd name="T13" fmla="*/ 0 h 72"/>
                <a:gd name="T14" fmla="*/ 0 w 76"/>
                <a:gd name="T15" fmla="*/ 0 h 72"/>
                <a:gd name="T16" fmla="*/ 0 w 76"/>
                <a:gd name="T17" fmla="*/ 0 h 72"/>
                <a:gd name="T18" fmla="*/ 0 w 76"/>
                <a:gd name="T19" fmla="*/ 0 h 72"/>
                <a:gd name="T20" fmla="*/ 0 w 76"/>
                <a:gd name="T21" fmla="*/ 0 h 72"/>
                <a:gd name="T22" fmla="*/ 0 w 76"/>
                <a:gd name="T23" fmla="*/ 0 h 72"/>
                <a:gd name="T24" fmla="*/ 0 w 76"/>
                <a:gd name="T25" fmla="*/ 0 h 72"/>
                <a:gd name="T26" fmla="*/ 0 w 76"/>
                <a:gd name="T27" fmla="*/ 0 h 72"/>
                <a:gd name="T28" fmla="*/ 0 w 76"/>
                <a:gd name="T29" fmla="*/ 0 h 7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6"/>
                <a:gd name="T46" fmla="*/ 0 h 72"/>
                <a:gd name="T47" fmla="*/ 76 w 76"/>
                <a:gd name="T48" fmla="*/ 72 h 7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6" h="72">
                  <a:moveTo>
                    <a:pt x="5" y="9"/>
                  </a:moveTo>
                  <a:lnTo>
                    <a:pt x="30" y="0"/>
                  </a:lnTo>
                  <a:lnTo>
                    <a:pt x="55" y="0"/>
                  </a:lnTo>
                  <a:lnTo>
                    <a:pt x="72" y="19"/>
                  </a:lnTo>
                  <a:lnTo>
                    <a:pt x="76" y="47"/>
                  </a:lnTo>
                  <a:lnTo>
                    <a:pt x="64" y="60"/>
                  </a:lnTo>
                  <a:lnTo>
                    <a:pt x="43" y="72"/>
                  </a:lnTo>
                  <a:lnTo>
                    <a:pt x="62" y="41"/>
                  </a:lnTo>
                  <a:lnTo>
                    <a:pt x="49" y="17"/>
                  </a:lnTo>
                  <a:lnTo>
                    <a:pt x="26" y="17"/>
                  </a:lnTo>
                  <a:lnTo>
                    <a:pt x="15" y="24"/>
                  </a:lnTo>
                  <a:lnTo>
                    <a:pt x="9" y="55"/>
                  </a:lnTo>
                  <a:lnTo>
                    <a:pt x="0" y="34"/>
                  </a:lnTo>
                  <a:lnTo>
                    <a:pt x="5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76" name="Freeform 166">
              <a:extLst>
                <a:ext uri="{FF2B5EF4-FFF2-40B4-BE49-F238E27FC236}">
                  <a16:creationId xmlns:a16="http://schemas.microsoft.com/office/drawing/2014/main" id="{A2ABF798-B63E-89E9-534E-C595888D6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" y="1611"/>
              <a:ext cx="46" cy="14"/>
            </a:xfrm>
            <a:custGeom>
              <a:avLst/>
              <a:gdLst>
                <a:gd name="T0" fmla="*/ 0 w 367"/>
                <a:gd name="T1" fmla="*/ 0 h 110"/>
                <a:gd name="T2" fmla="*/ 0 w 367"/>
                <a:gd name="T3" fmla="*/ 0 h 110"/>
                <a:gd name="T4" fmla="*/ 1 w 367"/>
                <a:gd name="T5" fmla="*/ 0 h 110"/>
                <a:gd name="T6" fmla="*/ 1 w 367"/>
                <a:gd name="T7" fmla="*/ 0 h 110"/>
                <a:gd name="T8" fmla="*/ 0 w 367"/>
                <a:gd name="T9" fmla="*/ 0 h 110"/>
                <a:gd name="T10" fmla="*/ 0 w 367"/>
                <a:gd name="T11" fmla="*/ 0 h 110"/>
                <a:gd name="T12" fmla="*/ 0 w 367"/>
                <a:gd name="T13" fmla="*/ 0 h 110"/>
                <a:gd name="T14" fmla="*/ 0 w 367"/>
                <a:gd name="T15" fmla="*/ 0 h 110"/>
                <a:gd name="T16" fmla="*/ 0 w 367"/>
                <a:gd name="T17" fmla="*/ 0 h 110"/>
                <a:gd name="T18" fmla="*/ 0 w 367"/>
                <a:gd name="T19" fmla="*/ 0 h 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7"/>
                <a:gd name="T31" fmla="*/ 0 h 110"/>
                <a:gd name="T32" fmla="*/ 367 w 367"/>
                <a:gd name="T33" fmla="*/ 110 h 1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7" h="110">
                  <a:moveTo>
                    <a:pt x="0" y="0"/>
                  </a:moveTo>
                  <a:lnTo>
                    <a:pt x="0" y="110"/>
                  </a:lnTo>
                  <a:lnTo>
                    <a:pt x="367" y="110"/>
                  </a:lnTo>
                  <a:lnTo>
                    <a:pt x="338" y="80"/>
                  </a:lnTo>
                  <a:lnTo>
                    <a:pt x="207" y="81"/>
                  </a:lnTo>
                  <a:lnTo>
                    <a:pt x="194" y="91"/>
                  </a:lnTo>
                  <a:lnTo>
                    <a:pt x="15" y="91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77" name="Freeform 167">
              <a:extLst>
                <a:ext uri="{FF2B5EF4-FFF2-40B4-BE49-F238E27FC236}">
                  <a16:creationId xmlns:a16="http://schemas.microsoft.com/office/drawing/2014/main" id="{9B89DCEB-C03F-D1C0-259E-AFFDF8C9F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" y="1635"/>
              <a:ext cx="84" cy="2"/>
            </a:xfrm>
            <a:custGeom>
              <a:avLst/>
              <a:gdLst>
                <a:gd name="T0" fmla="*/ 0 w 671"/>
                <a:gd name="T1" fmla="*/ 0 h 13"/>
                <a:gd name="T2" fmla="*/ 1 w 671"/>
                <a:gd name="T3" fmla="*/ 0 h 13"/>
                <a:gd name="T4" fmla="*/ 1 w 671"/>
                <a:gd name="T5" fmla="*/ 0 h 13"/>
                <a:gd name="T6" fmla="*/ 0 w 671"/>
                <a:gd name="T7" fmla="*/ 0 h 13"/>
                <a:gd name="T8" fmla="*/ 0 w 671"/>
                <a:gd name="T9" fmla="*/ 0 h 13"/>
                <a:gd name="T10" fmla="*/ 0 w 671"/>
                <a:gd name="T11" fmla="*/ 0 h 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1"/>
                <a:gd name="T19" fmla="*/ 0 h 13"/>
                <a:gd name="T20" fmla="*/ 671 w 671"/>
                <a:gd name="T21" fmla="*/ 13 h 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1" h="13">
                  <a:moveTo>
                    <a:pt x="0" y="0"/>
                  </a:moveTo>
                  <a:lnTo>
                    <a:pt x="671" y="0"/>
                  </a:lnTo>
                  <a:lnTo>
                    <a:pt x="666" y="13"/>
                  </a:lnTo>
                  <a:lnTo>
                    <a:pt x="4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78" name="Freeform 168">
              <a:extLst>
                <a:ext uri="{FF2B5EF4-FFF2-40B4-BE49-F238E27FC236}">
                  <a16:creationId xmlns:a16="http://schemas.microsoft.com/office/drawing/2014/main" id="{F4F0E2E9-6825-4450-CE47-F958E29E4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" y="1630"/>
              <a:ext cx="87" cy="17"/>
            </a:xfrm>
            <a:custGeom>
              <a:avLst/>
              <a:gdLst>
                <a:gd name="T0" fmla="*/ 0 w 699"/>
                <a:gd name="T1" fmla="*/ 0 h 137"/>
                <a:gd name="T2" fmla="*/ 0 w 699"/>
                <a:gd name="T3" fmla="*/ 0 h 137"/>
                <a:gd name="T4" fmla="*/ 1 w 699"/>
                <a:gd name="T5" fmla="*/ 0 h 137"/>
                <a:gd name="T6" fmla="*/ 1 w 699"/>
                <a:gd name="T7" fmla="*/ 0 h 137"/>
                <a:gd name="T8" fmla="*/ 0 w 699"/>
                <a:gd name="T9" fmla="*/ 0 h 137"/>
                <a:gd name="T10" fmla="*/ 0 w 699"/>
                <a:gd name="T11" fmla="*/ 0 h 137"/>
                <a:gd name="T12" fmla="*/ 0 w 699"/>
                <a:gd name="T13" fmla="*/ 0 h 137"/>
                <a:gd name="T14" fmla="*/ 0 w 699"/>
                <a:gd name="T15" fmla="*/ 0 h 1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99"/>
                <a:gd name="T25" fmla="*/ 0 h 137"/>
                <a:gd name="T26" fmla="*/ 699 w 699"/>
                <a:gd name="T27" fmla="*/ 137 h 13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99" h="137">
                  <a:moveTo>
                    <a:pt x="19" y="17"/>
                  </a:moveTo>
                  <a:lnTo>
                    <a:pt x="15" y="110"/>
                  </a:lnTo>
                  <a:lnTo>
                    <a:pt x="699" y="124"/>
                  </a:lnTo>
                  <a:lnTo>
                    <a:pt x="699" y="137"/>
                  </a:lnTo>
                  <a:lnTo>
                    <a:pt x="2" y="133"/>
                  </a:lnTo>
                  <a:lnTo>
                    <a:pt x="0" y="0"/>
                  </a:lnTo>
                  <a:lnTo>
                    <a:pt x="19" y="17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79" name="Freeform 169">
              <a:extLst>
                <a:ext uri="{FF2B5EF4-FFF2-40B4-BE49-F238E27FC236}">
                  <a16:creationId xmlns:a16="http://schemas.microsoft.com/office/drawing/2014/main" id="{68D74B12-15B4-C1F9-5D4F-893EDECEE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" y="1633"/>
              <a:ext cx="87" cy="12"/>
            </a:xfrm>
            <a:custGeom>
              <a:avLst/>
              <a:gdLst>
                <a:gd name="T0" fmla="*/ 0 w 701"/>
                <a:gd name="T1" fmla="*/ 0 h 99"/>
                <a:gd name="T2" fmla="*/ 0 w 701"/>
                <a:gd name="T3" fmla="*/ 0 h 99"/>
                <a:gd name="T4" fmla="*/ 1 w 701"/>
                <a:gd name="T5" fmla="*/ 0 h 99"/>
                <a:gd name="T6" fmla="*/ 1 w 701"/>
                <a:gd name="T7" fmla="*/ 0 h 99"/>
                <a:gd name="T8" fmla="*/ 0 w 701"/>
                <a:gd name="T9" fmla="*/ 0 h 99"/>
                <a:gd name="T10" fmla="*/ 0 w 701"/>
                <a:gd name="T11" fmla="*/ 0 h 99"/>
                <a:gd name="T12" fmla="*/ 1 w 701"/>
                <a:gd name="T13" fmla="*/ 0 h 99"/>
                <a:gd name="T14" fmla="*/ 1 w 701"/>
                <a:gd name="T15" fmla="*/ 0 h 99"/>
                <a:gd name="T16" fmla="*/ 0 w 701"/>
                <a:gd name="T17" fmla="*/ 0 h 99"/>
                <a:gd name="T18" fmla="*/ 0 w 701"/>
                <a:gd name="T19" fmla="*/ 0 h 9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1"/>
                <a:gd name="T31" fmla="*/ 0 h 99"/>
                <a:gd name="T32" fmla="*/ 701 w 701"/>
                <a:gd name="T33" fmla="*/ 99 h 9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1" h="99">
                  <a:moveTo>
                    <a:pt x="0" y="0"/>
                  </a:moveTo>
                  <a:lnTo>
                    <a:pt x="0" y="97"/>
                  </a:lnTo>
                  <a:lnTo>
                    <a:pt x="701" y="99"/>
                  </a:lnTo>
                  <a:lnTo>
                    <a:pt x="698" y="85"/>
                  </a:lnTo>
                  <a:lnTo>
                    <a:pt x="11" y="85"/>
                  </a:lnTo>
                  <a:lnTo>
                    <a:pt x="7" y="15"/>
                  </a:lnTo>
                  <a:lnTo>
                    <a:pt x="698" y="17"/>
                  </a:lnTo>
                  <a:lnTo>
                    <a:pt x="6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80" name="Freeform 170">
              <a:extLst>
                <a:ext uri="{FF2B5EF4-FFF2-40B4-BE49-F238E27FC236}">
                  <a16:creationId xmlns:a16="http://schemas.microsoft.com/office/drawing/2014/main" id="{1B1CDE27-A46B-E098-4E18-A6F6A8B67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955"/>
              <a:ext cx="31" cy="50"/>
            </a:xfrm>
            <a:custGeom>
              <a:avLst/>
              <a:gdLst>
                <a:gd name="T0" fmla="*/ 0 w 249"/>
                <a:gd name="T1" fmla="*/ 0 h 397"/>
                <a:gd name="T2" fmla="*/ 0 w 249"/>
                <a:gd name="T3" fmla="*/ 0 h 397"/>
                <a:gd name="T4" fmla="*/ 0 w 249"/>
                <a:gd name="T5" fmla="*/ 0 h 397"/>
                <a:gd name="T6" fmla="*/ 0 w 249"/>
                <a:gd name="T7" fmla="*/ 0 h 397"/>
                <a:gd name="T8" fmla="*/ 0 w 249"/>
                <a:gd name="T9" fmla="*/ 0 h 397"/>
                <a:gd name="T10" fmla="*/ 0 w 249"/>
                <a:gd name="T11" fmla="*/ 1 h 397"/>
                <a:gd name="T12" fmla="*/ 0 w 249"/>
                <a:gd name="T13" fmla="*/ 1 h 397"/>
                <a:gd name="T14" fmla="*/ 0 w 249"/>
                <a:gd name="T15" fmla="*/ 1 h 397"/>
                <a:gd name="T16" fmla="*/ 0 w 249"/>
                <a:gd name="T17" fmla="*/ 1 h 397"/>
                <a:gd name="T18" fmla="*/ 0 w 249"/>
                <a:gd name="T19" fmla="*/ 1 h 397"/>
                <a:gd name="T20" fmla="*/ 0 w 249"/>
                <a:gd name="T21" fmla="*/ 1 h 397"/>
                <a:gd name="T22" fmla="*/ 0 w 249"/>
                <a:gd name="T23" fmla="*/ 1 h 397"/>
                <a:gd name="T24" fmla="*/ 0 w 249"/>
                <a:gd name="T25" fmla="*/ 1 h 397"/>
                <a:gd name="T26" fmla="*/ 0 w 249"/>
                <a:gd name="T27" fmla="*/ 0 h 397"/>
                <a:gd name="T28" fmla="*/ 0 w 249"/>
                <a:gd name="T29" fmla="*/ 0 h 397"/>
                <a:gd name="T30" fmla="*/ 0 w 249"/>
                <a:gd name="T31" fmla="*/ 0 h 397"/>
                <a:gd name="T32" fmla="*/ 0 w 249"/>
                <a:gd name="T33" fmla="*/ 0 h 397"/>
                <a:gd name="T34" fmla="*/ 0 w 249"/>
                <a:gd name="T35" fmla="*/ 0 h 397"/>
                <a:gd name="T36" fmla="*/ 0 w 249"/>
                <a:gd name="T37" fmla="*/ 0 h 397"/>
                <a:gd name="T38" fmla="*/ 0 w 249"/>
                <a:gd name="T39" fmla="*/ 0 h 397"/>
                <a:gd name="T40" fmla="*/ 0 w 249"/>
                <a:gd name="T41" fmla="*/ 0 h 39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49"/>
                <a:gd name="T64" fmla="*/ 0 h 397"/>
                <a:gd name="T65" fmla="*/ 249 w 249"/>
                <a:gd name="T66" fmla="*/ 397 h 39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49" h="397">
                  <a:moveTo>
                    <a:pt x="3" y="28"/>
                  </a:moveTo>
                  <a:lnTo>
                    <a:pt x="119" y="49"/>
                  </a:lnTo>
                  <a:lnTo>
                    <a:pt x="176" y="78"/>
                  </a:lnTo>
                  <a:lnTo>
                    <a:pt x="205" y="114"/>
                  </a:lnTo>
                  <a:lnTo>
                    <a:pt x="207" y="161"/>
                  </a:lnTo>
                  <a:lnTo>
                    <a:pt x="180" y="222"/>
                  </a:lnTo>
                  <a:lnTo>
                    <a:pt x="148" y="273"/>
                  </a:lnTo>
                  <a:lnTo>
                    <a:pt x="148" y="321"/>
                  </a:lnTo>
                  <a:lnTo>
                    <a:pt x="222" y="397"/>
                  </a:lnTo>
                  <a:lnTo>
                    <a:pt x="249" y="376"/>
                  </a:lnTo>
                  <a:lnTo>
                    <a:pt x="184" y="313"/>
                  </a:lnTo>
                  <a:lnTo>
                    <a:pt x="176" y="275"/>
                  </a:lnTo>
                  <a:lnTo>
                    <a:pt x="205" y="232"/>
                  </a:lnTo>
                  <a:lnTo>
                    <a:pt x="228" y="192"/>
                  </a:lnTo>
                  <a:lnTo>
                    <a:pt x="237" y="140"/>
                  </a:lnTo>
                  <a:lnTo>
                    <a:pt x="228" y="97"/>
                  </a:lnTo>
                  <a:lnTo>
                    <a:pt x="201" y="59"/>
                  </a:lnTo>
                  <a:lnTo>
                    <a:pt x="138" y="26"/>
                  </a:lnTo>
                  <a:lnTo>
                    <a:pt x="0" y="0"/>
                  </a:lnTo>
                  <a:lnTo>
                    <a:pt x="3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81" name="Freeform 171">
              <a:extLst>
                <a:ext uri="{FF2B5EF4-FFF2-40B4-BE49-F238E27FC236}">
                  <a16:creationId xmlns:a16="http://schemas.microsoft.com/office/drawing/2014/main" id="{F80E60B6-E195-08CB-7F52-13DB6B35C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6" y="1999"/>
              <a:ext cx="49" cy="44"/>
            </a:xfrm>
            <a:custGeom>
              <a:avLst/>
              <a:gdLst>
                <a:gd name="T0" fmla="*/ 0 w 398"/>
                <a:gd name="T1" fmla="*/ 0 h 355"/>
                <a:gd name="T2" fmla="*/ 0 w 398"/>
                <a:gd name="T3" fmla="*/ 0 h 355"/>
                <a:gd name="T4" fmla="*/ 0 w 398"/>
                <a:gd name="T5" fmla="*/ 0 h 355"/>
                <a:gd name="T6" fmla="*/ 0 w 398"/>
                <a:gd name="T7" fmla="*/ 0 h 355"/>
                <a:gd name="T8" fmla="*/ 1 w 398"/>
                <a:gd name="T9" fmla="*/ 0 h 355"/>
                <a:gd name="T10" fmla="*/ 1 w 398"/>
                <a:gd name="T11" fmla="*/ 0 h 355"/>
                <a:gd name="T12" fmla="*/ 1 w 398"/>
                <a:gd name="T13" fmla="*/ 1 h 355"/>
                <a:gd name="T14" fmla="*/ 1 w 398"/>
                <a:gd name="T15" fmla="*/ 1 h 355"/>
                <a:gd name="T16" fmla="*/ 0 w 398"/>
                <a:gd name="T17" fmla="*/ 1 h 355"/>
                <a:gd name="T18" fmla="*/ 0 w 398"/>
                <a:gd name="T19" fmla="*/ 0 h 355"/>
                <a:gd name="T20" fmla="*/ 0 w 398"/>
                <a:gd name="T21" fmla="*/ 0 h 35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98"/>
                <a:gd name="T34" fmla="*/ 0 h 355"/>
                <a:gd name="T35" fmla="*/ 398 w 398"/>
                <a:gd name="T36" fmla="*/ 355 h 35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98" h="355">
                  <a:moveTo>
                    <a:pt x="0" y="51"/>
                  </a:moveTo>
                  <a:lnTo>
                    <a:pt x="132" y="13"/>
                  </a:lnTo>
                  <a:lnTo>
                    <a:pt x="234" y="0"/>
                  </a:lnTo>
                  <a:lnTo>
                    <a:pt x="295" y="40"/>
                  </a:lnTo>
                  <a:lnTo>
                    <a:pt x="369" y="133"/>
                  </a:lnTo>
                  <a:lnTo>
                    <a:pt x="398" y="222"/>
                  </a:lnTo>
                  <a:lnTo>
                    <a:pt x="392" y="316"/>
                  </a:lnTo>
                  <a:lnTo>
                    <a:pt x="312" y="355"/>
                  </a:lnTo>
                  <a:lnTo>
                    <a:pt x="206" y="348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82" name="Freeform 172">
              <a:extLst>
                <a:ext uri="{FF2B5EF4-FFF2-40B4-BE49-F238E27FC236}">
                  <a16:creationId xmlns:a16="http://schemas.microsoft.com/office/drawing/2014/main" id="{6FD2CDEB-B96B-3DB2-4CCA-35A8696F7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8" y="2004"/>
              <a:ext cx="39" cy="35"/>
            </a:xfrm>
            <a:custGeom>
              <a:avLst/>
              <a:gdLst>
                <a:gd name="T0" fmla="*/ 0 w 312"/>
                <a:gd name="T1" fmla="*/ 0 h 283"/>
                <a:gd name="T2" fmla="*/ 0 w 312"/>
                <a:gd name="T3" fmla="*/ 0 h 283"/>
                <a:gd name="T4" fmla="*/ 0 w 312"/>
                <a:gd name="T5" fmla="*/ 0 h 283"/>
                <a:gd name="T6" fmla="*/ 0 w 312"/>
                <a:gd name="T7" fmla="*/ 0 h 283"/>
                <a:gd name="T8" fmla="*/ 0 w 312"/>
                <a:gd name="T9" fmla="*/ 0 h 283"/>
                <a:gd name="T10" fmla="*/ 1 w 312"/>
                <a:gd name="T11" fmla="*/ 0 h 283"/>
                <a:gd name="T12" fmla="*/ 1 w 312"/>
                <a:gd name="T13" fmla="*/ 0 h 283"/>
                <a:gd name="T14" fmla="*/ 1 w 312"/>
                <a:gd name="T15" fmla="*/ 0 h 283"/>
                <a:gd name="T16" fmla="*/ 0 w 312"/>
                <a:gd name="T17" fmla="*/ 0 h 283"/>
                <a:gd name="T18" fmla="*/ 0 w 312"/>
                <a:gd name="T19" fmla="*/ 0 h 283"/>
                <a:gd name="T20" fmla="*/ 0 w 312"/>
                <a:gd name="T21" fmla="*/ 0 h 2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12"/>
                <a:gd name="T34" fmla="*/ 0 h 283"/>
                <a:gd name="T35" fmla="*/ 312 w 312"/>
                <a:gd name="T36" fmla="*/ 283 h 28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12" h="283">
                  <a:moveTo>
                    <a:pt x="0" y="48"/>
                  </a:moveTo>
                  <a:lnTo>
                    <a:pt x="57" y="139"/>
                  </a:lnTo>
                  <a:lnTo>
                    <a:pt x="109" y="247"/>
                  </a:lnTo>
                  <a:lnTo>
                    <a:pt x="160" y="280"/>
                  </a:lnTo>
                  <a:lnTo>
                    <a:pt x="225" y="283"/>
                  </a:lnTo>
                  <a:lnTo>
                    <a:pt x="295" y="264"/>
                  </a:lnTo>
                  <a:lnTo>
                    <a:pt x="312" y="194"/>
                  </a:lnTo>
                  <a:lnTo>
                    <a:pt x="261" y="93"/>
                  </a:lnTo>
                  <a:lnTo>
                    <a:pt x="173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83" name="Freeform 173">
              <a:extLst>
                <a:ext uri="{FF2B5EF4-FFF2-40B4-BE49-F238E27FC236}">
                  <a16:creationId xmlns:a16="http://schemas.microsoft.com/office/drawing/2014/main" id="{A01B7400-9752-9193-B075-887E7EDF8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1999"/>
              <a:ext cx="53" cy="49"/>
            </a:xfrm>
            <a:custGeom>
              <a:avLst/>
              <a:gdLst>
                <a:gd name="T0" fmla="*/ 0 w 426"/>
                <a:gd name="T1" fmla="*/ 0 h 390"/>
                <a:gd name="T2" fmla="*/ 0 w 426"/>
                <a:gd name="T3" fmla="*/ 0 h 390"/>
                <a:gd name="T4" fmla="*/ 0 w 426"/>
                <a:gd name="T5" fmla="*/ 0 h 390"/>
                <a:gd name="T6" fmla="*/ 0 w 426"/>
                <a:gd name="T7" fmla="*/ 1 h 390"/>
                <a:gd name="T8" fmla="*/ 0 w 426"/>
                <a:gd name="T9" fmla="*/ 1 h 390"/>
                <a:gd name="T10" fmla="*/ 0 w 426"/>
                <a:gd name="T11" fmla="*/ 1 h 390"/>
                <a:gd name="T12" fmla="*/ 1 w 426"/>
                <a:gd name="T13" fmla="*/ 1 h 390"/>
                <a:gd name="T14" fmla="*/ 1 w 426"/>
                <a:gd name="T15" fmla="*/ 1 h 390"/>
                <a:gd name="T16" fmla="*/ 1 w 426"/>
                <a:gd name="T17" fmla="*/ 1 h 390"/>
                <a:gd name="T18" fmla="*/ 1 w 426"/>
                <a:gd name="T19" fmla="*/ 1 h 390"/>
                <a:gd name="T20" fmla="*/ 1 w 426"/>
                <a:gd name="T21" fmla="*/ 0 h 390"/>
                <a:gd name="T22" fmla="*/ 1 w 426"/>
                <a:gd name="T23" fmla="*/ 0 h 390"/>
                <a:gd name="T24" fmla="*/ 1 w 426"/>
                <a:gd name="T25" fmla="*/ 1 h 390"/>
                <a:gd name="T26" fmla="*/ 1 w 426"/>
                <a:gd name="T27" fmla="*/ 1 h 390"/>
                <a:gd name="T28" fmla="*/ 1 w 426"/>
                <a:gd name="T29" fmla="*/ 1 h 390"/>
                <a:gd name="T30" fmla="*/ 0 w 426"/>
                <a:gd name="T31" fmla="*/ 1 h 390"/>
                <a:gd name="T32" fmla="*/ 0 w 426"/>
                <a:gd name="T33" fmla="*/ 1 h 390"/>
                <a:gd name="T34" fmla="*/ 0 w 426"/>
                <a:gd name="T35" fmla="*/ 0 h 390"/>
                <a:gd name="T36" fmla="*/ 0 w 426"/>
                <a:gd name="T37" fmla="*/ 0 h 390"/>
                <a:gd name="T38" fmla="*/ 0 w 426"/>
                <a:gd name="T39" fmla="*/ 0 h 390"/>
                <a:gd name="T40" fmla="*/ 0 w 426"/>
                <a:gd name="T41" fmla="*/ 0 h 390"/>
                <a:gd name="T42" fmla="*/ 0 w 426"/>
                <a:gd name="T43" fmla="*/ 0 h 390"/>
                <a:gd name="T44" fmla="*/ 0 w 426"/>
                <a:gd name="T45" fmla="*/ 0 h 390"/>
                <a:gd name="T46" fmla="*/ 0 w 426"/>
                <a:gd name="T47" fmla="*/ 0 h 390"/>
                <a:gd name="T48" fmla="*/ 0 w 426"/>
                <a:gd name="T49" fmla="*/ 0 h 390"/>
                <a:gd name="T50" fmla="*/ 0 w 426"/>
                <a:gd name="T51" fmla="*/ 0 h 390"/>
                <a:gd name="T52" fmla="*/ 0 w 426"/>
                <a:gd name="T53" fmla="*/ 0 h 39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26"/>
                <a:gd name="T82" fmla="*/ 0 h 390"/>
                <a:gd name="T83" fmla="*/ 426 w 426"/>
                <a:gd name="T84" fmla="*/ 390 h 39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26" h="390">
                  <a:moveTo>
                    <a:pt x="91" y="14"/>
                  </a:moveTo>
                  <a:lnTo>
                    <a:pt x="6" y="46"/>
                  </a:lnTo>
                  <a:lnTo>
                    <a:pt x="0" y="156"/>
                  </a:lnTo>
                  <a:lnTo>
                    <a:pt x="120" y="310"/>
                  </a:lnTo>
                  <a:lnTo>
                    <a:pt x="181" y="367"/>
                  </a:lnTo>
                  <a:lnTo>
                    <a:pt x="262" y="390"/>
                  </a:lnTo>
                  <a:lnTo>
                    <a:pt x="337" y="382"/>
                  </a:lnTo>
                  <a:lnTo>
                    <a:pt x="399" y="361"/>
                  </a:lnTo>
                  <a:lnTo>
                    <a:pt x="426" y="303"/>
                  </a:lnTo>
                  <a:lnTo>
                    <a:pt x="422" y="223"/>
                  </a:lnTo>
                  <a:lnTo>
                    <a:pt x="378" y="145"/>
                  </a:lnTo>
                  <a:lnTo>
                    <a:pt x="407" y="215"/>
                  </a:lnTo>
                  <a:lnTo>
                    <a:pt x="409" y="270"/>
                  </a:lnTo>
                  <a:lnTo>
                    <a:pt x="388" y="320"/>
                  </a:lnTo>
                  <a:lnTo>
                    <a:pt x="333" y="339"/>
                  </a:lnTo>
                  <a:lnTo>
                    <a:pt x="268" y="339"/>
                  </a:lnTo>
                  <a:lnTo>
                    <a:pt x="207" y="306"/>
                  </a:lnTo>
                  <a:lnTo>
                    <a:pt x="124" y="158"/>
                  </a:lnTo>
                  <a:lnTo>
                    <a:pt x="69" y="88"/>
                  </a:lnTo>
                  <a:lnTo>
                    <a:pt x="30" y="55"/>
                  </a:lnTo>
                  <a:lnTo>
                    <a:pt x="137" y="29"/>
                  </a:lnTo>
                  <a:lnTo>
                    <a:pt x="207" y="88"/>
                  </a:lnTo>
                  <a:lnTo>
                    <a:pt x="167" y="27"/>
                  </a:lnTo>
                  <a:lnTo>
                    <a:pt x="261" y="16"/>
                  </a:lnTo>
                  <a:lnTo>
                    <a:pt x="221" y="0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584" name="Freeform 174">
              <a:extLst>
                <a:ext uri="{FF2B5EF4-FFF2-40B4-BE49-F238E27FC236}">
                  <a16:creationId xmlns:a16="http://schemas.microsoft.com/office/drawing/2014/main" id="{173C3996-5858-B0B3-5219-249E129A0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5" y="2010"/>
              <a:ext cx="31" cy="7"/>
            </a:xfrm>
            <a:custGeom>
              <a:avLst/>
              <a:gdLst>
                <a:gd name="T0" fmla="*/ 0 w 249"/>
                <a:gd name="T1" fmla="*/ 0 h 56"/>
                <a:gd name="T2" fmla="*/ 0 w 249"/>
                <a:gd name="T3" fmla="*/ 0 h 56"/>
                <a:gd name="T4" fmla="*/ 0 w 249"/>
                <a:gd name="T5" fmla="*/ 0 h 56"/>
                <a:gd name="T6" fmla="*/ 0 w 249"/>
                <a:gd name="T7" fmla="*/ 0 h 56"/>
                <a:gd name="T8" fmla="*/ 0 w 249"/>
                <a:gd name="T9" fmla="*/ 0 h 56"/>
                <a:gd name="T10" fmla="*/ 0 w 249"/>
                <a:gd name="T11" fmla="*/ 0 h 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9"/>
                <a:gd name="T19" fmla="*/ 0 h 56"/>
                <a:gd name="T20" fmla="*/ 249 w 249"/>
                <a:gd name="T21" fmla="*/ 56 h 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9" h="56">
                  <a:moveTo>
                    <a:pt x="10" y="56"/>
                  </a:moveTo>
                  <a:lnTo>
                    <a:pt x="249" y="12"/>
                  </a:lnTo>
                  <a:lnTo>
                    <a:pt x="238" y="0"/>
                  </a:lnTo>
                  <a:lnTo>
                    <a:pt x="0" y="38"/>
                  </a:lnTo>
                  <a:lnTo>
                    <a:pt x="1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</p:grpSp>
      <p:grpSp>
        <p:nvGrpSpPr>
          <p:cNvPr id="52229" name="Group 175">
            <a:extLst>
              <a:ext uri="{FF2B5EF4-FFF2-40B4-BE49-F238E27FC236}">
                <a16:creationId xmlns:a16="http://schemas.microsoft.com/office/drawing/2014/main" id="{4AB3DF54-6B24-1291-97BD-D195E906D816}"/>
              </a:ext>
            </a:extLst>
          </p:cNvPr>
          <p:cNvGrpSpPr>
            <a:grpSpLocks/>
          </p:cNvGrpSpPr>
          <p:nvPr/>
        </p:nvGrpSpPr>
        <p:grpSpPr bwMode="auto">
          <a:xfrm>
            <a:off x="7659688" y="2438400"/>
            <a:ext cx="720725" cy="847725"/>
            <a:chOff x="4825" y="1536"/>
            <a:chExt cx="454" cy="534"/>
          </a:xfrm>
        </p:grpSpPr>
        <p:sp>
          <p:nvSpPr>
            <p:cNvPr id="52245" name="Freeform 176">
              <a:extLst>
                <a:ext uri="{FF2B5EF4-FFF2-40B4-BE49-F238E27FC236}">
                  <a16:creationId xmlns:a16="http://schemas.microsoft.com/office/drawing/2014/main" id="{C8BBE923-E08C-FB18-629E-CC041322D73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81" y="1897"/>
              <a:ext cx="54" cy="80"/>
            </a:xfrm>
            <a:custGeom>
              <a:avLst/>
              <a:gdLst>
                <a:gd name="T0" fmla="*/ 0 w 433"/>
                <a:gd name="T1" fmla="*/ 1 h 640"/>
                <a:gd name="T2" fmla="*/ 0 w 433"/>
                <a:gd name="T3" fmla="*/ 0 h 640"/>
                <a:gd name="T4" fmla="*/ 1 w 433"/>
                <a:gd name="T5" fmla="*/ 0 h 640"/>
                <a:gd name="T6" fmla="*/ 1 w 433"/>
                <a:gd name="T7" fmla="*/ 0 h 640"/>
                <a:gd name="T8" fmla="*/ 0 w 433"/>
                <a:gd name="T9" fmla="*/ 1 h 640"/>
                <a:gd name="T10" fmla="*/ 0 w 433"/>
                <a:gd name="T11" fmla="*/ 1 h 640"/>
                <a:gd name="T12" fmla="*/ 0 w 433"/>
                <a:gd name="T13" fmla="*/ 1 h 6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3"/>
                <a:gd name="T22" fmla="*/ 0 h 640"/>
                <a:gd name="T23" fmla="*/ 433 w 433"/>
                <a:gd name="T24" fmla="*/ 640 h 6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3" h="640">
                  <a:moveTo>
                    <a:pt x="0" y="441"/>
                  </a:moveTo>
                  <a:lnTo>
                    <a:pt x="289" y="0"/>
                  </a:lnTo>
                  <a:lnTo>
                    <a:pt x="414" y="68"/>
                  </a:lnTo>
                  <a:lnTo>
                    <a:pt x="433" y="144"/>
                  </a:lnTo>
                  <a:lnTo>
                    <a:pt x="138" y="640"/>
                  </a:lnTo>
                  <a:lnTo>
                    <a:pt x="0" y="4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246" name="Freeform 177">
              <a:extLst>
                <a:ext uri="{FF2B5EF4-FFF2-40B4-BE49-F238E27FC236}">
                  <a16:creationId xmlns:a16="http://schemas.microsoft.com/office/drawing/2014/main" id="{A35CB8BA-3D2F-03EB-9B55-CD1296633DB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14" y="1539"/>
              <a:ext cx="154" cy="442"/>
            </a:xfrm>
            <a:custGeom>
              <a:avLst/>
              <a:gdLst>
                <a:gd name="T0" fmla="*/ 0 w 1234"/>
                <a:gd name="T1" fmla="*/ 0 h 3549"/>
                <a:gd name="T2" fmla="*/ 2 w 1234"/>
                <a:gd name="T3" fmla="*/ 0 h 3549"/>
                <a:gd name="T4" fmla="*/ 2 w 1234"/>
                <a:gd name="T5" fmla="*/ 6 h 3549"/>
                <a:gd name="T6" fmla="*/ 2 w 1234"/>
                <a:gd name="T7" fmla="*/ 7 h 3549"/>
                <a:gd name="T8" fmla="*/ 0 w 1234"/>
                <a:gd name="T9" fmla="*/ 7 h 3549"/>
                <a:gd name="T10" fmla="*/ 0 w 1234"/>
                <a:gd name="T11" fmla="*/ 6 h 3549"/>
                <a:gd name="T12" fmla="*/ 0 w 1234"/>
                <a:gd name="T13" fmla="*/ 0 h 3549"/>
                <a:gd name="T14" fmla="*/ 0 w 1234"/>
                <a:gd name="T15" fmla="*/ 0 h 354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34"/>
                <a:gd name="T25" fmla="*/ 0 h 3549"/>
                <a:gd name="T26" fmla="*/ 1234 w 1234"/>
                <a:gd name="T27" fmla="*/ 3549 h 354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34" h="3549">
                  <a:moveTo>
                    <a:pt x="104" y="0"/>
                  </a:moveTo>
                  <a:lnTo>
                    <a:pt x="1074" y="19"/>
                  </a:lnTo>
                  <a:lnTo>
                    <a:pt x="1061" y="3289"/>
                  </a:lnTo>
                  <a:lnTo>
                    <a:pt x="1234" y="3549"/>
                  </a:lnTo>
                  <a:lnTo>
                    <a:pt x="0" y="3433"/>
                  </a:lnTo>
                  <a:lnTo>
                    <a:pt x="104" y="3247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247" name="Freeform 178">
              <a:extLst>
                <a:ext uri="{FF2B5EF4-FFF2-40B4-BE49-F238E27FC236}">
                  <a16:creationId xmlns:a16="http://schemas.microsoft.com/office/drawing/2014/main" id="{187FF4AB-F63B-D257-3914-EF2D92E46D3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16" y="1948"/>
              <a:ext cx="152" cy="30"/>
            </a:xfrm>
            <a:custGeom>
              <a:avLst/>
              <a:gdLst>
                <a:gd name="T0" fmla="*/ 0 w 1223"/>
                <a:gd name="T1" fmla="*/ 0 h 238"/>
                <a:gd name="T2" fmla="*/ 2 w 1223"/>
                <a:gd name="T3" fmla="*/ 0 h 238"/>
                <a:gd name="T4" fmla="*/ 2 w 1223"/>
                <a:gd name="T5" fmla="*/ 0 h 238"/>
                <a:gd name="T6" fmla="*/ 0 w 1223"/>
                <a:gd name="T7" fmla="*/ 0 h 238"/>
                <a:gd name="T8" fmla="*/ 2 w 1223"/>
                <a:gd name="T9" fmla="*/ 0 h 238"/>
                <a:gd name="T10" fmla="*/ 2 w 1223"/>
                <a:gd name="T11" fmla="*/ 1 h 238"/>
                <a:gd name="T12" fmla="*/ 0 w 1223"/>
                <a:gd name="T13" fmla="*/ 0 h 238"/>
                <a:gd name="T14" fmla="*/ 0 w 1223"/>
                <a:gd name="T15" fmla="*/ 0 h 238"/>
                <a:gd name="T16" fmla="*/ 0 w 1223"/>
                <a:gd name="T17" fmla="*/ 0 h 23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23"/>
                <a:gd name="T28" fmla="*/ 0 h 238"/>
                <a:gd name="T29" fmla="*/ 1223 w 1223"/>
                <a:gd name="T30" fmla="*/ 238 h 23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23" h="238">
                  <a:moveTo>
                    <a:pt x="88" y="0"/>
                  </a:moveTo>
                  <a:lnTo>
                    <a:pt x="1122" y="80"/>
                  </a:lnTo>
                  <a:lnTo>
                    <a:pt x="1150" y="126"/>
                  </a:lnTo>
                  <a:lnTo>
                    <a:pt x="202" y="63"/>
                  </a:lnTo>
                  <a:lnTo>
                    <a:pt x="1188" y="164"/>
                  </a:lnTo>
                  <a:lnTo>
                    <a:pt x="1223" y="238"/>
                  </a:lnTo>
                  <a:lnTo>
                    <a:pt x="0" y="137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248" name="Freeform 179">
              <a:extLst>
                <a:ext uri="{FF2B5EF4-FFF2-40B4-BE49-F238E27FC236}">
                  <a16:creationId xmlns:a16="http://schemas.microsoft.com/office/drawing/2014/main" id="{A3241F3E-E99E-394C-BD54-B1970DA5D0B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229" y="1550"/>
              <a:ext cx="24" cy="392"/>
            </a:xfrm>
            <a:custGeom>
              <a:avLst/>
              <a:gdLst>
                <a:gd name="T0" fmla="*/ 0 w 198"/>
                <a:gd name="T1" fmla="*/ 0 h 3144"/>
                <a:gd name="T2" fmla="*/ 0 w 198"/>
                <a:gd name="T3" fmla="*/ 0 h 3144"/>
                <a:gd name="T4" fmla="*/ 0 w 198"/>
                <a:gd name="T5" fmla="*/ 0 h 3144"/>
                <a:gd name="T6" fmla="*/ 0 w 198"/>
                <a:gd name="T7" fmla="*/ 0 h 3144"/>
                <a:gd name="T8" fmla="*/ 0 w 198"/>
                <a:gd name="T9" fmla="*/ 1 h 3144"/>
                <a:gd name="T10" fmla="*/ 0 w 198"/>
                <a:gd name="T11" fmla="*/ 1 h 3144"/>
                <a:gd name="T12" fmla="*/ 0 w 198"/>
                <a:gd name="T13" fmla="*/ 6 h 3144"/>
                <a:gd name="T14" fmla="*/ 0 w 198"/>
                <a:gd name="T15" fmla="*/ 6 h 3144"/>
                <a:gd name="T16" fmla="*/ 0 w 198"/>
                <a:gd name="T17" fmla="*/ 0 h 3144"/>
                <a:gd name="T18" fmla="*/ 0 w 198"/>
                <a:gd name="T19" fmla="*/ 0 h 314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8"/>
                <a:gd name="T31" fmla="*/ 0 h 3144"/>
                <a:gd name="T32" fmla="*/ 198 w 198"/>
                <a:gd name="T33" fmla="*/ 3144 h 314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8" h="3144">
                  <a:moveTo>
                    <a:pt x="4" y="0"/>
                  </a:moveTo>
                  <a:lnTo>
                    <a:pt x="53" y="4"/>
                  </a:lnTo>
                  <a:lnTo>
                    <a:pt x="61" y="57"/>
                  </a:lnTo>
                  <a:lnTo>
                    <a:pt x="194" y="61"/>
                  </a:lnTo>
                  <a:lnTo>
                    <a:pt x="198" y="354"/>
                  </a:lnTo>
                  <a:lnTo>
                    <a:pt x="61" y="365"/>
                  </a:lnTo>
                  <a:lnTo>
                    <a:pt x="76" y="3144"/>
                  </a:lnTo>
                  <a:lnTo>
                    <a:pt x="0" y="314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249" name="Freeform 180">
              <a:extLst>
                <a:ext uri="{FF2B5EF4-FFF2-40B4-BE49-F238E27FC236}">
                  <a16:creationId xmlns:a16="http://schemas.microsoft.com/office/drawing/2014/main" id="{52712A5F-8EC7-1851-A824-BAA33D068C2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39" y="1543"/>
              <a:ext cx="114" cy="408"/>
            </a:xfrm>
            <a:custGeom>
              <a:avLst/>
              <a:gdLst>
                <a:gd name="T0" fmla="*/ 0 w 912"/>
                <a:gd name="T1" fmla="*/ 0 h 3281"/>
                <a:gd name="T2" fmla="*/ 0 w 912"/>
                <a:gd name="T3" fmla="*/ 0 h 3281"/>
                <a:gd name="T4" fmla="*/ 0 w 912"/>
                <a:gd name="T5" fmla="*/ 0 h 3281"/>
                <a:gd name="T6" fmla="*/ 0 w 912"/>
                <a:gd name="T7" fmla="*/ 0 h 3281"/>
                <a:gd name="T8" fmla="*/ 0 w 912"/>
                <a:gd name="T9" fmla="*/ 0 h 3281"/>
                <a:gd name="T10" fmla="*/ 0 w 912"/>
                <a:gd name="T11" fmla="*/ 1 h 3281"/>
                <a:gd name="T12" fmla="*/ 0 w 912"/>
                <a:gd name="T13" fmla="*/ 1 h 3281"/>
                <a:gd name="T14" fmla="*/ 0 w 912"/>
                <a:gd name="T15" fmla="*/ 6 h 3281"/>
                <a:gd name="T16" fmla="*/ 0 w 912"/>
                <a:gd name="T17" fmla="*/ 6 h 3281"/>
                <a:gd name="T18" fmla="*/ 0 w 912"/>
                <a:gd name="T19" fmla="*/ 6 h 3281"/>
                <a:gd name="T20" fmla="*/ 0 w 912"/>
                <a:gd name="T21" fmla="*/ 6 h 3281"/>
                <a:gd name="T22" fmla="*/ 2 w 912"/>
                <a:gd name="T23" fmla="*/ 6 h 3281"/>
                <a:gd name="T24" fmla="*/ 2 w 912"/>
                <a:gd name="T25" fmla="*/ 1 h 3281"/>
                <a:gd name="T26" fmla="*/ 2 w 912"/>
                <a:gd name="T27" fmla="*/ 1 h 3281"/>
                <a:gd name="T28" fmla="*/ 2 w 912"/>
                <a:gd name="T29" fmla="*/ 0 h 3281"/>
                <a:gd name="T30" fmla="*/ 2 w 912"/>
                <a:gd name="T31" fmla="*/ 0 h 3281"/>
                <a:gd name="T32" fmla="*/ 2 w 912"/>
                <a:gd name="T33" fmla="*/ 0 h 3281"/>
                <a:gd name="T34" fmla="*/ 2 w 912"/>
                <a:gd name="T35" fmla="*/ 0 h 3281"/>
                <a:gd name="T36" fmla="*/ 2 w 912"/>
                <a:gd name="T37" fmla="*/ 0 h 3281"/>
                <a:gd name="T38" fmla="*/ 0 w 912"/>
                <a:gd name="T39" fmla="*/ 0 h 3281"/>
                <a:gd name="T40" fmla="*/ 0 w 912"/>
                <a:gd name="T41" fmla="*/ 0 h 328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12"/>
                <a:gd name="T64" fmla="*/ 0 h 3281"/>
                <a:gd name="T65" fmla="*/ 912 w 912"/>
                <a:gd name="T66" fmla="*/ 3281 h 328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12" h="3281">
                  <a:moveTo>
                    <a:pt x="45" y="0"/>
                  </a:moveTo>
                  <a:lnTo>
                    <a:pt x="49" y="42"/>
                  </a:lnTo>
                  <a:lnTo>
                    <a:pt x="104" y="42"/>
                  </a:lnTo>
                  <a:lnTo>
                    <a:pt x="104" y="97"/>
                  </a:lnTo>
                  <a:lnTo>
                    <a:pt x="213" y="105"/>
                  </a:lnTo>
                  <a:lnTo>
                    <a:pt x="216" y="405"/>
                  </a:lnTo>
                  <a:lnTo>
                    <a:pt x="97" y="439"/>
                  </a:lnTo>
                  <a:lnTo>
                    <a:pt x="140" y="3000"/>
                  </a:lnTo>
                  <a:lnTo>
                    <a:pt x="91" y="3022"/>
                  </a:lnTo>
                  <a:lnTo>
                    <a:pt x="11" y="3013"/>
                  </a:lnTo>
                  <a:lnTo>
                    <a:pt x="0" y="3197"/>
                  </a:lnTo>
                  <a:lnTo>
                    <a:pt x="908" y="3281"/>
                  </a:lnTo>
                  <a:lnTo>
                    <a:pt x="910" y="424"/>
                  </a:lnTo>
                  <a:lnTo>
                    <a:pt x="741" y="413"/>
                  </a:lnTo>
                  <a:lnTo>
                    <a:pt x="732" y="112"/>
                  </a:lnTo>
                  <a:lnTo>
                    <a:pt x="874" y="105"/>
                  </a:lnTo>
                  <a:lnTo>
                    <a:pt x="874" y="38"/>
                  </a:lnTo>
                  <a:lnTo>
                    <a:pt x="912" y="34"/>
                  </a:lnTo>
                  <a:lnTo>
                    <a:pt x="912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250" name="Freeform 181">
              <a:extLst>
                <a:ext uri="{FF2B5EF4-FFF2-40B4-BE49-F238E27FC236}">
                  <a16:creationId xmlns:a16="http://schemas.microsoft.com/office/drawing/2014/main" id="{4507C1DB-9397-5916-C2D5-3868C92FBA0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90" y="1538"/>
              <a:ext cx="44" cy="414"/>
            </a:xfrm>
            <a:custGeom>
              <a:avLst/>
              <a:gdLst>
                <a:gd name="T0" fmla="*/ 0 w 358"/>
                <a:gd name="T1" fmla="*/ 0 h 3322"/>
                <a:gd name="T2" fmla="*/ 0 w 358"/>
                <a:gd name="T3" fmla="*/ 6 h 3322"/>
                <a:gd name="T4" fmla="*/ 1 w 358"/>
                <a:gd name="T5" fmla="*/ 5 h 3322"/>
                <a:gd name="T6" fmla="*/ 1 w 358"/>
                <a:gd name="T7" fmla="*/ 0 h 3322"/>
                <a:gd name="T8" fmla="*/ 0 w 358"/>
                <a:gd name="T9" fmla="*/ 0 h 3322"/>
                <a:gd name="T10" fmla="*/ 0 w 358"/>
                <a:gd name="T11" fmla="*/ 0 h 33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8"/>
                <a:gd name="T19" fmla="*/ 0 h 3322"/>
                <a:gd name="T20" fmla="*/ 358 w 358"/>
                <a:gd name="T21" fmla="*/ 3322 h 33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8" h="3322">
                  <a:moveTo>
                    <a:pt x="0" y="0"/>
                  </a:moveTo>
                  <a:lnTo>
                    <a:pt x="14" y="3322"/>
                  </a:lnTo>
                  <a:lnTo>
                    <a:pt x="358" y="2824"/>
                  </a:lnTo>
                  <a:lnTo>
                    <a:pt x="301" y="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251" name="Freeform 182">
              <a:extLst>
                <a:ext uri="{FF2B5EF4-FFF2-40B4-BE49-F238E27FC236}">
                  <a16:creationId xmlns:a16="http://schemas.microsoft.com/office/drawing/2014/main" id="{AA274713-4408-7CDF-1443-8861917DCC4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896" y="1935"/>
              <a:ext cx="173" cy="33"/>
            </a:xfrm>
            <a:custGeom>
              <a:avLst/>
              <a:gdLst>
                <a:gd name="T0" fmla="*/ 0 w 1388"/>
                <a:gd name="T1" fmla="*/ 0 h 260"/>
                <a:gd name="T2" fmla="*/ 0 w 1388"/>
                <a:gd name="T3" fmla="*/ 0 h 260"/>
                <a:gd name="T4" fmla="*/ 0 w 1388"/>
                <a:gd name="T5" fmla="*/ 1 h 260"/>
                <a:gd name="T6" fmla="*/ 3 w 1388"/>
                <a:gd name="T7" fmla="*/ 1 h 260"/>
                <a:gd name="T8" fmla="*/ 3 w 1388"/>
                <a:gd name="T9" fmla="*/ 0 h 260"/>
                <a:gd name="T10" fmla="*/ 2 w 1388"/>
                <a:gd name="T11" fmla="*/ 0 h 260"/>
                <a:gd name="T12" fmla="*/ 0 w 1388"/>
                <a:gd name="T13" fmla="*/ 0 h 260"/>
                <a:gd name="T14" fmla="*/ 0 w 1388"/>
                <a:gd name="T15" fmla="*/ 0 h 2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88"/>
                <a:gd name="T25" fmla="*/ 0 h 260"/>
                <a:gd name="T26" fmla="*/ 1388 w 1388"/>
                <a:gd name="T27" fmla="*/ 260 h 2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88" h="260">
                  <a:moveTo>
                    <a:pt x="97" y="7"/>
                  </a:moveTo>
                  <a:lnTo>
                    <a:pt x="0" y="182"/>
                  </a:lnTo>
                  <a:lnTo>
                    <a:pt x="2" y="253"/>
                  </a:lnTo>
                  <a:lnTo>
                    <a:pt x="1388" y="260"/>
                  </a:lnTo>
                  <a:lnTo>
                    <a:pt x="1388" y="148"/>
                  </a:lnTo>
                  <a:lnTo>
                    <a:pt x="1201" y="0"/>
                  </a:lnTo>
                  <a:lnTo>
                    <a:pt x="97" y="7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252" name="Freeform 183">
              <a:extLst>
                <a:ext uri="{FF2B5EF4-FFF2-40B4-BE49-F238E27FC236}">
                  <a16:creationId xmlns:a16="http://schemas.microsoft.com/office/drawing/2014/main" id="{64BE5B5E-61F3-91D2-2CDB-37ED3B87AF7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856" y="1700"/>
              <a:ext cx="242" cy="230"/>
            </a:xfrm>
            <a:custGeom>
              <a:avLst/>
              <a:gdLst>
                <a:gd name="T0" fmla="*/ 0 w 1943"/>
                <a:gd name="T1" fmla="*/ 0 h 1848"/>
                <a:gd name="T2" fmla="*/ 0 w 1943"/>
                <a:gd name="T3" fmla="*/ 0 h 1848"/>
                <a:gd name="T4" fmla="*/ 3 w 1943"/>
                <a:gd name="T5" fmla="*/ 0 h 1848"/>
                <a:gd name="T6" fmla="*/ 4 w 1943"/>
                <a:gd name="T7" fmla="*/ 0 h 1848"/>
                <a:gd name="T8" fmla="*/ 4 w 1943"/>
                <a:gd name="T9" fmla="*/ 3 h 1848"/>
                <a:gd name="T10" fmla="*/ 3 w 1943"/>
                <a:gd name="T11" fmla="*/ 3 h 1848"/>
                <a:gd name="T12" fmla="*/ 3 w 1943"/>
                <a:gd name="T13" fmla="*/ 3 h 1848"/>
                <a:gd name="T14" fmla="*/ 3 w 1943"/>
                <a:gd name="T15" fmla="*/ 4 h 1848"/>
                <a:gd name="T16" fmla="*/ 0 w 1943"/>
                <a:gd name="T17" fmla="*/ 3 h 1848"/>
                <a:gd name="T18" fmla="*/ 0 w 1943"/>
                <a:gd name="T19" fmla="*/ 3 h 1848"/>
                <a:gd name="T20" fmla="*/ 0 w 1943"/>
                <a:gd name="T21" fmla="*/ 3 h 1848"/>
                <a:gd name="T22" fmla="*/ 0 w 1943"/>
                <a:gd name="T23" fmla="*/ 3 h 1848"/>
                <a:gd name="T24" fmla="*/ 0 w 1943"/>
                <a:gd name="T25" fmla="*/ 3 h 1848"/>
                <a:gd name="T26" fmla="*/ 0 w 1943"/>
                <a:gd name="T27" fmla="*/ 0 h 1848"/>
                <a:gd name="T28" fmla="*/ 0 w 1943"/>
                <a:gd name="T29" fmla="*/ 0 h 18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43"/>
                <a:gd name="T46" fmla="*/ 0 h 1848"/>
                <a:gd name="T47" fmla="*/ 1943 w 1943"/>
                <a:gd name="T48" fmla="*/ 1848 h 18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43" h="1848">
                  <a:moveTo>
                    <a:pt x="9" y="40"/>
                  </a:moveTo>
                  <a:lnTo>
                    <a:pt x="70" y="8"/>
                  </a:lnTo>
                  <a:lnTo>
                    <a:pt x="1827" y="0"/>
                  </a:lnTo>
                  <a:lnTo>
                    <a:pt x="1894" y="40"/>
                  </a:lnTo>
                  <a:lnTo>
                    <a:pt x="1943" y="1582"/>
                  </a:lnTo>
                  <a:lnTo>
                    <a:pt x="1793" y="1654"/>
                  </a:lnTo>
                  <a:lnTo>
                    <a:pt x="1802" y="1749"/>
                  </a:lnTo>
                  <a:lnTo>
                    <a:pt x="1586" y="1848"/>
                  </a:lnTo>
                  <a:lnTo>
                    <a:pt x="266" y="1810"/>
                  </a:lnTo>
                  <a:lnTo>
                    <a:pt x="154" y="1789"/>
                  </a:lnTo>
                  <a:lnTo>
                    <a:pt x="108" y="1658"/>
                  </a:lnTo>
                  <a:lnTo>
                    <a:pt x="17" y="1637"/>
                  </a:lnTo>
                  <a:lnTo>
                    <a:pt x="0" y="1561"/>
                  </a:lnTo>
                  <a:lnTo>
                    <a:pt x="9" y="4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253" name="Freeform 184">
              <a:extLst>
                <a:ext uri="{FF2B5EF4-FFF2-40B4-BE49-F238E27FC236}">
                  <a16:creationId xmlns:a16="http://schemas.microsoft.com/office/drawing/2014/main" id="{C9D85C51-69A4-BDD9-6990-2769F639C80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958" y="1705"/>
              <a:ext cx="136" cy="194"/>
            </a:xfrm>
            <a:custGeom>
              <a:avLst/>
              <a:gdLst>
                <a:gd name="T0" fmla="*/ 0 w 1090"/>
                <a:gd name="T1" fmla="*/ 0 h 1556"/>
                <a:gd name="T2" fmla="*/ 2 w 1090"/>
                <a:gd name="T3" fmla="*/ 0 h 1556"/>
                <a:gd name="T4" fmla="*/ 1 w 1090"/>
                <a:gd name="T5" fmla="*/ 0 h 1556"/>
                <a:gd name="T6" fmla="*/ 2 w 1090"/>
                <a:gd name="T7" fmla="*/ 0 h 1556"/>
                <a:gd name="T8" fmla="*/ 1 w 1090"/>
                <a:gd name="T9" fmla="*/ 0 h 1556"/>
                <a:gd name="T10" fmla="*/ 2 w 1090"/>
                <a:gd name="T11" fmla="*/ 0 h 1556"/>
                <a:gd name="T12" fmla="*/ 1 w 1090"/>
                <a:gd name="T13" fmla="*/ 0 h 1556"/>
                <a:gd name="T14" fmla="*/ 2 w 1090"/>
                <a:gd name="T15" fmla="*/ 0 h 1556"/>
                <a:gd name="T16" fmla="*/ 0 w 1090"/>
                <a:gd name="T17" fmla="*/ 0 h 1556"/>
                <a:gd name="T18" fmla="*/ 0 w 1090"/>
                <a:gd name="T19" fmla="*/ 3 h 1556"/>
                <a:gd name="T20" fmla="*/ 2 w 1090"/>
                <a:gd name="T21" fmla="*/ 3 h 1556"/>
                <a:gd name="T22" fmla="*/ 1 w 1090"/>
                <a:gd name="T23" fmla="*/ 3 h 1556"/>
                <a:gd name="T24" fmla="*/ 2 w 1090"/>
                <a:gd name="T25" fmla="*/ 3 h 1556"/>
                <a:gd name="T26" fmla="*/ 1 w 1090"/>
                <a:gd name="T27" fmla="*/ 3 h 1556"/>
                <a:gd name="T28" fmla="*/ 2 w 1090"/>
                <a:gd name="T29" fmla="*/ 3 h 1556"/>
                <a:gd name="T30" fmla="*/ 1 w 1090"/>
                <a:gd name="T31" fmla="*/ 3 h 1556"/>
                <a:gd name="T32" fmla="*/ 2 w 1090"/>
                <a:gd name="T33" fmla="*/ 3 h 1556"/>
                <a:gd name="T34" fmla="*/ 0 w 1090"/>
                <a:gd name="T35" fmla="*/ 3 h 1556"/>
                <a:gd name="T36" fmla="*/ 0 w 1090"/>
                <a:gd name="T37" fmla="*/ 3 h 1556"/>
                <a:gd name="T38" fmla="*/ 0 w 1090"/>
                <a:gd name="T39" fmla="*/ 0 h 1556"/>
                <a:gd name="T40" fmla="*/ 0 w 1090"/>
                <a:gd name="T41" fmla="*/ 0 h 1556"/>
                <a:gd name="T42" fmla="*/ 0 w 1090"/>
                <a:gd name="T43" fmla="*/ 0 h 15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090"/>
                <a:gd name="T67" fmla="*/ 0 h 1556"/>
                <a:gd name="T68" fmla="*/ 1090 w 1090"/>
                <a:gd name="T69" fmla="*/ 1556 h 155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090" h="1556">
                  <a:moveTo>
                    <a:pt x="46" y="0"/>
                  </a:moveTo>
                  <a:lnTo>
                    <a:pt x="996" y="0"/>
                  </a:lnTo>
                  <a:lnTo>
                    <a:pt x="548" y="26"/>
                  </a:lnTo>
                  <a:lnTo>
                    <a:pt x="996" y="43"/>
                  </a:lnTo>
                  <a:lnTo>
                    <a:pt x="546" y="72"/>
                  </a:lnTo>
                  <a:lnTo>
                    <a:pt x="993" y="95"/>
                  </a:lnTo>
                  <a:lnTo>
                    <a:pt x="552" y="123"/>
                  </a:lnTo>
                  <a:lnTo>
                    <a:pt x="1002" y="165"/>
                  </a:lnTo>
                  <a:lnTo>
                    <a:pt x="141" y="171"/>
                  </a:lnTo>
                  <a:lnTo>
                    <a:pt x="166" y="1412"/>
                  </a:lnTo>
                  <a:lnTo>
                    <a:pt x="1078" y="1416"/>
                  </a:lnTo>
                  <a:lnTo>
                    <a:pt x="700" y="1446"/>
                  </a:lnTo>
                  <a:lnTo>
                    <a:pt x="1086" y="1457"/>
                  </a:lnTo>
                  <a:lnTo>
                    <a:pt x="688" y="1488"/>
                  </a:lnTo>
                  <a:lnTo>
                    <a:pt x="1090" y="1501"/>
                  </a:lnTo>
                  <a:lnTo>
                    <a:pt x="725" y="1522"/>
                  </a:lnTo>
                  <a:lnTo>
                    <a:pt x="907" y="1556"/>
                  </a:lnTo>
                  <a:lnTo>
                    <a:pt x="32" y="1551"/>
                  </a:lnTo>
                  <a:lnTo>
                    <a:pt x="15" y="1526"/>
                  </a:lnTo>
                  <a:lnTo>
                    <a:pt x="0" y="38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254" name="Freeform 185">
              <a:extLst>
                <a:ext uri="{FF2B5EF4-FFF2-40B4-BE49-F238E27FC236}">
                  <a16:creationId xmlns:a16="http://schemas.microsoft.com/office/drawing/2014/main" id="{9E1F99EB-6411-4CFE-466D-6BA469745A2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879" y="1726"/>
              <a:ext cx="129" cy="152"/>
            </a:xfrm>
            <a:custGeom>
              <a:avLst/>
              <a:gdLst>
                <a:gd name="T0" fmla="*/ 0 w 1039"/>
                <a:gd name="T1" fmla="*/ 0 h 1216"/>
                <a:gd name="T2" fmla="*/ 1 w 1039"/>
                <a:gd name="T3" fmla="*/ 0 h 1216"/>
                <a:gd name="T4" fmla="*/ 2 w 1039"/>
                <a:gd name="T5" fmla="*/ 0 h 1216"/>
                <a:gd name="T6" fmla="*/ 2 w 1039"/>
                <a:gd name="T7" fmla="*/ 2 h 1216"/>
                <a:gd name="T8" fmla="*/ 2 w 1039"/>
                <a:gd name="T9" fmla="*/ 2 h 1216"/>
                <a:gd name="T10" fmla="*/ 2 w 1039"/>
                <a:gd name="T11" fmla="*/ 0 h 1216"/>
                <a:gd name="T12" fmla="*/ 1 w 1039"/>
                <a:gd name="T13" fmla="*/ 0 h 1216"/>
                <a:gd name="T14" fmla="*/ 1 w 1039"/>
                <a:gd name="T15" fmla="*/ 0 h 1216"/>
                <a:gd name="T16" fmla="*/ 0 w 1039"/>
                <a:gd name="T17" fmla="*/ 0 h 1216"/>
                <a:gd name="T18" fmla="*/ 0 w 1039"/>
                <a:gd name="T19" fmla="*/ 0 h 12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39"/>
                <a:gd name="T31" fmla="*/ 0 h 1216"/>
                <a:gd name="T32" fmla="*/ 1039 w 1039"/>
                <a:gd name="T33" fmla="*/ 1216 h 12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39" h="1216">
                  <a:moveTo>
                    <a:pt x="0" y="0"/>
                  </a:moveTo>
                  <a:lnTo>
                    <a:pt x="411" y="0"/>
                  </a:lnTo>
                  <a:lnTo>
                    <a:pt x="1006" y="11"/>
                  </a:lnTo>
                  <a:lnTo>
                    <a:pt x="1039" y="1216"/>
                  </a:lnTo>
                  <a:lnTo>
                    <a:pt x="980" y="1176"/>
                  </a:lnTo>
                  <a:lnTo>
                    <a:pt x="945" y="70"/>
                  </a:lnTo>
                  <a:lnTo>
                    <a:pt x="601" y="49"/>
                  </a:lnTo>
                  <a:lnTo>
                    <a:pt x="40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255" name="Freeform 186">
              <a:extLst>
                <a:ext uri="{FF2B5EF4-FFF2-40B4-BE49-F238E27FC236}">
                  <a16:creationId xmlns:a16="http://schemas.microsoft.com/office/drawing/2014/main" id="{B7FB09D6-EDCF-C638-DE41-78D77AE5C22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895" y="1956"/>
              <a:ext cx="174" cy="15"/>
            </a:xfrm>
            <a:custGeom>
              <a:avLst/>
              <a:gdLst>
                <a:gd name="T0" fmla="*/ 0 w 1395"/>
                <a:gd name="T1" fmla="*/ 0 h 122"/>
                <a:gd name="T2" fmla="*/ 3 w 1395"/>
                <a:gd name="T3" fmla="*/ 0 h 122"/>
                <a:gd name="T4" fmla="*/ 3 w 1395"/>
                <a:gd name="T5" fmla="*/ 0 h 122"/>
                <a:gd name="T6" fmla="*/ 0 w 1395"/>
                <a:gd name="T7" fmla="*/ 0 h 122"/>
                <a:gd name="T8" fmla="*/ 0 w 1395"/>
                <a:gd name="T9" fmla="*/ 0 h 122"/>
                <a:gd name="T10" fmla="*/ 0 w 1395"/>
                <a:gd name="T11" fmla="*/ 0 h 1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95"/>
                <a:gd name="T19" fmla="*/ 0 h 122"/>
                <a:gd name="T20" fmla="*/ 1395 w 1395"/>
                <a:gd name="T21" fmla="*/ 122 h 1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95" h="122">
                  <a:moveTo>
                    <a:pt x="11" y="16"/>
                  </a:moveTo>
                  <a:lnTo>
                    <a:pt x="1388" y="0"/>
                  </a:lnTo>
                  <a:lnTo>
                    <a:pt x="1395" y="122"/>
                  </a:lnTo>
                  <a:lnTo>
                    <a:pt x="0" y="114"/>
                  </a:lnTo>
                  <a:lnTo>
                    <a:pt x="11" y="1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256" name="Freeform 187">
              <a:extLst>
                <a:ext uri="{FF2B5EF4-FFF2-40B4-BE49-F238E27FC236}">
                  <a16:creationId xmlns:a16="http://schemas.microsoft.com/office/drawing/2014/main" id="{57923F4B-02EF-6443-EEC1-47459629AB7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895" y="1926"/>
              <a:ext cx="170" cy="27"/>
            </a:xfrm>
            <a:custGeom>
              <a:avLst/>
              <a:gdLst>
                <a:gd name="T0" fmla="*/ 0 w 1367"/>
                <a:gd name="T1" fmla="*/ 0 h 213"/>
                <a:gd name="T2" fmla="*/ 3 w 1367"/>
                <a:gd name="T3" fmla="*/ 0 h 213"/>
                <a:gd name="T4" fmla="*/ 3 w 1367"/>
                <a:gd name="T5" fmla="*/ 0 h 213"/>
                <a:gd name="T6" fmla="*/ 2 w 1367"/>
                <a:gd name="T7" fmla="*/ 0 h 213"/>
                <a:gd name="T8" fmla="*/ 3 w 1367"/>
                <a:gd name="T9" fmla="*/ 0 h 213"/>
                <a:gd name="T10" fmla="*/ 0 w 1367"/>
                <a:gd name="T11" fmla="*/ 0 h 213"/>
                <a:gd name="T12" fmla="*/ 0 w 1367"/>
                <a:gd name="T13" fmla="*/ 0 h 213"/>
                <a:gd name="T14" fmla="*/ 0 w 1367"/>
                <a:gd name="T15" fmla="*/ 0 h 213"/>
                <a:gd name="T16" fmla="*/ 0 w 1367"/>
                <a:gd name="T17" fmla="*/ 0 h 213"/>
                <a:gd name="T18" fmla="*/ 0 w 1367"/>
                <a:gd name="T19" fmla="*/ 0 h 213"/>
                <a:gd name="T20" fmla="*/ 0 w 1367"/>
                <a:gd name="T21" fmla="*/ 0 h 21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67"/>
                <a:gd name="T34" fmla="*/ 0 h 213"/>
                <a:gd name="T35" fmla="*/ 1367 w 1367"/>
                <a:gd name="T36" fmla="*/ 213 h 21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67" h="213">
                  <a:moveTo>
                    <a:pt x="0" y="0"/>
                  </a:moveTo>
                  <a:lnTo>
                    <a:pt x="1364" y="2"/>
                  </a:lnTo>
                  <a:lnTo>
                    <a:pt x="1367" y="68"/>
                  </a:lnTo>
                  <a:lnTo>
                    <a:pt x="1189" y="72"/>
                  </a:lnTo>
                  <a:lnTo>
                    <a:pt x="1329" y="213"/>
                  </a:lnTo>
                  <a:lnTo>
                    <a:pt x="111" y="199"/>
                  </a:lnTo>
                  <a:lnTo>
                    <a:pt x="35" y="148"/>
                  </a:lnTo>
                  <a:lnTo>
                    <a:pt x="59" y="89"/>
                  </a:lnTo>
                  <a:lnTo>
                    <a:pt x="21" y="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257" name="Freeform 188">
              <a:extLst>
                <a:ext uri="{FF2B5EF4-FFF2-40B4-BE49-F238E27FC236}">
                  <a16:creationId xmlns:a16="http://schemas.microsoft.com/office/drawing/2014/main" id="{2D0E09EE-457B-CF3D-B1CC-9CFDA549308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873" y="1905"/>
              <a:ext cx="211" cy="20"/>
            </a:xfrm>
            <a:custGeom>
              <a:avLst/>
              <a:gdLst>
                <a:gd name="T0" fmla="*/ 0 w 1698"/>
                <a:gd name="T1" fmla="*/ 0 h 157"/>
                <a:gd name="T2" fmla="*/ 3 w 1698"/>
                <a:gd name="T3" fmla="*/ 0 h 157"/>
                <a:gd name="T4" fmla="*/ 3 w 1698"/>
                <a:gd name="T5" fmla="*/ 0 h 157"/>
                <a:gd name="T6" fmla="*/ 0 w 1698"/>
                <a:gd name="T7" fmla="*/ 0 h 157"/>
                <a:gd name="T8" fmla="*/ 0 w 1698"/>
                <a:gd name="T9" fmla="*/ 0 h 157"/>
                <a:gd name="T10" fmla="*/ 0 w 1698"/>
                <a:gd name="T11" fmla="*/ 0 h 157"/>
                <a:gd name="T12" fmla="*/ 0 w 1698"/>
                <a:gd name="T13" fmla="*/ 0 h 157"/>
                <a:gd name="T14" fmla="*/ 0 w 1698"/>
                <a:gd name="T15" fmla="*/ 0 h 15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698"/>
                <a:gd name="T25" fmla="*/ 0 h 157"/>
                <a:gd name="T26" fmla="*/ 1698 w 1698"/>
                <a:gd name="T27" fmla="*/ 157 h 15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698" h="157">
                  <a:moveTo>
                    <a:pt x="0" y="5"/>
                  </a:moveTo>
                  <a:lnTo>
                    <a:pt x="1698" y="0"/>
                  </a:lnTo>
                  <a:lnTo>
                    <a:pt x="1694" y="78"/>
                  </a:lnTo>
                  <a:lnTo>
                    <a:pt x="59" y="61"/>
                  </a:lnTo>
                  <a:lnTo>
                    <a:pt x="80" y="157"/>
                  </a:lnTo>
                  <a:lnTo>
                    <a:pt x="25" y="12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258" name="Freeform 189">
              <a:extLst>
                <a:ext uri="{FF2B5EF4-FFF2-40B4-BE49-F238E27FC236}">
                  <a16:creationId xmlns:a16="http://schemas.microsoft.com/office/drawing/2014/main" id="{B070911A-22D4-9471-AC64-CA6E255FC48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888" y="1733"/>
              <a:ext cx="138" cy="139"/>
            </a:xfrm>
            <a:custGeom>
              <a:avLst/>
              <a:gdLst>
                <a:gd name="T0" fmla="*/ 0 w 1106"/>
                <a:gd name="T1" fmla="*/ 0 h 1115"/>
                <a:gd name="T2" fmla="*/ 2 w 1106"/>
                <a:gd name="T3" fmla="*/ 0 h 1115"/>
                <a:gd name="T4" fmla="*/ 2 w 1106"/>
                <a:gd name="T5" fmla="*/ 2 h 1115"/>
                <a:gd name="T6" fmla="*/ 0 w 1106"/>
                <a:gd name="T7" fmla="*/ 2 h 1115"/>
                <a:gd name="T8" fmla="*/ 0 w 1106"/>
                <a:gd name="T9" fmla="*/ 0 h 1115"/>
                <a:gd name="T10" fmla="*/ 0 w 1106"/>
                <a:gd name="T11" fmla="*/ 0 h 11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06"/>
                <a:gd name="T19" fmla="*/ 0 h 1115"/>
                <a:gd name="T20" fmla="*/ 1106 w 1106"/>
                <a:gd name="T21" fmla="*/ 1115 h 11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06" h="1115">
                  <a:moveTo>
                    <a:pt x="0" y="0"/>
                  </a:moveTo>
                  <a:lnTo>
                    <a:pt x="1099" y="13"/>
                  </a:lnTo>
                  <a:lnTo>
                    <a:pt x="1106" y="1115"/>
                  </a:lnTo>
                  <a:lnTo>
                    <a:pt x="32" y="1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259" name="Freeform 190">
              <a:extLst>
                <a:ext uri="{FF2B5EF4-FFF2-40B4-BE49-F238E27FC236}">
                  <a16:creationId xmlns:a16="http://schemas.microsoft.com/office/drawing/2014/main" id="{D8EC49CF-943F-3AC8-E29F-9BB3A9A8A40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887" y="1733"/>
              <a:ext cx="136" cy="137"/>
            </a:xfrm>
            <a:custGeom>
              <a:avLst/>
              <a:gdLst>
                <a:gd name="T0" fmla="*/ 2 w 1095"/>
                <a:gd name="T1" fmla="*/ 0 h 1100"/>
                <a:gd name="T2" fmla="*/ 1 w 1095"/>
                <a:gd name="T3" fmla="*/ 0 h 1100"/>
                <a:gd name="T4" fmla="*/ 1 w 1095"/>
                <a:gd name="T5" fmla="*/ 0 h 1100"/>
                <a:gd name="T6" fmla="*/ 1 w 1095"/>
                <a:gd name="T7" fmla="*/ 0 h 1100"/>
                <a:gd name="T8" fmla="*/ 1 w 1095"/>
                <a:gd name="T9" fmla="*/ 0 h 1100"/>
                <a:gd name="T10" fmla="*/ 1 w 1095"/>
                <a:gd name="T11" fmla="*/ 0 h 1100"/>
                <a:gd name="T12" fmla="*/ 0 w 1095"/>
                <a:gd name="T13" fmla="*/ 0 h 1100"/>
                <a:gd name="T14" fmla="*/ 0 w 1095"/>
                <a:gd name="T15" fmla="*/ 0 h 1100"/>
                <a:gd name="T16" fmla="*/ 0 w 1095"/>
                <a:gd name="T17" fmla="*/ 1 h 1100"/>
                <a:gd name="T18" fmla="*/ 0 w 1095"/>
                <a:gd name="T19" fmla="*/ 1 h 1100"/>
                <a:gd name="T20" fmla="*/ 0 w 1095"/>
                <a:gd name="T21" fmla="*/ 1 h 1100"/>
                <a:gd name="T22" fmla="*/ 0 w 1095"/>
                <a:gd name="T23" fmla="*/ 1 h 1100"/>
                <a:gd name="T24" fmla="*/ 0 w 1095"/>
                <a:gd name="T25" fmla="*/ 2 h 1100"/>
                <a:gd name="T26" fmla="*/ 0 w 1095"/>
                <a:gd name="T27" fmla="*/ 2 h 1100"/>
                <a:gd name="T28" fmla="*/ 0 w 1095"/>
                <a:gd name="T29" fmla="*/ 2 h 1100"/>
                <a:gd name="T30" fmla="*/ 1 w 1095"/>
                <a:gd name="T31" fmla="*/ 2 h 1100"/>
                <a:gd name="T32" fmla="*/ 1 w 1095"/>
                <a:gd name="T33" fmla="*/ 2 h 1100"/>
                <a:gd name="T34" fmla="*/ 1 w 1095"/>
                <a:gd name="T35" fmla="*/ 2 h 1100"/>
                <a:gd name="T36" fmla="*/ 2 w 1095"/>
                <a:gd name="T37" fmla="*/ 2 h 1100"/>
                <a:gd name="T38" fmla="*/ 2 w 1095"/>
                <a:gd name="T39" fmla="*/ 2 h 1100"/>
                <a:gd name="T40" fmla="*/ 2 w 1095"/>
                <a:gd name="T41" fmla="*/ 2 h 1100"/>
                <a:gd name="T42" fmla="*/ 2 w 1095"/>
                <a:gd name="T43" fmla="*/ 2 h 1100"/>
                <a:gd name="T44" fmla="*/ 2 w 1095"/>
                <a:gd name="T45" fmla="*/ 2 h 1100"/>
                <a:gd name="T46" fmla="*/ 0 w 1095"/>
                <a:gd name="T47" fmla="*/ 2 h 1100"/>
                <a:gd name="T48" fmla="*/ 0 w 1095"/>
                <a:gd name="T49" fmla="*/ 0 h 1100"/>
                <a:gd name="T50" fmla="*/ 2 w 1095"/>
                <a:gd name="T51" fmla="*/ 0 h 1100"/>
                <a:gd name="T52" fmla="*/ 2 w 1095"/>
                <a:gd name="T53" fmla="*/ 0 h 1100"/>
                <a:gd name="T54" fmla="*/ 2 w 1095"/>
                <a:gd name="T55" fmla="*/ 0 h 110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095"/>
                <a:gd name="T85" fmla="*/ 0 h 1100"/>
                <a:gd name="T86" fmla="*/ 1095 w 1095"/>
                <a:gd name="T87" fmla="*/ 1100 h 1100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095" h="1100">
                  <a:moveTo>
                    <a:pt x="1007" y="30"/>
                  </a:moveTo>
                  <a:lnTo>
                    <a:pt x="783" y="32"/>
                  </a:lnTo>
                  <a:lnTo>
                    <a:pt x="652" y="40"/>
                  </a:lnTo>
                  <a:lnTo>
                    <a:pt x="528" y="59"/>
                  </a:lnTo>
                  <a:lnTo>
                    <a:pt x="422" y="91"/>
                  </a:lnTo>
                  <a:lnTo>
                    <a:pt x="344" y="140"/>
                  </a:lnTo>
                  <a:lnTo>
                    <a:pt x="266" y="205"/>
                  </a:lnTo>
                  <a:lnTo>
                    <a:pt x="199" y="275"/>
                  </a:lnTo>
                  <a:lnTo>
                    <a:pt x="156" y="380"/>
                  </a:lnTo>
                  <a:lnTo>
                    <a:pt x="125" y="482"/>
                  </a:lnTo>
                  <a:lnTo>
                    <a:pt x="112" y="591"/>
                  </a:lnTo>
                  <a:lnTo>
                    <a:pt x="121" y="703"/>
                  </a:lnTo>
                  <a:lnTo>
                    <a:pt x="150" y="825"/>
                  </a:lnTo>
                  <a:lnTo>
                    <a:pt x="205" y="901"/>
                  </a:lnTo>
                  <a:lnTo>
                    <a:pt x="281" y="954"/>
                  </a:lnTo>
                  <a:lnTo>
                    <a:pt x="399" y="1005"/>
                  </a:lnTo>
                  <a:lnTo>
                    <a:pt x="534" y="1032"/>
                  </a:lnTo>
                  <a:lnTo>
                    <a:pt x="677" y="1041"/>
                  </a:lnTo>
                  <a:lnTo>
                    <a:pt x="832" y="1041"/>
                  </a:lnTo>
                  <a:lnTo>
                    <a:pt x="933" y="1018"/>
                  </a:lnTo>
                  <a:lnTo>
                    <a:pt x="1028" y="980"/>
                  </a:lnTo>
                  <a:lnTo>
                    <a:pt x="1095" y="912"/>
                  </a:lnTo>
                  <a:lnTo>
                    <a:pt x="1089" y="1100"/>
                  </a:lnTo>
                  <a:lnTo>
                    <a:pt x="0" y="1094"/>
                  </a:lnTo>
                  <a:lnTo>
                    <a:pt x="3" y="5"/>
                  </a:lnTo>
                  <a:lnTo>
                    <a:pt x="992" y="0"/>
                  </a:lnTo>
                  <a:lnTo>
                    <a:pt x="1007" y="30"/>
                  </a:lnTo>
                  <a:close/>
                </a:path>
              </a:pathLst>
            </a:custGeom>
            <a:solidFill>
              <a:srgbClr val="2E2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260" name="Freeform 191">
              <a:extLst>
                <a:ext uri="{FF2B5EF4-FFF2-40B4-BE49-F238E27FC236}">
                  <a16:creationId xmlns:a16="http://schemas.microsoft.com/office/drawing/2014/main" id="{48351444-82CD-DFCA-0A39-48F39C16D5C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906" y="1982"/>
              <a:ext cx="373" cy="89"/>
            </a:xfrm>
            <a:custGeom>
              <a:avLst/>
              <a:gdLst>
                <a:gd name="T0" fmla="*/ 0 w 3000"/>
                <a:gd name="T1" fmla="*/ 0 h 713"/>
                <a:gd name="T2" fmla="*/ 0 w 3000"/>
                <a:gd name="T3" fmla="*/ 1 h 713"/>
                <a:gd name="T4" fmla="*/ 0 w 3000"/>
                <a:gd name="T5" fmla="*/ 1 h 713"/>
                <a:gd name="T6" fmla="*/ 6 w 3000"/>
                <a:gd name="T7" fmla="*/ 1 h 713"/>
                <a:gd name="T8" fmla="*/ 6 w 3000"/>
                <a:gd name="T9" fmla="*/ 1 h 713"/>
                <a:gd name="T10" fmla="*/ 5 w 3000"/>
                <a:gd name="T11" fmla="*/ 0 h 713"/>
                <a:gd name="T12" fmla="*/ 0 w 3000"/>
                <a:gd name="T13" fmla="*/ 0 h 713"/>
                <a:gd name="T14" fmla="*/ 0 w 3000"/>
                <a:gd name="T15" fmla="*/ 0 h 7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00"/>
                <a:gd name="T25" fmla="*/ 0 h 713"/>
                <a:gd name="T26" fmla="*/ 3000 w 3000"/>
                <a:gd name="T27" fmla="*/ 713 h 7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00" h="713">
                  <a:moveTo>
                    <a:pt x="121" y="0"/>
                  </a:moveTo>
                  <a:lnTo>
                    <a:pt x="0" y="630"/>
                  </a:lnTo>
                  <a:lnTo>
                    <a:pt x="42" y="713"/>
                  </a:lnTo>
                  <a:lnTo>
                    <a:pt x="2977" y="702"/>
                  </a:lnTo>
                  <a:lnTo>
                    <a:pt x="3000" y="635"/>
                  </a:lnTo>
                  <a:lnTo>
                    <a:pt x="2873" y="23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261" name="Freeform 192">
              <a:extLst>
                <a:ext uri="{FF2B5EF4-FFF2-40B4-BE49-F238E27FC236}">
                  <a16:creationId xmlns:a16="http://schemas.microsoft.com/office/drawing/2014/main" id="{EA09D414-BD0E-71D8-C353-016D72274AD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907" y="2062"/>
              <a:ext cx="371" cy="8"/>
            </a:xfrm>
            <a:custGeom>
              <a:avLst/>
              <a:gdLst>
                <a:gd name="T0" fmla="*/ 0 w 2987"/>
                <a:gd name="T1" fmla="*/ 0 h 64"/>
                <a:gd name="T2" fmla="*/ 6 w 2987"/>
                <a:gd name="T3" fmla="*/ 0 h 64"/>
                <a:gd name="T4" fmla="*/ 6 w 2987"/>
                <a:gd name="T5" fmla="*/ 0 h 64"/>
                <a:gd name="T6" fmla="*/ 0 w 2987"/>
                <a:gd name="T7" fmla="*/ 0 h 64"/>
                <a:gd name="T8" fmla="*/ 0 w 2987"/>
                <a:gd name="T9" fmla="*/ 0 h 64"/>
                <a:gd name="T10" fmla="*/ 0 w 2987"/>
                <a:gd name="T11" fmla="*/ 0 h 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87"/>
                <a:gd name="T19" fmla="*/ 0 h 64"/>
                <a:gd name="T20" fmla="*/ 2987 w 2987"/>
                <a:gd name="T21" fmla="*/ 64 h 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87" h="64">
                  <a:moveTo>
                    <a:pt x="0" y="5"/>
                  </a:moveTo>
                  <a:lnTo>
                    <a:pt x="2987" y="0"/>
                  </a:lnTo>
                  <a:lnTo>
                    <a:pt x="2960" y="47"/>
                  </a:lnTo>
                  <a:lnTo>
                    <a:pt x="36" y="6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262" name="Freeform 193">
              <a:extLst>
                <a:ext uri="{FF2B5EF4-FFF2-40B4-BE49-F238E27FC236}">
                  <a16:creationId xmlns:a16="http://schemas.microsoft.com/office/drawing/2014/main" id="{E7E85752-CF45-D19D-5F89-EFFBD510F6D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976" y="2004"/>
              <a:ext cx="8" cy="41"/>
            </a:xfrm>
            <a:custGeom>
              <a:avLst/>
              <a:gdLst>
                <a:gd name="T0" fmla="*/ 0 w 62"/>
                <a:gd name="T1" fmla="*/ 0 h 329"/>
                <a:gd name="T2" fmla="*/ 0 w 62"/>
                <a:gd name="T3" fmla="*/ 0 h 329"/>
                <a:gd name="T4" fmla="*/ 0 w 62"/>
                <a:gd name="T5" fmla="*/ 1 h 329"/>
                <a:gd name="T6" fmla="*/ 0 w 62"/>
                <a:gd name="T7" fmla="*/ 1 h 329"/>
                <a:gd name="T8" fmla="*/ 0 w 62"/>
                <a:gd name="T9" fmla="*/ 1 h 329"/>
                <a:gd name="T10" fmla="*/ 0 w 62"/>
                <a:gd name="T11" fmla="*/ 0 h 329"/>
                <a:gd name="T12" fmla="*/ 0 w 62"/>
                <a:gd name="T13" fmla="*/ 0 h 3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29"/>
                <a:gd name="T23" fmla="*/ 62 w 62"/>
                <a:gd name="T24" fmla="*/ 329 h 32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29">
                  <a:moveTo>
                    <a:pt x="24" y="0"/>
                  </a:moveTo>
                  <a:lnTo>
                    <a:pt x="0" y="25"/>
                  </a:lnTo>
                  <a:lnTo>
                    <a:pt x="32" y="329"/>
                  </a:lnTo>
                  <a:lnTo>
                    <a:pt x="53" y="329"/>
                  </a:lnTo>
                  <a:lnTo>
                    <a:pt x="62" y="29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A3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263" name="Freeform 194">
              <a:extLst>
                <a:ext uri="{FF2B5EF4-FFF2-40B4-BE49-F238E27FC236}">
                  <a16:creationId xmlns:a16="http://schemas.microsoft.com/office/drawing/2014/main" id="{A38AA82B-8167-0474-1032-70B5C6FAC6C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963" y="2005"/>
              <a:ext cx="7" cy="30"/>
            </a:xfrm>
            <a:custGeom>
              <a:avLst/>
              <a:gdLst>
                <a:gd name="T0" fmla="*/ 0 w 53"/>
                <a:gd name="T1" fmla="*/ 0 h 241"/>
                <a:gd name="T2" fmla="*/ 0 w 53"/>
                <a:gd name="T3" fmla="*/ 0 h 241"/>
                <a:gd name="T4" fmla="*/ 0 w 53"/>
                <a:gd name="T5" fmla="*/ 0 h 241"/>
                <a:gd name="T6" fmla="*/ 0 w 53"/>
                <a:gd name="T7" fmla="*/ 0 h 241"/>
                <a:gd name="T8" fmla="*/ 0 w 53"/>
                <a:gd name="T9" fmla="*/ 0 h 241"/>
                <a:gd name="T10" fmla="*/ 0 w 53"/>
                <a:gd name="T11" fmla="*/ 0 h 241"/>
                <a:gd name="T12" fmla="*/ 0 w 53"/>
                <a:gd name="T13" fmla="*/ 0 h 241"/>
                <a:gd name="T14" fmla="*/ 0 w 53"/>
                <a:gd name="T15" fmla="*/ 0 h 241"/>
                <a:gd name="T16" fmla="*/ 0 w 53"/>
                <a:gd name="T17" fmla="*/ 0 h 241"/>
                <a:gd name="T18" fmla="*/ 0 w 53"/>
                <a:gd name="T19" fmla="*/ 0 h 241"/>
                <a:gd name="T20" fmla="*/ 0 w 53"/>
                <a:gd name="T21" fmla="*/ 0 h 241"/>
                <a:gd name="T22" fmla="*/ 0 w 53"/>
                <a:gd name="T23" fmla="*/ 0 h 241"/>
                <a:gd name="T24" fmla="*/ 0 w 53"/>
                <a:gd name="T25" fmla="*/ 0 h 24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3"/>
                <a:gd name="T40" fmla="*/ 0 h 241"/>
                <a:gd name="T41" fmla="*/ 53 w 53"/>
                <a:gd name="T42" fmla="*/ 241 h 24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3" h="241">
                  <a:moveTo>
                    <a:pt x="0" y="15"/>
                  </a:moveTo>
                  <a:lnTo>
                    <a:pt x="24" y="0"/>
                  </a:lnTo>
                  <a:lnTo>
                    <a:pt x="34" y="34"/>
                  </a:lnTo>
                  <a:lnTo>
                    <a:pt x="24" y="49"/>
                  </a:lnTo>
                  <a:lnTo>
                    <a:pt x="36" y="93"/>
                  </a:lnTo>
                  <a:lnTo>
                    <a:pt x="24" y="108"/>
                  </a:lnTo>
                  <a:lnTo>
                    <a:pt x="45" y="159"/>
                  </a:lnTo>
                  <a:lnTo>
                    <a:pt x="34" y="176"/>
                  </a:lnTo>
                  <a:lnTo>
                    <a:pt x="53" y="220"/>
                  </a:lnTo>
                  <a:lnTo>
                    <a:pt x="39" y="241"/>
                  </a:lnTo>
                  <a:lnTo>
                    <a:pt x="20" y="241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A3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264" name="Freeform 195">
              <a:extLst>
                <a:ext uri="{FF2B5EF4-FFF2-40B4-BE49-F238E27FC236}">
                  <a16:creationId xmlns:a16="http://schemas.microsoft.com/office/drawing/2014/main" id="{AD6A65C7-6B78-15BF-C2D7-6AF49D7A727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946" y="2006"/>
              <a:ext cx="10" cy="40"/>
            </a:xfrm>
            <a:custGeom>
              <a:avLst/>
              <a:gdLst>
                <a:gd name="T0" fmla="*/ 0 w 76"/>
                <a:gd name="T1" fmla="*/ 0 h 322"/>
                <a:gd name="T2" fmla="*/ 0 w 76"/>
                <a:gd name="T3" fmla="*/ 0 h 322"/>
                <a:gd name="T4" fmla="*/ 0 w 76"/>
                <a:gd name="T5" fmla="*/ 1 h 322"/>
                <a:gd name="T6" fmla="*/ 0 w 76"/>
                <a:gd name="T7" fmla="*/ 1 h 322"/>
                <a:gd name="T8" fmla="*/ 0 w 76"/>
                <a:gd name="T9" fmla="*/ 0 h 322"/>
                <a:gd name="T10" fmla="*/ 0 w 76"/>
                <a:gd name="T11" fmla="*/ 0 h 322"/>
                <a:gd name="T12" fmla="*/ 0 w 76"/>
                <a:gd name="T13" fmla="*/ 0 h 3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6"/>
                <a:gd name="T22" fmla="*/ 0 h 322"/>
                <a:gd name="T23" fmla="*/ 76 w 76"/>
                <a:gd name="T24" fmla="*/ 322 h 32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6" h="322">
                  <a:moveTo>
                    <a:pt x="25" y="0"/>
                  </a:moveTo>
                  <a:lnTo>
                    <a:pt x="0" y="14"/>
                  </a:lnTo>
                  <a:lnTo>
                    <a:pt x="46" y="322"/>
                  </a:lnTo>
                  <a:lnTo>
                    <a:pt x="67" y="322"/>
                  </a:lnTo>
                  <a:lnTo>
                    <a:pt x="76" y="28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A3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265" name="Freeform 196">
              <a:extLst>
                <a:ext uri="{FF2B5EF4-FFF2-40B4-BE49-F238E27FC236}">
                  <a16:creationId xmlns:a16="http://schemas.microsoft.com/office/drawing/2014/main" id="{CF8F457B-D60C-BB8D-A7C2-4963CE38447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931" y="2005"/>
              <a:ext cx="9" cy="41"/>
            </a:xfrm>
            <a:custGeom>
              <a:avLst/>
              <a:gdLst>
                <a:gd name="T0" fmla="*/ 0 w 72"/>
                <a:gd name="T1" fmla="*/ 0 h 327"/>
                <a:gd name="T2" fmla="*/ 0 w 72"/>
                <a:gd name="T3" fmla="*/ 0 h 327"/>
                <a:gd name="T4" fmla="*/ 0 w 72"/>
                <a:gd name="T5" fmla="*/ 1 h 327"/>
                <a:gd name="T6" fmla="*/ 0 w 72"/>
                <a:gd name="T7" fmla="*/ 1 h 327"/>
                <a:gd name="T8" fmla="*/ 0 w 72"/>
                <a:gd name="T9" fmla="*/ 1 h 327"/>
                <a:gd name="T10" fmla="*/ 0 w 72"/>
                <a:gd name="T11" fmla="*/ 0 h 327"/>
                <a:gd name="T12" fmla="*/ 0 w 72"/>
                <a:gd name="T13" fmla="*/ 0 h 3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27"/>
                <a:gd name="T23" fmla="*/ 72 w 72"/>
                <a:gd name="T24" fmla="*/ 327 h 32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27">
                  <a:moveTo>
                    <a:pt x="25" y="0"/>
                  </a:moveTo>
                  <a:lnTo>
                    <a:pt x="0" y="19"/>
                  </a:lnTo>
                  <a:lnTo>
                    <a:pt x="46" y="327"/>
                  </a:lnTo>
                  <a:lnTo>
                    <a:pt x="67" y="327"/>
                  </a:lnTo>
                  <a:lnTo>
                    <a:pt x="72" y="28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A3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266" name="Freeform 197">
              <a:extLst>
                <a:ext uri="{FF2B5EF4-FFF2-40B4-BE49-F238E27FC236}">
                  <a16:creationId xmlns:a16="http://schemas.microsoft.com/office/drawing/2014/main" id="{2108A53A-4C28-DCAA-5F16-D325E9E5BF0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40" y="2040"/>
              <a:ext cx="20" cy="7"/>
            </a:xfrm>
            <a:custGeom>
              <a:avLst/>
              <a:gdLst>
                <a:gd name="T0" fmla="*/ 0 w 164"/>
                <a:gd name="T1" fmla="*/ 0 h 53"/>
                <a:gd name="T2" fmla="*/ 0 w 164"/>
                <a:gd name="T3" fmla="*/ 0 h 53"/>
                <a:gd name="T4" fmla="*/ 0 w 164"/>
                <a:gd name="T5" fmla="*/ 0 h 53"/>
                <a:gd name="T6" fmla="*/ 0 w 164"/>
                <a:gd name="T7" fmla="*/ 0 h 53"/>
                <a:gd name="T8" fmla="*/ 0 w 164"/>
                <a:gd name="T9" fmla="*/ 0 h 53"/>
                <a:gd name="T10" fmla="*/ 0 w 164"/>
                <a:gd name="T11" fmla="*/ 0 h 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4"/>
                <a:gd name="T19" fmla="*/ 0 h 53"/>
                <a:gd name="T20" fmla="*/ 164 w 164"/>
                <a:gd name="T21" fmla="*/ 53 h 5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4" h="53">
                  <a:moveTo>
                    <a:pt x="0" y="53"/>
                  </a:moveTo>
                  <a:lnTo>
                    <a:pt x="21" y="2"/>
                  </a:lnTo>
                  <a:lnTo>
                    <a:pt x="143" y="0"/>
                  </a:lnTo>
                  <a:lnTo>
                    <a:pt x="164" y="50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267" name="Freeform 198">
              <a:extLst>
                <a:ext uri="{FF2B5EF4-FFF2-40B4-BE49-F238E27FC236}">
                  <a16:creationId xmlns:a16="http://schemas.microsoft.com/office/drawing/2014/main" id="{7FC0EC5E-5C7D-6ACA-7F35-A6BE57354DC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37" y="2005"/>
              <a:ext cx="33" cy="41"/>
            </a:xfrm>
            <a:custGeom>
              <a:avLst/>
              <a:gdLst>
                <a:gd name="T0" fmla="*/ 0 w 266"/>
                <a:gd name="T1" fmla="*/ 0 h 325"/>
                <a:gd name="T2" fmla="*/ 0 w 266"/>
                <a:gd name="T3" fmla="*/ 0 h 325"/>
                <a:gd name="T4" fmla="*/ 0 w 266"/>
                <a:gd name="T5" fmla="*/ 1 h 325"/>
                <a:gd name="T6" fmla="*/ 0 w 266"/>
                <a:gd name="T7" fmla="*/ 1 h 325"/>
                <a:gd name="T8" fmla="*/ 0 w 266"/>
                <a:gd name="T9" fmla="*/ 0 h 325"/>
                <a:gd name="T10" fmla="*/ 0 w 266"/>
                <a:gd name="T11" fmla="*/ 0 h 325"/>
                <a:gd name="T12" fmla="*/ 0 w 266"/>
                <a:gd name="T13" fmla="*/ 0 h 325"/>
                <a:gd name="T14" fmla="*/ 0 w 266"/>
                <a:gd name="T15" fmla="*/ 0 h 325"/>
                <a:gd name="T16" fmla="*/ 0 w 266"/>
                <a:gd name="T17" fmla="*/ 0 h 325"/>
                <a:gd name="T18" fmla="*/ 0 w 266"/>
                <a:gd name="T19" fmla="*/ 0 h 325"/>
                <a:gd name="T20" fmla="*/ 0 w 266"/>
                <a:gd name="T21" fmla="*/ 0 h 325"/>
                <a:gd name="T22" fmla="*/ 0 w 266"/>
                <a:gd name="T23" fmla="*/ 0 h 325"/>
                <a:gd name="T24" fmla="*/ 0 w 266"/>
                <a:gd name="T25" fmla="*/ 0 h 325"/>
                <a:gd name="T26" fmla="*/ 0 w 266"/>
                <a:gd name="T27" fmla="*/ 0 h 325"/>
                <a:gd name="T28" fmla="*/ 0 w 266"/>
                <a:gd name="T29" fmla="*/ 0 h 3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66"/>
                <a:gd name="T46" fmla="*/ 0 h 325"/>
                <a:gd name="T47" fmla="*/ 266 w 266"/>
                <a:gd name="T48" fmla="*/ 325 h 32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66" h="325">
                  <a:moveTo>
                    <a:pt x="221" y="0"/>
                  </a:moveTo>
                  <a:lnTo>
                    <a:pt x="247" y="19"/>
                  </a:lnTo>
                  <a:lnTo>
                    <a:pt x="266" y="325"/>
                  </a:lnTo>
                  <a:lnTo>
                    <a:pt x="244" y="323"/>
                  </a:lnTo>
                  <a:lnTo>
                    <a:pt x="234" y="66"/>
                  </a:lnTo>
                  <a:lnTo>
                    <a:pt x="217" y="47"/>
                  </a:lnTo>
                  <a:lnTo>
                    <a:pt x="82" y="45"/>
                  </a:lnTo>
                  <a:lnTo>
                    <a:pt x="71" y="112"/>
                  </a:lnTo>
                  <a:lnTo>
                    <a:pt x="57" y="112"/>
                  </a:lnTo>
                  <a:lnTo>
                    <a:pt x="44" y="49"/>
                  </a:lnTo>
                  <a:lnTo>
                    <a:pt x="0" y="49"/>
                  </a:lnTo>
                  <a:lnTo>
                    <a:pt x="27" y="20"/>
                  </a:lnTo>
                  <a:lnTo>
                    <a:pt x="215" y="22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268" name="Freeform 199">
              <a:extLst>
                <a:ext uri="{FF2B5EF4-FFF2-40B4-BE49-F238E27FC236}">
                  <a16:creationId xmlns:a16="http://schemas.microsoft.com/office/drawing/2014/main" id="{2C76457D-6845-40BF-450B-A2DB3889643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19" y="2039"/>
              <a:ext cx="15" cy="7"/>
            </a:xfrm>
            <a:custGeom>
              <a:avLst/>
              <a:gdLst>
                <a:gd name="T0" fmla="*/ 0 w 118"/>
                <a:gd name="T1" fmla="*/ 0 h 57"/>
                <a:gd name="T2" fmla="*/ 0 w 118"/>
                <a:gd name="T3" fmla="*/ 0 h 57"/>
                <a:gd name="T4" fmla="*/ 0 w 118"/>
                <a:gd name="T5" fmla="*/ 0 h 57"/>
                <a:gd name="T6" fmla="*/ 0 w 118"/>
                <a:gd name="T7" fmla="*/ 0 h 57"/>
                <a:gd name="T8" fmla="*/ 0 w 118"/>
                <a:gd name="T9" fmla="*/ 0 h 57"/>
                <a:gd name="T10" fmla="*/ 0 w 118"/>
                <a:gd name="T11" fmla="*/ 0 h 57"/>
                <a:gd name="T12" fmla="*/ 0 w 118"/>
                <a:gd name="T13" fmla="*/ 0 h 57"/>
                <a:gd name="T14" fmla="*/ 0 w 118"/>
                <a:gd name="T15" fmla="*/ 0 h 57"/>
                <a:gd name="T16" fmla="*/ 0 w 118"/>
                <a:gd name="T17" fmla="*/ 0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8"/>
                <a:gd name="T28" fmla="*/ 0 h 57"/>
                <a:gd name="T29" fmla="*/ 118 w 118"/>
                <a:gd name="T30" fmla="*/ 57 h 5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8" h="57">
                  <a:moveTo>
                    <a:pt x="2" y="0"/>
                  </a:moveTo>
                  <a:lnTo>
                    <a:pt x="0" y="55"/>
                  </a:lnTo>
                  <a:lnTo>
                    <a:pt x="118" y="57"/>
                  </a:lnTo>
                  <a:lnTo>
                    <a:pt x="99" y="4"/>
                  </a:lnTo>
                  <a:lnTo>
                    <a:pt x="27" y="6"/>
                  </a:lnTo>
                  <a:lnTo>
                    <a:pt x="15" y="42"/>
                  </a:lnTo>
                  <a:lnTo>
                    <a:pt x="1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269" name="Freeform 200">
              <a:extLst>
                <a:ext uri="{FF2B5EF4-FFF2-40B4-BE49-F238E27FC236}">
                  <a16:creationId xmlns:a16="http://schemas.microsoft.com/office/drawing/2014/main" id="{E2CC3A57-FBF8-D28B-ADC8-1660AEA8157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17" y="2031"/>
              <a:ext cx="2" cy="14"/>
            </a:xfrm>
            <a:custGeom>
              <a:avLst/>
              <a:gdLst>
                <a:gd name="T0" fmla="*/ 0 w 13"/>
                <a:gd name="T1" fmla="*/ 0 h 114"/>
                <a:gd name="T2" fmla="*/ 0 w 13"/>
                <a:gd name="T3" fmla="*/ 0 h 114"/>
                <a:gd name="T4" fmla="*/ 0 w 13"/>
                <a:gd name="T5" fmla="*/ 0 h 114"/>
                <a:gd name="T6" fmla="*/ 0 w 13"/>
                <a:gd name="T7" fmla="*/ 0 h 114"/>
                <a:gd name="T8" fmla="*/ 0 w 13"/>
                <a:gd name="T9" fmla="*/ 0 h 114"/>
                <a:gd name="T10" fmla="*/ 0 w 13"/>
                <a:gd name="T11" fmla="*/ 0 h 1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"/>
                <a:gd name="T19" fmla="*/ 0 h 114"/>
                <a:gd name="T20" fmla="*/ 13 w 13"/>
                <a:gd name="T21" fmla="*/ 114 h 1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" h="114">
                  <a:moveTo>
                    <a:pt x="0" y="1"/>
                  </a:moveTo>
                  <a:lnTo>
                    <a:pt x="0" y="114"/>
                  </a:lnTo>
                  <a:lnTo>
                    <a:pt x="13" y="114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270" name="Freeform 201">
              <a:extLst>
                <a:ext uri="{FF2B5EF4-FFF2-40B4-BE49-F238E27FC236}">
                  <a16:creationId xmlns:a16="http://schemas.microsoft.com/office/drawing/2014/main" id="{7F4571C2-D2C6-AF01-D158-161E062D870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01" y="2031"/>
              <a:ext cx="14" cy="15"/>
            </a:xfrm>
            <a:custGeom>
              <a:avLst/>
              <a:gdLst>
                <a:gd name="T0" fmla="*/ 0 w 114"/>
                <a:gd name="T1" fmla="*/ 0 h 121"/>
                <a:gd name="T2" fmla="*/ 0 w 114"/>
                <a:gd name="T3" fmla="*/ 0 h 121"/>
                <a:gd name="T4" fmla="*/ 0 w 114"/>
                <a:gd name="T5" fmla="*/ 0 h 121"/>
                <a:gd name="T6" fmla="*/ 0 w 114"/>
                <a:gd name="T7" fmla="*/ 0 h 121"/>
                <a:gd name="T8" fmla="*/ 0 w 114"/>
                <a:gd name="T9" fmla="*/ 0 h 121"/>
                <a:gd name="T10" fmla="*/ 0 w 114"/>
                <a:gd name="T11" fmla="*/ 0 h 121"/>
                <a:gd name="T12" fmla="*/ 0 w 114"/>
                <a:gd name="T13" fmla="*/ 0 h 121"/>
                <a:gd name="T14" fmla="*/ 0 w 114"/>
                <a:gd name="T15" fmla="*/ 0 h 121"/>
                <a:gd name="T16" fmla="*/ 0 w 114"/>
                <a:gd name="T17" fmla="*/ 0 h 121"/>
                <a:gd name="T18" fmla="*/ 0 w 114"/>
                <a:gd name="T19" fmla="*/ 0 h 1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4"/>
                <a:gd name="T31" fmla="*/ 0 h 121"/>
                <a:gd name="T32" fmla="*/ 114 w 114"/>
                <a:gd name="T33" fmla="*/ 121 h 12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4" h="121">
                  <a:moveTo>
                    <a:pt x="0" y="0"/>
                  </a:moveTo>
                  <a:lnTo>
                    <a:pt x="0" y="30"/>
                  </a:lnTo>
                  <a:lnTo>
                    <a:pt x="88" y="30"/>
                  </a:lnTo>
                  <a:lnTo>
                    <a:pt x="105" y="121"/>
                  </a:lnTo>
                  <a:lnTo>
                    <a:pt x="114" y="120"/>
                  </a:lnTo>
                  <a:lnTo>
                    <a:pt x="103" y="2"/>
                  </a:lnTo>
                  <a:lnTo>
                    <a:pt x="84" y="9"/>
                  </a:lnTo>
                  <a:lnTo>
                    <a:pt x="7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271" name="Freeform 202">
              <a:extLst>
                <a:ext uri="{FF2B5EF4-FFF2-40B4-BE49-F238E27FC236}">
                  <a16:creationId xmlns:a16="http://schemas.microsoft.com/office/drawing/2014/main" id="{A523722B-4735-252D-2412-629100CF463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04" y="2040"/>
              <a:ext cx="12" cy="6"/>
            </a:xfrm>
            <a:custGeom>
              <a:avLst/>
              <a:gdLst>
                <a:gd name="T0" fmla="*/ 0 w 97"/>
                <a:gd name="T1" fmla="*/ 0 h 51"/>
                <a:gd name="T2" fmla="*/ 0 w 97"/>
                <a:gd name="T3" fmla="*/ 0 h 51"/>
                <a:gd name="T4" fmla="*/ 0 w 97"/>
                <a:gd name="T5" fmla="*/ 0 h 51"/>
                <a:gd name="T6" fmla="*/ 0 w 97"/>
                <a:gd name="T7" fmla="*/ 0 h 51"/>
                <a:gd name="T8" fmla="*/ 0 w 97"/>
                <a:gd name="T9" fmla="*/ 0 h 51"/>
                <a:gd name="T10" fmla="*/ 0 w 97"/>
                <a:gd name="T11" fmla="*/ 0 h 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7"/>
                <a:gd name="T19" fmla="*/ 0 h 51"/>
                <a:gd name="T20" fmla="*/ 97 w 97"/>
                <a:gd name="T21" fmla="*/ 51 h 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7" h="51">
                  <a:moveTo>
                    <a:pt x="9" y="0"/>
                  </a:moveTo>
                  <a:lnTo>
                    <a:pt x="0" y="50"/>
                  </a:lnTo>
                  <a:lnTo>
                    <a:pt x="97" y="51"/>
                  </a:lnTo>
                  <a:lnTo>
                    <a:pt x="87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272" name="Freeform 203">
              <a:extLst>
                <a:ext uri="{FF2B5EF4-FFF2-40B4-BE49-F238E27FC236}">
                  <a16:creationId xmlns:a16="http://schemas.microsoft.com/office/drawing/2014/main" id="{FB711C6C-86CC-BA65-5684-89169A0D816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985" y="2038"/>
              <a:ext cx="15" cy="8"/>
            </a:xfrm>
            <a:custGeom>
              <a:avLst/>
              <a:gdLst>
                <a:gd name="T0" fmla="*/ 0 w 116"/>
                <a:gd name="T1" fmla="*/ 0 h 62"/>
                <a:gd name="T2" fmla="*/ 0 w 116"/>
                <a:gd name="T3" fmla="*/ 0 h 62"/>
                <a:gd name="T4" fmla="*/ 0 w 116"/>
                <a:gd name="T5" fmla="*/ 0 h 62"/>
                <a:gd name="T6" fmla="*/ 0 w 116"/>
                <a:gd name="T7" fmla="*/ 0 h 62"/>
                <a:gd name="T8" fmla="*/ 0 w 116"/>
                <a:gd name="T9" fmla="*/ 0 h 62"/>
                <a:gd name="T10" fmla="*/ 0 w 116"/>
                <a:gd name="T11" fmla="*/ 0 h 62"/>
                <a:gd name="T12" fmla="*/ 0 w 116"/>
                <a:gd name="T13" fmla="*/ 0 h 62"/>
                <a:gd name="T14" fmla="*/ 0 w 116"/>
                <a:gd name="T15" fmla="*/ 0 h 62"/>
                <a:gd name="T16" fmla="*/ 0 w 116"/>
                <a:gd name="T17" fmla="*/ 0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6"/>
                <a:gd name="T28" fmla="*/ 0 h 62"/>
                <a:gd name="T29" fmla="*/ 116 w 116"/>
                <a:gd name="T30" fmla="*/ 62 h 6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6" h="62">
                  <a:moveTo>
                    <a:pt x="13" y="9"/>
                  </a:moveTo>
                  <a:lnTo>
                    <a:pt x="0" y="60"/>
                  </a:lnTo>
                  <a:lnTo>
                    <a:pt x="116" y="62"/>
                  </a:lnTo>
                  <a:lnTo>
                    <a:pt x="106" y="7"/>
                  </a:lnTo>
                  <a:lnTo>
                    <a:pt x="93" y="0"/>
                  </a:lnTo>
                  <a:lnTo>
                    <a:pt x="95" y="47"/>
                  </a:lnTo>
                  <a:lnTo>
                    <a:pt x="72" y="9"/>
                  </a:lnTo>
                  <a:lnTo>
                    <a:pt x="13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273" name="Freeform 204">
              <a:extLst>
                <a:ext uri="{FF2B5EF4-FFF2-40B4-BE49-F238E27FC236}">
                  <a16:creationId xmlns:a16="http://schemas.microsoft.com/office/drawing/2014/main" id="{93B01D5F-9719-7A25-8AEE-2FDF6323099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42" y="2025"/>
              <a:ext cx="29" cy="3"/>
            </a:xfrm>
            <a:custGeom>
              <a:avLst/>
              <a:gdLst>
                <a:gd name="T0" fmla="*/ 0 w 235"/>
                <a:gd name="T1" fmla="*/ 0 h 26"/>
                <a:gd name="T2" fmla="*/ 0 w 235"/>
                <a:gd name="T3" fmla="*/ 0 h 26"/>
                <a:gd name="T4" fmla="*/ 0 w 235"/>
                <a:gd name="T5" fmla="*/ 0 h 26"/>
                <a:gd name="T6" fmla="*/ 0 w 235"/>
                <a:gd name="T7" fmla="*/ 0 h 26"/>
                <a:gd name="T8" fmla="*/ 0 w 235"/>
                <a:gd name="T9" fmla="*/ 0 h 26"/>
                <a:gd name="T10" fmla="*/ 0 w 235"/>
                <a:gd name="T11" fmla="*/ 0 h 26"/>
                <a:gd name="T12" fmla="*/ 0 w 235"/>
                <a:gd name="T13" fmla="*/ 0 h 26"/>
                <a:gd name="T14" fmla="*/ 0 w 235"/>
                <a:gd name="T15" fmla="*/ 0 h 2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35"/>
                <a:gd name="T25" fmla="*/ 0 h 26"/>
                <a:gd name="T26" fmla="*/ 235 w 235"/>
                <a:gd name="T27" fmla="*/ 26 h 2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35" h="26">
                  <a:moveTo>
                    <a:pt x="7" y="0"/>
                  </a:moveTo>
                  <a:lnTo>
                    <a:pt x="116" y="3"/>
                  </a:lnTo>
                  <a:lnTo>
                    <a:pt x="232" y="1"/>
                  </a:lnTo>
                  <a:lnTo>
                    <a:pt x="235" y="24"/>
                  </a:lnTo>
                  <a:lnTo>
                    <a:pt x="108" y="26"/>
                  </a:lnTo>
                  <a:lnTo>
                    <a:pt x="0" y="2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274" name="Freeform 205">
              <a:extLst>
                <a:ext uri="{FF2B5EF4-FFF2-40B4-BE49-F238E27FC236}">
                  <a16:creationId xmlns:a16="http://schemas.microsoft.com/office/drawing/2014/main" id="{4AAE66C3-21AE-B988-5743-0D248EF7F7A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33" y="2007"/>
              <a:ext cx="2" cy="19"/>
            </a:xfrm>
            <a:custGeom>
              <a:avLst/>
              <a:gdLst>
                <a:gd name="T0" fmla="*/ 0 w 21"/>
                <a:gd name="T1" fmla="*/ 0 h 148"/>
                <a:gd name="T2" fmla="*/ 0 w 21"/>
                <a:gd name="T3" fmla="*/ 0 h 148"/>
                <a:gd name="T4" fmla="*/ 0 w 21"/>
                <a:gd name="T5" fmla="*/ 0 h 148"/>
                <a:gd name="T6" fmla="*/ 0 w 21"/>
                <a:gd name="T7" fmla="*/ 0 h 148"/>
                <a:gd name="T8" fmla="*/ 0 w 21"/>
                <a:gd name="T9" fmla="*/ 0 h 148"/>
                <a:gd name="T10" fmla="*/ 0 w 21"/>
                <a:gd name="T11" fmla="*/ 0 h 1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"/>
                <a:gd name="T19" fmla="*/ 0 h 148"/>
                <a:gd name="T20" fmla="*/ 21 w 21"/>
                <a:gd name="T21" fmla="*/ 148 h 1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" h="148">
                  <a:moveTo>
                    <a:pt x="0" y="2"/>
                  </a:moveTo>
                  <a:lnTo>
                    <a:pt x="6" y="143"/>
                  </a:lnTo>
                  <a:lnTo>
                    <a:pt x="21" y="148"/>
                  </a:lnTo>
                  <a:lnTo>
                    <a:pt x="19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275" name="Freeform 206">
              <a:extLst>
                <a:ext uri="{FF2B5EF4-FFF2-40B4-BE49-F238E27FC236}">
                  <a16:creationId xmlns:a16="http://schemas.microsoft.com/office/drawing/2014/main" id="{D8CF7BD2-6569-07DD-A4B6-68279CA481B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22" y="2009"/>
              <a:ext cx="10" cy="3"/>
            </a:xfrm>
            <a:custGeom>
              <a:avLst/>
              <a:gdLst>
                <a:gd name="T0" fmla="*/ 0 w 79"/>
                <a:gd name="T1" fmla="*/ 0 h 23"/>
                <a:gd name="T2" fmla="*/ 0 w 79"/>
                <a:gd name="T3" fmla="*/ 0 h 23"/>
                <a:gd name="T4" fmla="*/ 0 w 79"/>
                <a:gd name="T5" fmla="*/ 0 h 23"/>
                <a:gd name="T6" fmla="*/ 0 w 79"/>
                <a:gd name="T7" fmla="*/ 0 h 23"/>
                <a:gd name="T8" fmla="*/ 0 w 79"/>
                <a:gd name="T9" fmla="*/ 0 h 23"/>
                <a:gd name="T10" fmla="*/ 0 w 79"/>
                <a:gd name="T11" fmla="*/ 0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9"/>
                <a:gd name="T19" fmla="*/ 0 h 23"/>
                <a:gd name="T20" fmla="*/ 79 w 79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9" h="23">
                  <a:moveTo>
                    <a:pt x="3" y="0"/>
                  </a:moveTo>
                  <a:lnTo>
                    <a:pt x="0" y="23"/>
                  </a:lnTo>
                  <a:lnTo>
                    <a:pt x="79" y="21"/>
                  </a:lnTo>
                  <a:lnTo>
                    <a:pt x="79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276" name="Freeform 207">
              <a:extLst>
                <a:ext uri="{FF2B5EF4-FFF2-40B4-BE49-F238E27FC236}">
                  <a16:creationId xmlns:a16="http://schemas.microsoft.com/office/drawing/2014/main" id="{964B7ABA-E80C-E914-9267-559A2AD5D5F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18" y="2007"/>
              <a:ext cx="14" cy="18"/>
            </a:xfrm>
            <a:custGeom>
              <a:avLst/>
              <a:gdLst>
                <a:gd name="T0" fmla="*/ 0 w 110"/>
                <a:gd name="T1" fmla="*/ 0 h 146"/>
                <a:gd name="T2" fmla="*/ 0 w 110"/>
                <a:gd name="T3" fmla="*/ 0 h 146"/>
                <a:gd name="T4" fmla="*/ 0 w 110"/>
                <a:gd name="T5" fmla="*/ 0 h 146"/>
                <a:gd name="T6" fmla="*/ 0 w 110"/>
                <a:gd name="T7" fmla="*/ 0 h 146"/>
                <a:gd name="T8" fmla="*/ 0 w 110"/>
                <a:gd name="T9" fmla="*/ 0 h 146"/>
                <a:gd name="T10" fmla="*/ 0 w 110"/>
                <a:gd name="T11" fmla="*/ 0 h 146"/>
                <a:gd name="T12" fmla="*/ 0 w 110"/>
                <a:gd name="T13" fmla="*/ 0 h 146"/>
                <a:gd name="T14" fmla="*/ 0 w 110"/>
                <a:gd name="T15" fmla="*/ 0 h 146"/>
                <a:gd name="T16" fmla="*/ 0 w 110"/>
                <a:gd name="T17" fmla="*/ 0 h 1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0"/>
                <a:gd name="T28" fmla="*/ 0 h 146"/>
                <a:gd name="T29" fmla="*/ 110 w 110"/>
                <a:gd name="T30" fmla="*/ 146 h 1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0" h="146">
                  <a:moveTo>
                    <a:pt x="88" y="0"/>
                  </a:moveTo>
                  <a:lnTo>
                    <a:pt x="105" y="0"/>
                  </a:lnTo>
                  <a:lnTo>
                    <a:pt x="110" y="146"/>
                  </a:lnTo>
                  <a:lnTo>
                    <a:pt x="0" y="145"/>
                  </a:lnTo>
                  <a:lnTo>
                    <a:pt x="4" y="89"/>
                  </a:lnTo>
                  <a:lnTo>
                    <a:pt x="71" y="89"/>
                  </a:lnTo>
                  <a:lnTo>
                    <a:pt x="93" y="137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277" name="Freeform 208">
              <a:extLst>
                <a:ext uri="{FF2B5EF4-FFF2-40B4-BE49-F238E27FC236}">
                  <a16:creationId xmlns:a16="http://schemas.microsoft.com/office/drawing/2014/main" id="{37E2FCDD-B27F-EA39-3158-C738D305390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07" y="2009"/>
              <a:ext cx="10" cy="3"/>
            </a:xfrm>
            <a:custGeom>
              <a:avLst/>
              <a:gdLst>
                <a:gd name="T0" fmla="*/ 0 w 78"/>
                <a:gd name="T1" fmla="*/ 0 h 23"/>
                <a:gd name="T2" fmla="*/ 0 w 78"/>
                <a:gd name="T3" fmla="*/ 0 h 23"/>
                <a:gd name="T4" fmla="*/ 0 w 78"/>
                <a:gd name="T5" fmla="*/ 0 h 23"/>
                <a:gd name="T6" fmla="*/ 0 w 78"/>
                <a:gd name="T7" fmla="*/ 0 h 23"/>
                <a:gd name="T8" fmla="*/ 0 w 78"/>
                <a:gd name="T9" fmla="*/ 0 h 23"/>
                <a:gd name="T10" fmla="*/ 0 w 78"/>
                <a:gd name="T11" fmla="*/ 0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8"/>
                <a:gd name="T19" fmla="*/ 0 h 23"/>
                <a:gd name="T20" fmla="*/ 78 w 78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8" h="23">
                  <a:moveTo>
                    <a:pt x="2" y="4"/>
                  </a:moveTo>
                  <a:lnTo>
                    <a:pt x="68" y="0"/>
                  </a:lnTo>
                  <a:lnTo>
                    <a:pt x="78" y="23"/>
                  </a:lnTo>
                  <a:lnTo>
                    <a:pt x="0" y="23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278" name="Freeform 209">
              <a:extLst>
                <a:ext uri="{FF2B5EF4-FFF2-40B4-BE49-F238E27FC236}">
                  <a16:creationId xmlns:a16="http://schemas.microsoft.com/office/drawing/2014/main" id="{90AE2BFF-18F1-4E01-E49C-F542F37717E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03" y="2007"/>
              <a:ext cx="15" cy="18"/>
            </a:xfrm>
            <a:custGeom>
              <a:avLst/>
              <a:gdLst>
                <a:gd name="T0" fmla="*/ 0 w 118"/>
                <a:gd name="T1" fmla="*/ 0 h 144"/>
                <a:gd name="T2" fmla="*/ 0 w 118"/>
                <a:gd name="T3" fmla="*/ 0 h 144"/>
                <a:gd name="T4" fmla="*/ 0 w 118"/>
                <a:gd name="T5" fmla="*/ 0 h 144"/>
                <a:gd name="T6" fmla="*/ 0 w 118"/>
                <a:gd name="T7" fmla="*/ 0 h 144"/>
                <a:gd name="T8" fmla="*/ 0 w 118"/>
                <a:gd name="T9" fmla="*/ 0 h 144"/>
                <a:gd name="T10" fmla="*/ 0 w 118"/>
                <a:gd name="T11" fmla="*/ 0 h 144"/>
                <a:gd name="T12" fmla="*/ 0 w 118"/>
                <a:gd name="T13" fmla="*/ 0 h 144"/>
                <a:gd name="T14" fmla="*/ 0 w 118"/>
                <a:gd name="T15" fmla="*/ 0 h 144"/>
                <a:gd name="T16" fmla="*/ 0 w 118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8"/>
                <a:gd name="T28" fmla="*/ 0 h 144"/>
                <a:gd name="T29" fmla="*/ 118 w 118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8" h="144">
                  <a:moveTo>
                    <a:pt x="93" y="0"/>
                  </a:moveTo>
                  <a:lnTo>
                    <a:pt x="101" y="129"/>
                  </a:lnTo>
                  <a:lnTo>
                    <a:pt x="80" y="91"/>
                  </a:lnTo>
                  <a:lnTo>
                    <a:pt x="15" y="87"/>
                  </a:lnTo>
                  <a:lnTo>
                    <a:pt x="0" y="144"/>
                  </a:lnTo>
                  <a:lnTo>
                    <a:pt x="118" y="144"/>
                  </a:lnTo>
                  <a:lnTo>
                    <a:pt x="109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279" name="Freeform 210">
              <a:extLst>
                <a:ext uri="{FF2B5EF4-FFF2-40B4-BE49-F238E27FC236}">
                  <a16:creationId xmlns:a16="http://schemas.microsoft.com/office/drawing/2014/main" id="{86A45656-33C4-65E0-EBD1-4ADE8756B50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992" y="2010"/>
              <a:ext cx="10" cy="3"/>
            </a:xfrm>
            <a:custGeom>
              <a:avLst/>
              <a:gdLst>
                <a:gd name="T0" fmla="*/ 0 w 76"/>
                <a:gd name="T1" fmla="*/ 0 h 21"/>
                <a:gd name="T2" fmla="*/ 0 w 76"/>
                <a:gd name="T3" fmla="*/ 0 h 21"/>
                <a:gd name="T4" fmla="*/ 0 w 76"/>
                <a:gd name="T5" fmla="*/ 0 h 21"/>
                <a:gd name="T6" fmla="*/ 0 w 76"/>
                <a:gd name="T7" fmla="*/ 0 h 21"/>
                <a:gd name="T8" fmla="*/ 0 w 76"/>
                <a:gd name="T9" fmla="*/ 0 h 21"/>
                <a:gd name="T10" fmla="*/ 0 w 76"/>
                <a:gd name="T11" fmla="*/ 0 h 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6"/>
                <a:gd name="T19" fmla="*/ 0 h 21"/>
                <a:gd name="T20" fmla="*/ 76 w 76"/>
                <a:gd name="T21" fmla="*/ 21 h 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6" h="21">
                  <a:moveTo>
                    <a:pt x="0" y="0"/>
                  </a:moveTo>
                  <a:lnTo>
                    <a:pt x="66" y="2"/>
                  </a:lnTo>
                  <a:lnTo>
                    <a:pt x="76" y="21"/>
                  </a:lnTo>
                  <a:lnTo>
                    <a:pt x="0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280" name="Freeform 211">
              <a:extLst>
                <a:ext uri="{FF2B5EF4-FFF2-40B4-BE49-F238E27FC236}">
                  <a16:creationId xmlns:a16="http://schemas.microsoft.com/office/drawing/2014/main" id="{3B57E67E-4115-37A7-83C7-1D6C57E228E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988" y="2007"/>
              <a:ext cx="15" cy="18"/>
            </a:xfrm>
            <a:custGeom>
              <a:avLst/>
              <a:gdLst>
                <a:gd name="T0" fmla="*/ 0 w 118"/>
                <a:gd name="T1" fmla="*/ 0 h 143"/>
                <a:gd name="T2" fmla="*/ 0 w 118"/>
                <a:gd name="T3" fmla="*/ 0 h 143"/>
                <a:gd name="T4" fmla="*/ 0 w 118"/>
                <a:gd name="T5" fmla="*/ 0 h 143"/>
                <a:gd name="T6" fmla="*/ 0 w 118"/>
                <a:gd name="T7" fmla="*/ 0 h 143"/>
                <a:gd name="T8" fmla="*/ 0 w 118"/>
                <a:gd name="T9" fmla="*/ 0 h 143"/>
                <a:gd name="T10" fmla="*/ 0 w 118"/>
                <a:gd name="T11" fmla="*/ 0 h 143"/>
                <a:gd name="T12" fmla="*/ 0 w 118"/>
                <a:gd name="T13" fmla="*/ 0 h 143"/>
                <a:gd name="T14" fmla="*/ 0 w 118"/>
                <a:gd name="T15" fmla="*/ 0 h 143"/>
                <a:gd name="T16" fmla="*/ 0 w 118"/>
                <a:gd name="T17" fmla="*/ 0 h 14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8"/>
                <a:gd name="T28" fmla="*/ 0 h 143"/>
                <a:gd name="T29" fmla="*/ 118 w 118"/>
                <a:gd name="T30" fmla="*/ 143 h 14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8" h="143">
                  <a:moveTo>
                    <a:pt x="17" y="89"/>
                  </a:moveTo>
                  <a:lnTo>
                    <a:pt x="80" y="89"/>
                  </a:lnTo>
                  <a:lnTo>
                    <a:pt x="103" y="127"/>
                  </a:lnTo>
                  <a:lnTo>
                    <a:pt x="93" y="0"/>
                  </a:lnTo>
                  <a:lnTo>
                    <a:pt x="107" y="2"/>
                  </a:lnTo>
                  <a:lnTo>
                    <a:pt x="118" y="141"/>
                  </a:lnTo>
                  <a:lnTo>
                    <a:pt x="0" y="143"/>
                  </a:lnTo>
                  <a:lnTo>
                    <a:pt x="17" y="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281" name="Freeform 212">
              <a:extLst>
                <a:ext uri="{FF2B5EF4-FFF2-40B4-BE49-F238E27FC236}">
                  <a16:creationId xmlns:a16="http://schemas.microsoft.com/office/drawing/2014/main" id="{A2B27180-112D-B2C0-B565-47492B052D5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34" y="1996"/>
              <a:ext cx="2" cy="8"/>
            </a:xfrm>
            <a:custGeom>
              <a:avLst/>
              <a:gdLst>
                <a:gd name="T0" fmla="*/ 0 w 19"/>
                <a:gd name="T1" fmla="*/ 0 h 62"/>
                <a:gd name="T2" fmla="*/ 0 w 19"/>
                <a:gd name="T3" fmla="*/ 0 h 62"/>
                <a:gd name="T4" fmla="*/ 0 w 19"/>
                <a:gd name="T5" fmla="*/ 0 h 62"/>
                <a:gd name="T6" fmla="*/ 0 w 19"/>
                <a:gd name="T7" fmla="*/ 0 h 62"/>
                <a:gd name="T8" fmla="*/ 0 w 19"/>
                <a:gd name="T9" fmla="*/ 0 h 62"/>
                <a:gd name="T10" fmla="*/ 0 w 19"/>
                <a:gd name="T11" fmla="*/ 0 h 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"/>
                <a:gd name="T19" fmla="*/ 0 h 62"/>
                <a:gd name="T20" fmla="*/ 19 w 19"/>
                <a:gd name="T21" fmla="*/ 62 h 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" h="62">
                  <a:moveTo>
                    <a:pt x="0" y="0"/>
                  </a:moveTo>
                  <a:lnTo>
                    <a:pt x="4" y="60"/>
                  </a:lnTo>
                  <a:lnTo>
                    <a:pt x="17" y="62"/>
                  </a:lnTo>
                  <a:lnTo>
                    <a:pt x="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282" name="Freeform 213">
              <a:extLst>
                <a:ext uri="{FF2B5EF4-FFF2-40B4-BE49-F238E27FC236}">
                  <a16:creationId xmlns:a16="http://schemas.microsoft.com/office/drawing/2014/main" id="{17B16520-A475-03A9-B0DD-F8F0ED87A53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19" y="1996"/>
              <a:ext cx="3" cy="7"/>
            </a:xfrm>
            <a:custGeom>
              <a:avLst/>
              <a:gdLst>
                <a:gd name="T0" fmla="*/ 0 w 27"/>
                <a:gd name="T1" fmla="*/ 0 h 56"/>
                <a:gd name="T2" fmla="*/ 0 w 27"/>
                <a:gd name="T3" fmla="*/ 0 h 56"/>
                <a:gd name="T4" fmla="*/ 0 w 27"/>
                <a:gd name="T5" fmla="*/ 0 h 56"/>
                <a:gd name="T6" fmla="*/ 0 w 27"/>
                <a:gd name="T7" fmla="*/ 0 h 56"/>
                <a:gd name="T8" fmla="*/ 0 w 27"/>
                <a:gd name="T9" fmla="*/ 0 h 56"/>
                <a:gd name="T10" fmla="*/ 0 w 27"/>
                <a:gd name="T11" fmla="*/ 0 h 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56"/>
                <a:gd name="T20" fmla="*/ 27 w 27"/>
                <a:gd name="T21" fmla="*/ 56 h 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56">
                  <a:moveTo>
                    <a:pt x="0" y="0"/>
                  </a:moveTo>
                  <a:lnTo>
                    <a:pt x="4" y="56"/>
                  </a:lnTo>
                  <a:lnTo>
                    <a:pt x="27" y="56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283" name="Freeform 214">
              <a:extLst>
                <a:ext uri="{FF2B5EF4-FFF2-40B4-BE49-F238E27FC236}">
                  <a16:creationId xmlns:a16="http://schemas.microsoft.com/office/drawing/2014/main" id="{56A88886-F507-CCFF-59DA-C3B1AE1D150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04" y="1996"/>
              <a:ext cx="2" cy="7"/>
            </a:xfrm>
            <a:custGeom>
              <a:avLst/>
              <a:gdLst>
                <a:gd name="T0" fmla="*/ 0 w 19"/>
                <a:gd name="T1" fmla="*/ 0 h 60"/>
                <a:gd name="T2" fmla="*/ 0 w 19"/>
                <a:gd name="T3" fmla="*/ 0 h 60"/>
                <a:gd name="T4" fmla="*/ 0 w 19"/>
                <a:gd name="T5" fmla="*/ 0 h 60"/>
                <a:gd name="T6" fmla="*/ 0 w 19"/>
                <a:gd name="T7" fmla="*/ 0 h 60"/>
                <a:gd name="T8" fmla="*/ 0 w 19"/>
                <a:gd name="T9" fmla="*/ 0 h 60"/>
                <a:gd name="T10" fmla="*/ 0 w 19"/>
                <a:gd name="T11" fmla="*/ 0 h 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"/>
                <a:gd name="T19" fmla="*/ 0 h 60"/>
                <a:gd name="T20" fmla="*/ 19 w 19"/>
                <a:gd name="T21" fmla="*/ 60 h 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" h="60">
                  <a:moveTo>
                    <a:pt x="0" y="0"/>
                  </a:moveTo>
                  <a:lnTo>
                    <a:pt x="4" y="60"/>
                  </a:lnTo>
                  <a:lnTo>
                    <a:pt x="19" y="6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284" name="Freeform 215">
              <a:extLst>
                <a:ext uri="{FF2B5EF4-FFF2-40B4-BE49-F238E27FC236}">
                  <a16:creationId xmlns:a16="http://schemas.microsoft.com/office/drawing/2014/main" id="{7A88B78C-929A-3486-3CD2-37EC16E1A6C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990" y="1996"/>
              <a:ext cx="2" cy="7"/>
            </a:xfrm>
            <a:custGeom>
              <a:avLst/>
              <a:gdLst>
                <a:gd name="T0" fmla="*/ 0 w 19"/>
                <a:gd name="T1" fmla="*/ 0 h 57"/>
                <a:gd name="T2" fmla="*/ 0 w 19"/>
                <a:gd name="T3" fmla="*/ 0 h 57"/>
                <a:gd name="T4" fmla="*/ 0 w 19"/>
                <a:gd name="T5" fmla="*/ 0 h 57"/>
                <a:gd name="T6" fmla="*/ 0 w 19"/>
                <a:gd name="T7" fmla="*/ 0 h 57"/>
                <a:gd name="T8" fmla="*/ 0 w 19"/>
                <a:gd name="T9" fmla="*/ 0 h 57"/>
                <a:gd name="T10" fmla="*/ 0 w 19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"/>
                <a:gd name="T19" fmla="*/ 0 h 57"/>
                <a:gd name="T20" fmla="*/ 19 w 19"/>
                <a:gd name="T21" fmla="*/ 57 h 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" h="57">
                  <a:moveTo>
                    <a:pt x="0" y="2"/>
                  </a:moveTo>
                  <a:lnTo>
                    <a:pt x="2" y="57"/>
                  </a:lnTo>
                  <a:lnTo>
                    <a:pt x="19" y="57"/>
                  </a:lnTo>
                  <a:lnTo>
                    <a:pt x="1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285" name="Freeform 216">
              <a:extLst>
                <a:ext uri="{FF2B5EF4-FFF2-40B4-BE49-F238E27FC236}">
                  <a16:creationId xmlns:a16="http://schemas.microsoft.com/office/drawing/2014/main" id="{1C372361-0AAD-720B-7B97-04DCEF05CBA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22" y="1999"/>
              <a:ext cx="11" cy="5"/>
            </a:xfrm>
            <a:custGeom>
              <a:avLst/>
              <a:gdLst>
                <a:gd name="T0" fmla="*/ 0 w 85"/>
                <a:gd name="T1" fmla="*/ 0 h 36"/>
                <a:gd name="T2" fmla="*/ 0 w 85"/>
                <a:gd name="T3" fmla="*/ 0 h 36"/>
                <a:gd name="T4" fmla="*/ 0 w 85"/>
                <a:gd name="T5" fmla="*/ 0 h 36"/>
                <a:gd name="T6" fmla="*/ 0 w 85"/>
                <a:gd name="T7" fmla="*/ 0 h 36"/>
                <a:gd name="T8" fmla="*/ 0 w 85"/>
                <a:gd name="T9" fmla="*/ 0 h 36"/>
                <a:gd name="T10" fmla="*/ 0 w 85"/>
                <a:gd name="T11" fmla="*/ 0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5"/>
                <a:gd name="T19" fmla="*/ 0 h 36"/>
                <a:gd name="T20" fmla="*/ 85 w 85"/>
                <a:gd name="T21" fmla="*/ 36 h 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5" h="36">
                  <a:moveTo>
                    <a:pt x="11" y="0"/>
                  </a:moveTo>
                  <a:lnTo>
                    <a:pt x="0" y="36"/>
                  </a:lnTo>
                  <a:lnTo>
                    <a:pt x="85" y="36"/>
                  </a:lnTo>
                  <a:lnTo>
                    <a:pt x="78" y="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286" name="Freeform 217">
              <a:extLst>
                <a:ext uri="{FF2B5EF4-FFF2-40B4-BE49-F238E27FC236}">
                  <a16:creationId xmlns:a16="http://schemas.microsoft.com/office/drawing/2014/main" id="{6087EF94-8723-9430-9D80-C52D1F9CE54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07" y="1999"/>
              <a:ext cx="11" cy="4"/>
            </a:xfrm>
            <a:custGeom>
              <a:avLst/>
              <a:gdLst>
                <a:gd name="T0" fmla="*/ 0 w 89"/>
                <a:gd name="T1" fmla="*/ 0 h 34"/>
                <a:gd name="T2" fmla="*/ 0 w 89"/>
                <a:gd name="T3" fmla="*/ 0 h 34"/>
                <a:gd name="T4" fmla="*/ 0 w 89"/>
                <a:gd name="T5" fmla="*/ 0 h 34"/>
                <a:gd name="T6" fmla="*/ 0 w 89"/>
                <a:gd name="T7" fmla="*/ 0 h 34"/>
                <a:gd name="T8" fmla="*/ 0 w 89"/>
                <a:gd name="T9" fmla="*/ 0 h 34"/>
                <a:gd name="T10" fmla="*/ 0 w 89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9"/>
                <a:gd name="T19" fmla="*/ 0 h 34"/>
                <a:gd name="T20" fmla="*/ 89 w 89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9" h="34">
                  <a:moveTo>
                    <a:pt x="13" y="0"/>
                  </a:moveTo>
                  <a:lnTo>
                    <a:pt x="0" y="32"/>
                  </a:lnTo>
                  <a:lnTo>
                    <a:pt x="89" y="34"/>
                  </a:lnTo>
                  <a:lnTo>
                    <a:pt x="74" y="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287" name="Freeform 218">
              <a:extLst>
                <a:ext uri="{FF2B5EF4-FFF2-40B4-BE49-F238E27FC236}">
                  <a16:creationId xmlns:a16="http://schemas.microsoft.com/office/drawing/2014/main" id="{1FFF25E8-D4CF-6491-6A05-B955BF533DD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994" y="2000"/>
              <a:ext cx="9" cy="3"/>
            </a:xfrm>
            <a:custGeom>
              <a:avLst/>
              <a:gdLst>
                <a:gd name="T0" fmla="*/ 0 w 74"/>
                <a:gd name="T1" fmla="*/ 0 h 26"/>
                <a:gd name="T2" fmla="*/ 0 w 74"/>
                <a:gd name="T3" fmla="*/ 0 h 26"/>
                <a:gd name="T4" fmla="*/ 0 w 74"/>
                <a:gd name="T5" fmla="*/ 0 h 26"/>
                <a:gd name="T6" fmla="*/ 0 w 74"/>
                <a:gd name="T7" fmla="*/ 0 h 26"/>
                <a:gd name="T8" fmla="*/ 0 w 74"/>
                <a:gd name="T9" fmla="*/ 0 h 26"/>
                <a:gd name="T10" fmla="*/ 0 w 74"/>
                <a:gd name="T11" fmla="*/ 0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4"/>
                <a:gd name="T19" fmla="*/ 0 h 26"/>
                <a:gd name="T20" fmla="*/ 74 w 74"/>
                <a:gd name="T21" fmla="*/ 26 h 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4" h="26">
                  <a:moveTo>
                    <a:pt x="10" y="0"/>
                  </a:moveTo>
                  <a:lnTo>
                    <a:pt x="0" y="25"/>
                  </a:lnTo>
                  <a:lnTo>
                    <a:pt x="74" y="26"/>
                  </a:lnTo>
                  <a:lnTo>
                    <a:pt x="63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288" name="Freeform 219">
              <a:extLst>
                <a:ext uri="{FF2B5EF4-FFF2-40B4-BE49-F238E27FC236}">
                  <a16:creationId xmlns:a16="http://schemas.microsoft.com/office/drawing/2014/main" id="{7B91F643-2FBF-E11B-251D-C3CBD01581E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980" y="2007"/>
              <a:ext cx="6" cy="39"/>
            </a:xfrm>
            <a:custGeom>
              <a:avLst/>
              <a:gdLst>
                <a:gd name="T0" fmla="*/ 0 w 48"/>
                <a:gd name="T1" fmla="*/ 0 h 310"/>
                <a:gd name="T2" fmla="*/ 0 w 48"/>
                <a:gd name="T3" fmla="*/ 0 h 310"/>
                <a:gd name="T4" fmla="*/ 0 w 48"/>
                <a:gd name="T5" fmla="*/ 1 h 310"/>
                <a:gd name="T6" fmla="*/ 0 w 48"/>
                <a:gd name="T7" fmla="*/ 1 h 310"/>
                <a:gd name="T8" fmla="*/ 0 w 48"/>
                <a:gd name="T9" fmla="*/ 0 h 310"/>
                <a:gd name="T10" fmla="*/ 0 w 48"/>
                <a:gd name="T11" fmla="*/ 0 h 3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"/>
                <a:gd name="T19" fmla="*/ 0 h 310"/>
                <a:gd name="T20" fmla="*/ 48 w 48"/>
                <a:gd name="T21" fmla="*/ 310 h 3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" h="310">
                  <a:moveTo>
                    <a:pt x="0" y="0"/>
                  </a:moveTo>
                  <a:lnTo>
                    <a:pt x="11" y="0"/>
                  </a:lnTo>
                  <a:lnTo>
                    <a:pt x="48" y="310"/>
                  </a:lnTo>
                  <a:lnTo>
                    <a:pt x="30" y="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289" name="Freeform 220">
              <a:extLst>
                <a:ext uri="{FF2B5EF4-FFF2-40B4-BE49-F238E27FC236}">
                  <a16:creationId xmlns:a16="http://schemas.microsoft.com/office/drawing/2014/main" id="{957205BD-8C24-5883-C7E7-2B5BDFAC320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966" y="2007"/>
              <a:ext cx="16" cy="29"/>
            </a:xfrm>
            <a:custGeom>
              <a:avLst/>
              <a:gdLst>
                <a:gd name="T0" fmla="*/ 0 w 126"/>
                <a:gd name="T1" fmla="*/ 0 h 232"/>
                <a:gd name="T2" fmla="*/ 0 w 126"/>
                <a:gd name="T3" fmla="*/ 0 h 232"/>
                <a:gd name="T4" fmla="*/ 0 w 126"/>
                <a:gd name="T5" fmla="*/ 0 h 232"/>
                <a:gd name="T6" fmla="*/ 0 w 126"/>
                <a:gd name="T7" fmla="*/ 0 h 232"/>
                <a:gd name="T8" fmla="*/ 0 w 126"/>
                <a:gd name="T9" fmla="*/ 1 h 232"/>
                <a:gd name="T10" fmla="*/ 0 w 126"/>
                <a:gd name="T11" fmla="*/ 1 h 232"/>
                <a:gd name="T12" fmla="*/ 0 w 126"/>
                <a:gd name="T13" fmla="*/ 0 h 232"/>
                <a:gd name="T14" fmla="*/ 0 w 126"/>
                <a:gd name="T15" fmla="*/ 0 h 232"/>
                <a:gd name="T16" fmla="*/ 0 w 126"/>
                <a:gd name="T17" fmla="*/ 0 h 232"/>
                <a:gd name="T18" fmla="*/ 0 w 126"/>
                <a:gd name="T19" fmla="*/ 0 h 232"/>
                <a:gd name="T20" fmla="*/ 0 w 126"/>
                <a:gd name="T21" fmla="*/ 0 h 232"/>
                <a:gd name="T22" fmla="*/ 0 w 126"/>
                <a:gd name="T23" fmla="*/ 0 h 232"/>
                <a:gd name="T24" fmla="*/ 0 w 126"/>
                <a:gd name="T25" fmla="*/ 0 h 232"/>
                <a:gd name="T26" fmla="*/ 0 w 126"/>
                <a:gd name="T27" fmla="*/ 0 h 232"/>
                <a:gd name="T28" fmla="*/ 0 w 126"/>
                <a:gd name="T29" fmla="*/ 0 h 232"/>
                <a:gd name="T30" fmla="*/ 0 w 126"/>
                <a:gd name="T31" fmla="*/ 0 h 232"/>
                <a:gd name="T32" fmla="*/ 0 w 126"/>
                <a:gd name="T33" fmla="*/ 0 h 232"/>
                <a:gd name="T34" fmla="*/ 0 w 126"/>
                <a:gd name="T35" fmla="*/ 0 h 232"/>
                <a:gd name="T36" fmla="*/ 0 w 126"/>
                <a:gd name="T37" fmla="*/ 0 h 232"/>
                <a:gd name="T38" fmla="*/ 0 w 126"/>
                <a:gd name="T39" fmla="*/ 0 h 232"/>
                <a:gd name="T40" fmla="*/ 0 w 126"/>
                <a:gd name="T41" fmla="*/ 0 h 23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6"/>
                <a:gd name="T64" fmla="*/ 0 h 232"/>
                <a:gd name="T65" fmla="*/ 126 w 126"/>
                <a:gd name="T66" fmla="*/ 232 h 23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6" h="232">
                  <a:moveTo>
                    <a:pt x="2" y="23"/>
                  </a:moveTo>
                  <a:lnTo>
                    <a:pt x="76" y="23"/>
                  </a:lnTo>
                  <a:lnTo>
                    <a:pt x="76" y="0"/>
                  </a:lnTo>
                  <a:lnTo>
                    <a:pt x="95" y="0"/>
                  </a:lnTo>
                  <a:lnTo>
                    <a:pt x="126" y="232"/>
                  </a:lnTo>
                  <a:lnTo>
                    <a:pt x="17" y="228"/>
                  </a:lnTo>
                  <a:lnTo>
                    <a:pt x="27" y="209"/>
                  </a:lnTo>
                  <a:lnTo>
                    <a:pt x="103" y="203"/>
                  </a:lnTo>
                  <a:lnTo>
                    <a:pt x="95" y="169"/>
                  </a:lnTo>
                  <a:lnTo>
                    <a:pt x="12" y="171"/>
                  </a:lnTo>
                  <a:lnTo>
                    <a:pt x="27" y="150"/>
                  </a:lnTo>
                  <a:lnTo>
                    <a:pt x="95" y="144"/>
                  </a:lnTo>
                  <a:lnTo>
                    <a:pt x="88" y="103"/>
                  </a:lnTo>
                  <a:lnTo>
                    <a:pt x="6" y="101"/>
                  </a:lnTo>
                  <a:lnTo>
                    <a:pt x="15" y="82"/>
                  </a:lnTo>
                  <a:lnTo>
                    <a:pt x="86" y="82"/>
                  </a:lnTo>
                  <a:lnTo>
                    <a:pt x="76" y="42"/>
                  </a:lnTo>
                  <a:lnTo>
                    <a:pt x="12" y="42"/>
                  </a:lnTo>
                  <a:lnTo>
                    <a:pt x="0" y="49"/>
                  </a:lnTo>
                  <a:lnTo>
                    <a:pt x="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290" name="Freeform 221">
              <a:extLst>
                <a:ext uri="{FF2B5EF4-FFF2-40B4-BE49-F238E27FC236}">
                  <a16:creationId xmlns:a16="http://schemas.microsoft.com/office/drawing/2014/main" id="{E42ACD07-0473-23B2-3215-213DF420D33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949" y="2007"/>
              <a:ext cx="29" cy="39"/>
            </a:xfrm>
            <a:custGeom>
              <a:avLst/>
              <a:gdLst>
                <a:gd name="T0" fmla="*/ 0 w 236"/>
                <a:gd name="T1" fmla="*/ 1 h 308"/>
                <a:gd name="T2" fmla="*/ 0 w 236"/>
                <a:gd name="T3" fmla="*/ 1 h 308"/>
                <a:gd name="T4" fmla="*/ 0 w 236"/>
                <a:gd name="T5" fmla="*/ 1 h 308"/>
                <a:gd name="T6" fmla="*/ 0 w 236"/>
                <a:gd name="T7" fmla="*/ 0 h 308"/>
                <a:gd name="T8" fmla="*/ 0 w 236"/>
                <a:gd name="T9" fmla="*/ 0 h 308"/>
                <a:gd name="T10" fmla="*/ 0 w 236"/>
                <a:gd name="T11" fmla="*/ 0 h 308"/>
                <a:gd name="T12" fmla="*/ 0 w 236"/>
                <a:gd name="T13" fmla="*/ 0 h 308"/>
                <a:gd name="T14" fmla="*/ 0 w 236"/>
                <a:gd name="T15" fmla="*/ 0 h 308"/>
                <a:gd name="T16" fmla="*/ 0 w 236"/>
                <a:gd name="T17" fmla="*/ 0 h 308"/>
                <a:gd name="T18" fmla="*/ 0 w 236"/>
                <a:gd name="T19" fmla="*/ 0 h 308"/>
                <a:gd name="T20" fmla="*/ 0 w 236"/>
                <a:gd name="T21" fmla="*/ 0 h 308"/>
                <a:gd name="T22" fmla="*/ 0 w 236"/>
                <a:gd name="T23" fmla="*/ 0 h 308"/>
                <a:gd name="T24" fmla="*/ 0 w 236"/>
                <a:gd name="T25" fmla="*/ 0 h 308"/>
                <a:gd name="T26" fmla="*/ 0 w 236"/>
                <a:gd name="T27" fmla="*/ 0 h 308"/>
                <a:gd name="T28" fmla="*/ 0 w 236"/>
                <a:gd name="T29" fmla="*/ 0 h 308"/>
                <a:gd name="T30" fmla="*/ 0 w 236"/>
                <a:gd name="T31" fmla="*/ 0 h 308"/>
                <a:gd name="T32" fmla="*/ 0 w 236"/>
                <a:gd name="T33" fmla="*/ 0 h 308"/>
                <a:gd name="T34" fmla="*/ 0 w 236"/>
                <a:gd name="T35" fmla="*/ 0 h 308"/>
                <a:gd name="T36" fmla="*/ 0 w 236"/>
                <a:gd name="T37" fmla="*/ 0 h 308"/>
                <a:gd name="T38" fmla="*/ 0 w 236"/>
                <a:gd name="T39" fmla="*/ 1 h 308"/>
                <a:gd name="T40" fmla="*/ 0 w 236"/>
                <a:gd name="T41" fmla="*/ 1 h 308"/>
                <a:gd name="T42" fmla="*/ 0 w 236"/>
                <a:gd name="T43" fmla="*/ 1 h 308"/>
                <a:gd name="T44" fmla="*/ 0 w 236"/>
                <a:gd name="T45" fmla="*/ 1 h 308"/>
                <a:gd name="T46" fmla="*/ 0 w 236"/>
                <a:gd name="T47" fmla="*/ 1 h 30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36"/>
                <a:gd name="T73" fmla="*/ 0 h 308"/>
                <a:gd name="T74" fmla="*/ 236 w 236"/>
                <a:gd name="T75" fmla="*/ 308 h 30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36" h="308">
                  <a:moveTo>
                    <a:pt x="15" y="266"/>
                  </a:moveTo>
                  <a:lnTo>
                    <a:pt x="0" y="308"/>
                  </a:lnTo>
                  <a:lnTo>
                    <a:pt x="236" y="308"/>
                  </a:lnTo>
                  <a:lnTo>
                    <a:pt x="192" y="0"/>
                  </a:lnTo>
                  <a:lnTo>
                    <a:pt x="173" y="0"/>
                  </a:lnTo>
                  <a:lnTo>
                    <a:pt x="177" y="15"/>
                  </a:lnTo>
                  <a:lnTo>
                    <a:pt x="101" y="17"/>
                  </a:lnTo>
                  <a:lnTo>
                    <a:pt x="93" y="34"/>
                  </a:lnTo>
                  <a:lnTo>
                    <a:pt x="171" y="38"/>
                  </a:lnTo>
                  <a:lnTo>
                    <a:pt x="183" y="76"/>
                  </a:lnTo>
                  <a:lnTo>
                    <a:pt x="103" y="78"/>
                  </a:lnTo>
                  <a:lnTo>
                    <a:pt x="95" y="93"/>
                  </a:lnTo>
                  <a:lnTo>
                    <a:pt x="177" y="97"/>
                  </a:lnTo>
                  <a:lnTo>
                    <a:pt x="194" y="144"/>
                  </a:lnTo>
                  <a:lnTo>
                    <a:pt x="112" y="146"/>
                  </a:lnTo>
                  <a:lnTo>
                    <a:pt x="101" y="163"/>
                  </a:lnTo>
                  <a:lnTo>
                    <a:pt x="190" y="161"/>
                  </a:lnTo>
                  <a:lnTo>
                    <a:pt x="202" y="201"/>
                  </a:lnTo>
                  <a:lnTo>
                    <a:pt x="120" y="201"/>
                  </a:lnTo>
                  <a:lnTo>
                    <a:pt x="108" y="226"/>
                  </a:lnTo>
                  <a:lnTo>
                    <a:pt x="204" y="230"/>
                  </a:lnTo>
                  <a:lnTo>
                    <a:pt x="209" y="268"/>
                  </a:lnTo>
                  <a:lnTo>
                    <a:pt x="15" y="2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291" name="Freeform 222">
              <a:extLst>
                <a:ext uri="{FF2B5EF4-FFF2-40B4-BE49-F238E27FC236}">
                  <a16:creationId xmlns:a16="http://schemas.microsoft.com/office/drawing/2014/main" id="{1D867151-063B-4F9E-68BA-EDA73D490C9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933" y="2006"/>
              <a:ext cx="20" cy="40"/>
            </a:xfrm>
            <a:custGeom>
              <a:avLst/>
              <a:gdLst>
                <a:gd name="T0" fmla="*/ 0 w 159"/>
                <a:gd name="T1" fmla="*/ 0 h 319"/>
                <a:gd name="T2" fmla="*/ 0 w 159"/>
                <a:gd name="T3" fmla="*/ 0 h 319"/>
                <a:gd name="T4" fmla="*/ 0 w 159"/>
                <a:gd name="T5" fmla="*/ 0 h 319"/>
                <a:gd name="T6" fmla="*/ 0 w 159"/>
                <a:gd name="T7" fmla="*/ 0 h 319"/>
                <a:gd name="T8" fmla="*/ 0 w 159"/>
                <a:gd name="T9" fmla="*/ 1 h 319"/>
                <a:gd name="T10" fmla="*/ 0 w 159"/>
                <a:gd name="T11" fmla="*/ 1 h 319"/>
                <a:gd name="T12" fmla="*/ 0 w 159"/>
                <a:gd name="T13" fmla="*/ 1 h 319"/>
                <a:gd name="T14" fmla="*/ 0 w 159"/>
                <a:gd name="T15" fmla="*/ 1 h 319"/>
                <a:gd name="T16" fmla="*/ 0 w 159"/>
                <a:gd name="T17" fmla="*/ 1 h 319"/>
                <a:gd name="T18" fmla="*/ 0 w 159"/>
                <a:gd name="T19" fmla="*/ 1 h 319"/>
                <a:gd name="T20" fmla="*/ 0 w 159"/>
                <a:gd name="T21" fmla="*/ 0 h 319"/>
                <a:gd name="T22" fmla="*/ 0 w 159"/>
                <a:gd name="T23" fmla="*/ 0 h 319"/>
                <a:gd name="T24" fmla="*/ 0 w 159"/>
                <a:gd name="T25" fmla="*/ 0 h 319"/>
                <a:gd name="T26" fmla="*/ 0 w 159"/>
                <a:gd name="T27" fmla="*/ 0 h 319"/>
                <a:gd name="T28" fmla="*/ 0 w 159"/>
                <a:gd name="T29" fmla="*/ 0 h 319"/>
                <a:gd name="T30" fmla="*/ 0 w 159"/>
                <a:gd name="T31" fmla="*/ 0 h 319"/>
                <a:gd name="T32" fmla="*/ 0 w 159"/>
                <a:gd name="T33" fmla="*/ 0 h 319"/>
                <a:gd name="T34" fmla="*/ 0 w 159"/>
                <a:gd name="T35" fmla="*/ 0 h 319"/>
                <a:gd name="T36" fmla="*/ 0 w 159"/>
                <a:gd name="T37" fmla="*/ 0 h 319"/>
                <a:gd name="T38" fmla="*/ 0 w 159"/>
                <a:gd name="T39" fmla="*/ 0 h 319"/>
                <a:gd name="T40" fmla="*/ 0 w 159"/>
                <a:gd name="T41" fmla="*/ 0 h 319"/>
                <a:gd name="T42" fmla="*/ 0 w 159"/>
                <a:gd name="T43" fmla="*/ 0 h 319"/>
                <a:gd name="T44" fmla="*/ 0 w 159"/>
                <a:gd name="T45" fmla="*/ 0 h 319"/>
                <a:gd name="T46" fmla="*/ 0 w 159"/>
                <a:gd name="T47" fmla="*/ 0 h 31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59"/>
                <a:gd name="T73" fmla="*/ 0 h 319"/>
                <a:gd name="T74" fmla="*/ 159 w 159"/>
                <a:gd name="T75" fmla="*/ 319 h 31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59" h="319">
                  <a:moveTo>
                    <a:pt x="13" y="23"/>
                  </a:moveTo>
                  <a:lnTo>
                    <a:pt x="89" y="23"/>
                  </a:lnTo>
                  <a:lnTo>
                    <a:pt x="95" y="0"/>
                  </a:lnTo>
                  <a:lnTo>
                    <a:pt x="112" y="2"/>
                  </a:lnTo>
                  <a:lnTo>
                    <a:pt x="159" y="319"/>
                  </a:lnTo>
                  <a:lnTo>
                    <a:pt x="47" y="314"/>
                  </a:lnTo>
                  <a:lnTo>
                    <a:pt x="58" y="280"/>
                  </a:lnTo>
                  <a:lnTo>
                    <a:pt x="131" y="280"/>
                  </a:lnTo>
                  <a:lnTo>
                    <a:pt x="119" y="234"/>
                  </a:lnTo>
                  <a:lnTo>
                    <a:pt x="38" y="234"/>
                  </a:lnTo>
                  <a:lnTo>
                    <a:pt x="47" y="213"/>
                  </a:lnTo>
                  <a:lnTo>
                    <a:pt x="119" y="211"/>
                  </a:lnTo>
                  <a:lnTo>
                    <a:pt x="108" y="173"/>
                  </a:lnTo>
                  <a:lnTo>
                    <a:pt x="30" y="173"/>
                  </a:lnTo>
                  <a:lnTo>
                    <a:pt x="38" y="154"/>
                  </a:lnTo>
                  <a:lnTo>
                    <a:pt x="108" y="154"/>
                  </a:lnTo>
                  <a:lnTo>
                    <a:pt x="95" y="103"/>
                  </a:lnTo>
                  <a:lnTo>
                    <a:pt x="22" y="101"/>
                  </a:lnTo>
                  <a:lnTo>
                    <a:pt x="26" y="84"/>
                  </a:lnTo>
                  <a:lnTo>
                    <a:pt x="95" y="84"/>
                  </a:lnTo>
                  <a:lnTo>
                    <a:pt x="85" y="42"/>
                  </a:lnTo>
                  <a:lnTo>
                    <a:pt x="0" y="42"/>
                  </a:lnTo>
                  <a:lnTo>
                    <a:pt x="13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292" name="Freeform 223">
              <a:extLst>
                <a:ext uri="{FF2B5EF4-FFF2-40B4-BE49-F238E27FC236}">
                  <a16:creationId xmlns:a16="http://schemas.microsoft.com/office/drawing/2014/main" id="{E6328830-46DB-B5CD-B9AD-F0B3E783F1D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918" y="2007"/>
              <a:ext cx="19" cy="39"/>
            </a:xfrm>
            <a:custGeom>
              <a:avLst/>
              <a:gdLst>
                <a:gd name="T0" fmla="*/ 0 w 152"/>
                <a:gd name="T1" fmla="*/ 0 h 315"/>
                <a:gd name="T2" fmla="*/ 0 w 152"/>
                <a:gd name="T3" fmla="*/ 0 h 315"/>
                <a:gd name="T4" fmla="*/ 0 w 152"/>
                <a:gd name="T5" fmla="*/ 0 h 315"/>
                <a:gd name="T6" fmla="*/ 0 w 152"/>
                <a:gd name="T7" fmla="*/ 0 h 315"/>
                <a:gd name="T8" fmla="*/ 0 w 152"/>
                <a:gd name="T9" fmla="*/ 0 h 315"/>
                <a:gd name="T10" fmla="*/ 0 w 152"/>
                <a:gd name="T11" fmla="*/ 0 h 315"/>
                <a:gd name="T12" fmla="*/ 0 w 152"/>
                <a:gd name="T13" fmla="*/ 0 h 315"/>
                <a:gd name="T14" fmla="*/ 0 w 152"/>
                <a:gd name="T15" fmla="*/ 0 h 315"/>
                <a:gd name="T16" fmla="*/ 0 w 152"/>
                <a:gd name="T17" fmla="*/ 0 h 315"/>
                <a:gd name="T18" fmla="*/ 0 w 152"/>
                <a:gd name="T19" fmla="*/ 1 h 315"/>
                <a:gd name="T20" fmla="*/ 0 w 152"/>
                <a:gd name="T21" fmla="*/ 1 h 315"/>
                <a:gd name="T22" fmla="*/ 0 w 152"/>
                <a:gd name="T23" fmla="*/ 0 h 315"/>
                <a:gd name="T24" fmla="*/ 0 w 152"/>
                <a:gd name="T25" fmla="*/ 0 h 315"/>
                <a:gd name="T26" fmla="*/ 0 w 152"/>
                <a:gd name="T27" fmla="*/ 0 h 315"/>
                <a:gd name="T28" fmla="*/ 0 w 152"/>
                <a:gd name="T29" fmla="*/ 0 h 315"/>
                <a:gd name="T30" fmla="*/ 0 w 152"/>
                <a:gd name="T31" fmla="*/ 0 h 31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2"/>
                <a:gd name="T49" fmla="*/ 0 h 315"/>
                <a:gd name="T50" fmla="*/ 152 w 152"/>
                <a:gd name="T51" fmla="*/ 315 h 31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2" h="315">
                  <a:moveTo>
                    <a:pt x="9" y="21"/>
                  </a:moveTo>
                  <a:lnTo>
                    <a:pt x="0" y="42"/>
                  </a:lnTo>
                  <a:lnTo>
                    <a:pt x="85" y="42"/>
                  </a:lnTo>
                  <a:lnTo>
                    <a:pt x="99" y="137"/>
                  </a:lnTo>
                  <a:lnTo>
                    <a:pt x="28" y="139"/>
                  </a:lnTo>
                  <a:lnTo>
                    <a:pt x="21" y="167"/>
                  </a:lnTo>
                  <a:lnTo>
                    <a:pt x="106" y="163"/>
                  </a:lnTo>
                  <a:lnTo>
                    <a:pt x="125" y="262"/>
                  </a:lnTo>
                  <a:lnTo>
                    <a:pt x="49" y="264"/>
                  </a:lnTo>
                  <a:lnTo>
                    <a:pt x="32" y="312"/>
                  </a:lnTo>
                  <a:lnTo>
                    <a:pt x="152" y="315"/>
                  </a:lnTo>
                  <a:lnTo>
                    <a:pt x="91" y="0"/>
                  </a:lnTo>
                  <a:lnTo>
                    <a:pt x="80" y="0"/>
                  </a:lnTo>
                  <a:lnTo>
                    <a:pt x="80" y="21"/>
                  </a:lnTo>
                  <a:lnTo>
                    <a:pt x="9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293" name="Freeform 224">
              <a:extLst>
                <a:ext uri="{FF2B5EF4-FFF2-40B4-BE49-F238E27FC236}">
                  <a16:creationId xmlns:a16="http://schemas.microsoft.com/office/drawing/2014/main" id="{BFBD3C34-2FBE-4A5F-0CA7-F5174C84287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02" y="2039"/>
              <a:ext cx="102" cy="7"/>
            </a:xfrm>
            <a:custGeom>
              <a:avLst/>
              <a:gdLst>
                <a:gd name="T0" fmla="*/ 0 w 816"/>
                <a:gd name="T1" fmla="*/ 0 h 54"/>
                <a:gd name="T2" fmla="*/ 0 w 816"/>
                <a:gd name="T3" fmla="*/ 0 h 54"/>
                <a:gd name="T4" fmla="*/ 2 w 816"/>
                <a:gd name="T5" fmla="*/ 0 h 54"/>
                <a:gd name="T6" fmla="*/ 2 w 816"/>
                <a:gd name="T7" fmla="*/ 0 h 54"/>
                <a:gd name="T8" fmla="*/ 0 w 816"/>
                <a:gd name="T9" fmla="*/ 0 h 54"/>
                <a:gd name="T10" fmla="*/ 0 w 816"/>
                <a:gd name="T11" fmla="*/ 0 h 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6"/>
                <a:gd name="T19" fmla="*/ 0 h 54"/>
                <a:gd name="T20" fmla="*/ 816 w 816"/>
                <a:gd name="T21" fmla="*/ 54 h 5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6" h="54">
                  <a:moveTo>
                    <a:pt x="15" y="6"/>
                  </a:moveTo>
                  <a:lnTo>
                    <a:pt x="0" y="54"/>
                  </a:lnTo>
                  <a:lnTo>
                    <a:pt x="816" y="52"/>
                  </a:lnTo>
                  <a:lnTo>
                    <a:pt x="800" y="0"/>
                  </a:lnTo>
                  <a:lnTo>
                    <a:pt x="1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294" name="Freeform 225">
              <a:extLst>
                <a:ext uri="{FF2B5EF4-FFF2-40B4-BE49-F238E27FC236}">
                  <a16:creationId xmlns:a16="http://schemas.microsoft.com/office/drawing/2014/main" id="{1D771ED1-72DC-8F68-145E-E75B3E04B34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207" y="2040"/>
              <a:ext cx="22" cy="7"/>
            </a:xfrm>
            <a:custGeom>
              <a:avLst/>
              <a:gdLst>
                <a:gd name="T0" fmla="*/ 0 w 172"/>
                <a:gd name="T1" fmla="*/ 0 h 53"/>
                <a:gd name="T2" fmla="*/ 0 w 172"/>
                <a:gd name="T3" fmla="*/ 0 h 53"/>
                <a:gd name="T4" fmla="*/ 0 w 172"/>
                <a:gd name="T5" fmla="*/ 0 h 53"/>
                <a:gd name="T6" fmla="*/ 0 w 172"/>
                <a:gd name="T7" fmla="*/ 0 h 53"/>
                <a:gd name="T8" fmla="*/ 0 w 172"/>
                <a:gd name="T9" fmla="*/ 0 h 53"/>
                <a:gd name="T10" fmla="*/ 0 w 172"/>
                <a:gd name="T11" fmla="*/ 0 h 53"/>
                <a:gd name="T12" fmla="*/ 0 w 172"/>
                <a:gd name="T13" fmla="*/ 0 h 53"/>
                <a:gd name="T14" fmla="*/ 0 w 172"/>
                <a:gd name="T15" fmla="*/ 0 h 53"/>
                <a:gd name="T16" fmla="*/ 0 w 172"/>
                <a:gd name="T17" fmla="*/ 0 h 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2"/>
                <a:gd name="T28" fmla="*/ 0 h 53"/>
                <a:gd name="T29" fmla="*/ 172 w 172"/>
                <a:gd name="T30" fmla="*/ 53 h 5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2" h="53">
                  <a:moveTo>
                    <a:pt x="158" y="4"/>
                  </a:moveTo>
                  <a:lnTo>
                    <a:pt x="172" y="53"/>
                  </a:lnTo>
                  <a:lnTo>
                    <a:pt x="0" y="53"/>
                  </a:lnTo>
                  <a:lnTo>
                    <a:pt x="0" y="2"/>
                  </a:lnTo>
                  <a:lnTo>
                    <a:pt x="21" y="2"/>
                  </a:lnTo>
                  <a:lnTo>
                    <a:pt x="25" y="38"/>
                  </a:lnTo>
                  <a:lnTo>
                    <a:pt x="48" y="0"/>
                  </a:lnTo>
                  <a:lnTo>
                    <a:pt x="158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295" name="Freeform 226">
              <a:extLst>
                <a:ext uri="{FF2B5EF4-FFF2-40B4-BE49-F238E27FC236}">
                  <a16:creationId xmlns:a16="http://schemas.microsoft.com/office/drawing/2014/main" id="{947B0D57-BD06-3DCA-F1D6-E191DD9663E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231" y="2032"/>
              <a:ext cx="33" cy="14"/>
            </a:xfrm>
            <a:custGeom>
              <a:avLst/>
              <a:gdLst>
                <a:gd name="T0" fmla="*/ 0 w 262"/>
                <a:gd name="T1" fmla="*/ 0 h 114"/>
                <a:gd name="T2" fmla="*/ 0 w 262"/>
                <a:gd name="T3" fmla="*/ 0 h 114"/>
                <a:gd name="T4" fmla="*/ 0 w 262"/>
                <a:gd name="T5" fmla="*/ 0 h 114"/>
                <a:gd name="T6" fmla="*/ 0 w 262"/>
                <a:gd name="T7" fmla="*/ 0 h 114"/>
                <a:gd name="T8" fmla="*/ 0 w 262"/>
                <a:gd name="T9" fmla="*/ 0 h 114"/>
                <a:gd name="T10" fmla="*/ 0 w 262"/>
                <a:gd name="T11" fmla="*/ 0 h 114"/>
                <a:gd name="T12" fmla="*/ 0 w 262"/>
                <a:gd name="T13" fmla="*/ 0 h 114"/>
                <a:gd name="T14" fmla="*/ 1 w 262"/>
                <a:gd name="T15" fmla="*/ 0 h 114"/>
                <a:gd name="T16" fmla="*/ 1 w 262"/>
                <a:gd name="T17" fmla="*/ 0 h 114"/>
                <a:gd name="T18" fmla="*/ 0 w 262"/>
                <a:gd name="T19" fmla="*/ 0 h 114"/>
                <a:gd name="T20" fmla="*/ 0 w 262"/>
                <a:gd name="T21" fmla="*/ 0 h 1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62"/>
                <a:gd name="T34" fmla="*/ 0 h 114"/>
                <a:gd name="T35" fmla="*/ 262 w 262"/>
                <a:gd name="T36" fmla="*/ 114 h 11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62" h="114">
                  <a:moveTo>
                    <a:pt x="183" y="59"/>
                  </a:moveTo>
                  <a:lnTo>
                    <a:pt x="167" y="114"/>
                  </a:lnTo>
                  <a:lnTo>
                    <a:pt x="152" y="114"/>
                  </a:lnTo>
                  <a:lnTo>
                    <a:pt x="156" y="48"/>
                  </a:lnTo>
                  <a:lnTo>
                    <a:pt x="137" y="31"/>
                  </a:lnTo>
                  <a:lnTo>
                    <a:pt x="0" y="25"/>
                  </a:lnTo>
                  <a:lnTo>
                    <a:pt x="6" y="0"/>
                  </a:lnTo>
                  <a:lnTo>
                    <a:pt x="226" y="0"/>
                  </a:lnTo>
                  <a:lnTo>
                    <a:pt x="262" y="61"/>
                  </a:lnTo>
                  <a:lnTo>
                    <a:pt x="183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296" name="Freeform 227">
              <a:extLst>
                <a:ext uri="{FF2B5EF4-FFF2-40B4-BE49-F238E27FC236}">
                  <a16:creationId xmlns:a16="http://schemas.microsoft.com/office/drawing/2014/main" id="{ECDE2522-5409-5C51-2A42-A231CEC31F4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242" y="2006"/>
              <a:ext cx="26" cy="40"/>
            </a:xfrm>
            <a:custGeom>
              <a:avLst/>
              <a:gdLst>
                <a:gd name="T0" fmla="*/ 0 w 207"/>
                <a:gd name="T1" fmla="*/ 0 h 319"/>
                <a:gd name="T2" fmla="*/ 0 w 207"/>
                <a:gd name="T3" fmla="*/ 0 h 319"/>
                <a:gd name="T4" fmla="*/ 0 w 207"/>
                <a:gd name="T5" fmla="*/ 0 h 319"/>
                <a:gd name="T6" fmla="*/ 0 w 207"/>
                <a:gd name="T7" fmla="*/ 0 h 319"/>
                <a:gd name="T8" fmla="*/ 0 w 207"/>
                <a:gd name="T9" fmla="*/ 0 h 319"/>
                <a:gd name="T10" fmla="*/ 0 w 207"/>
                <a:gd name="T11" fmla="*/ 0 h 319"/>
                <a:gd name="T12" fmla="*/ 0 w 207"/>
                <a:gd name="T13" fmla="*/ 0 h 319"/>
                <a:gd name="T14" fmla="*/ 0 w 207"/>
                <a:gd name="T15" fmla="*/ 0 h 319"/>
                <a:gd name="T16" fmla="*/ 0 w 207"/>
                <a:gd name="T17" fmla="*/ 0 h 319"/>
                <a:gd name="T18" fmla="*/ 0 w 207"/>
                <a:gd name="T19" fmla="*/ 0 h 319"/>
                <a:gd name="T20" fmla="*/ 0 w 207"/>
                <a:gd name="T21" fmla="*/ 0 h 319"/>
                <a:gd name="T22" fmla="*/ 0 w 207"/>
                <a:gd name="T23" fmla="*/ 0 h 319"/>
                <a:gd name="T24" fmla="*/ 0 w 207"/>
                <a:gd name="T25" fmla="*/ 0 h 319"/>
                <a:gd name="T26" fmla="*/ 0 w 207"/>
                <a:gd name="T27" fmla="*/ 0 h 319"/>
                <a:gd name="T28" fmla="*/ 0 w 207"/>
                <a:gd name="T29" fmla="*/ 0 h 319"/>
                <a:gd name="T30" fmla="*/ 0 w 207"/>
                <a:gd name="T31" fmla="*/ 1 h 319"/>
                <a:gd name="T32" fmla="*/ 0 w 207"/>
                <a:gd name="T33" fmla="*/ 1 h 319"/>
                <a:gd name="T34" fmla="*/ 0 w 207"/>
                <a:gd name="T35" fmla="*/ 1 h 319"/>
                <a:gd name="T36" fmla="*/ 0 w 207"/>
                <a:gd name="T37" fmla="*/ 1 h 319"/>
                <a:gd name="T38" fmla="*/ 0 w 207"/>
                <a:gd name="T39" fmla="*/ 0 h 319"/>
                <a:gd name="T40" fmla="*/ 0 w 207"/>
                <a:gd name="T41" fmla="*/ 0 h 31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07"/>
                <a:gd name="T64" fmla="*/ 0 h 319"/>
                <a:gd name="T65" fmla="*/ 207 w 207"/>
                <a:gd name="T66" fmla="*/ 319 h 31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07" h="319">
                  <a:moveTo>
                    <a:pt x="55" y="0"/>
                  </a:moveTo>
                  <a:lnTo>
                    <a:pt x="74" y="2"/>
                  </a:lnTo>
                  <a:lnTo>
                    <a:pt x="70" y="21"/>
                  </a:lnTo>
                  <a:lnTo>
                    <a:pt x="154" y="23"/>
                  </a:lnTo>
                  <a:lnTo>
                    <a:pt x="156" y="38"/>
                  </a:lnTo>
                  <a:lnTo>
                    <a:pt x="66" y="38"/>
                  </a:lnTo>
                  <a:lnTo>
                    <a:pt x="63" y="82"/>
                  </a:lnTo>
                  <a:lnTo>
                    <a:pt x="199" y="80"/>
                  </a:lnTo>
                  <a:lnTo>
                    <a:pt x="207" y="126"/>
                  </a:lnTo>
                  <a:lnTo>
                    <a:pt x="188" y="109"/>
                  </a:lnTo>
                  <a:lnTo>
                    <a:pt x="57" y="110"/>
                  </a:lnTo>
                  <a:lnTo>
                    <a:pt x="49" y="145"/>
                  </a:lnTo>
                  <a:lnTo>
                    <a:pt x="186" y="148"/>
                  </a:lnTo>
                  <a:lnTo>
                    <a:pt x="196" y="171"/>
                  </a:lnTo>
                  <a:lnTo>
                    <a:pt x="49" y="171"/>
                  </a:lnTo>
                  <a:lnTo>
                    <a:pt x="28" y="274"/>
                  </a:lnTo>
                  <a:lnTo>
                    <a:pt x="159" y="278"/>
                  </a:lnTo>
                  <a:lnTo>
                    <a:pt x="186" y="319"/>
                  </a:lnTo>
                  <a:lnTo>
                    <a:pt x="0" y="319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297" name="Freeform 228">
              <a:extLst>
                <a:ext uri="{FF2B5EF4-FFF2-40B4-BE49-F238E27FC236}">
                  <a16:creationId xmlns:a16="http://schemas.microsoft.com/office/drawing/2014/main" id="{72106CDD-BEDB-3B28-FCFE-9CB1AFFCB4A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233" y="2007"/>
              <a:ext cx="12" cy="16"/>
            </a:xfrm>
            <a:custGeom>
              <a:avLst/>
              <a:gdLst>
                <a:gd name="T0" fmla="*/ 0 w 100"/>
                <a:gd name="T1" fmla="*/ 0 h 131"/>
                <a:gd name="T2" fmla="*/ 0 w 100"/>
                <a:gd name="T3" fmla="*/ 0 h 131"/>
                <a:gd name="T4" fmla="*/ 0 w 100"/>
                <a:gd name="T5" fmla="*/ 0 h 131"/>
                <a:gd name="T6" fmla="*/ 0 w 100"/>
                <a:gd name="T7" fmla="*/ 0 h 131"/>
                <a:gd name="T8" fmla="*/ 0 w 100"/>
                <a:gd name="T9" fmla="*/ 0 h 131"/>
                <a:gd name="T10" fmla="*/ 0 w 100"/>
                <a:gd name="T11" fmla="*/ 0 h 131"/>
                <a:gd name="T12" fmla="*/ 0 w 100"/>
                <a:gd name="T13" fmla="*/ 0 h 131"/>
                <a:gd name="T14" fmla="*/ 0 w 100"/>
                <a:gd name="T15" fmla="*/ 0 h 131"/>
                <a:gd name="T16" fmla="*/ 0 w 100"/>
                <a:gd name="T17" fmla="*/ 0 h 131"/>
                <a:gd name="T18" fmla="*/ 0 w 100"/>
                <a:gd name="T19" fmla="*/ 0 h 131"/>
                <a:gd name="T20" fmla="*/ 0 w 100"/>
                <a:gd name="T21" fmla="*/ 0 h 131"/>
                <a:gd name="T22" fmla="*/ 0 w 100"/>
                <a:gd name="T23" fmla="*/ 0 h 131"/>
                <a:gd name="T24" fmla="*/ 0 w 100"/>
                <a:gd name="T25" fmla="*/ 0 h 13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0"/>
                <a:gd name="T40" fmla="*/ 0 h 131"/>
                <a:gd name="T41" fmla="*/ 100 w 100"/>
                <a:gd name="T42" fmla="*/ 131 h 13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0" h="131">
                  <a:moveTo>
                    <a:pt x="2" y="0"/>
                  </a:moveTo>
                  <a:lnTo>
                    <a:pt x="0" y="32"/>
                  </a:lnTo>
                  <a:lnTo>
                    <a:pt x="28" y="32"/>
                  </a:lnTo>
                  <a:lnTo>
                    <a:pt x="40" y="84"/>
                  </a:lnTo>
                  <a:lnTo>
                    <a:pt x="42" y="131"/>
                  </a:lnTo>
                  <a:lnTo>
                    <a:pt x="62" y="131"/>
                  </a:lnTo>
                  <a:lnTo>
                    <a:pt x="61" y="61"/>
                  </a:lnTo>
                  <a:lnTo>
                    <a:pt x="72" y="36"/>
                  </a:lnTo>
                  <a:lnTo>
                    <a:pt x="100" y="36"/>
                  </a:lnTo>
                  <a:lnTo>
                    <a:pt x="89" y="19"/>
                  </a:lnTo>
                  <a:lnTo>
                    <a:pt x="13" y="17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298" name="Freeform 229">
              <a:extLst>
                <a:ext uri="{FF2B5EF4-FFF2-40B4-BE49-F238E27FC236}">
                  <a16:creationId xmlns:a16="http://schemas.microsoft.com/office/drawing/2014/main" id="{19CDEC71-52EF-0BE1-8BEC-B171DA1FAA6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219" y="2006"/>
              <a:ext cx="12" cy="13"/>
            </a:xfrm>
            <a:custGeom>
              <a:avLst/>
              <a:gdLst>
                <a:gd name="T0" fmla="*/ 0 w 100"/>
                <a:gd name="T1" fmla="*/ 0 h 101"/>
                <a:gd name="T2" fmla="*/ 0 w 100"/>
                <a:gd name="T3" fmla="*/ 0 h 101"/>
                <a:gd name="T4" fmla="*/ 0 w 100"/>
                <a:gd name="T5" fmla="*/ 0 h 101"/>
                <a:gd name="T6" fmla="*/ 0 w 100"/>
                <a:gd name="T7" fmla="*/ 0 h 101"/>
                <a:gd name="T8" fmla="*/ 0 w 100"/>
                <a:gd name="T9" fmla="*/ 0 h 101"/>
                <a:gd name="T10" fmla="*/ 0 w 100"/>
                <a:gd name="T11" fmla="*/ 0 h 101"/>
                <a:gd name="T12" fmla="*/ 0 w 100"/>
                <a:gd name="T13" fmla="*/ 0 h 101"/>
                <a:gd name="T14" fmla="*/ 0 w 100"/>
                <a:gd name="T15" fmla="*/ 0 h 101"/>
                <a:gd name="T16" fmla="*/ 0 w 100"/>
                <a:gd name="T17" fmla="*/ 0 h 101"/>
                <a:gd name="T18" fmla="*/ 0 w 100"/>
                <a:gd name="T19" fmla="*/ 0 h 101"/>
                <a:gd name="T20" fmla="*/ 0 w 100"/>
                <a:gd name="T21" fmla="*/ 0 h 101"/>
                <a:gd name="T22" fmla="*/ 0 w 100"/>
                <a:gd name="T23" fmla="*/ 0 h 101"/>
                <a:gd name="T24" fmla="*/ 0 w 100"/>
                <a:gd name="T25" fmla="*/ 0 h 1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0"/>
                <a:gd name="T40" fmla="*/ 0 h 101"/>
                <a:gd name="T41" fmla="*/ 100 w 100"/>
                <a:gd name="T42" fmla="*/ 101 h 1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0" h="101">
                  <a:moveTo>
                    <a:pt x="0" y="0"/>
                  </a:moveTo>
                  <a:lnTo>
                    <a:pt x="0" y="34"/>
                  </a:lnTo>
                  <a:lnTo>
                    <a:pt x="34" y="38"/>
                  </a:lnTo>
                  <a:lnTo>
                    <a:pt x="47" y="67"/>
                  </a:lnTo>
                  <a:lnTo>
                    <a:pt x="47" y="101"/>
                  </a:lnTo>
                  <a:lnTo>
                    <a:pt x="64" y="101"/>
                  </a:lnTo>
                  <a:lnTo>
                    <a:pt x="66" y="61"/>
                  </a:lnTo>
                  <a:lnTo>
                    <a:pt x="76" y="38"/>
                  </a:lnTo>
                  <a:lnTo>
                    <a:pt x="100" y="40"/>
                  </a:lnTo>
                  <a:lnTo>
                    <a:pt x="89" y="15"/>
                  </a:lnTo>
                  <a:lnTo>
                    <a:pt x="13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299" name="Freeform 230">
              <a:extLst>
                <a:ext uri="{FF2B5EF4-FFF2-40B4-BE49-F238E27FC236}">
                  <a16:creationId xmlns:a16="http://schemas.microsoft.com/office/drawing/2014/main" id="{DDE993C8-1643-AE50-9F7E-A18EF5A1811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226" y="2017"/>
              <a:ext cx="11" cy="10"/>
            </a:xfrm>
            <a:custGeom>
              <a:avLst/>
              <a:gdLst>
                <a:gd name="T0" fmla="*/ 0 w 86"/>
                <a:gd name="T1" fmla="*/ 0 h 81"/>
                <a:gd name="T2" fmla="*/ 0 w 86"/>
                <a:gd name="T3" fmla="*/ 0 h 81"/>
                <a:gd name="T4" fmla="*/ 0 w 86"/>
                <a:gd name="T5" fmla="*/ 0 h 81"/>
                <a:gd name="T6" fmla="*/ 0 w 86"/>
                <a:gd name="T7" fmla="*/ 0 h 81"/>
                <a:gd name="T8" fmla="*/ 0 w 86"/>
                <a:gd name="T9" fmla="*/ 0 h 81"/>
                <a:gd name="T10" fmla="*/ 0 w 86"/>
                <a:gd name="T11" fmla="*/ 0 h 81"/>
                <a:gd name="T12" fmla="*/ 0 w 86"/>
                <a:gd name="T13" fmla="*/ 0 h 81"/>
                <a:gd name="T14" fmla="*/ 0 w 86"/>
                <a:gd name="T15" fmla="*/ 0 h 81"/>
                <a:gd name="T16" fmla="*/ 0 w 86"/>
                <a:gd name="T17" fmla="*/ 0 h 8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6"/>
                <a:gd name="T28" fmla="*/ 0 h 81"/>
                <a:gd name="T29" fmla="*/ 86 w 86"/>
                <a:gd name="T30" fmla="*/ 81 h 8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6" h="81">
                  <a:moveTo>
                    <a:pt x="10" y="0"/>
                  </a:moveTo>
                  <a:lnTo>
                    <a:pt x="74" y="0"/>
                  </a:lnTo>
                  <a:lnTo>
                    <a:pt x="86" y="13"/>
                  </a:lnTo>
                  <a:lnTo>
                    <a:pt x="23" y="17"/>
                  </a:lnTo>
                  <a:lnTo>
                    <a:pt x="19" y="78"/>
                  </a:lnTo>
                  <a:lnTo>
                    <a:pt x="2" y="81"/>
                  </a:lnTo>
                  <a:lnTo>
                    <a:pt x="0" y="2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00" name="Freeform 231">
              <a:extLst>
                <a:ext uri="{FF2B5EF4-FFF2-40B4-BE49-F238E27FC236}">
                  <a16:creationId xmlns:a16="http://schemas.microsoft.com/office/drawing/2014/main" id="{C10A76BE-CF22-B5D0-90BD-5269811DEA0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212" y="2017"/>
              <a:ext cx="10" cy="10"/>
            </a:xfrm>
            <a:custGeom>
              <a:avLst/>
              <a:gdLst>
                <a:gd name="T0" fmla="*/ 0 w 84"/>
                <a:gd name="T1" fmla="*/ 0 h 80"/>
                <a:gd name="T2" fmla="*/ 0 w 84"/>
                <a:gd name="T3" fmla="*/ 0 h 80"/>
                <a:gd name="T4" fmla="*/ 0 w 84"/>
                <a:gd name="T5" fmla="*/ 0 h 80"/>
                <a:gd name="T6" fmla="*/ 0 w 84"/>
                <a:gd name="T7" fmla="*/ 0 h 80"/>
                <a:gd name="T8" fmla="*/ 0 w 84"/>
                <a:gd name="T9" fmla="*/ 0 h 80"/>
                <a:gd name="T10" fmla="*/ 0 w 84"/>
                <a:gd name="T11" fmla="*/ 0 h 80"/>
                <a:gd name="T12" fmla="*/ 0 w 84"/>
                <a:gd name="T13" fmla="*/ 0 h 80"/>
                <a:gd name="T14" fmla="*/ 0 w 84"/>
                <a:gd name="T15" fmla="*/ 0 h 80"/>
                <a:gd name="T16" fmla="*/ 0 w 84"/>
                <a:gd name="T17" fmla="*/ 0 h 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4"/>
                <a:gd name="T28" fmla="*/ 0 h 80"/>
                <a:gd name="T29" fmla="*/ 84 w 84"/>
                <a:gd name="T30" fmla="*/ 80 h 8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4" h="80">
                  <a:moveTo>
                    <a:pt x="10" y="0"/>
                  </a:moveTo>
                  <a:lnTo>
                    <a:pt x="74" y="0"/>
                  </a:lnTo>
                  <a:lnTo>
                    <a:pt x="84" y="14"/>
                  </a:lnTo>
                  <a:lnTo>
                    <a:pt x="23" y="18"/>
                  </a:lnTo>
                  <a:lnTo>
                    <a:pt x="19" y="78"/>
                  </a:lnTo>
                  <a:lnTo>
                    <a:pt x="0" y="80"/>
                  </a:lnTo>
                  <a:lnTo>
                    <a:pt x="0" y="27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01" name="Freeform 232">
              <a:extLst>
                <a:ext uri="{FF2B5EF4-FFF2-40B4-BE49-F238E27FC236}">
                  <a16:creationId xmlns:a16="http://schemas.microsoft.com/office/drawing/2014/main" id="{1462B8D5-7F24-CF23-2BB6-F75FA57AF55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98" y="2018"/>
              <a:ext cx="11" cy="10"/>
            </a:xfrm>
            <a:custGeom>
              <a:avLst/>
              <a:gdLst>
                <a:gd name="T0" fmla="*/ 0 w 86"/>
                <a:gd name="T1" fmla="*/ 0 h 80"/>
                <a:gd name="T2" fmla="*/ 0 w 86"/>
                <a:gd name="T3" fmla="*/ 0 h 80"/>
                <a:gd name="T4" fmla="*/ 0 w 86"/>
                <a:gd name="T5" fmla="*/ 0 h 80"/>
                <a:gd name="T6" fmla="*/ 0 w 86"/>
                <a:gd name="T7" fmla="*/ 0 h 80"/>
                <a:gd name="T8" fmla="*/ 0 w 86"/>
                <a:gd name="T9" fmla="*/ 0 h 80"/>
                <a:gd name="T10" fmla="*/ 0 w 86"/>
                <a:gd name="T11" fmla="*/ 0 h 80"/>
                <a:gd name="T12" fmla="*/ 0 w 86"/>
                <a:gd name="T13" fmla="*/ 0 h 80"/>
                <a:gd name="T14" fmla="*/ 0 w 86"/>
                <a:gd name="T15" fmla="*/ 0 h 80"/>
                <a:gd name="T16" fmla="*/ 0 w 86"/>
                <a:gd name="T17" fmla="*/ 0 h 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6"/>
                <a:gd name="T28" fmla="*/ 0 h 80"/>
                <a:gd name="T29" fmla="*/ 86 w 86"/>
                <a:gd name="T30" fmla="*/ 80 h 8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6" h="80">
                  <a:moveTo>
                    <a:pt x="12" y="0"/>
                  </a:moveTo>
                  <a:lnTo>
                    <a:pt x="76" y="0"/>
                  </a:lnTo>
                  <a:lnTo>
                    <a:pt x="86" y="12"/>
                  </a:lnTo>
                  <a:lnTo>
                    <a:pt x="23" y="16"/>
                  </a:lnTo>
                  <a:lnTo>
                    <a:pt x="21" y="78"/>
                  </a:lnTo>
                  <a:lnTo>
                    <a:pt x="2" y="80"/>
                  </a:lnTo>
                  <a:lnTo>
                    <a:pt x="0" y="2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02" name="Freeform 233">
              <a:extLst>
                <a:ext uri="{FF2B5EF4-FFF2-40B4-BE49-F238E27FC236}">
                  <a16:creationId xmlns:a16="http://schemas.microsoft.com/office/drawing/2014/main" id="{E9FE2574-79BE-D482-A39E-19F5D2FE9CD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82" y="2018"/>
              <a:ext cx="11" cy="10"/>
            </a:xfrm>
            <a:custGeom>
              <a:avLst/>
              <a:gdLst>
                <a:gd name="T0" fmla="*/ 0 w 85"/>
                <a:gd name="T1" fmla="*/ 0 h 80"/>
                <a:gd name="T2" fmla="*/ 0 w 85"/>
                <a:gd name="T3" fmla="*/ 0 h 80"/>
                <a:gd name="T4" fmla="*/ 0 w 85"/>
                <a:gd name="T5" fmla="*/ 0 h 80"/>
                <a:gd name="T6" fmla="*/ 0 w 85"/>
                <a:gd name="T7" fmla="*/ 0 h 80"/>
                <a:gd name="T8" fmla="*/ 0 w 85"/>
                <a:gd name="T9" fmla="*/ 0 h 80"/>
                <a:gd name="T10" fmla="*/ 0 w 85"/>
                <a:gd name="T11" fmla="*/ 0 h 80"/>
                <a:gd name="T12" fmla="*/ 0 w 85"/>
                <a:gd name="T13" fmla="*/ 0 h 80"/>
                <a:gd name="T14" fmla="*/ 0 w 85"/>
                <a:gd name="T15" fmla="*/ 0 h 80"/>
                <a:gd name="T16" fmla="*/ 0 w 85"/>
                <a:gd name="T17" fmla="*/ 0 h 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5"/>
                <a:gd name="T28" fmla="*/ 0 h 80"/>
                <a:gd name="T29" fmla="*/ 85 w 85"/>
                <a:gd name="T30" fmla="*/ 80 h 8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5" h="80">
                  <a:moveTo>
                    <a:pt x="11" y="0"/>
                  </a:moveTo>
                  <a:lnTo>
                    <a:pt x="76" y="0"/>
                  </a:lnTo>
                  <a:lnTo>
                    <a:pt x="85" y="12"/>
                  </a:lnTo>
                  <a:lnTo>
                    <a:pt x="25" y="16"/>
                  </a:lnTo>
                  <a:lnTo>
                    <a:pt x="21" y="78"/>
                  </a:lnTo>
                  <a:lnTo>
                    <a:pt x="4" y="80"/>
                  </a:lnTo>
                  <a:lnTo>
                    <a:pt x="0" y="2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03" name="Freeform 234">
              <a:extLst>
                <a:ext uri="{FF2B5EF4-FFF2-40B4-BE49-F238E27FC236}">
                  <a16:creationId xmlns:a16="http://schemas.microsoft.com/office/drawing/2014/main" id="{B8E0FFF1-68AC-63FF-46C5-A1977B5FF2D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67" y="2018"/>
              <a:ext cx="10" cy="10"/>
            </a:xfrm>
            <a:custGeom>
              <a:avLst/>
              <a:gdLst>
                <a:gd name="T0" fmla="*/ 0 w 86"/>
                <a:gd name="T1" fmla="*/ 0 h 80"/>
                <a:gd name="T2" fmla="*/ 0 w 86"/>
                <a:gd name="T3" fmla="*/ 0 h 80"/>
                <a:gd name="T4" fmla="*/ 0 w 86"/>
                <a:gd name="T5" fmla="*/ 0 h 80"/>
                <a:gd name="T6" fmla="*/ 0 w 86"/>
                <a:gd name="T7" fmla="*/ 0 h 80"/>
                <a:gd name="T8" fmla="*/ 0 w 86"/>
                <a:gd name="T9" fmla="*/ 0 h 80"/>
                <a:gd name="T10" fmla="*/ 0 w 86"/>
                <a:gd name="T11" fmla="*/ 0 h 80"/>
                <a:gd name="T12" fmla="*/ 0 w 86"/>
                <a:gd name="T13" fmla="*/ 0 h 80"/>
                <a:gd name="T14" fmla="*/ 0 w 86"/>
                <a:gd name="T15" fmla="*/ 0 h 80"/>
                <a:gd name="T16" fmla="*/ 0 w 86"/>
                <a:gd name="T17" fmla="*/ 0 h 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6"/>
                <a:gd name="T28" fmla="*/ 0 h 80"/>
                <a:gd name="T29" fmla="*/ 86 w 86"/>
                <a:gd name="T30" fmla="*/ 80 h 8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6" h="80">
                  <a:moveTo>
                    <a:pt x="10" y="0"/>
                  </a:moveTo>
                  <a:lnTo>
                    <a:pt x="74" y="0"/>
                  </a:lnTo>
                  <a:lnTo>
                    <a:pt x="86" y="12"/>
                  </a:lnTo>
                  <a:lnTo>
                    <a:pt x="23" y="16"/>
                  </a:lnTo>
                  <a:lnTo>
                    <a:pt x="19" y="76"/>
                  </a:lnTo>
                  <a:lnTo>
                    <a:pt x="2" y="80"/>
                  </a:lnTo>
                  <a:lnTo>
                    <a:pt x="0" y="2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04" name="Freeform 235">
              <a:extLst>
                <a:ext uri="{FF2B5EF4-FFF2-40B4-BE49-F238E27FC236}">
                  <a16:creationId xmlns:a16="http://schemas.microsoft.com/office/drawing/2014/main" id="{B14559F5-06B2-AF11-6CA3-E2A4917E68E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52" y="2018"/>
              <a:ext cx="11" cy="10"/>
            </a:xfrm>
            <a:custGeom>
              <a:avLst/>
              <a:gdLst>
                <a:gd name="T0" fmla="*/ 0 w 85"/>
                <a:gd name="T1" fmla="*/ 0 h 80"/>
                <a:gd name="T2" fmla="*/ 0 w 85"/>
                <a:gd name="T3" fmla="*/ 0 h 80"/>
                <a:gd name="T4" fmla="*/ 0 w 85"/>
                <a:gd name="T5" fmla="*/ 0 h 80"/>
                <a:gd name="T6" fmla="*/ 0 w 85"/>
                <a:gd name="T7" fmla="*/ 0 h 80"/>
                <a:gd name="T8" fmla="*/ 0 w 85"/>
                <a:gd name="T9" fmla="*/ 0 h 80"/>
                <a:gd name="T10" fmla="*/ 0 w 85"/>
                <a:gd name="T11" fmla="*/ 0 h 80"/>
                <a:gd name="T12" fmla="*/ 0 w 85"/>
                <a:gd name="T13" fmla="*/ 0 h 80"/>
                <a:gd name="T14" fmla="*/ 0 w 85"/>
                <a:gd name="T15" fmla="*/ 0 h 80"/>
                <a:gd name="T16" fmla="*/ 0 w 85"/>
                <a:gd name="T17" fmla="*/ 0 h 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5"/>
                <a:gd name="T28" fmla="*/ 0 h 80"/>
                <a:gd name="T29" fmla="*/ 85 w 85"/>
                <a:gd name="T30" fmla="*/ 80 h 8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5" h="80">
                  <a:moveTo>
                    <a:pt x="9" y="0"/>
                  </a:moveTo>
                  <a:lnTo>
                    <a:pt x="74" y="0"/>
                  </a:lnTo>
                  <a:lnTo>
                    <a:pt x="85" y="12"/>
                  </a:lnTo>
                  <a:lnTo>
                    <a:pt x="23" y="16"/>
                  </a:lnTo>
                  <a:lnTo>
                    <a:pt x="21" y="80"/>
                  </a:lnTo>
                  <a:lnTo>
                    <a:pt x="2" y="80"/>
                  </a:lnTo>
                  <a:lnTo>
                    <a:pt x="0" y="25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05" name="Freeform 236">
              <a:extLst>
                <a:ext uri="{FF2B5EF4-FFF2-40B4-BE49-F238E27FC236}">
                  <a16:creationId xmlns:a16="http://schemas.microsoft.com/office/drawing/2014/main" id="{210D02BC-EBF0-3156-7A60-1F8F65D5CA6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36" y="2018"/>
              <a:ext cx="11" cy="11"/>
            </a:xfrm>
            <a:custGeom>
              <a:avLst/>
              <a:gdLst>
                <a:gd name="T0" fmla="*/ 0 w 86"/>
                <a:gd name="T1" fmla="*/ 0 h 84"/>
                <a:gd name="T2" fmla="*/ 0 w 86"/>
                <a:gd name="T3" fmla="*/ 0 h 84"/>
                <a:gd name="T4" fmla="*/ 0 w 86"/>
                <a:gd name="T5" fmla="*/ 0 h 84"/>
                <a:gd name="T6" fmla="*/ 0 w 86"/>
                <a:gd name="T7" fmla="*/ 0 h 84"/>
                <a:gd name="T8" fmla="*/ 0 w 86"/>
                <a:gd name="T9" fmla="*/ 0 h 84"/>
                <a:gd name="T10" fmla="*/ 0 w 86"/>
                <a:gd name="T11" fmla="*/ 0 h 84"/>
                <a:gd name="T12" fmla="*/ 0 w 86"/>
                <a:gd name="T13" fmla="*/ 0 h 84"/>
                <a:gd name="T14" fmla="*/ 0 w 86"/>
                <a:gd name="T15" fmla="*/ 0 h 84"/>
                <a:gd name="T16" fmla="*/ 0 w 86"/>
                <a:gd name="T17" fmla="*/ 0 h 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6"/>
                <a:gd name="T28" fmla="*/ 0 h 84"/>
                <a:gd name="T29" fmla="*/ 86 w 86"/>
                <a:gd name="T30" fmla="*/ 84 h 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6" h="84">
                  <a:moveTo>
                    <a:pt x="12" y="0"/>
                  </a:moveTo>
                  <a:lnTo>
                    <a:pt x="77" y="0"/>
                  </a:lnTo>
                  <a:lnTo>
                    <a:pt x="86" y="12"/>
                  </a:lnTo>
                  <a:lnTo>
                    <a:pt x="23" y="16"/>
                  </a:lnTo>
                  <a:lnTo>
                    <a:pt x="21" y="84"/>
                  </a:lnTo>
                  <a:lnTo>
                    <a:pt x="0" y="82"/>
                  </a:lnTo>
                  <a:lnTo>
                    <a:pt x="0" y="2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06" name="Freeform 237">
              <a:extLst>
                <a:ext uri="{FF2B5EF4-FFF2-40B4-BE49-F238E27FC236}">
                  <a16:creationId xmlns:a16="http://schemas.microsoft.com/office/drawing/2014/main" id="{4DC57131-88C3-BF1F-7C63-F5A944B3E06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22" y="2017"/>
              <a:ext cx="11" cy="10"/>
            </a:xfrm>
            <a:custGeom>
              <a:avLst/>
              <a:gdLst>
                <a:gd name="T0" fmla="*/ 0 w 86"/>
                <a:gd name="T1" fmla="*/ 0 h 82"/>
                <a:gd name="T2" fmla="*/ 0 w 86"/>
                <a:gd name="T3" fmla="*/ 0 h 82"/>
                <a:gd name="T4" fmla="*/ 0 w 86"/>
                <a:gd name="T5" fmla="*/ 0 h 82"/>
                <a:gd name="T6" fmla="*/ 0 w 86"/>
                <a:gd name="T7" fmla="*/ 0 h 82"/>
                <a:gd name="T8" fmla="*/ 0 w 86"/>
                <a:gd name="T9" fmla="*/ 0 h 82"/>
                <a:gd name="T10" fmla="*/ 0 w 86"/>
                <a:gd name="T11" fmla="*/ 0 h 82"/>
                <a:gd name="T12" fmla="*/ 0 w 86"/>
                <a:gd name="T13" fmla="*/ 0 h 82"/>
                <a:gd name="T14" fmla="*/ 0 w 86"/>
                <a:gd name="T15" fmla="*/ 0 h 82"/>
                <a:gd name="T16" fmla="*/ 0 w 86"/>
                <a:gd name="T17" fmla="*/ 0 h 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6"/>
                <a:gd name="T28" fmla="*/ 0 h 82"/>
                <a:gd name="T29" fmla="*/ 86 w 86"/>
                <a:gd name="T30" fmla="*/ 82 h 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6" h="82">
                  <a:moveTo>
                    <a:pt x="10" y="0"/>
                  </a:moveTo>
                  <a:lnTo>
                    <a:pt x="75" y="2"/>
                  </a:lnTo>
                  <a:lnTo>
                    <a:pt x="86" y="18"/>
                  </a:lnTo>
                  <a:lnTo>
                    <a:pt x="23" y="18"/>
                  </a:lnTo>
                  <a:lnTo>
                    <a:pt x="19" y="78"/>
                  </a:lnTo>
                  <a:lnTo>
                    <a:pt x="2" y="82"/>
                  </a:lnTo>
                  <a:lnTo>
                    <a:pt x="0" y="27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07" name="Freeform 238">
              <a:extLst>
                <a:ext uri="{FF2B5EF4-FFF2-40B4-BE49-F238E27FC236}">
                  <a16:creationId xmlns:a16="http://schemas.microsoft.com/office/drawing/2014/main" id="{FFF62EA8-1843-8D31-C70A-923D21BE3F1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08" y="2017"/>
              <a:ext cx="11" cy="10"/>
            </a:xfrm>
            <a:custGeom>
              <a:avLst/>
              <a:gdLst>
                <a:gd name="T0" fmla="*/ 0 w 86"/>
                <a:gd name="T1" fmla="*/ 0 h 82"/>
                <a:gd name="T2" fmla="*/ 0 w 86"/>
                <a:gd name="T3" fmla="*/ 0 h 82"/>
                <a:gd name="T4" fmla="*/ 0 w 86"/>
                <a:gd name="T5" fmla="*/ 0 h 82"/>
                <a:gd name="T6" fmla="*/ 0 w 86"/>
                <a:gd name="T7" fmla="*/ 0 h 82"/>
                <a:gd name="T8" fmla="*/ 0 w 86"/>
                <a:gd name="T9" fmla="*/ 0 h 82"/>
                <a:gd name="T10" fmla="*/ 0 w 86"/>
                <a:gd name="T11" fmla="*/ 0 h 82"/>
                <a:gd name="T12" fmla="*/ 0 w 86"/>
                <a:gd name="T13" fmla="*/ 0 h 82"/>
                <a:gd name="T14" fmla="*/ 0 w 86"/>
                <a:gd name="T15" fmla="*/ 0 h 82"/>
                <a:gd name="T16" fmla="*/ 0 w 86"/>
                <a:gd name="T17" fmla="*/ 0 h 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6"/>
                <a:gd name="T28" fmla="*/ 0 h 82"/>
                <a:gd name="T29" fmla="*/ 86 w 86"/>
                <a:gd name="T30" fmla="*/ 82 h 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6" h="82">
                  <a:moveTo>
                    <a:pt x="10" y="0"/>
                  </a:moveTo>
                  <a:lnTo>
                    <a:pt x="75" y="2"/>
                  </a:lnTo>
                  <a:lnTo>
                    <a:pt x="86" y="16"/>
                  </a:lnTo>
                  <a:lnTo>
                    <a:pt x="23" y="18"/>
                  </a:lnTo>
                  <a:lnTo>
                    <a:pt x="19" y="78"/>
                  </a:lnTo>
                  <a:lnTo>
                    <a:pt x="2" y="82"/>
                  </a:lnTo>
                  <a:lnTo>
                    <a:pt x="0" y="27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08" name="Freeform 239">
              <a:extLst>
                <a:ext uri="{FF2B5EF4-FFF2-40B4-BE49-F238E27FC236}">
                  <a16:creationId xmlns:a16="http://schemas.microsoft.com/office/drawing/2014/main" id="{5AF49F4B-D14A-84D5-3F2D-1458A2D1334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93" y="2017"/>
              <a:ext cx="11" cy="10"/>
            </a:xfrm>
            <a:custGeom>
              <a:avLst/>
              <a:gdLst>
                <a:gd name="T0" fmla="*/ 0 w 86"/>
                <a:gd name="T1" fmla="*/ 0 h 82"/>
                <a:gd name="T2" fmla="*/ 0 w 86"/>
                <a:gd name="T3" fmla="*/ 0 h 82"/>
                <a:gd name="T4" fmla="*/ 0 w 86"/>
                <a:gd name="T5" fmla="*/ 0 h 82"/>
                <a:gd name="T6" fmla="*/ 0 w 86"/>
                <a:gd name="T7" fmla="*/ 0 h 82"/>
                <a:gd name="T8" fmla="*/ 0 w 86"/>
                <a:gd name="T9" fmla="*/ 0 h 82"/>
                <a:gd name="T10" fmla="*/ 0 w 86"/>
                <a:gd name="T11" fmla="*/ 0 h 82"/>
                <a:gd name="T12" fmla="*/ 0 w 86"/>
                <a:gd name="T13" fmla="*/ 0 h 82"/>
                <a:gd name="T14" fmla="*/ 0 w 86"/>
                <a:gd name="T15" fmla="*/ 0 h 82"/>
                <a:gd name="T16" fmla="*/ 0 w 86"/>
                <a:gd name="T17" fmla="*/ 0 h 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6"/>
                <a:gd name="T28" fmla="*/ 0 h 82"/>
                <a:gd name="T29" fmla="*/ 86 w 86"/>
                <a:gd name="T30" fmla="*/ 82 h 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6" h="82">
                  <a:moveTo>
                    <a:pt x="12" y="0"/>
                  </a:moveTo>
                  <a:lnTo>
                    <a:pt x="77" y="2"/>
                  </a:lnTo>
                  <a:lnTo>
                    <a:pt x="86" y="14"/>
                  </a:lnTo>
                  <a:lnTo>
                    <a:pt x="25" y="18"/>
                  </a:lnTo>
                  <a:lnTo>
                    <a:pt x="21" y="78"/>
                  </a:lnTo>
                  <a:lnTo>
                    <a:pt x="2" y="82"/>
                  </a:lnTo>
                  <a:lnTo>
                    <a:pt x="0" y="2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09" name="Freeform 240">
              <a:extLst>
                <a:ext uri="{FF2B5EF4-FFF2-40B4-BE49-F238E27FC236}">
                  <a16:creationId xmlns:a16="http://schemas.microsoft.com/office/drawing/2014/main" id="{B82C00D2-CE74-A77D-5DAA-CB5751BF3F5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79" y="2017"/>
              <a:ext cx="11" cy="10"/>
            </a:xfrm>
            <a:custGeom>
              <a:avLst/>
              <a:gdLst>
                <a:gd name="T0" fmla="*/ 0 w 86"/>
                <a:gd name="T1" fmla="*/ 0 h 82"/>
                <a:gd name="T2" fmla="*/ 0 w 86"/>
                <a:gd name="T3" fmla="*/ 0 h 82"/>
                <a:gd name="T4" fmla="*/ 0 w 86"/>
                <a:gd name="T5" fmla="*/ 0 h 82"/>
                <a:gd name="T6" fmla="*/ 0 w 86"/>
                <a:gd name="T7" fmla="*/ 0 h 82"/>
                <a:gd name="T8" fmla="*/ 0 w 86"/>
                <a:gd name="T9" fmla="*/ 0 h 82"/>
                <a:gd name="T10" fmla="*/ 0 w 86"/>
                <a:gd name="T11" fmla="*/ 0 h 82"/>
                <a:gd name="T12" fmla="*/ 0 w 86"/>
                <a:gd name="T13" fmla="*/ 0 h 82"/>
                <a:gd name="T14" fmla="*/ 0 w 86"/>
                <a:gd name="T15" fmla="*/ 0 h 82"/>
                <a:gd name="T16" fmla="*/ 0 w 86"/>
                <a:gd name="T17" fmla="*/ 0 h 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6"/>
                <a:gd name="T28" fmla="*/ 0 h 82"/>
                <a:gd name="T29" fmla="*/ 86 w 86"/>
                <a:gd name="T30" fmla="*/ 82 h 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6" h="82">
                  <a:moveTo>
                    <a:pt x="12" y="0"/>
                  </a:moveTo>
                  <a:lnTo>
                    <a:pt x="77" y="2"/>
                  </a:lnTo>
                  <a:lnTo>
                    <a:pt x="86" y="14"/>
                  </a:lnTo>
                  <a:lnTo>
                    <a:pt x="23" y="18"/>
                  </a:lnTo>
                  <a:lnTo>
                    <a:pt x="21" y="78"/>
                  </a:lnTo>
                  <a:lnTo>
                    <a:pt x="2" y="82"/>
                  </a:lnTo>
                  <a:lnTo>
                    <a:pt x="0" y="2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10" name="Freeform 241">
              <a:extLst>
                <a:ext uri="{FF2B5EF4-FFF2-40B4-BE49-F238E27FC236}">
                  <a16:creationId xmlns:a16="http://schemas.microsoft.com/office/drawing/2014/main" id="{3870199A-85DB-3241-E995-47449C1FF15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65" y="2017"/>
              <a:ext cx="11" cy="11"/>
            </a:xfrm>
            <a:custGeom>
              <a:avLst/>
              <a:gdLst>
                <a:gd name="T0" fmla="*/ 0 w 86"/>
                <a:gd name="T1" fmla="*/ 0 h 84"/>
                <a:gd name="T2" fmla="*/ 0 w 86"/>
                <a:gd name="T3" fmla="*/ 0 h 84"/>
                <a:gd name="T4" fmla="*/ 0 w 86"/>
                <a:gd name="T5" fmla="*/ 0 h 84"/>
                <a:gd name="T6" fmla="*/ 0 w 86"/>
                <a:gd name="T7" fmla="*/ 0 h 84"/>
                <a:gd name="T8" fmla="*/ 0 w 86"/>
                <a:gd name="T9" fmla="*/ 0 h 84"/>
                <a:gd name="T10" fmla="*/ 0 w 86"/>
                <a:gd name="T11" fmla="*/ 0 h 84"/>
                <a:gd name="T12" fmla="*/ 0 w 86"/>
                <a:gd name="T13" fmla="*/ 0 h 84"/>
                <a:gd name="T14" fmla="*/ 0 w 86"/>
                <a:gd name="T15" fmla="*/ 0 h 84"/>
                <a:gd name="T16" fmla="*/ 0 w 86"/>
                <a:gd name="T17" fmla="*/ 0 h 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6"/>
                <a:gd name="T28" fmla="*/ 0 h 84"/>
                <a:gd name="T29" fmla="*/ 86 w 86"/>
                <a:gd name="T30" fmla="*/ 84 h 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6" h="84">
                  <a:moveTo>
                    <a:pt x="10" y="0"/>
                  </a:moveTo>
                  <a:lnTo>
                    <a:pt x="75" y="2"/>
                  </a:lnTo>
                  <a:lnTo>
                    <a:pt x="86" y="14"/>
                  </a:lnTo>
                  <a:lnTo>
                    <a:pt x="23" y="18"/>
                  </a:lnTo>
                  <a:lnTo>
                    <a:pt x="19" y="84"/>
                  </a:lnTo>
                  <a:lnTo>
                    <a:pt x="2" y="84"/>
                  </a:lnTo>
                  <a:lnTo>
                    <a:pt x="0" y="27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11" name="Freeform 242">
              <a:extLst>
                <a:ext uri="{FF2B5EF4-FFF2-40B4-BE49-F238E27FC236}">
                  <a16:creationId xmlns:a16="http://schemas.microsoft.com/office/drawing/2014/main" id="{89DA36A4-4FB0-11C6-6B5E-6A579C71B46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204" y="2007"/>
              <a:ext cx="12" cy="13"/>
            </a:xfrm>
            <a:custGeom>
              <a:avLst/>
              <a:gdLst>
                <a:gd name="T0" fmla="*/ 0 w 100"/>
                <a:gd name="T1" fmla="*/ 0 h 101"/>
                <a:gd name="T2" fmla="*/ 0 w 100"/>
                <a:gd name="T3" fmla="*/ 0 h 101"/>
                <a:gd name="T4" fmla="*/ 0 w 100"/>
                <a:gd name="T5" fmla="*/ 0 h 101"/>
                <a:gd name="T6" fmla="*/ 0 w 100"/>
                <a:gd name="T7" fmla="*/ 0 h 101"/>
                <a:gd name="T8" fmla="*/ 0 w 100"/>
                <a:gd name="T9" fmla="*/ 0 h 101"/>
                <a:gd name="T10" fmla="*/ 0 w 100"/>
                <a:gd name="T11" fmla="*/ 0 h 101"/>
                <a:gd name="T12" fmla="*/ 0 w 100"/>
                <a:gd name="T13" fmla="*/ 0 h 101"/>
                <a:gd name="T14" fmla="*/ 0 w 100"/>
                <a:gd name="T15" fmla="*/ 0 h 101"/>
                <a:gd name="T16" fmla="*/ 0 w 100"/>
                <a:gd name="T17" fmla="*/ 0 h 101"/>
                <a:gd name="T18" fmla="*/ 0 w 100"/>
                <a:gd name="T19" fmla="*/ 0 h 101"/>
                <a:gd name="T20" fmla="*/ 0 w 100"/>
                <a:gd name="T21" fmla="*/ 0 h 101"/>
                <a:gd name="T22" fmla="*/ 0 w 100"/>
                <a:gd name="T23" fmla="*/ 0 h 101"/>
                <a:gd name="T24" fmla="*/ 0 w 100"/>
                <a:gd name="T25" fmla="*/ 0 h 1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0"/>
                <a:gd name="T40" fmla="*/ 0 h 101"/>
                <a:gd name="T41" fmla="*/ 100 w 100"/>
                <a:gd name="T42" fmla="*/ 101 h 1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0" h="101">
                  <a:moveTo>
                    <a:pt x="0" y="0"/>
                  </a:moveTo>
                  <a:lnTo>
                    <a:pt x="0" y="34"/>
                  </a:lnTo>
                  <a:lnTo>
                    <a:pt x="34" y="38"/>
                  </a:lnTo>
                  <a:lnTo>
                    <a:pt x="47" y="66"/>
                  </a:lnTo>
                  <a:lnTo>
                    <a:pt x="47" y="101"/>
                  </a:lnTo>
                  <a:lnTo>
                    <a:pt x="62" y="101"/>
                  </a:lnTo>
                  <a:lnTo>
                    <a:pt x="66" y="59"/>
                  </a:lnTo>
                  <a:lnTo>
                    <a:pt x="76" y="38"/>
                  </a:lnTo>
                  <a:lnTo>
                    <a:pt x="100" y="38"/>
                  </a:lnTo>
                  <a:lnTo>
                    <a:pt x="89" y="15"/>
                  </a:lnTo>
                  <a:lnTo>
                    <a:pt x="13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12" name="Freeform 243">
              <a:extLst>
                <a:ext uri="{FF2B5EF4-FFF2-40B4-BE49-F238E27FC236}">
                  <a16:creationId xmlns:a16="http://schemas.microsoft.com/office/drawing/2014/main" id="{55E5A652-303E-AB9F-40CA-80CADCFF9C8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90" y="2007"/>
              <a:ext cx="12" cy="13"/>
            </a:xfrm>
            <a:custGeom>
              <a:avLst/>
              <a:gdLst>
                <a:gd name="T0" fmla="*/ 0 w 101"/>
                <a:gd name="T1" fmla="*/ 0 h 103"/>
                <a:gd name="T2" fmla="*/ 0 w 101"/>
                <a:gd name="T3" fmla="*/ 0 h 103"/>
                <a:gd name="T4" fmla="*/ 0 w 101"/>
                <a:gd name="T5" fmla="*/ 0 h 103"/>
                <a:gd name="T6" fmla="*/ 0 w 101"/>
                <a:gd name="T7" fmla="*/ 0 h 103"/>
                <a:gd name="T8" fmla="*/ 0 w 101"/>
                <a:gd name="T9" fmla="*/ 0 h 103"/>
                <a:gd name="T10" fmla="*/ 0 w 101"/>
                <a:gd name="T11" fmla="*/ 0 h 103"/>
                <a:gd name="T12" fmla="*/ 0 w 101"/>
                <a:gd name="T13" fmla="*/ 0 h 103"/>
                <a:gd name="T14" fmla="*/ 0 w 101"/>
                <a:gd name="T15" fmla="*/ 0 h 103"/>
                <a:gd name="T16" fmla="*/ 0 w 101"/>
                <a:gd name="T17" fmla="*/ 0 h 103"/>
                <a:gd name="T18" fmla="*/ 0 w 101"/>
                <a:gd name="T19" fmla="*/ 0 h 103"/>
                <a:gd name="T20" fmla="*/ 0 w 101"/>
                <a:gd name="T21" fmla="*/ 0 h 103"/>
                <a:gd name="T22" fmla="*/ 0 w 101"/>
                <a:gd name="T23" fmla="*/ 0 h 103"/>
                <a:gd name="T24" fmla="*/ 0 w 101"/>
                <a:gd name="T25" fmla="*/ 0 h 10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1"/>
                <a:gd name="T40" fmla="*/ 0 h 103"/>
                <a:gd name="T41" fmla="*/ 101 w 101"/>
                <a:gd name="T42" fmla="*/ 103 h 10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1" h="103">
                  <a:moveTo>
                    <a:pt x="0" y="0"/>
                  </a:moveTo>
                  <a:lnTo>
                    <a:pt x="0" y="34"/>
                  </a:lnTo>
                  <a:lnTo>
                    <a:pt x="35" y="38"/>
                  </a:lnTo>
                  <a:lnTo>
                    <a:pt x="48" y="68"/>
                  </a:lnTo>
                  <a:lnTo>
                    <a:pt x="48" y="101"/>
                  </a:lnTo>
                  <a:lnTo>
                    <a:pt x="63" y="103"/>
                  </a:lnTo>
                  <a:lnTo>
                    <a:pt x="65" y="61"/>
                  </a:lnTo>
                  <a:lnTo>
                    <a:pt x="75" y="40"/>
                  </a:lnTo>
                  <a:lnTo>
                    <a:pt x="101" y="40"/>
                  </a:lnTo>
                  <a:lnTo>
                    <a:pt x="90" y="17"/>
                  </a:lnTo>
                  <a:lnTo>
                    <a:pt x="14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13" name="Freeform 244">
              <a:extLst>
                <a:ext uri="{FF2B5EF4-FFF2-40B4-BE49-F238E27FC236}">
                  <a16:creationId xmlns:a16="http://schemas.microsoft.com/office/drawing/2014/main" id="{730DE5B7-88A7-DF7A-0442-0AABF0C292E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75" y="2007"/>
              <a:ext cx="12" cy="13"/>
            </a:xfrm>
            <a:custGeom>
              <a:avLst/>
              <a:gdLst>
                <a:gd name="T0" fmla="*/ 0 w 101"/>
                <a:gd name="T1" fmla="*/ 0 h 103"/>
                <a:gd name="T2" fmla="*/ 0 w 101"/>
                <a:gd name="T3" fmla="*/ 0 h 103"/>
                <a:gd name="T4" fmla="*/ 0 w 101"/>
                <a:gd name="T5" fmla="*/ 0 h 103"/>
                <a:gd name="T6" fmla="*/ 0 w 101"/>
                <a:gd name="T7" fmla="*/ 0 h 103"/>
                <a:gd name="T8" fmla="*/ 0 w 101"/>
                <a:gd name="T9" fmla="*/ 0 h 103"/>
                <a:gd name="T10" fmla="*/ 0 w 101"/>
                <a:gd name="T11" fmla="*/ 0 h 103"/>
                <a:gd name="T12" fmla="*/ 0 w 101"/>
                <a:gd name="T13" fmla="*/ 0 h 103"/>
                <a:gd name="T14" fmla="*/ 0 w 101"/>
                <a:gd name="T15" fmla="*/ 0 h 103"/>
                <a:gd name="T16" fmla="*/ 0 w 101"/>
                <a:gd name="T17" fmla="*/ 0 h 103"/>
                <a:gd name="T18" fmla="*/ 0 w 101"/>
                <a:gd name="T19" fmla="*/ 0 h 103"/>
                <a:gd name="T20" fmla="*/ 0 w 101"/>
                <a:gd name="T21" fmla="*/ 0 h 103"/>
                <a:gd name="T22" fmla="*/ 0 w 101"/>
                <a:gd name="T23" fmla="*/ 0 h 103"/>
                <a:gd name="T24" fmla="*/ 0 w 101"/>
                <a:gd name="T25" fmla="*/ 0 h 10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1"/>
                <a:gd name="T40" fmla="*/ 0 h 103"/>
                <a:gd name="T41" fmla="*/ 101 w 101"/>
                <a:gd name="T42" fmla="*/ 103 h 10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1" h="103">
                  <a:moveTo>
                    <a:pt x="0" y="0"/>
                  </a:moveTo>
                  <a:lnTo>
                    <a:pt x="0" y="36"/>
                  </a:lnTo>
                  <a:lnTo>
                    <a:pt x="35" y="40"/>
                  </a:lnTo>
                  <a:lnTo>
                    <a:pt x="48" y="68"/>
                  </a:lnTo>
                  <a:lnTo>
                    <a:pt x="48" y="103"/>
                  </a:lnTo>
                  <a:lnTo>
                    <a:pt x="63" y="103"/>
                  </a:lnTo>
                  <a:lnTo>
                    <a:pt x="65" y="61"/>
                  </a:lnTo>
                  <a:lnTo>
                    <a:pt x="74" y="40"/>
                  </a:lnTo>
                  <a:lnTo>
                    <a:pt x="101" y="40"/>
                  </a:lnTo>
                  <a:lnTo>
                    <a:pt x="90" y="17"/>
                  </a:lnTo>
                  <a:lnTo>
                    <a:pt x="14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14" name="Freeform 245">
              <a:extLst>
                <a:ext uri="{FF2B5EF4-FFF2-40B4-BE49-F238E27FC236}">
                  <a16:creationId xmlns:a16="http://schemas.microsoft.com/office/drawing/2014/main" id="{F703D29A-B5AE-AEDC-E47D-A4A4BFCD799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60" y="2006"/>
              <a:ext cx="12" cy="13"/>
            </a:xfrm>
            <a:custGeom>
              <a:avLst/>
              <a:gdLst>
                <a:gd name="T0" fmla="*/ 0 w 101"/>
                <a:gd name="T1" fmla="*/ 0 h 101"/>
                <a:gd name="T2" fmla="*/ 0 w 101"/>
                <a:gd name="T3" fmla="*/ 0 h 101"/>
                <a:gd name="T4" fmla="*/ 0 w 101"/>
                <a:gd name="T5" fmla="*/ 0 h 101"/>
                <a:gd name="T6" fmla="*/ 0 w 101"/>
                <a:gd name="T7" fmla="*/ 0 h 101"/>
                <a:gd name="T8" fmla="*/ 0 w 101"/>
                <a:gd name="T9" fmla="*/ 0 h 101"/>
                <a:gd name="T10" fmla="*/ 0 w 101"/>
                <a:gd name="T11" fmla="*/ 0 h 101"/>
                <a:gd name="T12" fmla="*/ 0 w 101"/>
                <a:gd name="T13" fmla="*/ 0 h 101"/>
                <a:gd name="T14" fmla="*/ 0 w 101"/>
                <a:gd name="T15" fmla="*/ 0 h 101"/>
                <a:gd name="T16" fmla="*/ 0 w 101"/>
                <a:gd name="T17" fmla="*/ 0 h 101"/>
                <a:gd name="T18" fmla="*/ 0 w 101"/>
                <a:gd name="T19" fmla="*/ 0 h 101"/>
                <a:gd name="T20" fmla="*/ 0 w 101"/>
                <a:gd name="T21" fmla="*/ 0 h 101"/>
                <a:gd name="T22" fmla="*/ 0 w 101"/>
                <a:gd name="T23" fmla="*/ 0 h 101"/>
                <a:gd name="T24" fmla="*/ 0 w 101"/>
                <a:gd name="T25" fmla="*/ 0 h 1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1"/>
                <a:gd name="T40" fmla="*/ 0 h 101"/>
                <a:gd name="T41" fmla="*/ 101 w 101"/>
                <a:gd name="T42" fmla="*/ 101 h 1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1" h="101">
                  <a:moveTo>
                    <a:pt x="0" y="0"/>
                  </a:moveTo>
                  <a:lnTo>
                    <a:pt x="0" y="34"/>
                  </a:lnTo>
                  <a:lnTo>
                    <a:pt x="34" y="38"/>
                  </a:lnTo>
                  <a:lnTo>
                    <a:pt x="48" y="67"/>
                  </a:lnTo>
                  <a:lnTo>
                    <a:pt x="48" y="101"/>
                  </a:lnTo>
                  <a:lnTo>
                    <a:pt x="63" y="101"/>
                  </a:lnTo>
                  <a:lnTo>
                    <a:pt x="65" y="59"/>
                  </a:lnTo>
                  <a:lnTo>
                    <a:pt x="74" y="38"/>
                  </a:lnTo>
                  <a:lnTo>
                    <a:pt x="101" y="38"/>
                  </a:lnTo>
                  <a:lnTo>
                    <a:pt x="90" y="15"/>
                  </a:lnTo>
                  <a:lnTo>
                    <a:pt x="14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15" name="Freeform 246">
              <a:extLst>
                <a:ext uri="{FF2B5EF4-FFF2-40B4-BE49-F238E27FC236}">
                  <a16:creationId xmlns:a16="http://schemas.microsoft.com/office/drawing/2014/main" id="{44E16EDC-DB26-28D0-9DBD-FF83A6FF800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46" y="2006"/>
              <a:ext cx="12" cy="13"/>
            </a:xfrm>
            <a:custGeom>
              <a:avLst/>
              <a:gdLst>
                <a:gd name="T0" fmla="*/ 0 w 99"/>
                <a:gd name="T1" fmla="*/ 0 h 101"/>
                <a:gd name="T2" fmla="*/ 0 w 99"/>
                <a:gd name="T3" fmla="*/ 0 h 101"/>
                <a:gd name="T4" fmla="*/ 0 w 99"/>
                <a:gd name="T5" fmla="*/ 0 h 101"/>
                <a:gd name="T6" fmla="*/ 0 w 99"/>
                <a:gd name="T7" fmla="*/ 0 h 101"/>
                <a:gd name="T8" fmla="*/ 0 w 99"/>
                <a:gd name="T9" fmla="*/ 0 h 101"/>
                <a:gd name="T10" fmla="*/ 0 w 99"/>
                <a:gd name="T11" fmla="*/ 0 h 101"/>
                <a:gd name="T12" fmla="*/ 0 w 99"/>
                <a:gd name="T13" fmla="*/ 0 h 101"/>
                <a:gd name="T14" fmla="*/ 0 w 99"/>
                <a:gd name="T15" fmla="*/ 0 h 101"/>
                <a:gd name="T16" fmla="*/ 0 w 99"/>
                <a:gd name="T17" fmla="*/ 0 h 101"/>
                <a:gd name="T18" fmla="*/ 0 w 99"/>
                <a:gd name="T19" fmla="*/ 0 h 101"/>
                <a:gd name="T20" fmla="*/ 0 w 99"/>
                <a:gd name="T21" fmla="*/ 0 h 101"/>
                <a:gd name="T22" fmla="*/ 0 w 99"/>
                <a:gd name="T23" fmla="*/ 0 h 101"/>
                <a:gd name="T24" fmla="*/ 0 w 99"/>
                <a:gd name="T25" fmla="*/ 0 h 1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9"/>
                <a:gd name="T40" fmla="*/ 0 h 101"/>
                <a:gd name="T41" fmla="*/ 99 w 99"/>
                <a:gd name="T42" fmla="*/ 101 h 1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9" h="101">
                  <a:moveTo>
                    <a:pt x="0" y="0"/>
                  </a:moveTo>
                  <a:lnTo>
                    <a:pt x="0" y="35"/>
                  </a:lnTo>
                  <a:lnTo>
                    <a:pt x="32" y="38"/>
                  </a:lnTo>
                  <a:lnTo>
                    <a:pt x="48" y="69"/>
                  </a:lnTo>
                  <a:lnTo>
                    <a:pt x="48" y="101"/>
                  </a:lnTo>
                  <a:lnTo>
                    <a:pt x="63" y="101"/>
                  </a:lnTo>
                  <a:lnTo>
                    <a:pt x="65" y="61"/>
                  </a:lnTo>
                  <a:lnTo>
                    <a:pt x="74" y="40"/>
                  </a:lnTo>
                  <a:lnTo>
                    <a:pt x="99" y="40"/>
                  </a:lnTo>
                  <a:lnTo>
                    <a:pt x="89" y="17"/>
                  </a:lnTo>
                  <a:lnTo>
                    <a:pt x="11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16" name="Freeform 247">
              <a:extLst>
                <a:ext uri="{FF2B5EF4-FFF2-40B4-BE49-F238E27FC236}">
                  <a16:creationId xmlns:a16="http://schemas.microsoft.com/office/drawing/2014/main" id="{4DDDAA66-49AF-0987-F753-6BD837BDC76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31" y="2006"/>
              <a:ext cx="12" cy="13"/>
            </a:xfrm>
            <a:custGeom>
              <a:avLst/>
              <a:gdLst>
                <a:gd name="T0" fmla="*/ 0 w 99"/>
                <a:gd name="T1" fmla="*/ 0 h 105"/>
                <a:gd name="T2" fmla="*/ 0 w 99"/>
                <a:gd name="T3" fmla="*/ 0 h 105"/>
                <a:gd name="T4" fmla="*/ 0 w 99"/>
                <a:gd name="T5" fmla="*/ 0 h 105"/>
                <a:gd name="T6" fmla="*/ 0 w 99"/>
                <a:gd name="T7" fmla="*/ 0 h 105"/>
                <a:gd name="T8" fmla="*/ 0 w 99"/>
                <a:gd name="T9" fmla="*/ 0 h 105"/>
                <a:gd name="T10" fmla="*/ 0 w 99"/>
                <a:gd name="T11" fmla="*/ 0 h 105"/>
                <a:gd name="T12" fmla="*/ 0 w 99"/>
                <a:gd name="T13" fmla="*/ 0 h 105"/>
                <a:gd name="T14" fmla="*/ 0 w 99"/>
                <a:gd name="T15" fmla="*/ 0 h 105"/>
                <a:gd name="T16" fmla="*/ 0 w 99"/>
                <a:gd name="T17" fmla="*/ 0 h 105"/>
                <a:gd name="T18" fmla="*/ 0 w 99"/>
                <a:gd name="T19" fmla="*/ 0 h 105"/>
                <a:gd name="T20" fmla="*/ 0 w 99"/>
                <a:gd name="T21" fmla="*/ 0 h 105"/>
                <a:gd name="T22" fmla="*/ 0 w 99"/>
                <a:gd name="T23" fmla="*/ 0 h 105"/>
                <a:gd name="T24" fmla="*/ 0 w 99"/>
                <a:gd name="T25" fmla="*/ 0 h 10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9"/>
                <a:gd name="T40" fmla="*/ 0 h 105"/>
                <a:gd name="T41" fmla="*/ 99 w 99"/>
                <a:gd name="T42" fmla="*/ 105 h 10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9" h="105">
                  <a:moveTo>
                    <a:pt x="0" y="0"/>
                  </a:moveTo>
                  <a:lnTo>
                    <a:pt x="0" y="36"/>
                  </a:lnTo>
                  <a:lnTo>
                    <a:pt x="32" y="38"/>
                  </a:lnTo>
                  <a:lnTo>
                    <a:pt x="48" y="69"/>
                  </a:lnTo>
                  <a:lnTo>
                    <a:pt x="46" y="103"/>
                  </a:lnTo>
                  <a:lnTo>
                    <a:pt x="63" y="105"/>
                  </a:lnTo>
                  <a:lnTo>
                    <a:pt x="65" y="61"/>
                  </a:lnTo>
                  <a:lnTo>
                    <a:pt x="74" y="40"/>
                  </a:lnTo>
                  <a:lnTo>
                    <a:pt x="99" y="40"/>
                  </a:lnTo>
                  <a:lnTo>
                    <a:pt x="89" y="17"/>
                  </a:lnTo>
                  <a:lnTo>
                    <a:pt x="11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17" name="Freeform 248">
              <a:extLst>
                <a:ext uri="{FF2B5EF4-FFF2-40B4-BE49-F238E27FC236}">
                  <a16:creationId xmlns:a16="http://schemas.microsoft.com/office/drawing/2014/main" id="{342CFD57-AA82-CF81-BFFA-1E3807BEB46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17" y="2007"/>
              <a:ext cx="12" cy="13"/>
            </a:xfrm>
            <a:custGeom>
              <a:avLst/>
              <a:gdLst>
                <a:gd name="T0" fmla="*/ 0 w 99"/>
                <a:gd name="T1" fmla="*/ 0 h 101"/>
                <a:gd name="T2" fmla="*/ 0 w 99"/>
                <a:gd name="T3" fmla="*/ 0 h 101"/>
                <a:gd name="T4" fmla="*/ 0 w 99"/>
                <a:gd name="T5" fmla="*/ 0 h 101"/>
                <a:gd name="T6" fmla="*/ 0 w 99"/>
                <a:gd name="T7" fmla="*/ 0 h 101"/>
                <a:gd name="T8" fmla="*/ 0 w 99"/>
                <a:gd name="T9" fmla="*/ 0 h 101"/>
                <a:gd name="T10" fmla="*/ 0 w 99"/>
                <a:gd name="T11" fmla="*/ 0 h 101"/>
                <a:gd name="T12" fmla="*/ 0 w 99"/>
                <a:gd name="T13" fmla="*/ 0 h 101"/>
                <a:gd name="T14" fmla="*/ 0 w 99"/>
                <a:gd name="T15" fmla="*/ 0 h 101"/>
                <a:gd name="T16" fmla="*/ 0 w 99"/>
                <a:gd name="T17" fmla="*/ 0 h 101"/>
                <a:gd name="T18" fmla="*/ 0 w 99"/>
                <a:gd name="T19" fmla="*/ 0 h 101"/>
                <a:gd name="T20" fmla="*/ 0 w 99"/>
                <a:gd name="T21" fmla="*/ 0 h 101"/>
                <a:gd name="T22" fmla="*/ 0 w 99"/>
                <a:gd name="T23" fmla="*/ 0 h 101"/>
                <a:gd name="T24" fmla="*/ 0 w 99"/>
                <a:gd name="T25" fmla="*/ 0 h 1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9"/>
                <a:gd name="T40" fmla="*/ 0 h 101"/>
                <a:gd name="T41" fmla="*/ 99 w 99"/>
                <a:gd name="T42" fmla="*/ 101 h 1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9" h="101">
                  <a:moveTo>
                    <a:pt x="0" y="0"/>
                  </a:moveTo>
                  <a:lnTo>
                    <a:pt x="0" y="34"/>
                  </a:lnTo>
                  <a:lnTo>
                    <a:pt x="32" y="36"/>
                  </a:lnTo>
                  <a:lnTo>
                    <a:pt x="45" y="66"/>
                  </a:lnTo>
                  <a:lnTo>
                    <a:pt x="45" y="101"/>
                  </a:lnTo>
                  <a:lnTo>
                    <a:pt x="63" y="101"/>
                  </a:lnTo>
                  <a:lnTo>
                    <a:pt x="65" y="59"/>
                  </a:lnTo>
                  <a:lnTo>
                    <a:pt x="74" y="38"/>
                  </a:lnTo>
                  <a:lnTo>
                    <a:pt x="99" y="38"/>
                  </a:lnTo>
                  <a:lnTo>
                    <a:pt x="89" y="15"/>
                  </a:lnTo>
                  <a:lnTo>
                    <a:pt x="11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18" name="Freeform 249">
              <a:extLst>
                <a:ext uri="{FF2B5EF4-FFF2-40B4-BE49-F238E27FC236}">
                  <a16:creationId xmlns:a16="http://schemas.microsoft.com/office/drawing/2014/main" id="{934455F5-6EC0-DEED-5B31-727DE9151D2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01" y="2007"/>
              <a:ext cx="12" cy="13"/>
            </a:xfrm>
            <a:custGeom>
              <a:avLst/>
              <a:gdLst>
                <a:gd name="T0" fmla="*/ 0 w 98"/>
                <a:gd name="T1" fmla="*/ 0 h 101"/>
                <a:gd name="T2" fmla="*/ 0 w 98"/>
                <a:gd name="T3" fmla="*/ 0 h 101"/>
                <a:gd name="T4" fmla="*/ 0 w 98"/>
                <a:gd name="T5" fmla="*/ 0 h 101"/>
                <a:gd name="T6" fmla="*/ 0 w 98"/>
                <a:gd name="T7" fmla="*/ 0 h 101"/>
                <a:gd name="T8" fmla="*/ 0 w 98"/>
                <a:gd name="T9" fmla="*/ 0 h 101"/>
                <a:gd name="T10" fmla="*/ 0 w 98"/>
                <a:gd name="T11" fmla="*/ 0 h 101"/>
                <a:gd name="T12" fmla="*/ 0 w 98"/>
                <a:gd name="T13" fmla="*/ 0 h 101"/>
                <a:gd name="T14" fmla="*/ 0 w 98"/>
                <a:gd name="T15" fmla="*/ 0 h 101"/>
                <a:gd name="T16" fmla="*/ 0 w 98"/>
                <a:gd name="T17" fmla="*/ 0 h 101"/>
                <a:gd name="T18" fmla="*/ 0 w 98"/>
                <a:gd name="T19" fmla="*/ 0 h 101"/>
                <a:gd name="T20" fmla="*/ 0 w 98"/>
                <a:gd name="T21" fmla="*/ 0 h 101"/>
                <a:gd name="T22" fmla="*/ 0 w 98"/>
                <a:gd name="T23" fmla="*/ 0 h 101"/>
                <a:gd name="T24" fmla="*/ 0 w 98"/>
                <a:gd name="T25" fmla="*/ 0 h 1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8"/>
                <a:gd name="T40" fmla="*/ 0 h 101"/>
                <a:gd name="T41" fmla="*/ 98 w 98"/>
                <a:gd name="T42" fmla="*/ 101 h 1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8" h="101">
                  <a:moveTo>
                    <a:pt x="0" y="0"/>
                  </a:moveTo>
                  <a:lnTo>
                    <a:pt x="0" y="34"/>
                  </a:lnTo>
                  <a:lnTo>
                    <a:pt x="32" y="38"/>
                  </a:lnTo>
                  <a:lnTo>
                    <a:pt x="47" y="68"/>
                  </a:lnTo>
                  <a:lnTo>
                    <a:pt x="45" y="101"/>
                  </a:lnTo>
                  <a:lnTo>
                    <a:pt x="62" y="101"/>
                  </a:lnTo>
                  <a:lnTo>
                    <a:pt x="64" y="61"/>
                  </a:lnTo>
                  <a:lnTo>
                    <a:pt x="74" y="40"/>
                  </a:lnTo>
                  <a:lnTo>
                    <a:pt x="98" y="40"/>
                  </a:lnTo>
                  <a:lnTo>
                    <a:pt x="89" y="15"/>
                  </a:lnTo>
                  <a:lnTo>
                    <a:pt x="11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19" name="Freeform 250">
              <a:extLst>
                <a:ext uri="{FF2B5EF4-FFF2-40B4-BE49-F238E27FC236}">
                  <a16:creationId xmlns:a16="http://schemas.microsoft.com/office/drawing/2014/main" id="{BC6A305F-F62E-DD57-8A82-E058B932B40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86" y="2007"/>
              <a:ext cx="13" cy="13"/>
            </a:xfrm>
            <a:custGeom>
              <a:avLst/>
              <a:gdLst>
                <a:gd name="T0" fmla="*/ 0 w 101"/>
                <a:gd name="T1" fmla="*/ 0 h 101"/>
                <a:gd name="T2" fmla="*/ 0 w 101"/>
                <a:gd name="T3" fmla="*/ 0 h 101"/>
                <a:gd name="T4" fmla="*/ 0 w 101"/>
                <a:gd name="T5" fmla="*/ 0 h 101"/>
                <a:gd name="T6" fmla="*/ 0 w 101"/>
                <a:gd name="T7" fmla="*/ 0 h 101"/>
                <a:gd name="T8" fmla="*/ 0 w 101"/>
                <a:gd name="T9" fmla="*/ 0 h 101"/>
                <a:gd name="T10" fmla="*/ 0 w 101"/>
                <a:gd name="T11" fmla="*/ 0 h 101"/>
                <a:gd name="T12" fmla="*/ 0 w 101"/>
                <a:gd name="T13" fmla="*/ 0 h 101"/>
                <a:gd name="T14" fmla="*/ 0 w 101"/>
                <a:gd name="T15" fmla="*/ 0 h 101"/>
                <a:gd name="T16" fmla="*/ 0 w 101"/>
                <a:gd name="T17" fmla="*/ 0 h 101"/>
                <a:gd name="T18" fmla="*/ 0 w 101"/>
                <a:gd name="T19" fmla="*/ 0 h 101"/>
                <a:gd name="T20" fmla="*/ 0 w 101"/>
                <a:gd name="T21" fmla="*/ 0 h 101"/>
                <a:gd name="T22" fmla="*/ 0 w 101"/>
                <a:gd name="T23" fmla="*/ 0 h 101"/>
                <a:gd name="T24" fmla="*/ 0 w 101"/>
                <a:gd name="T25" fmla="*/ 0 h 1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1"/>
                <a:gd name="T40" fmla="*/ 0 h 101"/>
                <a:gd name="T41" fmla="*/ 101 w 101"/>
                <a:gd name="T42" fmla="*/ 101 h 1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1" h="101">
                  <a:moveTo>
                    <a:pt x="0" y="0"/>
                  </a:moveTo>
                  <a:lnTo>
                    <a:pt x="0" y="34"/>
                  </a:lnTo>
                  <a:lnTo>
                    <a:pt x="35" y="38"/>
                  </a:lnTo>
                  <a:lnTo>
                    <a:pt x="48" y="68"/>
                  </a:lnTo>
                  <a:lnTo>
                    <a:pt x="48" y="101"/>
                  </a:lnTo>
                  <a:lnTo>
                    <a:pt x="63" y="101"/>
                  </a:lnTo>
                  <a:lnTo>
                    <a:pt x="65" y="61"/>
                  </a:lnTo>
                  <a:lnTo>
                    <a:pt x="75" y="40"/>
                  </a:lnTo>
                  <a:lnTo>
                    <a:pt x="101" y="40"/>
                  </a:lnTo>
                  <a:lnTo>
                    <a:pt x="90" y="15"/>
                  </a:lnTo>
                  <a:lnTo>
                    <a:pt x="14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20" name="Freeform 251">
              <a:extLst>
                <a:ext uri="{FF2B5EF4-FFF2-40B4-BE49-F238E27FC236}">
                  <a16:creationId xmlns:a16="http://schemas.microsoft.com/office/drawing/2014/main" id="{A6EB31E3-22FE-4404-F4F0-FAC8CE33687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72" y="2007"/>
              <a:ext cx="12" cy="13"/>
            </a:xfrm>
            <a:custGeom>
              <a:avLst/>
              <a:gdLst>
                <a:gd name="T0" fmla="*/ 0 w 101"/>
                <a:gd name="T1" fmla="*/ 0 h 103"/>
                <a:gd name="T2" fmla="*/ 0 w 101"/>
                <a:gd name="T3" fmla="*/ 0 h 103"/>
                <a:gd name="T4" fmla="*/ 0 w 101"/>
                <a:gd name="T5" fmla="*/ 0 h 103"/>
                <a:gd name="T6" fmla="*/ 0 w 101"/>
                <a:gd name="T7" fmla="*/ 0 h 103"/>
                <a:gd name="T8" fmla="*/ 0 w 101"/>
                <a:gd name="T9" fmla="*/ 0 h 103"/>
                <a:gd name="T10" fmla="*/ 0 w 101"/>
                <a:gd name="T11" fmla="*/ 0 h 103"/>
                <a:gd name="T12" fmla="*/ 0 w 101"/>
                <a:gd name="T13" fmla="*/ 0 h 103"/>
                <a:gd name="T14" fmla="*/ 0 w 101"/>
                <a:gd name="T15" fmla="*/ 0 h 103"/>
                <a:gd name="T16" fmla="*/ 0 w 101"/>
                <a:gd name="T17" fmla="*/ 0 h 103"/>
                <a:gd name="T18" fmla="*/ 0 w 101"/>
                <a:gd name="T19" fmla="*/ 0 h 103"/>
                <a:gd name="T20" fmla="*/ 0 w 101"/>
                <a:gd name="T21" fmla="*/ 0 h 103"/>
                <a:gd name="T22" fmla="*/ 0 w 101"/>
                <a:gd name="T23" fmla="*/ 0 h 103"/>
                <a:gd name="T24" fmla="*/ 0 w 101"/>
                <a:gd name="T25" fmla="*/ 0 h 10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1"/>
                <a:gd name="T40" fmla="*/ 0 h 103"/>
                <a:gd name="T41" fmla="*/ 101 w 101"/>
                <a:gd name="T42" fmla="*/ 103 h 10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1" h="103">
                  <a:moveTo>
                    <a:pt x="0" y="0"/>
                  </a:moveTo>
                  <a:lnTo>
                    <a:pt x="0" y="36"/>
                  </a:lnTo>
                  <a:lnTo>
                    <a:pt x="34" y="38"/>
                  </a:lnTo>
                  <a:lnTo>
                    <a:pt x="48" y="68"/>
                  </a:lnTo>
                  <a:lnTo>
                    <a:pt x="48" y="103"/>
                  </a:lnTo>
                  <a:lnTo>
                    <a:pt x="63" y="103"/>
                  </a:lnTo>
                  <a:lnTo>
                    <a:pt x="65" y="61"/>
                  </a:lnTo>
                  <a:lnTo>
                    <a:pt x="74" y="40"/>
                  </a:lnTo>
                  <a:lnTo>
                    <a:pt x="101" y="40"/>
                  </a:lnTo>
                  <a:lnTo>
                    <a:pt x="89" y="17"/>
                  </a:lnTo>
                  <a:lnTo>
                    <a:pt x="13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21" name="Freeform 252">
              <a:extLst>
                <a:ext uri="{FF2B5EF4-FFF2-40B4-BE49-F238E27FC236}">
                  <a16:creationId xmlns:a16="http://schemas.microsoft.com/office/drawing/2014/main" id="{27D1F7A0-FEC7-38E7-F2DA-8711C87E4AB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66" y="2005"/>
              <a:ext cx="5" cy="7"/>
            </a:xfrm>
            <a:custGeom>
              <a:avLst/>
              <a:gdLst>
                <a:gd name="T0" fmla="*/ 0 w 42"/>
                <a:gd name="T1" fmla="*/ 0 h 53"/>
                <a:gd name="T2" fmla="*/ 0 w 42"/>
                <a:gd name="T3" fmla="*/ 0 h 53"/>
                <a:gd name="T4" fmla="*/ 0 w 42"/>
                <a:gd name="T5" fmla="*/ 0 h 53"/>
                <a:gd name="T6" fmla="*/ 0 w 42"/>
                <a:gd name="T7" fmla="*/ 0 h 53"/>
                <a:gd name="T8" fmla="*/ 0 w 42"/>
                <a:gd name="T9" fmla="*/ 0 h 53"/>
                <a:gd name="T10" fmla="*/ 0 w 42"/>
                <a:gd name="T11" fmla="*/ 0 h 53"/>
                <a:gd name="T12" fmla="*/ 0 w 42"/>
                <a:gd name="T13" fmla="*/ 0 h 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2"/>
                <a:gd name="T22" fmla="*/ 0 h 53"/>
                <a:gd name="T23" fmla="*/ 42 w 42"/>
                <a:gd name="T24" fmla="*/ 53 h 5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2" h="53">
                  <a:moveTo>
                    <a:pt x="0" y="4"/>
                  </a:moveTo>
                  <a:lnTo>
                    <a:pt x="2" y="53"/>
                  </a:lnTo>
                  <a:lnTo>
                    <a:pt x="13" y="53"/>
                  </a:lnTo>
                  <a:lnTo>
                    <a:pt x="19" y="19"/>
                  </a:lnTo>
                  <a:lnTo>
                    <a:pt x="4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22" name="Freeform 253">
              <a:extLst>
                <a:ext uri="{FF2B5EF4-FFF2-40B4-BE49-F238E27FC236}">
                  <a16:creationId xmlns:a16="http://schemas.microsoft.com/office/drawing/2014/main" id="{AADC04B0-C198-1DFB-A4F2-E019C4659AE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42" y="2016"/>
              <a:ext cx="17" cy="3"/>
            </a:xfrm>
            <a:custGeom>
              <a:avLst/>
              <a:gdLst>
                <a:gd name="T0" fmla="*/ 0 w 141"/>
                <a:gd name="T1" fmla="*/ 0 h 25"/>
                <a:gd name="T2" fmla="*/ 0 w 141"/>
                <a:gd name="T3" fmla="*/ 0 h 25"/>
                <a:gd name="T4" fmla="*/ 0 w 141"/>
                <a:gd name="T5" fmla="*/ 0 h 25"/>
                <a:gd name="T6" fmla="*/ 0 w 141"/>
                <a:gd name="T7" fmla="*/ 0 h 25"/>
                <a:gd name="T8" fmla="*/ 0 w 141"/>
                <a:gd name="T9" fmla="*/ 0 h 25"/>
                <a:gd name="T10" fmla="*/ 0 w 141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1"/>
                <a:gd name="T19" fmla="*/ 0 h 25"/>
                <a:gd name="T20" fmla="*/ 141 w 141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1" h="25">
                  <a:moveTo>
                    <a:pt x="10" y="0"/>
                  </a:moveTo>
                  <a:lnTo>
                    <a:pt x="0" y="23"/>
                  </a:lnTo>
                  <a:lnTo>
                    <a:pt x="141" y="25"/>
                  </a:lnTo>
                  <a:lnTo>
                    <a:pt x="137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23" name="Freeform 254">
              <a:extLst>
                <a:ext uri="{FF2B5EF4-FFF2-40B4-BE49-F238E27FC236}">
                  <a16:creationId xmlns:a16="http://schemas.microsoft.com/office/drawing/2014/main" id="{9CA96683-1B46-F3AA-C839-335BFB86A0E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225" y="2025"/>
              <a:ext cx="10" cy="15"/>
            </a:xfrm>
            <a:custGeom>
              <a:avLst/>
              <a:gdLst>
                <a:gd name="T0" fmla="*/ 0 w 78"/>
                <a:gd name="T1" fmla="*/ 0 h 116"/>
                <a:gd name="T2" fmla="*/ 0 w 78"/>
                <a:gd name="T3" fmla="*/ 0 h 116"/>
                <a:gd name="T4" fmla="*/ 0 w 78"/>
                <a:gd name="T5" fmla="*/ 0 h 116"/>
                <a:gd name="T6" fmla="*/ 0 w 78"/>
                <a:gd name="T7" fmla="*/ 0 h 116"/>
                <a:gd name="T8" fmla="*/ 0 w 78"/>
                <a:gd name="T9" fmla="*/ 0 h 116"/>
                <a:gd name="T10" fmla="*/ 0 w 78"/>
                <a:gd name="T11" fmla="*/ 0 h 116"/>
                <a:gd name="T12" fmla="*/ 0 w 78"/>
                <a:gd name="T13" fmla="*/ 0 h 116"/>
                <a:gd name="T14" fmla="*/ 0 w 78"/>
                <a:gd name="T15" fmla="*/ 0 h 116"/>
                <a:gd name="T16" fmla="*/ 0 w 78"/>
                <a:gd name="T17" fmla="*/ 0 h 116"/>
                <a:gd name="T18" fmla="*/ 0 w 78"/>
                <a:gd name="T19" fmla="*/ 0 h 116"/>
                <a:gd name="T20" fmla="*/ 0 w 78"/>
                <a:gd name="T21" fmla="*/ 0 h 116"/>
                <a:gd name="T22" fmla="*/ 0 w 78"/>
                <a:gd name="T23" fmla="*/ 0 h 11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"/>
                <a:gd name="T37" fmla="*/ 0 h 116"/>
                <a:gd name="T38" fmla="*/ 78 w 78"/>
                <a:gd name="T39" fmla="*/ 116 h 11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" h="116">
                  <a:moveTo>
                    <a:pt x="6" y="2"/>
                  </a:moveTo>
                  <a:lnTo>
                    <a:pt x="0" y="17"/>
                  </a:lnTo>
                  <a:lnTo>
                    <a:pt x="17" y="23"/>
                  </a:lnTo>
                  <a:lnTo>
                    <a:pt x="28" y="52"/>
                  </a:lnTo>
                  <a:lnTo>
                    <a:pt x="30" y="116"/>
                  </a:lnTo>
                  <a:lnTo>
                    <a:pt x="44" y="116"/>
                  </a:lnTo>
                  <a:lnTo>
                    <a:pt x="46" y="50"/>
                  </a:lnTo>
                  <a:lnTo>
                    <a:pt x="55" y="25"/>
                  </a:lnTo>
                  <a:lnTo>
                    <a:pt x="78" y="21"/>
                  </a:lnTo>
                  <a:lnTo>
                    <a:pt x="68" y="0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24" name="Freeform 255">
              <a:extLst>
                <a:ext uri="{FF2B5EF4-FFF2-40B4-BE49-F238E27FC236}">
                  <a16:creationId xmlns:a16="http://schemas.microsoft.com/office/drawing/2014/main" id="{47033737-A05F-9F05-6350-D357A20C434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211" y="2025"/>
              <a:ext cx="9" cy="11"/>
            </a:xfrm>
            <a:custGeom>
              <a:avLst/>
              <a:gdLst>
                <a:gd name="T0" fmla="*/ 0 w 74"/>
                <a:gd name="T1" fmla="*/ 0 h 86"/>
                <a:gd name="T2" fmla="*/ 0 w 74"/>
                <a:gd name="T3" fmla="*/ 0 h 86"/>
                <a:gd name="T4" fmla="*/ 0 w 74"/>
                <a:gd name="T5" fmla="*/ 0 h 86"/>
                <a:gd name="T6" fmla="*/ 0 w 74"/>
                <a:gd name="T7" fmla="*/ 0 h 86"/>
                <a:gd name="T8" fmla="*/ 0 w 74"/>
                <a:gd name="T9" fmla="*/ 0 h 86"/>
                <a:gd name="T10" fmla="*/ 0 w 74"/>
                <a:gd name="T11" fmla="*/ 0 h 86"/>
                <a:gd name="T12" fmla="*/ 0 w 74"/>
                <a:gd name="T13" fmla="*/ 0 h 86"/>
                <a:gd name="T14" fmla="*/ 0 w 74"/>
                <a:gd name="T15" fmla="*/ 0 h 86"/>
                <a:gd name="T16" fmla="*/ 0 w 74"/>
                <a:gd name="T17" fmla="*/ 0 h 86"/>
                <a:gd name="T18" fmla="*/ 0 w 74"/>
                <a:gd name="T19" fmla="*/ 0 h 8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4"/>
                <a:gd name="T31" fmla="*/ 0 h 86"/>
                <a:gd name="T32" fmla="*/ 74 w 74"/>
                <a:gd name="T33" fmla="*/ 86 h 8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4" h="86">
                  <a:moveTo>
                    <a:pt x="6" y="2"/>
                  </a:moveTo>
                  <a:lnTo>
                    <a:pt x="0" y="23"/>
                  </a:lnTo>
                  <a:lnTo>
                    <a:pt x="26" y="25"/>
                  </a:lnTo>
                  <a:lnTo>
                    <a:pt x="28" y="86"/>
                  </a:lnTo>
                  <a:lnTo>
                    <a:pt x="45" y="86"/>
                  </a:lnTo>
                  <a:lnTo>
                    <a:pt x="47" y="25"/>
                  </a:lnTo>
                  <a:lnTo>
                    <a:pt x="74" y="23"/>
                  </a:lnTo>
                  <a:lnTo>
                    <a:pt x="66" y="0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25" name="Freeform 256">
              <a:extLst>
                <a:ext uri="{FF2B5EF4-FFF2-40B4-BE49-F238E27FC236}">
                  <a16:creationId xmlns:a16="http://schemas.microsoft.com/office/drawing/2014/main" id="{002E7816-827F-B211-9971-7237AFADF60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96" y="2026"/>
              <a:ext cx="9" cy="11"/>
            </a:xfrm>
            <a:custGeom>
              <a:avLst/>
              <a:gdLst>
                <a:gd name="T0" fmla="*/ 0 w 74"/>
                <a:gd name="T1" fmla="*/ 0 h 86"/>
                <a:gd name="T2" fmla="*/ 0 w 74"/>
                <a:gd name="T3" fmla="*/ 0 h 86"/>
                <a:gd name="T4" fmla="*/ 0 w 74"/>
                <a:gd name="T5" fmla="*/ 0 h 86"/>
                <a:gd name="T6" fmla="*/ 0 w 74"/>
                <a:gd name="T7" fmla="*/ 0 h 86"/>
                <a:gd name="T8" fmla="*/ 0 w 74"/>
                <a:gd name="T9" fmla="*/ 0 h 86"/>
                <a:gd name="T10" fmla="*/ 0 w 74"/>
                <a:gd name="T11" fmla="*/ 0 h 86"/>
                <a:gd name="T12" fmla="*/ 0 w 74"/>
                <a:gd name="T13" fmla="*/ 0 h 86"/>
                <a:gd name="T14" fmla="*/ 0 w 74"/>
                <a:gd name="T15" fmla="*/ 0 h 86"/>
                <a:gd name="T16" fmla="*/ 0 w 74"/>
                <a:gd name="T17" fmla="*/ 0 h 86"/>
                <a:gd name="T18" fmla="*/ 0 w 74"/>
                <a:gd name="T19" fmla="*/ 0 h 8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4"/>
                <a:gd name="T31" fmla="*/ 0 h 86"/>
                <a:gd name="T32" fmla="*/ 74 w 74"/>
                <a:gd name="T33" fmla="*/ 86 h 8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4" h="86">
                  <a:moveTo>
                    <a:pt x="5" y="0"/>
                  </a:moveTo>
                  <a:lnTo>
                    <a:pt x="0" y="19"/>
                  </a:lnTo>
                  <a:lnTo>
                    <a:pt x="26" y="23"/>
                  </a:lnTo>
                  <a:lnTo>
                    <a:pt x="28" y="84"/>
                  </a:lnTo>
                  <a:lnTo>
                    <a:pt x="45" y="86"/>
                  </a:lnTo>
                  <a:lnTo>
                    <a:pt x="47" y="23"/>
                  </a:lnTo>
                  <a:lnTo>
                    <a:pt x="74" y="21"/>
                  </a:lnTo>
                  <a:lnTo>
                    <a:pt x="66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26" name="Freeform 257">
              <a:extLst>
                <a:ext uri="{FF2B5EF4-FFF2-40B4-BE49-F238E27FC236}">
                  <a16:creationId xmlns:a16="http://schemas.microsoft.com/office/drawing/2014/main" id="{60EE2717-E0C8-DAC6-903D-4D9BEA193B9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81" y="2025"/>
              <a:ext cx="10" cy="11"/>
            </a:xfrm>
            <a:custGeom>
              <a:avLst/>
              <a:gdLst>
                <a:gd name="T0" fmla="*/ 0 w 76"/>
                <a:gd name="T1" fmla="*/ 0 h 86"/>
                <a:gd name="T2" fmla="*/ 0 w 76"/>
                <a:gd name="T3" fmla="*/ 0 h 86"/>
                <a:gd name="T4" fmla="*/ 0 w 76"/>
                <a:gd name="T5" fmla="*/ 0 h 86"/>
                <a:gd name="T6" fmla="*/ 0 w 76"/>
                <a:gd name="T7" fmla="*/ 0 h 86"/>
                <a:gd name="T8" fmla="*/ 0 w 76"/>
                <a:gd name="T9" fmla="*/ 0 h 86"/>
                <a:gd name="T10" fmla="*/ 0 w 76"/>
                <a:gd name="T11" fmla="*/ 0 h 86"/>
                <a:gd name="T12" fmla="*/ 0 w 76"/>
                <a:gd name="T13" fmla="*/ 0 h 86"/>
                <a:gd name="T14" fmla="*/ 0 w 76"/>
                <a:gd name="T15" fmla="*/ 0 h 86"/>
                <a:gd name="T16" fmla="*/ 0 w 76"/>
                <a:gd name="T17" fmla="*/ 0 h 86"/>
                <a:gd name="T18" fmla="*/ 0 w 76"/>
                <a:gd name="T19" fmla="*/ 0 h 8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6"/>
                <a:gd name="T31" fmla="*/ 0 h 86"/>
                <a:gd name="T32" fmla="*/ 76 w 76"/>
                <a:gd name="T33" fmla="*/ 86 h 8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6" h="86">
                  <a:moveTo>
                    <a:pt x="7" y="2"/>
                  </a:moveTo>
                  <a:lnTo>
                    <a:pt x="0" y="21"/>
                  </a:lnTo>
                  <a:lnTo>
                    <a:pt x="26" y="25"/>
                  </a:lnTo>
                  <a:lnTo>
                    <a:pt x="30" y="86"/>
                  </a:lnTo>
                  <a:lnTo>
                    <a:pt x="47" y="86"/>
                  </a:lnTo>
                  <a:lnTo>
                    <a:pt x="47" y="25"/>
                  </a:lnTo>
                  <a:lnTo>
                    <a:pt x="76" y="23"/>
                  </a:lnTo>
                  <a:lnTo>
                    <a:pt x="66" y="0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27" name="Freeform 258">
              <a:extLst>
                <a:ext uri="{FF2B5EF4-FFF2-40B4-BE49-F238E27FC236}">
                  <a16:creationId xmlns:a16="http://schemas.microsoft.com/office/drawing/2014/main" id="{D8A97867-C6F8-DF2A-AD77-B2262A85F55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66" y="2025"/>
              <a:ext cx="9" cy="11"/>
            </a:xfrm>
            <a:custGeom>
              <a:avLst/>
              <a:gdLst>
                <a:gd name="T0" fmla="*/ 0 w 74"/>
                <a:gd name="T1" fmla="*/ 0 h 86"/>
                <a:gd name="T2" fmla="*/ 0 w 74"/>
                <a:gd name="T3" fmla="*/ 0 h 86"/>
                <a:gd name="T4" fmla="*/ 0 w 74"/>
                <a:gd name="T5" fmla="*/ 0 h 86"/>
                <a:gd name="T6" fmla="*/ 0 w 74"/>
                <a:gd name="T7" fmla="*/ 0 h 86"/>
                <a:gd name="T8" fmla="*/ 0 w 74"/>
                <a:gd name="T9" fmla="*/ 0 h 86"/>
                <a:gd name="T10" fmla="*/ 0 w 74"/>
                <a:gd name="T11" fmla="*/ 0 h 86"/>
                <a:gd name="T12" fmla="*/ 0 w 74"/>
                <a:gd name="T13" fmla="*/ 0 h 86"/>
                <a:gd name="T14" fmla="*/ 0 w 74"/>
                <a:gd name="T15" fmla="*/ 0 h 86"/>
                <a:gd name="T16" fmla="*/ 0 w 74"/>
                <a:gd name="T17" fmla="*/ 0 h 86"/>
                <a:gd name="T18" fmla="*/ 0 w 74"/>
                <a:gd name="T19" fmla="*/ 0 h 8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4"/>
                <a:gd name="T31" fmla="*/ 0 h 86"/>
                <a:gd name="T32" fmla="*/ 74 w 74"/>
                <a:gd name="T33" fmla="*/ 86 h 8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4" h="86">
                  <a:moveTo>
                    <a:pt x="6" y="2"/>
                  </a:moveTo>
                  <a:lnTo>
                    <a:pt x="0" y="21"/>
                  </a:lnTo>
                  <a:lnTo>
                    <a:pt x="27" y="25"/>
                  </a:lnTo>
                  <a:lnTo>
                    <a:pt x="29" y="86"/>
                  </a:lnTo>
                  <a:lnTo>
                    <a:pt x="46" y="86"/>
                  </a:lnTo>
                  <a:lnTo>
                    <a:pt x="48" y="25"/>
                  </a:lnTo>
                  <a:lnTo>
                    <a:pt x="74" y="23"/>
                  </a:lnTo>
                  <a:lnTo>
                    <a:pt x="67" y="0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28" name="Freeform 259">
              <a:extLst>
                <a:ext uri="{FF2B5EF4-FFF2-40B4-BE49-F238E27FC236}">
                  <a16:creationId xmlns:a16="http://schemas.microsoft.com/office/drawing/2014/main" id="{C9E7C967-A159-ABF4-AEA3-57B9D73AACA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51" y="2025"/>
              <a:ext cx="9" cy="11"/>
            </a:xfrm>
            <a:custGeom>
              <a:avLst/>
              <a:gdLst>
                <a:gd name="T0" fmla="*/ 0 w 74"/>
                <a:gd name="T1" fmla="*/ 0 h 86"/>
                <a:gd name="T2" fmla="*/ 0 w 74"/>
                <a:gd name="T3" fmla="*/ 0 h 86"/>
                <a:gd name="T4" fmla="*/ 0 w 74"/>
                <a:gd name="T5" fmla="*/ 0 h 86"/>
                <a:gd name="T6" fmla="*/ 0 w 74"/>
                <a:gd name="T7" fmla="*/ 0 h 86"/>
                <a:gd name="T8" fmla="*/ 0 w 74"/>
                <a:gd name="T9" fmla="*/ 0 h 86"/>
                <a:gd name="T10" fmla="*/ 0 w 74"/>
                <a:gd name="T11" fmla="*/ 0 h 86"/>
                <a:gd name="T12" fmla="*/ 0 w 74"/>
                <a:gd name="T13" fmla="*/ 0 h 86"/>
                <a:gd name="T14" fmla="*/ 0 w 74"/>
                <a:gd name="T15" fmla="*/ 0 h 86"/>
                <a:gd name="T16" fmla="*/ 0 w 74"/>
                <a:gd name="T17" fmla="*/ 0 h 86"/>
                <a:gd name="T18" fmla="*/ 0 w 74"/>
                <a:gd name="T19" fmla="*/ 0 h 8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4"/>
                <a:gd name="T31" fmla="*/ 0 h 86"/>
                <a:gd name="T32" fmla="*/ 74 w 74"/>
                <a:gd name="T33" fmla="*/ 86 h 8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4" h="86">
                  <a:moveTo>
                    <a:pt x="6" y="0"/>
                  </a:moveTo>
                  <a:lnTo>
                    <a:pt x="0" y="21"/>
                  </a:lnTo>
                  <a:lnTo>
                    <a:pt x="27" y="23"/>
                  </a:lnTo>
                  <a:lnTo>
                    <a:pt x="29" y="86"/>
                  </a:lnTo>
                  <a:lnTo>
                    <a:pt x="46" y="86"/>
                  </a:lnTo>
                  <a:lnTo>
                    <a:pt x="48" y="25"/>
                  </a:lnTo>
                  <a:lnTo>
                    <a:pt x="74" y="23"/>
                  </a:lnTo>
                  <a:lnTo>
                    <a:pt x="67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29" name="Freeform 260">
              <a:extLst>
                <a:ext uri="{FF2B5EF4-FFF2-40B4-BE49-F238E27FC236}">
                  <a16:creationId xmlns:a16="http://schemas.microsoft.com/office/drawing/2014/main" id="{DE923A85-4384-D2C9-ECCE-66C9AD52017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36" y="2026"/>
              <a:ext cx="9" cy="10"/>
            </a:xfrm>
            <a:custGeom>
              <a:avLst/>
              <a:gdLst>
                <a:gd name="T0" fmla="*/ 0 w 74"/>
                <a:gd name="T1" fmla="*/ 0 h 84"/>
                <a:gd name="T2" fmla="*/ 0 w 74"/>
                <a:gd name="T3" fmla="*/ 0 h 84"/>
                <a:gd name="T4" fmla="*/ 0 w 74"/>
                <a:gd name="T5" fmla="*/ 0 h 84"/>
                <a:gd name="T6" fmla="*/ 0 w 74"/>
                <a:gd name="T7" fmla="*/ 0 h 84"/>
                <a:gd name="T8" fmla="*/ 0 w 74"/>
                <a:gd name="T9" fmla="*/ 0 h 84"/>
                <a:gd name="T10" fmla="*/ 0 w 74"/>
                <a:gd name="T11" fmla="*/ 0 h 84"/>
                <a:gd name="T12" fmla="*/ 0 w 74"/>
                <a:gd name="T13" fmla="*/ 0 h 84"/>
                <a:gd name="T14" fmla="*/ 0 w 74"/>
                <a:gd name="T15" fmla="*/ 0 h 84"/>
                <a:gd name="T16" fmla="*/ 0 w 74"/>
                <a:gd name="T17" fmla="*/ 0 h 84"/>
                <a:gd name="T18" fmla="*/ 0 w 74"/>
                <a:gd name="T19" fmla="*/ 0 h 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4"/>
                <a:gd name="T31" fmla="*/ 0 h 84"/>
                <a:gd name="T32" fmla="*/ 74 w 74"/>
                <a:gd name="T33" fmla="*/ 84 h 8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4" h="84">
                  <a:moveTo>
                    <a:pt x="5" y="0"/>
                  </a:moveTo>
                  <a:lnTo>
                    <a:pt x="0" y="19"/>
                  </a:lnTo>
                  <a:lnTo>
                    <a:pt x="26" y="23"/>
                  </a:lnTo>
                  <a:lnTo>
                    <a:pt x="28" y="84"/>
                  </a:lnTo>
                  <a:lnTo>
                    <a:pt x="45" y="84"/>
                  </a:lnTo>
                  <a:lnTo>
                    <a:pt x="47" y="23"/>
                  </a:lnTo>
                  <a:lnTo>
                    <a:pt x="74" y="21"/>
                  </a:lnTo>
                  <a:lnTo>
                    <a:pt x="66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30" name="Freeform 261">
              <a:extLst>
                <a:ext uri="{FF2B5EF4-FFF2-40B4-BE49-F238E27FC236}">
                  <a16:creationId xmlns:a16="http://schemas.microsoft.com/office/drawing/2014/main" id="{10BA0664-0667-01AF-F037-200C1E3DB08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21" y="2026"/>
              <a:ext cx="9" cy="11"/>
            </a:xfrm>
            <a:custGeom>
              <a:avLst/>
              <a:gdLst>
                <a:gd name="T0" fmla="*/ 0 w 74"/>
                <a:gd name="T1" fmla="*/ 0 h 86"/>
                <a:gd name="T2" fmla="*/ 0 w 74"/>
                <a:gd name="T3" fmla="*/ 0 h 86"/>
                <a:gd name="T4" fmla="*/ 0 w 74"/>
                <a:gd name="T5" fmla="*/ 0 h 86"/>
                <a:gd name="T6" fmla="*/ 0 w 74"/>
                <a:gd name="T7" fmla="*/ 0 h 86"/>
                <a:gd name="T8" fmla="*/ 0 w 74"/>
                <a:gd name="T9" fmla="*/ 0 h 86"/>
                <a:gd name="T10" fmla="*/ 0 w 74"/>
                <a:gd name="T11" fmla="*/ 0 h 86"/>
                <a:gd name="T12" fmla="*/ 0 w 74"/>
                <a:gd name="T13" fmla="*/ 0 h 86"/>
                <a:gd name="T14" fmla="*/ 0 w 74"/>
                <a:gd name="T15" fmla="*/ 0 h 86"/>
                <a:gd name="T16" fmla="*/ 0 w 74"/>
                <a:gd name="T17" fmla="*/ 0 h 86"/>
                <a:gd name="T18" fmla="*/ 0 w 74"/>
                <a:gd name="T19" fmla="*/ 0 h 8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4"/>
                <a:gd name="T31" fmla="*/ 0 h 86"/>
                <a:gd name="T32" fmla="*/ 74 w 74"/>
                <a:gd name="T33" fmla="*/ 86 h 8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4" h="86">
                  <a:moveTo>
                    <a:pt x="8" y="2"/>
                  </a:moveTo>
                  <a:lnTo>
                    <a:pt x="0" y="21"/>
                  </a:lnTo>
                  <a:lnTo>
                    <a:pt x="27" y="23"/>
                  </a:lnTo>
                  <a:lnTo>
                    <a:pt x="31" y="86"/>
                  </a:lnTo>
                  <a:lnTo>
                    <a:pt x="46" y="86"/>
                  </a:lnTo>
                  <a:lnTo>
                    <a:pt x="48" y="25"/>
                  </a:lnTo>
                  <a:lnTo>
                    <a:pt x="74" y="23"/>
                  </a:lnTo>
                  <a:lnTo>
                    <a:pt x="67" y="0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31" name="Freeform 262">
              <a:extLst>
                <a:ext uri="{FF2B5EF4-FFF2-40B4-BE49-F238E27FC236}">
                  <a16:creationId xmlns:a16="http://schemas.microsoft.com/office/drawing/2014/main" id="{98E801B9-B581-56E5-D711-E2C63B5131E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05" y="2025"/>
              <a:ext cx="10" cy="11"/>
            </a:xfrm>
            <a:custGeom>
              <a:avLst/>
              <a:gdLst>
                <a:gd name="T0" fmla="*/ 0 w 74"/>
                <a:gd name="T1" fmla="*/ 0 h 86"/>
                <a:gd name="T2" fmla="*/ 0 w 74"/>
                <a:gd name="T3" fmla="*/ 0 h 86"/>
                <a:gd name="T4" fmla="*/ 0 w 74"/>
                <a:gd name="T5" fmla="*/ 0 h 86"/>
                <a:gd name="T6" fmla="*/ 0 w 74"/>
                <a:gd name="T7" fmla="*/ 0 h 86"/>
                <a:gd name="T8" fmla="*/ 0 w 74"/>
                <a:gd name="T9" fmla="*/ 0 h 86"/>
                <a:gd name="T10" fmla="*/ 0 w 74"/>
                <a:gd name="T11" fmla="*/ 0 h 86"/>
                <a:gd name="T12" fmla="*/ 0 w 74"/>
                <a:gd name="T13" fmla="*/ 0 h 86"/>
                <a:gd name="T14" fmla="*/ 0 w 74"/>
                <a:gd name="T15" fmla="*/ 0 h 86"/>
                <a:gd name="T16" fmla="*/ 0 w 74"/>
                <a:gd name="T17" fmla="*/ 0 h 86"/>
                <a:gd name="T18" fmla="*/ 0 w 74"/>
                <a:gd name="T19" fmla="*/ 0 h 8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4"/>
                <a:gd name="T31" fmla="*/ 0 h 86"/>
                <a:gd name="T32" fmla="*/ 74 w 74"/>
                <a:gd name="T33" fmla="*/ 86 h 8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4" h="86">
                  <a:moveTo>
                    <a:pt x="6" y="2"/>
                  </a:moveTo>
                  <a:lnTo>
                    <a:pt x="0" y="21"/>
                  </a:lnTo>
                  <a:lnTo>
                    <a:pt x="27" y="25"/>
                  </a:lnTo>
                  <a:lnTo>
                    <a:pt x="28" y="86"/>
                  </a:lnTo>
                  <a:lnTo>
                    <a:pt x="46" y="86"/>
                  </a:lnTo>
                  <a:lnTo>
                    <a:pt x="47" y="25"/>
                  </a:lnTo>
                  <a:lnTo>
                    <a:pt x="74" y="23"/>
                  </a:lnTo>
                  <a:lnTo>
                    <a:pt x="66" y="0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32" name="Freeform 263">
              <a:extLst>
                <a:ext uri="{FF2B5EF4-FFF2-40B4-BE49-F238E27FC236}">
                  <a16:creationId xmlns:a16="http://schemas.microsoft.com/office/drawing/2014/main" id="{2CC6B7EC-2243-898C-57DB-9FDDFC8AFF1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90" y="2025"/>
              <a:ext cx="10" cy="11"/>
            </a:xfrm>
            <a:custGeom>
              <a:avLst/>
              <a:gdLst>
                <a:gd name="T0" fmla="*/ 0 w 76"/>
                <a:gd name="T1" fmla="*/ 0 h 86"/>
                <a:gd name="T2" fmla="*/ 0 w 76"/>
                <a:gd name="T3" fmla="*/ 0 h 86"/>
                <a:gd name="T4" fmla="*/ 0 w 76"/>
                <a:gd name="T5" fmla="*/ 0 h 86"/>
                <a:gd name="T6" fmla="*/ 0 w 76"/>
                <a:gd name="T7" fmla="*/ 0 h 86"/>
                <a:gd name="T8" fmla="*/ 0 w 76"/>
                <a:gd name="T9" fmla="*/ 0 h 86"/>
                <a:gd name="T10" fmla="*/ 0 w 76"/>
                <a:gd name="T11" fmla="*/ 0 h 86"/>
                <a:gd name="T12" fmla="*/ 0 w 76"/>
                <a:gd name="T13" fmla="*/ 0 h 86"/>
                <a:gd name="T14" fmla="*/ 0 w 76"/>
                <a:gd name="T15" fmla="*/ 0 h 86"/>
                <a:gd name="T16" fmla="*/ 0 w 76"/>
                <a:gd name="T17" fmla="*/ 0 h 86"/>
                <a:gd name="T18" fmla="*/ 0 w 76"/>
                <a:gd name="T19" fmla="*/ 0 h 8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6"/>
                <a:gd name="T31" fmla="*/ 0 h 86"/>
                <a:gd name="T32" fmla="*/ 76 w 76"/>
                <a:gd name="T33" fmla="*/ 86 h 8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6" h="86">
                  <a:moveTo>
                    <a:pt x="7" y="0"/>
                  </a:moveTo>
                  <a:lnTo>
                    <a:pt x="0" y="21"/>
                  </a:lnTo>
                  <a:lnTo>
                    <a:pt x="26" y="23"/>
                  </a:lnTo>
                  <a:lnTo>
                    <a:pt x="30" y="86"/>
                  </a:lnTo>
                  <a:lnTo>
                    <a:pt x="47" y="86"/>
                  </a:lnTo>
                  <a:lnTo>
                    <a:pt x="47" y="25"/>
                  </a:lnTo>
                  <a:lnTo>
                    <a:pt x="76" y="23"/>
                  </a:lnTo>
                  <a:lnTo>
                    <a:pt x="66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33" name="Freeform 264">
              <a:extLst>
                <a:ext uri="{FF2B5EF4-FFF2-40B4-BE49-F238E27FC236}">
                  <a16:creationId xmlns:a16="http://schemas.microsoft.com/office/drawing/2014/main" id="{85D1EECA-2D98-A5CB-6038-D74E599F0FC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76" y="2025"/>
              <a:ext cx="9" cy="7"/>
            </a:xfrm>
            <a:custGeom>
              <a:avLst/>
              <a:gdLst>
                <a:gd name="T0" fmla="*/ 0 w 72"/>
                <a:gd name="T1" fmla="*/ 0 h 59"/>
                <a:gd name="T2" fmla="*/ 0 w 72"/>
                <a:gd name="T3" fmla="*/ 0 h 59"/>
                <a:gd name="T4" fmla="*/ 0 w 72"/>
                <a:gd name="T5" fmla="*/ 0 h 59"/>
                <a:gd name="T6" fmla="*/ 0 w 72"/>
                <a:gd name="T7" fmla="*/ 0 h 59"/>
                <a:gd name="T8" fmla="*/ 0 w 72"/>
                <a:gd name="T9" fmla="*/ 0 h 59"/>
                <a:gd name="T10" fmla="*/ 0 w 72"/>
                <a:gd name="T11" fmla="*/ 0 h 59"/>
                <a:gd name="T12" fmla="*/ 0 w 72"/>
                <a:gd name="T13" fmla="*/ 0 h 59"/>
                <a:gd name="T14" fmla="*/ 0 w 72"/>
                <a:gd name="T15" fmla="*/ 0 h 59"/>
                <a:gd name="T16" fmla="*/ 0 w 72"/>
                <a:gd name="T17" fmla="*/ 0 h 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"/>
                <a:gd name="T28" fmla="*/ 0 h 59"/>
                <a:gd name="T29" fmla="*/ 72 w 72"/>
                <a:gd name="T30" fmla="*/ 59 h 5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" h="59">
                  <a:moveTo>
                    <a:pt x="3" y="0"/>
                  </a:moveTo>
                  <a:lnTo>
                    <a:pt x="0" y="23"/>
                  </a:lnTo>
                  <a:lnTo>
                    <a:pt x="17" y="25"/>
                  </a:lnTo>
                  <a:lnTo>
                    <a:pt x="32" y="59"/>
                  </a:lnTo>
                  <a:lnTo>
                    <a:pt x="53" y="23"/>
                  </a:lnTo>
                  <a:lnTo>
                    <a:pt x="72" y="23"/>
                  </a:lnTo>
                  <a:lnTo>
                    <a:pt x="64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34" name="Freeform 265">
              <a:extLst>
                <a:ext uri="{FF2B5EF4-FFF2-40B4-BE49-F238E27FC236}">
                  <a16:creationId xmlns:a16="http://schemas.microsoft.com/office/drawing/2014/main" id="{2A27F52E-3B90-A18C-936C-8BD77511144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13" y="2031"/>
              <a:ext cx="10" cy="5"/>
            </a:xfrm>
            <a:custGeom>
              <a:avLst/>
              <a:gdLst>
                <a:gd name="T0" fmla="*/ 0 w 78"/>
                <a:gd name="T1" fmla="*/ 0 h 36"/>
                <a:gd name="T2" fmla="*/ 0 w 78"/>
                <a:gd name="T3" fmla="*/ 0 h 36"/>
                <a:gd name="T4" fmla="*/ 0 w 78"/>
                <a:gd name="T5" fmla="*/ 0 h 36"/>
                <a:gd name="T6" fmla="*/ 0 w 78"/>
                <a:gd name="T7" fmla="*/ 0 h 36"/>
                <a:gd name="T8" fmla="*/ 0 w 78"/>
                <a:gd name="T9" fmla="*/ 0 h 36"/>
                <a:gd name="T10" fmla="*/ 0 w 78"/>
                <a:gd name="T11" fmla="*/ 0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8"/>
                <a:gd name="T19" fmla="*/ 0 h 36"/>
                <a:gd name="T20" fmla="*/ 78 w 78"/>
                <a:gd name="T21" fmla="*/ 36 h 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8" h="36">
                  <a:moveTo>
                    <a:pt x="6" y="2"/>
                  </a:moveTo>
                  <a:lnTo>
                    <a:pt x="0" y="36"/>
                  </a:lnTo>
                  <a:lnTo>
                    <a:pt x="78" y="36"/>
                  </a:lnTo>
                  <a:lnTo>
                    <a:pt x="65" y="0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35" name="Freeform 266">
              <a:extLst>
                <a:ext uri="{FF2B5EF4-FFF2-40B4-BE49-F238E27FC236}">
                  <a16:creationId xmlns:a16="http://schemas.microsoft.com/office/drawing/2014/main" id="{1A8E417C-1D8B-A679-8E75-BBA047C030B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28" y="2031"/>
              <a:ext cx="10" cy="5"/>
            </a:xfrm>
            <a:custGeom>
              <a:avLst/>
              <a:gdLst>
                <a:gd name="T0" fmla="*/ 0 w 79"/>
                <a:gd name="T1" fmla="*/ 0 h 36"/>
                <a:gd name="T2" fmla="*/ 0 w 79"/>
                <a:gd name="T3" fmla="*/ 0 h 36"/>
                <a:gd name="T4" fmla="*/ 0 w 79"/>
                <a:gd name="T5" fmla="*/ 0 h 36"/>
                <a:gd name="T6" fmla="*/ 0 w 79"/>
                <a:gd name="T7" fmla="*/ 0 h 36"/>
                <a:gd name="T8" fmla="*/ 0 w 79"/>
                <a:gd name="T9" fmla="*/ 0 h 36"/>
                <a:gd name="T10" fmla="*/ 0 w 79"/>
                <a:gd name="T11" fmla="*/ 0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9"/>
                <a:gd name="T19" fmla="*/ 0 h 36"/>
                <a:gd name="T20" fmla="*/ 79 w 79"/>
                <a:gd name="T21" fmla="*/ 36 h 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9" h="36">
                  <a:moveTo>
                    <a:pt x="7" y="2"/>
                  </a:moveTo>
                  <a:lnTo>
                    <a:pt x="0" y="36"/>
                  </a:lnTo>
                  <a:lnTo>
                    <a:pt x="79" y="36"/>
                  </a:lnTo>
                  <a:lnTo>
                    <a:pt x="64" y="0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36" name="Freeform 267">
              <a:extLst>
                <a:ext uri="{FF2B5EF4-FFF2-40B4-BE49-F238E27FC236}">
                  <a16:creationId xmlns:a16="http://schemas.microsoft.com/office/drawing/2014/main" id="{6D4D0990-B1DB-3112-EC21-B439DDD96D8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43" y="2031"/>
              <a:ext cx="10" cy="5"/>
            </a:xfrm>
            <a:custGeom>
              <a:avLst/>
              <a:gdLst>
                <a:gd name="T0" fmla="*/ 0 w 78"/>
                <a:gd name="T1" fmla="*/ 0 h 36"/>
                <a:gd name="T2" fmla="*/ 0 w 78"/>
                <a:gd name="T3" fmla="*/ 0 h 36"/>
                <a:gd name="T4" fmla="*/ 0 w 78"/>
                <a:gd name="T5" fmla="*/ 0 h 36"/>
                <a:gd name="T6" fmla="*/ 0 w 78"/>
                <a:gd name="T7" fmla="*/ 0 h 36"/>
                <a:gd name="T8" fmla="*/ 0 w 78"/>
                <a:gd name="T9" fmla="*/ 0 h 36"/>
                <a:gd name="T10" fmla="*/ 0 w 78"/>
                <a:gd name="T11" fmla="*/ 0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8"/>
                <a:gd name="T19" fmla="*/ 0 h 36"/>
                <a:gd name="T20" fmla="*/ 78 w 78"/>
                <a:gd name="T21" fmla="*/ 36 h 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8" h="36">
                  <a:moveTo>
                    <a:pt x="7" y="2"/>
                  </a:moveTo>
                  <a:lnTo>
                    <a:pt x="0" y="36"/>
                  </a:lnTo>
                  <a:lnTo>
                    <a:pt x="78" y="36"/>
                  </a:lnTo>
                  <a:lnTo>
                    <a:pt x="64" y="0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37" name="Freeform 268">
              <a:extLst>
                <a:ext uri="{FF2B5EF4-FFF2-40B4-BE49-F238E27FC236}">
                  <a16:creationId xmlns:a16="http://schemas.microsoft.com/office/drawing/2014/main" id="{C684E43F-2838-F317-344C-F3722285A53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58" y="2031"/>
              <a:ext cx="10" cy="5"/>
            </a:xfrm>
            <a:custGeom>
              <a:avLst/>
              <a:gdLst>
                <a:gd name="T0" fmla="*/ 0 w 80"/>
                <a:gd name="T1" fmla="*/ 0 h 36"/>
                <a:gd name="T2" fmla="*/ 0 w 80"/>
                <a:gd name="T3" fmla="*/ 0 h 36"/>
                <a:gd name="T4" fmla="*/ 0 w 80"/>
                <a:gd name="T5" fmla="*/ 0 h 36"/>
                <a:gd name="T6" fmla="*/ 0 w 80"/>
                <a:gd name="T7" fmla="*/ 0 h 36"/>
                <a:gd name="T8" fmla="*/ 0 w 80"/>
                <a:gd name="T9" fmla="*/ 0 h 36"/>
                <a:gd name="T10" fmla="*/ 0 w 80"/>
                <a:gd name="T11" fmla="*/ 0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"/>
                <a:gd name="T19" fmla="*/ 0 h 36"/>
                <a:gd name="T20" fmla="*/ 80 w 80"/>
                <a:gd name="T21" fmla="*/ 36 h 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" h="36">
                  <a:moveTo>
                    <a:pt x="8" y="0"/>
                  </a:moveTo>
                  <a:lnTo>
                    <a:pt x="0" y="36"/>
                  </a:lnTo>
                  <a:lnTo>
                    <a:pt x="80" y="34"/>
                  </a:lnTo>
                  <a:lnTo>
                    <a:pt x="6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38" name="Freeform 269">
              <a:extLst>
                <a:ext uri="{FF2B5EF4-FFF2-40B4-BE49-F238E27FC236}">
                  <a16:creationId xmlns:a16="http://schemas.microsoft.com/office/drawing/2014/main" id="{DFF19328-FEC3-60F4-3B49-54092CE8248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73" y="2031"/>
              <a:ext cx="10" cy="5"/>
            </a:xfrm>
            <a:custGeom>
              <a:avLst/>
              <a:gdLst>
                <a:gd name="T0" fmla="*/ 0 w 80"/>
                <a:gd name="T1" fmla="*/ 0 h 36"/>
                <a:gd name="T2" fmla="*/ 0 w 80"/>
                <a:gd name="T3" fmla="*/ 0 h 36"/>
                <a:gd name="T4" fmla="*/ 0 w 80"/>
                <a:gd name="T5" fmla="*/ 0 h 36"/>
                <a:gd name="T6" fmla="*/ 0 w 80"/>
                <a:gd name="T7" fmla="*/ 0 h 36"/>
                <a:gd name="T8" fmla="*/ 0 w 80"/>
                <a:gd name="T9" fmla="*/ 0 h 36"/>
                <a:gd name="T10" fmla="*/ 0 w 80"/>
                <a:gd name="T11" fmla="*/ 0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"/>
                <a:gd name="T19" fmla="*/ 0 h 36"/>
                <a:gd name="T20" fmla="*/ 80 w 80"/>
                <a:gd name="T21" fmla="*/ 36 h 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" h="36">
                  <a:moveTo>
                    <a:pt x="7" y="0"/>
                  </a:moveTo>
                  <a:lnTo>
                    <a:pt x="0" y="36"/>
                  </a:lnTo>
                  <a:lnTo>
                    <a:pt x="80" y="34"/>
                  </a:lnTo>
                  <a:lnTo>
                    <a:pt x="66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39" name="Freeform 270">
              <a:extLst>
                <a:ext uri="{FF2B5EF4-FFF2-40B4-BE49-F238E27FC236}">
                  <a16:creationId xmlns:a16="http://schemas.microsoft.com/office/drawing/2014/main" id="{048E1452-8800-DBD3-FE6E-FA5B806C857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89" y="2031"/>
              <a:ext cx="10" cy="5"/>
            </a:xfrm>
            <a:custGeom>
              <a:avLst/>
              <a:gdLst>
                <a:gd name="T0" fmla="*/ 0 w 80"/>
                <a:gd name="T1" fmla="*/ 0 h 36"/>
                <a:gd name="T2" fmla="*/ 0 w 80"/>
                <a:gd name="T3" fmla="*/ 0 h 36"/>
                <a:gd name="T4" fmla="*/ 0 w 80"/>
                <a:gd name="T5" fmla="*/ 0 h 36"/>
                <a:gd name="T6" fmla="*/ 0 w 80"/>
                <a:gd name="T7" fmla="*/ 0 h 36"/>
                <a:gd name="T8" fmla="*/ 0 w 80"/>
                <a:gd name="T9" fmla="*/ 0 h 36"/>
                <a:gd name="T10" fmla="*/ 0 w 80"/>
                <a:gd name="T11" fmla="*/ 0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"/>
                <a:gd name="T19" fmla="*/ 0 h 36"/>
                <a:gd name="T20" fmla="*/ 80 w 80"/>
                <a:gd name="T21" fmla="*/ 36 h 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" h="36">
                  <a:moveTo>
                    <a:pt x="8" y="0"/>
                  </a:moveTo>
                  <a:lnTo>
                    <a:pt x="0" y="36"/>
                  </a:lnTo>
                  <a:lnTo>
                    <a:pt x="80" y="34"/>
                  </a:lnTo>
                  <a:lnTo>
                    <a:pt x="65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40" name="Freeform 271">
              <a:extLst>
                <a:ext uri="{FF2B5EF4-FFF2-40B4-BE49-F238E27FC236}">
                  <a16:creationId xmlns:a16="http://schemas.microsoft.com/office/drawing/2014/main" id="{EB08CDC2-4EB5-E247-4692-EAF3C440822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202" y="2031"/>
              <a:ext cx="11" cy="15"/>
            </a:xfrm>
            <a:custGeom>
              <a:avLst/>
              <a:gdLst>
                <a:gd name="T0" fmla="*/ 0 w 90"/>
                <a:gd name="T1" fmla="*/ 0 h 115"/>
                <a:gd name="T2" fmla="*/ 0 w 90"/>
                <a:gd name="T3" fmla="*/ 0 h 115"/>
                <a:gd name="T4" fmla="*/ 0 w 90"/>
                <a:gd name="T5" fmla="*/ 0 h 115"/>
                <a:gd name="T6" fmla="*/ 0 w 90"/>
                <a:gd name="T7" fmla="*/ 0 h 115"/>
                <a:gd name="T8" fmla="*/ 0 w 90"/>
                <a:gd name="T9" fmla="*/ 0 h 115"/>
                <a:gd name="T10" fmla="*/ 0 w 90"/>
                <a:gd name="T11" fmla="*/ 0 h 115"/>
                <a:gd name="T12" fmla="*/ 0 w 90"/>
                <a:gd name="T13" fmla="*/ 0 h 115"/>
                <a:gd name="T14" fmla="*/ 0 w 90"/>
                <a:gd name="T15" fmla="*/ 0 h 115"/>
                <a:gd name="T16" fmla="*/ 0 w 90"/>
                <a:gd name="T17" fmla="*/ 0 h 1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0"/>
                <a:gd name="T28" fmla="*/ 0 h 115"/>
                <a:gd name="T29" fmla="*/ 90 w 90"/>
                <a:gd name="T30" fmla="*/ 115 h 11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0" h="115">
                  <a:moveTo>
                    <a:pt x="6" y="0"/>
                  </a:moveTo>
                  <a:lnTo>
                    <a:pt x="0" y="32"/>
                  </a:lnTo>
                  <a:lnTo>
                    <a:pt x="48" y="36"/>
                  </a:lnTo>
                  <a:lnTo>
                    <a:pt x="59" y="115"/>
                  </a:lnTo>
                  <a:lnTo>
                    <a:pt x="69" y="115"/>
                  </a:lnTo>
                  <a:lnTo>
                    <a:pt x="90" y="45"/>
                  </a:lnTo>
                  <a:lnTo>
                    <a:pt x="76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41" name="Freeform 272">
              <a:extLst>
                <a:ext uri="{FF2B5EF4-FFF2-40B4-BE49-F238E27FC236}">
                  <a16:creationId xmlns:a16="http://schemas.microsoft.com/office/drawing/2014/main" id="{93F1BE35-3A6D-7A03-DCDE-370CBAA7876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219" y="2032"/>
              <a:ext cx="10" cy="10"/>
            </a:xfrm>
            <a:custGeom>
              <a:avLst/>
              <a:gdLst>
                <a:gd name="T0" fmla="*/ 0 w 77"/>
                <a:gd name="T1" fmla="*/ 0 h 82"/>
                <a:gd name="T2" fmla="*/ 0 w 77"/>
                <a:gd name="T3" fmla="*/ 0 h 82"/>
                <a:gd name="T4" fmla="*/ 0 w 77"/>
                <a:gd name="T5" fmla="*/ 0 h 82"/>
                <a:gd name="T6" fmla="*/ 0 w 77"/>
                <a:gd name="T7" fmla="*/ 0 h 82"/>
                <a:gd name="T8" fmla="*/ 0 w 77"/>
                <a:gd name="T9" fmla="*/ 0 h 82"/>
                <a:gd name="T10" fmla="*/ 0 w 77"/>
                <a:gd name="T11" fmla="*/ 0 h 82"/>
                <a:gd name="T12" fmla="*/ 0 w 77"/>
                <a:gd name="T13" fmla="*/ 0 h 82"/>
                <a:gd name="T14" fmla="*/ 0 w 77"/>
                <a:gd name="T15" fmla="*/ 0 h 8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7"/>
                <a:gd name="T25" fmla="*/ 0 h 82"/>
                <a:gd name="T26" fmla="*/ 77 w 77"/>
                <a:gd name="T27" fmla="*/ 82 h 8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7" h="82">
                  <a:moveTo>
                    <a:pt x="8" y="0"/>
                  </a:moveTo>
                  <a:lnTo>
                    <a:pt x="0" y="61"/>
                  </a:lnTo>
                  <a:lnTo>
                    <a:pt x="14" y="82"/>
                  </a:lnTo>
                  <a:lnTo>
                    <a:pt x="33" y="33"/>
                  </a:lnTo>
                  <a:lnTo>
                    <a:pt x="77" y="33"/>
                  </a:lnTo>
                  <a:lnTo>
                    <a:pt x="65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42" name="Freeform 273">
              <a:extLst>
                <a:ext uri="{FF2B5EF4-FFF2-40B4-BE49-F238E27FC236}">
                  <a16:creationId xmlns:a16="http://schemas.microsoft.com/office/drawing/2014/main" id="{41EDA219-8EF3-B358-2257-1141CDA1A88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922" y="1979"/>
              <a:ext cx="356" cy="75"/>
            </a:xfrm>
            <a:custGeom>
              <a:avLst/>
              <a:gdLst>
                <a:gd name="T0" fmla="*/ 5 w 2868"/>
                <a:gd name="T1" fmla="*/ 0 h 605"/>
                <a:gd name="T2" fmla="*/ 0 w 2868"/>
                <a:gd name="T3" fmla="*/ 0 h 605"/>
                <a:gd name="T4" fmla="*/ 0 w 2868"/>
                <a:gd name="T5" fmla="*/ 1 h 605"/>
                <a:gd name="T6" fmla="*/ 0 w 2868"/>
                <a:gd name="T7" fmla="*/ 0 h 605"/>
                <a:gd name="T8" fmla="*/ 5 w 2868"/>
                <a:gd name="T9" fmla="*/ 0 h 605"/>
                <a:gd name="T10" fmla="*/ 5 w 2868"/>
                <a:gd name="T11" fmla="*/ 0 h 605"/>
                <a:gd name="T12" fmla="*/ 5 w 2868"/>
                <a:gd name="T13" fmla="*/ 0 h 60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868"/>
                <a:gd name="T22" fmla="*/ 0 h 605"/>
                <a:gd name="T23" fmla="*/ 2868 w 2868"/>
                <a:gd name="T24" fmla="*/ 605 h 60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868" h="605">
                  <a:moveTo>
                    <a:pt x="2858" y="4"/>
                  </a:moveTo>
                  <a:lnTo>
                    <a:pt x="114" y="0"/>
                  </a:lnTo>
                  <a:lnTo>
                    <a:pt x="0" y="605"/>
                  </a:lnTo>
                  <a:lnTo>
                    <a:pt x="137" y="38"/>
                  </a:lnTo>
                  <a:lnTo>
                    <a:pt x="2868" y="40"/>
                  </a:lnTo>
                  <a:lnTo>
                    <a:pt x="2858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43" name="Freeform 274">
              <a:extLst>
                <a:ext uri="{FF2B5EF4-FFF2-40B4-BE49-F238E27FC236}">
                  <a16:creationId xmlns:a16="http://schemas.microsoft.com/office/drawing/2014/main" id="{A7BB2FE9-7190-D326-F5E2-1DF68B021EE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246" y="1995"/>
              <a:ext cx="14" cy="8"/>
            </a:xfrm>
            <a:custGeom>
              <a:avLst/>
              <a:gdLst>
                <a:gd name="T0" fmla="*/ 0 w 109"/>
                <a:gd name="T1" fmla="*/ 0 h 67"/>
                <a:gd name="T2" fmla="*/ 0 w 109"/>
                <a:gd name="T3" fmla="*/ 0 h 67"/>
                <a:gd name="T4" fmla="*/ 0 w 109"/>
                <a:gd name="T5" fmla="*/ 0 h 67"/>
                <a:gd name="T6" fmla="*/ 0 w 109"/>
                <a:gd name="T7" fmla="*/ 0 h 67"/>
                <a:gd name="T8" fmla="*/ 0 w 109"/>
                <a:gd name="T9" fmla="*/ 0 h 67"/>
                <a:gd name="T10" fmla="*/ 0 w 109"/>
                <a:gd name="T11" fmla="*/ 0 h 67"/>
                <a:gd name="T12" fmla="*/ 0 w 109"/>
                <a:gd name="T13" fmla="*/ 0 h 67"/>
                <a:gd name="T14" fmla="*/ 0 w 109"/>
                <a:gd name="T15" fmla="*/ 0 h 67"/>
                <a:gd name="T16" fmla="*/ 0 w 109"/>
                <a:gd name="T17" fmla="*/ 0 h 67"/>
                <a:gd name="T18" fmla="*/ 0 w 109"/>
                <a:gd name="T19" fmla="*/ 0 h 67"/>
                <a:gd name="T20" fmla="*/ 0 w 109"/>
                <a:gd name="T21" fmla="*/ 0 h 67"/>
                <a:gd name="T22" fmla="*/ 0 w 109"/>
                <a:gd name="T23" fmla="*/ 0 h 6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9"/>
                <a:gd name="T37" fmla="*/ 0 h 67"/>
                <a:gd name="T38" fmla="*/ 109 w 109"/>
                <a:gd name="T39" fmla="*/ 67 h 6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9" h="67">
                  <a:moveTo>
                    <a:pt x="8" y="0"/>
                  </a:moveTo>
                  <a:lnTo>
                    <a:pt x="0" y="63"/>
                  </a:lnTo>
                  <a:lnTo>
                    <a:pt x="16" y="67"/>
                  </a:lnTo>
                  <a:lnTo>
                    <a:pt x="19" y="53"/>
                  </a:lnTo>
                  <a:lnTo>
                    <a:pt x="86" y="51"/>
                  </a:lnTo>
                  <a:lnTo>
                    <a:pt x="99" y="67"/>
                  </a:lnTo>
                  <a:lnTo>
                    <a:pt x="109" y="61"/>
                  </a:lnTo>
                  <a:lnTo>
                    <a:pt x="97" y="19"/>
                  </a:lnTo>
                  <a:lnTo>
                    <a:pt x="21" y="21"/>
                  </a:lnTo>
                  <a:lnTo>
                    <a:pt x="2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44" name="Freeform 275">
              <a:extLst>
                <a:ext uri="{FF2B5EF4-FFF2-40B4-BE49-F238E27FC236}">
                  <a16:creationId xmlns:a16="http://schemas.microsoft.com/office/drawing/2014/main" id="{1B751FD1-A4FD-E2E2-6A78-917C055F446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243" y="1995"/>
              <a:ext cx="2" cy="7"/>
            </a:xfrm>
            <a:custGeom>
              <a:avLst/>
              <a:gdLst>
                <a:gd name="T0" fmla="*/ 0 w 19"/>
                <a:gd name="T1" fmla="*/ 0 h 59"/>
                <a:gd name="T2" fmla="*/ 0 w 19"/>
                <a:gd name="T3" fmla="*/ 0 h 59"/>
                <a:gd name="T4" fmla="*/ 0 w 19"/>
                <a:gd name="T5" fmla="*/ 0 h 59"/>
                <a:gd name="T6" fmla="*/ 0 w 19"/>
                <a:gd name="T7" fmla="*/ 0 h 59"/>
                <a:gd name="T8" fmla="*/ 0 w 19"/>
                <a:gd name="T9" fmla="*/ 0 h 59"/>
                <a:gd name="T10" fmla="*/ 0 w 19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"/>
                <a:gd name="T19" fmla="*/ 0 h 59"/>
                <a:gd name="T20" fmla="*/ 19 w 19"/>
                <a:gd name="T21" fmla="*/ 59 h 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" h="59">
                  <a:moveTo>
                    <a:pt x="8" y="0"/>
                  </a:moveTo>
                  <a:lnTo>
                    <a:pt x="0" y="59"/>
                  </a:lnTo>
                  <a:lnTo>
                    <a:pt x="14" y="59"/>
                  </a:lnTo>
                  <a:lnTo>
                    <a:pt x="19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45" name="Freeform 276">
              <a:extLst>
                <a:ext uri="{FF2B5EF4-FFF2-40B4-BE49-F238E27FC236}">
                  <a16:creationId xmlns:a16="http://schemas.microsoft.com/office/drawing/2014/main" id="{07D701F4-AE12-E7C4-2164-FFB516A251A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218" y="1995"/>
              <a:ext cx="13" cy="8"/>
            </a:xfrm>
            <a:custGeom>
              <a:avLst/>
              <a:gdLst>
                <a:gd name="T0" fmla="*/ 0 w 107"/>
                <a:gd name="T1" fmla="*/ 0 h 66"/>
                <a:gd name="T2" fmla="*/ 0 w 107"/>
                <a:gd name="T3" fmla="*/ 0 h 66"/>
                <a:gd name="T4" fmla="*/ 0 w 107"/>
                <a:gd name="T5" fmla="*/ 0 h 66"/>
                <a:gd name="T6" fmla="*/ 0 w 107"/>
                <a:gd name="T7" fmla="*/ 0 h 66"/>
                <a:gd name="T8" fmla="*/ 0 w 107"/>
                <a:gd name="T9" fmla="*/ 0 h 66"/>
                <a:gd name="T10" fmla="*/ 0 w 107"/>
                <a:gd name="T11" fmla="*/ 0 h 66"/>
                <a:gd name="T12" fmla="*/ 0 w 107"/>
                <a:gd name="T13" fmla="*/ 0 h 66"/>
                <a:gd name="T14" fmla="*/ 0 w 107"/>
                <a:gd name="T15" fmla="*/ 0 h 66"/>
                <a:gd name="T16" fmla="*/ 0 w 107"/>
                <a:gd name="T17" fmla="*/ 0 h 66"/>
                <a:gd name="T18" fmla="*/ 0 w 107"/>
                <a:gd name="T19" fmla="*/ 0 h 66"/>
                <a:gd name="T20" fmla="*/ 0 w 107"/>
                <a:gd name="T21" fmla="*/ 0 h 66"/>
                <a:gd name="T22" fmla="*/ 0 w 107"/>
                <a:gd name="T23" fmla="*/ 0 h 6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7"/>
                <a:gd name="T37" fmla="*/ 0 h 66"/>
                <a:gd name="T38" fmla="*/ 107 w 107"/>
                <a:gd name="T39" fmla="*/ 66 h 6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7" h="66">
                  <a:moveTo>
                    <a:pt x="6" y="0"/>
                  </a:moveTo>
                  <a:lnTo>
                    <a:pt x="0" y="63"/>
                  </a:lnTo>
                  <a:lnTo>
                    <a:pt x="16" y="66"/>
                  </a:lnTo>
                  <a:lnTo>
                    <a:pt x="19" y="53"/>
                  </a:lnTo>
                  <a:lnTo>
                    <a:pt x="86" y="49"/>
                  </a:lnTo>
                  <a:lnTo>
                    <a:pt x="99" y="66"/>
                  </a:lnTo>
                  <a:lnTo>
                    <a:pt x="107" y="61"/>
                  </a:lnTo>
                  <a:lnTo>
                    <a:pt x="97" y="19"/>
                  </a:lnTo>
                  <a:lnTo>
                    <a:pt x="21" y="21"/>
                  </a:lnTo>
                  <a:lnTo>
                    <a:pt x="21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46" name="Freeform 277">
              <a:extLst>
                <a:ext uri="{FF2B5EF4-FFF2-40B4-BE49-F238E27FC236}">
                  <a16:creationId xmlns:a16="http://schemas.microsoft.com/office/drawing/2014/main" id="{25FC7479-C5C2-4431-4626-1A7FF88A03D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203" y="1995"/>
              <a:ext cx="13" cy="9"/>
            </a:xfrm>
            <a:custGeom>
              <a:avLst/>
              <a:gdLst>
                <a:gd name="T0" fmla="*/ 0 w 107"/>
                <a:gd name="T1" fmla="*/ 0 h 68"/>
                <a:gd name="T2" fmla="*/ 0 w 107"/>
                <a:gd name="T3" fmla="*/ 0 h 68"/>
                <a:gd name="T4" fmla="*/ 0 w 107"/>
                <a:gd name="T5" fmla="*/ 0 h 68"/>
                <a:gd name="T6" fmla="*/ 0 w 107"/>
                <a:gd name="T7" fmla="*/ 0 h 68"/>
                <a:gd name="T8" fmla="*/ 0 w 107"/>
                <a:gd name="T9" fmla="*/ 0 h 68"/>
                <a:gd name="T10" fmla="*/ 0 w 107"/>
                <a:gd name="T11" fmla="*/ 0 h 68"/>
                <a:gd name="T12" fmla="*/ 0 w 107"/>
                <a:gd name="T13" fmla="*/ 0 h 68"/>
                <a:gd name="T14" fmla="*/ 0 w 107"/>
                <a:gd name="T15" fmla="*/ 0 h 68"/>
                <a:gd name="T16" fmla="*/ 0 w 107"/>
                <a:gd name="T17" fmla="*/ 0 h 68"/>
                <a:gd name="T18" fmla="*/ 0 w 107"/>
                <a:gd name="T19" fmla="*/ 0 h 68"/>
                <a:gd name="T20" fmla="*/ 0 w 107"/>
                <a:gd name="T21" fmla="*/ 0 h 68"/>
                <a:gd name="T22" fmla="*/ 0 w 107"/>
                <a:gd name="T23" fmla="*/ 0 h 6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7"/>
                <a:gd name="T37" fmla="*/ 0 h 68"/>
                <a:gd name="T38" fmla="*/ 107 w 107"/>
                <a:gd name="T39" fmla="*/ 68 h 6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7" h="68">
                  <a:moveTo>
                    <a:pt x="6" y="0"/>
                  </a:moveTo>
                  <a:lnTo>
                    <a:pt x="0" y="65"/>
                  </a:lnTo>
                  <a:lnTo>
                    <a:pt x="13" y="67"/>
                  </a:lnTo>
                  <a:lnTo>
                    <a:pt x="17" y="53"/>
                  </a:lnTo>
                  <a:lnTo>
                    <a:pt x="86" y="51"/>
                  </a:lnTo>
                  <a:lnTo>
                    <a:pt x="97" y="68"/>
                  </a:lnTo>
                  <a:lnTo>
                    <a:pt x="107" y="61"/>
                  </a:lnTo>
                  <a:lnTo>
                    <a:pt x="97" y="19"/>
                  </a:lnTo>
                  <a:lnTo>
                    <a:pt x="21" y="23"/>
                  </a:lnTo>
                  <a:lnTo>
                    <a:pt x="21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47" name="Freeform 278">
              <a:extLst>
                <a:ext uri="{FF2B5EF4-FFF2-40B4-BE49-F238E27FC236}">
                  <a16:creationId xmlns:a16="http://schemas.microsoft.com/office/drawing/2014/main" id="{0481187C-B145-56F4-E847-DA962C7E14E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88" y="1995"/>
              <a:ext cx="13" cy="9"/>
            </a:xfrm>
            <a:custGeom>
              <a:avLst/>
              <a:gdLst>
                <a:gd name="T0" fmla="*/ 0 w 107"/>
                <a:gd name="T1" fmla="*/ 0 h 68"/>
                <a:gd name="T2" fmla="*/ 0 w 107"/>
                <a:gd name="T3" fmla="*/ 0 h 68"/>
                <a:gd name="T4" fmla="*/ 0 w 107"/>
                <a:gd name="T5" fmla="*/ 0 h 68"/>
                <a:gd name="T6" fmla="*/ 0 w 107"/>
                <a:gd name="T7" fmla="*/ 0 h 68"/>
                <a:gd name="T8" fmla="*/ 0 w 107"/>
                <a:gd name="T9" fmla="*/ 0 h 68"/>
                <a:gd name="T10" fmla="*/ 0 w 107"/>
                <a:gd name="T11" fmla="*/ 0 h 68"/>
                <a:gd name="T12" fmla="*/ 0 w 107"/>
                <a:gd name="T13" fmla="*/ 0 h 68"/>
                <a:gd name="T14" fmla="*/ 0 w 107"/>
                <a:gd name="T15" fmla="*/ 0 h 68"/>
                <a:gd name="T16" fmla="*/ 0 w 107"/>
                <a:gd name="T17" fmla="*/ 0 h 68"/>
                <a:gd name="T18" fmla="*/ 0 w 107"/>
                <a:gd name="T19" fmla="*/ 0 h 68"/>
                <a:gd name="T20" fmla="*/ 0 w 107"/>
                <a:gd name="T21" fmla="*/ 0 h 68"/>
                <a:gd name="T22" fmla="*/ 0 w 107"/>
                <a:gd name="T23" fmla="*/ 0 h 6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7"/>
                <a:gd name="T37" fmla="*/ 0 h 68"/>
                <a:gd name="T38" fmla="*/ 107 w 107"/>
                <a:gd name="T39" fmla="*/ 68 h 6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7" h="68">
                  <a:moveTo>
                    <a:pt x="6" y="0"/>
                  </a:moveTo>
                  <a:lnTo>
                    <a:pt x="0" y="64"/>
                  </a:lnTo>
                  <a:lnTo>
                    <a:pt x="15" y="66"/>
                  </a:lnTo>
                  <a:lnTo>
                    <a:pt x="19" y="53"/>
                  </a:lnTo>
                  <a:lnTo>
                    <a:pt x="86" y="51"/>
                  </a:lnTo>
                  <a:lnTo>
                    <a:pt x="97" y="68"/>
                  </a:lnTo>
                  <a:lnTo>
                    <a:pt x="107" y="61"/>
                  </a:lnTo>
                  <a:lnTo>
                    <a:pt x="97" y="21"/>
                  </a:lnTo>
                  <a:lnTo>
                    <a:pt x="21" y="23"/>
                  </a:lnTo>
                  <a:lnTo>
                    <a:pt x="21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48" name="Freeform 279">
              <a:extLst>
                <a:ext uri="{FF2B5EF4-FFF2-40B4-BE49-F238E27FC236}">
                  <a16:creationId xmlns:a16="http://schemas.microsoft.com/office/drawing/2014/main" id="{F35374FF-6B8A-A46F-9D21-EC221F6DD8C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73" y="1996"/>
              <a:ext cx="14" cy="8"/>
            </a:xfrm>
            <a:custGeom>
              <a:avLst/>
              <a:gdLst>
                <a:gd name="T0" fmla="*/ 0 w 108"/>
                <a:gd name="T1" fmla="*/ 0 h 66"/>
                <a:gd name="T2" fmla="*/ 0 w 108"/>
                <a:gd name="T3" fmla="*/ 0 h 66"/>
                <a:gd name="T4" fmla="*/ 0 w 108"/>
                <a:gd name="T5" fmla="*/ 0 h 66"/>
                <a:gd name="T6" fmla="*/ 0 w 108"/>
                <a:gd name="T7" fmla="*/ 0 h 66"/>
                <a:gd name="T8" fmla="*/ 0 w 108"/>
                <a:gd name="T9" fmla="*/ 0 h 66"/>
                <a:gd name="T10" fmla="*/ 0 w 108"/>
                <a:gd name="T11" fmla="*/ 0 h 66"/>
                <a:gd name="T12" fmla="*/ 0 w 108"/>
                <a:gd name="T13" fmla="*/ 0 h 66"/>
                <a:gd name="T14" fmla="*/ 0 w 108"/>
                <a:gd name="T15" fmla="*/ 0 h 66"/>
                <a:gd name="T16" fmla="*/ 0 w 108"/>
                <a:gd name="T17" fmla="*/ 0 h 66"/>
                <a:gd name="T18" fmla="*/ 0 w 108"/>
                <a:gd name="T19" fmla="*/ 0 h 66"/>
                <a:gd name="T20" fmla="*/ 0 w 108"/>
                <a:gd name="T21" fmla="*/ 0 h 66"/>
                <a:gd name="T22" fmla="*/ 0 w 108"/>
                <a:gd name="T23" fmla="*/ 0 h 6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8"/>
                <a:gd name="T37" fmla="*/ 0 h 66"/>
                <a:gd name="T38" fmla="*/ 108 w 108"/>
                <a:gd name="T39" fmla="*/ 66 h 6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8" h="66">
                  <a:moveTo>
                    <a:pt x="6" y="0"/>
                  </a:moveTo>
                  <a:lnTo>
                    <a:pt x="0" y="62"/>
                  </a:lnTo>
                  <a:lnTo>
                    <a:pt x="15" y="66"/>
                  </a:lnTo>
                  <a:lnTo>
                    <a:pt x="19" y="53"/>
                  </a:lnTo>
                  <a:lnTo>
                    <a:pt x="85" y="49"/>
                  </a:lnTo>
                  <a:lnTo>
                    <a:pt x="99" y="66"/>
                  </a:lnTo>
                  <a:lnTo>
                    <a:pt x="108" y="60"/>
                  </a:lnTo>
                  <a:lnTo>
                    <a:pt x="97" y="19"/>
                  </a:lnTo>
                  <a:lnTo>
                    <a:pt x="21" y="20"/>
                  </a:lnTo>
                  <a:lnTo>
                    <a:pt x="21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49" name="Freeform 280">
              <a:extLst>
                <a:ext uri="{FF2B5EF4-FFF2-40B4-BE49-F238E27FC236}">
                  <a16:creationId xmlns:a16="http://schemas.microsoft.com/office/drawing/2014/main" id="{B22216B3-99A1-9192-150E-6381482EBA8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71" y="1995"/>
              <a:ext cx="2" cy="8"/>
            </a:xfrm>
            <a:custGeom>
              <a:avLst/>
              <a:gdLst>
                <a:gd name="T0" fmla="*/ 0 w 13"/>
                <a:gd name="T1" fmla="*/ 0 h 61"/>
                <a:gd name="T2" fmla="*/ 0 w 13"/>
                <a:gd name="T3" fmla="*/ 0 h 61"/>
                <a:gd name="T4" fmla="*/ 0 w 13"/>
                <a:gd name="T5" fmla="*/ 0 h 61"/>
                <a:gd name="T6" fmla="*/ 0 w 13"/>
                <a:gd name="T7" fmla="*/ 0 h 61"/>
                <a:gd name="T8" fmla="*/ 0 w 13"/>
                <a:gd name="T9" fmla="*/ 0 h 61"/>
                <a:gd name="T10" fmla="*/ 0 w 13"/>
                <a:gd name="T11" fmla="*/ 0 h 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"/>
                <a:gd name="T19" fmla="*/ 0 h 61"/>
                <a:gd name="T20" fmla="*/ 13 w 13"/>
                <a:gd name="T21" fmla="*/ 61 h 6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" h="61">
                  <a:moveTo>
                    <a:pt x="2" y="0"/>
                  </a:moveTo>
                  <a:lnTo>
                    <a:pt x="0" y="61"/>
                  </a:lnTo>
                  <a:lnTo>
                    <a:pt x="13" y="61"/>
                  </a:lnTo>
                  <a:lnTo>
                    <a:pt x="13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50" name="Freeform 281">
              <a:extLst>
                <a:ext uri="{FF2B5EF4-FFF2-40B4-BE49-F238E27FC236}">
                  <a16:creationId xmlns:a16="http://schemas.microsoft.com/office/drawing/2014/main" id="{6078B26C-5D3C-E6C2-15BC-45752FC7311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52" y="1995"/>
              <a:ext cx="12" cy="9"/>
            </a:xfrm>
            <a:custGeom>
              <a:avLst/>
              <a:gdLst>
                <a:gd name="T0" fmla="*/ 0 w 99"/>
                <a:gd name="T1" fmla="*/ 0 h 68"/>
                <a:gd name="T2" fmla="*/ 0 w 99"/>
                <a:gd name="T3" fmla="*/ 0 h 68"/>
                <a:gd name="T4" fmla="*/ 0 w 99"/>
                <a:gd name="T5" fmla="*/ 0 h 68"/>
                <a:gd name="T6" fmla="*/ 0 w 99"/>
                <a:gd name="T7" fmla="*/ 0 h 68"/>
                <a:gd name="T8" fmla="*/ 0 w 99"/>
                <a:gd name="T9" fmla="*/ 0 h 68"/>
                <a:gd name="T10" fmla="*/ 0 w 99"/>
                <a:gd name="T11" fmla="*/ 0 h 68"/>
                <a:gd name="T12" fmla="*/ 0 w 99"/>
                <a:gd name="T13" fmla="*/ 0 h 68"/>
                <a:gd name="T14" fmla="*/ 0 w 99"/>
                <a:gd name="T15" fmla="*/ 0 h 68"/>
                <a:gd name="T16" fmla="*/ 0 w 99"/>
                <a:gd name="T17" fmla="*/ 0 h 68"/>
                <a:gd name="T18" fmla="*/ 0 w 99"/>
                <a:gd name="T19" fmla="*/ 0 h 68"/>
                <a:gd name="T20" fmla="*/ 0 w 99"/>
                <a:gd name="T21" fmla="*/ 0 h 68"/>
                <a:gd name="T22" fmla="*/ 0 w 99"/>
                <a:gd name="T23" fmla="*/ 0 h 6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9"/>
                <a:gd name="T37" fmla="*/ 0 h 68"/>
                <a:gd name="T38" fmla="*/ 99 w 99"/>
                <a:gd name="T39" fmla="*/ 68 h 6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9" h="68">
                  <a:moveTo>
                    <a:pt x="2" y="2"/>
                  </a:moveTo>
                  <a:lnTo>
                    <a:pt x="0" y="53"/>
                  </a:lnTo>
                  <a:lnTo>
                    <a:pt x="32" y="55"/>
                  </a:lnTo>
                  <a:lnTo>
                    <a:pt x="40" y="66"/>
                  </a:lnTo>
                  <a:lnTo>
                    <a:pt x="74" y="68"/>
                  </a:lnTo>
                  <a:lnTo>
                    <a:pt x="82" y="53"/>
                  </a:lnTo>
                  <a:lnTo>
                    <a:pt x="99" y="51"/>
                  </a:lnTo>
                  <a:lnTo>
                    <a:pt x="91" y="15"/>
                  </a:lnTo>
                  <a:lnTo>
                    <a:pt x="17" y="17"/>
                  </a:lnTo>
                  <a:lnTo>
                    <a:pt x="21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51" name="Freeform 282">
              <a:extLst>
                <a:ext uri="{FF2B5EF4-FFF2-40B4-BE49-F238E27FC236}">
                  <a16:creationId xmlns:a16="http://schemas.microsoft.com/office/drawing/2014/main" id="{5A576F02-E641-339F-2E64-DD66711389C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38" y="1995"/>
              <a:ext cx="12" cy="9"/>
            </a:xfrm>
            <a:custGeom>
              <a:avLst/>
              <a:gdLst>
                <a:gd name="T0" fmla="*/ 0 w 101"/>
                <a:gd name="T1" fmla="*/ 0 h 68"/>
                <a:gd name="T2" fmla="*/ 0 w 101"/>
                <a:gd name="T3" fmla="*/ 0 h 68"/>
                <a:gd name="T4" fmla="*/ 0 w 101"/>
                <a:gd name="T5" fmla="*/ 0 h 68"/>
                <a:gd name="T6" fmla="*/ 0 w 101"/>
                <a:gd name="T7" fmla="*/ 0 h 68"/>
                <a:gd name="T8" fmla="*/ 0 w 101"/>
                <a:gd name="T9" fmla="*/ 0 h 68"/>
                <a:gd name="T10" fmla="*/ 0 w 101"/>
                <a:gd name="T11" fmla="*/ 0 h 68"/>
                <a:gd name="T12" fmla="*/ 0 w 101"/>
                <a:gd name="T13" fmla="*/ 0 h 68"/>
                <a:gd name="T14" fmla="*/ 0 w 101"/>
                <a:gd name="T15" fmla="*/ 0 h 68"/>
                <a:gd name="T16" fmla="*/ 0 w 101"/>
                <a:gd name="T17" fmla="*/ 0 h 68"/>
                <a:gd name="T18" fmla="*/ 0 w 101"/>
                <a:gd name="T19" fmla="*/ 0 h 68"/>
                <a:gd name="T20" fmla="*/ 0 w 101"/>
                <a:gd name="T21" fmla="*/ 0 h 68"/>
                <a:gd name="T22" fmla="*/ 0 w 101"/>
                <a:gd name="T23" fmla="*/ 0 h 6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1"/>
                <a:gd name="T37" fmla="*/ 0 h 68"/>
                <a:gd name="T38" fmla="*/ 101 w 101"/>
                <a:gd name="T39" fmla="*/ 68 h 6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1" h="68">
                  <a:moveTo>
                    <a:pt x="4" y="4"/>
                  </a:moveTo>
                  <a:lnTo>
                    <a:pt x="0" y="55"/>
                  </a:lnTo>
                  <a:lnTo>
                    <a:pt x="34" y="57"/>
                  </a:lnTo>
                  <a:lnTo>
                    <a:pt x="42" y="68"/>
                  </a:lnTo>
                  <a:lnTo>
                    <a:pt x="76" y="68"/>
                  </a:lnTo>
                  <a:lnTo>
                    <a:pt x="84" y="55"/>
                  </a:lnTo>
                  <a:lnTo>
                    <a:pt x="101" y="53"/>
                  </a:lnTo>
                  <a:lnTo>
                    <a:pt x="93" y="17"/>
                  </a:lnTo>
                  <a:lnTo>
                    <a:pt x="19" y="17"/>
                  </a:lnTo>
                  <a:lnTo>
                    <a:pt x="23" y="0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52" name="Freeform 283">
              <a:extLst>
                <a:ext uri="{FF2B5EF4-FFF2-40B4-BE49-F238E27FC236}">
                  <a16:creationId xmlns:a16="http://schemas.microsoft.com/office/drawing/2014/main" id="{632F6078-01E3-D1FB-1AD2-AC9265B11B0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24" y="1995"/>
              <a:ext cx="12" cy="8"/>
            </a:xfrm>
            <a:custGeom>
              <a:avLst/>
              <a:gdLst>
                <a:gd name="T0" fmla="*/ 0 w 99"/>
                <a:gd name="T1" fmla="*/ 0 h 66"/>
                <a:gd name="T2" fmla="*/ 0 w 99"/>
                <a:gd name="T3" fmla="*/ 0 h 66"/>
                <a:gd name="T4" fmla="*/ 0 w 99"/>
                <a:gd name="T5" fmla="*/ 0 h 66"/>
                <a:gd name="T6" fmla="*/ 0 w 99"/>
                <a:gd name="T7" fmla="*/ 0 h 66"/>
                <a:gd name="T8" fmla="*/ 0 w 99"/>
                <a:gd name="T9" fmla="*/ 0 h 66"/>
                <a:gd name="T10" fmla="*/ 0 w 99"/>
                <a:gd name="T11" fmla="*/ 0 h 66"/>
                <a:gd name="T12" fmla="*/ 0 w 99"/>
                <a:gd name="T13" fmla="*/ 0 h 66"/>
                <a:gd name="T14" fmla="*/ 0 w 99"/>
                <a:gd name="T15" fmla="*/ 0 h 66"/>
                <a:gd name="T16" fmla="*/ 0 w 99"/>
                <a:gd name="T17" fmla="*/ 0 h 66"/>
                <a:gd name="T18" fmla="*/ 0 w 99"/>
                <a:gd name="T19" fmla="*/ 0 h 66"/>
                <a:gd name="T20" fmla="*/ 0 w 99"/>
                <a:gd name="T21" fmla="*/ 0 h 66"/>
                <a:gd name="T22" fmla="*/ 0 w 99"/>
                <a:gd name="T23" fmla="*/ 0 h 6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9"/>
                <a:gd name="T37" fmla="*/ 0 h 66"/>
                <a:gd name="T38" fmla="*/ 99 w 99"/>
                <a:gd name="T39" fmla="*/ 66 h 6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9" h="66">
                  <a:moveTo>
                    <a:pt x="2" y="2"/>
                  </a:moveTo>
                  <a:lnTo>
                    <a:pt x="0" y="53"/>
                  </a:lnTo>
                  <a:lnTo>
                    <a:pt x="32" y="55"/>
                  </a:lnTo>
                  <a:lnTo>
                    <a:pt x="40" y="66"/>
                  </a:lnTo>
                  <a:lnTo>
                    <a:pt x="74" y="66"/>
                  </a:lnTo>
                  <a:lnTo>
                    <a:pt x="82" y="53"/>
                  </a:lnTo>
                  <a:lnTo>
                    <a:pt x="99" y="51"/>
                  </a:lnTo>
                  <a:lnTo>
                    <a:pt x="91" y="15"/>
                  </a:lnTo>
                  <a:lnTo>
                    <a:pt x="17" y="15"/>
                  </a:lnTo>
                  <a:lnTo>
                    <a:pt x="21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53" name="Freeform 284">
              <a:extLst>
                <a:ext uri="{FF2B5EF4-FFF2-40B4-BE49-F238E27FC236}">
                  <a16:creationId xmlns:a16="http://schemas.microsoft.com/office/drawing/2014/main" id="{76B0D3A5-B71A-1922-A149-54F6B07B312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09" y="1995"/>
              <a:ext cx="12" cy="8"/>
            </a:xfrm>
            <a:custGeom>
              <a:avLst/>
              <a:gdLst>
                <a:gd name="T0" fmla="*/ 0 w 101"/>
                <a:gd name="T1" fmla="*/ 0 h 66"/>
                <a:gd name="T2" fmla="*/ 0 w 101"/>
                <a:gd name="T3" fmla="*/ 0 h 66"/>
                <a:gd name="T4" fmla="*/ 0 w 101"/>
                <a:gd name="T5" fmla="*/ 0 h 66"/>
                <a:gd name="T6" fmla="*/ 0 w 101"/>
                <a:gd name="T7" fmla="*/ 0 h 66"/>
                <a:gd name="T8" fmla="*/ 0 w 101"/>
                <a:gd name="T9" fmla="*/ 0 h 66"/>
                <a:gd name="T10" fmla="*/ 0 w 101"/>
                <a:gd name="T11" fmla="*/ 0 h 66"/>
                <a:gd name="T12" fmla="*/ 0 w 101"/>
                <a:gd name="T13" fmla="*/ 0 h 66"/>
                <a:gd name="T14" fmla="*/ 0 w 101"/>
                <a:gd name="T15" fmla="*/ 0 h 66"/>
                <a:gd name="T16" fmla="*/ 0 w 101"/>
                <a:gd name="T17" fmla="*/ 0 h 66"/>
                <a:gd name="T18" fmla="*/ 0 w 101"/>
                <a:gd name="T19" fmla="*/ 0 h 66"/>
                <a:gd name="T20" fmla="*/ 0 w 101"/>
                <a:gd name="T21" fmla="*/ 0 h 66"/>
                <a:gd name="T22" fmla="*/ 0 w 101"/>
                <a:gd name="T23" fmla="*/ 0 h 6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1"/>
                <a:gd name="T37" fmla="*/ 0 h 66"/>
                <a:gd name="T38" fmla="*/ 101 w 101"/>
                <a:gd name="T39" fmla="*/ 66 h 6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1" h="66">
                  <a:moveTo>
                    <a:pt x="4" y="2"/>
                  </a:moveTo>
                  <a:lnTo>
                    <a:pt x="0" y="53"/>
                  </a:lnTo>
                  <a:lnTo>
                    <a:pt x="34" y="55"/>
                  </a:lnTo>
                  <a:lnTo>
                    <a:pt x="42" y="66"/>
                  </a:lnTo>
                  <a:lnTo>
                    <a:pt x="76" y="66"/>
                  </a:lnTo>
                  <a:lnTo>
                    <a:pt x="84" y="53"/>
                  </a:lnTo>
                  <a:lnTo>
                    <a:pt x="101" y="51"/>
                  </a:lnTo>
                  <a:lnTo>
                    <a:pt x="93" y="15"/>
                  </a:lnTo>
                  <a:lnTo>
                    <a:pt x="19" y="17"/>
                  </a:lnTo>
                  <a:lnTo>
                    <a:pt x="23" y="0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54" name="Freeform 285">
              <a:extLst>
                <a:ext uri="{FF2B5EF4-FFF2-40B4-BE49-F238E27FC236}">
                  <a16:creationId xmlns:a16="http://schemas.microsoft.com/office/drawing/2014/main" id="{367B9995-FE7D-4B4D-277E-653E735D91A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05" y="1995"/>
              <a:ext cx="2" cy="7"/>
            </a:xfrm>
            <a:custGeom>
              <a:avLst/>
              <a:gdLst>
                <a:gd name="T0" fmla="*/ 0 w 17"/>
                <a:gd name="T1" fmla="*/ 0 h 53"/>
                <a:gd name="T2" fmla="*/ 0 w 17"/>
                <a:gd name="T3" fmla="*/ 0 h 53"/>
                <a:gd name="T4" fmla="*/ 0 w 17"/>
                <a:gd name="T5" fmla="*/ 0 h 53"/>
                <a:gd name="T6" fmla="*/ 0 w 17"/>
                <a:gd name="T7" fmla="*/ 0 h 53"/>
                <a:gd name="T8" fmla="*/ 0 w 17"/>
                <a:gd name="T9" fmla="*/ 0 h 53"/>
                <a:gd name="T10" fmla="*/ 0 w 17"/>
                <a:gd name="T11" fmla="*/ 0 h 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53"/>
                <a:gd name="T20" fmla="*/ 17 w 17"/>
                <a:gd name="T21" fmla="*/ 53 h 5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53">
                  <a:moveTo>
                    <a:pt x="2" y="0"/>
                  </a:moveTo>
                  <a:lnTo>
                    <a:pt x="0" y="53"/>
                  </a:lnTo>
                  <a:lnTo>
                    <a:pt x="13" y="53"/>
                  </a:lnTo>
                  <a:lnTo>
                    <a:pt x="17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55" name="Freeform 286">
              <a:extLst>
                <a:ext uri="{FF2B5EF4-FFF2-40B4-BE49-F238E27FC236}">
                  <a16:creationId xmlns:a16="http://schemas.microsoft.com/office/drawing/2014/main" id="{B57932A2-8289-776B-55C7-1A89C8C51D6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86" y="1995"/>
              <a:ext cx="13" cy="9"/>
            </a:xfrm>
            <a:custGeom>
              <a:avLst/>
              <a:gdLst>
                <a:gd name="T0" fmla="*/ 0 w 106"/>
                <a:gd name="T1" fmla="*/ 0 h 68"/>
                <a:gd name="T2" fmla="*/ 0 w 106"/>
                <a:gd name="T3" fmla="*/ 0 h 68"/>
                <a:gd name="T4" fmla="*/ 0 w 106"/>
                <a:gd name="T5" fmla="*/ 0 h 68"/>
                <a:gd name="T6" fmla="*/ 0 w 106"/>
                <a:gd name="T7" fmla="*/ 0 h 68"/>
                <a:gd name="T8" fmla="*/ 0 w 106"/>
                <a:gd name="T9" fmla="*/ 0 h 68"/>
                <a:gd name="T10" fmla="*/ 0 w 106"/>
                <a:gd name="T11" fmla="*/ 0 h 68"/>
                <a:gd name="T12" fmla="*/ 0 w 106"/>
                <a:gd name="T13" fmla="*/ 0 h 68"/>
                <a:gd name="T14" fmla="*/ 0 w 106"/>
                <a:gd name="T15" fmla="*/ 0 h 68"/>
                <a:gd name="T16" fmla="*/ 0 w 106"/>
                <a:gd name="T17" fmla="*/ 0 h 68"/>
                <a:gd name="T18" fmla="*/ 0 w 106"/>
                <a:gd name="T19" fmla="*/ 0 h 68"/>
                <a:gd name="T20" fmla="*/ 0 w 106"/>
                <a:gd name="T21" fmla="*/ 0 h 68"/>
                <a:gd name="T22" fmla="*/ 0 w 106"/>
                <a:gd name="T23" fmla="*/ 0 h 6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6"/>
                <a:gd name="T37" fmla="*/ 0 h 68"/>
                <a:gd name="T38" fmla="*/ 106 w 106"/>
                <a:gd name="T39" fmla="*/ 68 h 6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6" h="68">
                  <a:moveTo>
                    <a:pt x="5" y="0"/>
                  </a:moveTo>
                  <a:lnTo>
                    <a:pt x="0" y="64"/>
                  </a:lnTo>
                  <a:lnTo>
                    <a:pt x="13" y="66"/>
                  </a:lnTo>
                  <a:lnTo>
                    <a:pt x="17" y="53"/>
                  </a:lnTo>
                  <a:lnTo>
                    <a:pt x="85" y="51"/>
                  </a:lnTo>
                  <a:lnTo>
                    <a:pt x="96" y="68"/>
                  </a:lnTo>
                  <a:lnTo>
                    <a:pt x="106" y="61"/>
                  </a:lnTo>
                  <a:lnTo>
                    <a:pt x="95" y="21"/>
                  </a:lnTo>
                  <a:lnTo>
                    <a:pt x="20" y="23"/>
                  </a:lnTo>
                  <a:lnTo>
                    <a:pt x="2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56" name="Freeform 287">
              <a:extLst>
                <a:ext uri="{FF2B5EF4-FFF2-40B4-BE49-F238E27FC236}">
                  <a16:creationId xmlns:a16="http://schemas.microsoft.com/office/drawing/2014/main" id="{603382C1-29DF-8EAF-BBA9-B6F84C929CD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71" y="1995"/>
              <a:ext cx="14" cy="8"/>
            </a:xfrm>
            <a:custGeom>
              <a:avLst/>
              <a:gdLst>
                <a:gd name="T0" fmla="*/ 0 w 108"/>
                <a:gd name="T1" fmla="*/ 0 h 66"/>
                <a:gd name="T2" fmla="*/ 0 w 108"/>
                <a:gd name="T3" fmla="*/ 0 h 66"/>
                <a:gd name="T4" fmla="*/ 0 w 108"/>
                <a:gd name="T5" fmla="*/ 0 h 66"/>
                <a:gd name="T6" fmla="*/ 0 w 108"/>
                <a:gd name="T7" fmla="*/ 0 h 66"/>
                <a:gd name="T8" fmla="*/ 0 w 108"/>
                <a:gd name="T9" fmla="*/ 0 h 66"/>
                <a:gd name="T10" fmla="*/ 0 w 108"/>
                <a:gd name="T11" fmla="*/ 0 h 66"/>
                <a:gd name="T12" fmla="*/ 0 w 108"/>
                <a:gd name="T13" fmla="*/ 0 h 66"/>
                <a:gd name="T14" fmla="*/ 0 w 108"/>
                <a:gd name="T15" fmla="*/ 0 h 66"/>
                <a:gd name="T16" fmla="*/ 0 w 108"/>
                <a:gd name="T17" fmla="*/ 0 h 66"/>
                <a:gd name="T18" fmla="*/ 0 w 108"/>
                <a:gd name="T19" fmla="*/ 0 h 66"/>
                <a:gd name="T20" fmla="*/ 0 w 108"/>
                <a:gd name="T21" fmla="*/ 0 h 66"/>
                <a:gd name="T22" fmla="*/ 0 w 108"/>
                <a:gd name="T23" fmla="*/ 0 h 6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8"/>
                <a:gd name="T37" fmla="*/ 0 h 66"/>
                <a:gd name="T38" fmla="*/ 108 w 108"/>
                <a:gd name="T39" fmla="*/ 66 h 6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8" h="66">
                  <a:moveTo>
                    <a:pt x="7" y="0"/>
                  </a:moveTo>
                  <a:lnTo>
                    <a:pt x="0" y="63"/>
                  </a:lnTo>
                  <a:lnTo>
                    <a:pt x="15" y="64"/>
                  </a:lnTo>
                  <a:lnTo>
                    <a:pt x="19" y="51"/>
                  </a:lnTo>
                  <a:lnTo>
                    <a:pt x="85" y="49"/>
                  </a:lnTo>
                  <a:lnTo>
                    <a:pt x="98" y="66"/>
                  </a:lnTo>
                  <a:lnTo>
                    <a:pt x="108" y="59"/>
                  </a:lnTo>
                  <a:lnTo>
                    <a:pt x="96" y="19"/>
                  </a:lnTo>
                  <a:lnTo>
                    <a:pt x="20" y="21"/>
                  </a:lnTo>
                  <a:lnTo>
                    <a:pt x="2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57" name="Freeform 288">
              <a:extLst>
                <a:ext uri="{FF2B5EF4-FFF2-40B4-BE49-F238E27FC236}">
                  <a16:creationId xmlns:a16="http://schemas.microsoft.com/office/drawing/2014/main" id="{270595C3-F35C-BBA7-BF55-B6C6A7F8333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57" y="1995"/>
              <a:ext cx="13" cy="8"/>
            </a:xfrm>
            <a:custGeom>
              <a:avLst/>
              <a:gdLst>
                <a:gd name="T0" fmla="*/ 0 w 107"/>
                <a:gd name="T1" fmla="*/ 0 h 66"/>
                <a:gd name="T2" fmla="*/ 0 w 107"/>
                <a:gd name="T3" fmla="*/ 0 h 66"/>
                <a:gd name="T4" fmla="*/ 0 w 107"/>
                <a:gd name="T5" fmla="*/ 0 h 66"/>
                <a:gd name="T6" fmla="*/ 0 w 107"/>
                <a:gd name="T7" fmla="*/ 0 h 66"/>
                <a:gd name="T8" fmla="*/ 0 w 107"/>
                <a:gd name="T9" fmla="*/ 0 h 66"/>
                <a:gd name="T10" fmla="*/ 0 w 107"/>
                <a:gd name="T11" fmla="*/ 0 h 66"/>
                <a:gd name="T12" fmla="*/ 0 w 107"/>
                <a:gd name="T13" fmla="*/ 0 h 66"/>
                <a:gd name="T14" fmla="*/ 0 w 107"/>
                <a:gd name="T15" fmla="*/ 0 h 66"/>
                <a:gd name="T16" fmla="*/ 0 w 107"/>
                <a:gd name="T17" fmla="*/ 0 h 66"/>
                <a:gd name="T18" fmla="*/ 0 w 107"/>
                <a:gd name="T19" fmla="*/ 0 h 66"/>
                <a:gd name="T20" fmla="*/ 0 w 107"/>
                <a:gd name="T21" fmla="*/ 0 h 66"/>
                <a:gd name="T22" fmla="*/ 0 w 107"/>
                <a:gd name="T23" fmla="*/ 0 h 6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7"/>
                <a:gd name="T37" fmla="*/ 0 h 66"/>
                <a:gd name="T38" fmla="*/ 107 w 107"/>
                <a:gd name="T39" fmla="*/ 66 h 6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7" h="66">
                  <a:moveTo>
                    <a:pt x="6" y="0"/>
                  </a:moveTo>
                  <a:lnTo>
                    <a:pt x="0" y="63"/>
                  </a:lnTo>
                  <a:lnTo>
                    <a:pt x="16" y="65"/>
                  </a:lnTo>
                  <a:lnTo>
                    <a:pt x="19" y="53"/>
                  </a:lnTo>
                  <a:lnTo>
                    <a:pt x="86" y="49"/>
                  </a:lnTo>
                  <a:lnTo>
                    <a:pt x="97" y="66"/>
                  </a:lnTo>
                  <a:lnTo>
                    <a:pt x="107" y="59"/>
                  </a:lnTo>
                  <a:lnTo>
                    <a:pt x="97" y="19"/>
                  </a:lnTo>
                  <a:lnTo>
                    <a:pt x="21" y="21"/>
                  </a:lnTo>
                  <a:lnTo>
                    <a:pt x="21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58" name="Freeform 289">
              <a:extLst>
                <a:ext uri="{FF2B5EF4-FFF2-40B4-BE49-F238E27FC236}">
                  <a16:creationId xmlns:a16="http://schemas.microsoft.com/office/drawing/2014/main" id="{5F132BEE-BFAB-1CAA-B1A2-560A5EF5099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42" y="1995"/>
              <a:ext cx="13" cy="8"/>
            </a:xfrm>
            <a:custGeom>
              <a:avLst/>
              <a:gdLst>
                <a:gd name="T0" fmla="*/ 0 w 107"/>
                <a:gd name="T1" fmla="*/ 0 h 66"/>
                <a:gd name="T2" fmla="*/ 0 w 107"/>
                <a:gd name="T3" fmla="*/ 0 h 66"/>
                <a:gd name="T4" fmla="*/ 0 w 107"/>
                <a:gd name="T5" fmla="*/ 0 h 66"/>
                <a:gd name="T6" fmla="*/ 0 w 107"/>
                <a:gd name="T7" fmla="*/ 0 h 66"/>
                <a:gd name="T8" fmla="*/ 0 w 107"/>
                <a:gd name="T9" fmla="*/ 0 h 66"/>
                <a:gd name="T10" fmla="*/ 0 w 107"/>
                <a:gd name="T11" fmla="*/ 0 h 66"/>
                <a:gd name="T12" fmla="*/ 0 w 107"/>
                <a:gd name="T13" fmla="*/ 0 h 66"/>
                <a:gd name="T14" fmla="*/ 0 w 107"/>
                <a:gd name="T15" fmla="*/ 0 h 66"/>
                <a:gd name="T16" fmla="*/ 0 w 107"/>
                <a:gd name="T17" fmla="*/ 0 h 66"/>
                <a:gd name="T18" fmla="*/ 0 w 107"/>
                <a:gd name="T19" fmla="*/ 0 h 66"/>
                <a:gd name="T20" fmla="*/ 0 w 107"/>
                <a:gd name="T21" fmla="*/ 0 h 66"/>
                <a:gd name="T22" fmla="*/ 0 w 107"/>
                <a:gd name="T23" fmla="*/ 0 h 6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7"/>
                <a:gd name="T37" fmla="*/ 0 h 66"/>
                <a:gd name="T38" fmla="*/ 107 w 107"/>
                <a:gd name="T39" fmla="*/ 66 h 6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7" h="66">
                  <a:moveTo>
                    <a:pt x="6" y="0"/>
                  </a:moveTo>
                  <a:lnTo>
                    <a:pt x="0" y="63"/>
                  </a:lnTo>
                  <a:lnTo>
                    <a:pt x="14" y="64"/>
                  </a:lnTo>
                  <a:lnTo>
                    <a:pt x="17" y="53"/>
                  </a:lnTo>
                  <a:lnTo>
                    <a:pt x="86" y="49"/>
                  </a:lnTo>
                  <a:lnTo>
                    <a:pt x="97" y="66"/>
                  </a:lnTo>
                  <a:lnTo>
                    <a:pt x="107" y="61"/>
                  </a:lnTo>
                  <a:lnTo>
                    <a:pt x="95" y="19"/>
                  </a:lnTo>
                  <a:lnTo>
                    <a:pt x="19" y="21"/>
                  </a:lnTo>
                  <a:lnTo>
                    <a:pt x="21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59" name="Freeform 290">
              <a:extLst>
                <a:ext uri="{FF2B5EF4-FFF2-40B4-BE49-F238E27FC236}">
                  <a16:creationId xmlns:a16="http://schemas.microsoft.com/office/drawing/2014/main" id="{2340AD88-4C03-5295-2E10-DAD2A9EE903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39" y="1996"/>
              <a:ext cx="3" cy="8"/>
            </a:xfrm>
            <a:custGeom>
              <a:avLst/>
              <a:gdLst>
                <a:gd name="T0" fmla="*/ 0 w 21"/>
                <a:gd name="T1" fmla="*/ 0 h 62"/>
                <a:gd name="T2" fmla="*/ 0 w 21"/>
                <a:gd name="T3" fmla="*/ 0 h 62"/>
                <a:gd name="T4" fmla="*/ 0 w 21"/>
                <a:gd name="T5" fmla="*/ 0 h 62"/>
                <a:gd name="T6" fmla="*/ 0 w 21"/>
                <a:gd name="T7" fmla="*/ 0 h 62"/>
                <a:gd name="T8" fmla="*/ 0 w 21"/>
                <a:gd name="T9" fmla="*/ 0 h 62"/>
                <a:gd name="T10" fmla="*/ 0 w 21"/>
                <a:gd name="T11" fmla="*/ 0 h 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"/>
                <a:gd name="T19" fmla="*/ 0 h 62"/>
                <a:gd name="T20" fmla="*/ 21 w 21"/>
                <a:gd name="T21" fmla="*/ 62 h 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" h="62">
                  <a:moveTo>
                    <a:pt x="0" y="2"/>
                  </a:moveTo>
                  <a:lnTo>
                    <a:pt x="4" y="62"/>
                  </a:lnTo>
                  <a:lnTo>
                    <a:pt x="21" y="60"/>
                  </a:lnTo>
                  <a:lnTo>
                    <a:pt x="19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60" name="Freeform 291">
              <a:extLst>
                <a:ext uri="{FF2B5EF4-FFF2-40B4-BE49-F238E27FC236}">
                  <a16:creationId xmlns:a16="http://schemas.microsoft.com/office/drawing/2014/main" id="{4E0E1128-F9DF-0A1A-C6E5-1150C38785E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905" y="1986"/>
              <a:ext cx="375" cy="85"/>
            </a:xfrm>
            <a:custGeom>
              <a:avLst/>
              <a:gdLst>
                <a:gd name="T0" fmla="*/ 0 w 3016"/>
                <a:gd name="T1" fmla="*/ 1 h 682"/>
                <a:gd name="T2" fmla="*/ 0 w 3016"/>
                <a:gd name="T3" fmla="*/ 1 h 682"/>
                <a:gd name="T4" fmla="*/ 0 w 3016"/>
                <a:gd name="T5" fmla="*/ 1 h 682"/>
                <a:gd name="T6" fmla="*/ 6 w 3016"/>
                <a:gd name="T7" fmla="*/ 1 h 682"/>
                <a:gd name="T8" fmla="*/ 6 w 3016"/>
                <a:gd name="T9" fmla="*/ 1 h 682"/>
                <a:gd name="T10" fmla="*/ 6 w 3016"/>
                <a:gd name="T11" fmla="*/ 0 h 682"/>
                <a:gd name="T12" fmla="*/ 6 w 3016"/>
                <a:gd name="T13" fmla="*/ 1 h 682"/>
                <a:gd name="T14" fmla="*/ 6 w 3016"/>
                <a:gd name="T15" fmla="*/ 1 h 682"/>
                <a:gd name="T16" fmla="*/ 0 w 3016"/>
                <a:gd name="T17" fmla="*/ 1 h 682"/>
                <a:gd name="T18" fmla="*/ 0 w 3016"/>
                <a:gd name="T19" fmla="*/ 1 h 682"/>
                <a:gd name="T20" fmla="*/ 0 w 3016"/>
                <a:gd name="T21" fmla="*/ 1 h 68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16"/>
                <a:gd name="T34" fmla="*/ 0 h 682"/>
                <a:gd name="T35" fmla="*/ 3016 w 3016"/>
                <a:gd name="T36" fmla="*/ 682 h 68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16" h="682">
                  <a:moveTo>
                    <a:pt x="21" y="585"/>
                  </a:moveTo>
                  <a:lnTo>
                    <a:pt x="0" y="587"/>
                  </a:lnTo>
                  <a:lnTo>
                    <a:pt x="42" y="682"/>
                  </a:lnTo>
                  <a:lnTo>
                    <a:pt x="2991" y="672"/>
                  </a:lnTo>
                  <a:lnTo>
                    <a:pt x="3016" y="587"/>
                  </a:lnTo>
                  <a:lnTo>
                    <a:pt x="2879" y="0"/>
                  </a:lnTo>
                  <a:lnTo>
                    <a:pt x="2993" y="589"/>
                  </a:lnTo>
                  <a:lnTo>
                    <a:pt x="2976" y="655"/>
                  </a:lnTo>
                  <a:lnTo>
                    <a:pt x="55" y="661"/>
                  </a:lnTo>
                  <a:lnTo>
                    <a:pt x="21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61" name="Freeform 292">
              <a:extLst>
                <a:ext uri="{FF2B5EF4-FFF2-40B4-BE49-F238E27FC236}">
                  <a16:creationId xmlns:a16="http://schemas.microsoft.com/office/drawing/2014/main" id="{E1ABEFB9-47E5-57A8-BE55-77EA7F88526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906" y="2061"/>
              <a:ext cx="371" cy="3"/>
            </a:xfrm>
            <a:custGeom>
              <a:avLst/>
              <a:gdLst>
                <a:gd name="T0" fmla="*/ 0 w 2983"/>
                <a:gd name="T1" fmla="*/ 0 h 21"/>
                <a:gd name="T2" fmla="*/ 6 w 2983"/>
                <a:gd name="T3" fmla="*/ 0 h 21"/>
                <a:gd name="T4" fmla="*/ 6 w 2983"/>
                <a:gd name="T5" fmla="*/ 0 h 21"/>
                <a:gd name="T6" fmla="*/ 0 w 2983"/>
                <a:gd name="T7" fmla="*/ 0 h 21"/>
                <a:gd name="T8" fmla="*/ 0 w 2983"/>
                <a:gd name="T9" fmla="*/ 0 h 21"/>
                <a:gd name="T10" fmla="*/ 0 w 2983"/>
                <a:gd name="T11" fmla="*/ 0 h 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83"/>
                <a:gd name="T19" fmla="*/ 0 h 21"/>
                <a:gd name="T20" fmla="*/ 2983 w 2983"/>
                <a:gd name="T21" fmla="*/ 21 h 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83" h="21">
                  <a:moveTo>
                    <a:pt x="5" y="6"/>
                  </a:moveTo>
                  <a:lnTo>
                    <a:pt x="2983" y="0"/>
                  </a:lnTo>
                  <a:lnTo>
                    <a:pt x="2973" y="17"/>
                  </a:lnTo>
                  <a:lnTo>
                    <a:pt x="0" y="21"/>
                  </a:lnTo>
                  <a:lnTo>
                    <a:pt x="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62" name="Freeform 293">
              <a:extLst>
                <a:ext uri="{FF2B5EF4-FFF2-40B4-BE49-F238E27FC236}">
                  <a16:creationId xmlns:a16="http://schemas.microsoft.com/office/drawing/2014/main" id="{1692A47C-402A-36E1-6529-85C0B7BA62C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77" y="2039"/>
              <a:ext cx="21" cy="7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0 h 58"/>
                <a:gd name="T4" fmla="*/ 0 w 167"/>
                <a:gd name="T5" fmla="*/ 0 h 58"/>
                <a:gd name="T6" fmla="*/ 0 w 167"/>
                <a:gd name="T7" fmla="*/ 0 h 58"/>
                <a:gd name="T8" fmla="*/ 0 w 167"/>
                <a:gd name="T9" fmla="*/ 0 h 58"/>
                <a:gd name="T10" fmla="*/ 0 w 167"/>
                <a:gd name="T11" fmla="*/ 0 h 58"/>
                <a:gd name="T12" fmla="*/ 0 w 167"/>
                <a:gd name="T13" fmla="*/ 0 h 58"/>
                <a:gd name="T14" fmla="*/ 0 w 167"/>
                <a:gd name="T15" fmla="*/ 0 h 58"/>
                <a:gd name="T16" fmla="*/ 0 w 167"/>
                <a:gd name="T17" fmla="*/ 0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67"/>
                <a:gd name="T28" fmla="*/ 0 h 58"/>
                <a:gd name="T29" fmla="*/ 167 w 167"/>
                <a:gd name="T30" fmla="*/ 58 h 5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67" h="58">
                  <a:moveTo>
                    <a:pt x="3" y="15"/>
                  </a:moveTo>
                  <a:lnTo>
                    <a:pt x="0" y="57"/>
                  </a:lnTo>
                  <a:lnTo>
                    <a:pt x="165" y="58"/>
                  </a:lnTo>
                  <a:lnTo>
                    <a:pt x="167" y="3"/>
                  </a:lnTo>
                  <a:lnTo>
                    <a:pt x="154" y="0"/>
                  </a:lnTo>
                  <a:lnTo>
                    <a:pt x="150" y="47"/>
                  </a:lnTo>
                  <a:lnTo>
                    <a:pt x="127" y="13"/>
                  </a:lnTo>
                  <a:lnTo>
                    <a:pt x="3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63" name="Freeform 294">
              <a:extLst>
                <a:ext uri="{FF2B5EF4-FFF2-40B4-BE49-F238E27FC236}">
                  <a16:creationId xmlns:a16="http://schemas.microsoft.com/office/drawing/2014/main" id="{97FDD5F4-BF58-A460-C433-41E2BE0CD0B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82" y="2032"/>
              <a:ext cx="10" cy="5"/>
            </a:xfrm>
            <a:custGeom>
              <a:avLst/>
              <a:gdLst>
                <a:gd name="T0" fmla="*/ 0 w 78"/>
                <a:gd name="T1" fmla="*/ 0 h 37"/>
                <a:gd name="T2" fmla="*/ 0 w 78"/>
                <a:gd name="T3" fmla="*/ 0 h 37"/>
                <a:gd name="T4" fmla="*/ 0 w 78"/>
                <a:gd name="T5" fmla="*/ 0 h 37"/>
                <a:gd name="T6" fmla="*/ 0 w 78"/>
                <a:gd name="T7" fmla="*/ 0 h 37"/>
                <a:gd name="T8" fmla="*/ 0 w 78"/>
                <a:gd name="T9" fmla="*/ 0 h 37"/>
                <a:gd name="T10" fmla="*/ 0 w 78"/>
                <a:gd name="T11" fmla="*/ 0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8"/>
                <a:gd name="T19" fmla="*/ 0 h 37"/>
                <a:gd name="T20" fmla="*/ 78 w 78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8" h="37">
                  <a:moveTo>
                    <a:pt x="6" y="2"/>
                  </a:moveTo>
                  <a:lnTo>
                    <a:pt x="0" y="37"/>
                  </a:lnTo>
                  <a:lnTo>
                    <a:pt x="78" y="35"/>
                  </a:lnTo>
                  <a:lnTo>
                    <a:pt x="65" y="0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64" name="Freeform 295">
              <a:extLst>
                <a:ext uri="{FF2B5EF4-FFF2-40B4-BE49-F238E27FC236}">
                  <a16:creationId xmlns:a16="http://schemas.microsoft.com/office/drawing/2014/main" id="{92F9D259-49C5-F4A6-7EE0-4D26CC8E48B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41" y="2029"/>
              <a:ext cx="41" cy="17"/>
            </a:xfrm>
            <a:custGeom>
              <a:avLst/>
              <a:gdLst>
                <a:gd name="T0" fmla="*/ 0 w 327"/>
                <a:gd name="T1" fmla="*/ 0 h 137"/>
                <a:gd name="T2" fmla="*/ 0 w 327"/>
                <a:gd name="T3" fmla="*/ 0 h 137"/>
                <a:gd name="T4" fmla="*/ 0 w 327"/>
                <a:gd name="T5" fmla="*/ 0 h 137"/>
                <a:gd name="T6" fmla="*/ 0 w 327"/>
                <a:gd name="T7" fmla="*/ 0 h 137"/>
                <a:gd name="T8" fmla="*/ 0 w 327"/>
                <a:gd name="T9" fmla="*/ 0 h 137"/>
                <a:gd name="T10" fmla="*/ 0 w 327"/>
                <a:gd name="T11" fmla="*/ 0 h 137"/>
                <a:gd name="T12" fmla="*/ 1 w 327"/>
                <a:gd name="T13" fmla="*/ 0 h 137"/>
                <a:gd name="T14" fmla="*/ 1 w 327"/>
                <a:gd name="T15" fmla="*/ 0 h 137"/>
                <a:gd name="T16" fmla="*/ 0 w 327"/>
                <a:gd name="T17" fmla="*/ 0 h 137"/>
                <a:gd name="T18" fmla="*/ 0 w 327"/>
                <a:gd name="T19" fmla="*/ 0 h 137"/>
                <a:gd name="T20" fmla="*/ 0 w 327"/>
                <a:gd name="T21" fmla="*/ 0 h 137"/>
                <a:gd name="T22" fmla="*/ 0 w 327"/>
                <a:gd name="T23" fmla="*/ 0 h 137"/>
                <a:gd name="T24" fmla="*/ 0 w 327"/>
                <a:gd name="T25" fmla="*/ 0 h 137"/>
                <a:gd name="T26" fmla="*/ 0 w 327"/>
                <a:gd name="T27" fmla="*/ 0 h 137"/>
                <a:gd name="T28" fmla="*/ 0 w 327"/>
                <a:gd name="T29" fmla="*/ 0 h 137"/>
                <a:gd name="T30" fmla="*/ 0 w 327"/>
                <a:gd name="T31" fmla="*/ 0 h 13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27"/>
                <a:gd name="T49" fmla="*/ 0 h 137"/>
                <a:gd name="T50" fmla="*/ 327 w 327"/>
                <a:gd name="T51" fmla="*/ 137 h 13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27" h="137">
                  <a:moveTo>
                    <a:pt x="44" y="83"/>
                  </a:moveTo>
                  <a:lnTo>
                    <a:pt x="152" y="83"/>
                  </a:lnTo>
                  <a:lnTo>
                    <a:pt x="160" y="137"/>
                  </a:lnTo>
                  <a:lnTo>
                    <a:pt x="175" y="137"/>
                  </a:lnTo>
                  <a:lnTo>
                    <a:pt x="169" y="85"/>
                  </a:lnTo>
                  <a:lnTo>
                    <a:pt x="185" y="49"/>
                  </a:lnTo>
                  <a:lnTo>
                    <a:pt x="327" y="51"/>
                  </a:lnTo>
                  <a:lnTo>
                    <a:pt x="318" y="26"/>
                  </a:lnTo>
                  <a:lnTo>
                    <a:pt x="27" y="23"/>
                  </a:lnTo>
                  <a:lnTo>
                    <a:pt x="19" y="0"/>
                  </a:lnTo>
                  <a:lnTo>
                    <a:pt x="2" y="13"/>
                  </a:lnTo>
                  <a:lnTo>
                    <a:pt x="0" y="61"/>
                  </a:lnTo>
                  <a:lnTo>
                    <a:pt x="27" y="61"/>
                  </a:lnTo>
                  <a:lnTo>
                    <a:pt x="32" y="83"/>
                  </a:lnTo>
                  <a:lnTo>
                    <a:pt x="44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65" name="Freeform 296">
              <a:extLst>
                <a:ext uri="{FF2B5EF4-FFF2-40B4-BE49-F238E27FC236}">
                  <a16:creationId xmlns:a16="http://schemas.microsoft.com/office/drawing/2014/main" id="{CEAC0BEB-036D-E089-41C0-901ACFD1DDB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98" y="2032"/>
              <a:ext cx="9" cy="9"/>
            </a:xfrm>
            <a:custGeom>
              <a:avLst/>
              <a:gdLst>
                <a:gd name="T0" fmla="*/ 0 w 74"/>
                <a:gd name="T1" fmla="*/ 0 h 69"/>
                <a:gd name="T2" fmla="*/ 0 w 74"/>
                <a:gd name="T3" fmla="*/ 0 h 69"/>
                <a:gd name="T4" fmla="*/ 0 w 74"/>
                <a:gd name="T5" fmla="*/ 0 h 69"/>
                <a:gd name="T6" fmla="*/ 0 w 74"/>
                <a:gd name="T7" fmla="*/ 0 h 69"/>
                <a:gd name="T8" fmla="*/ 0 w 74"/>
                <a:gd name="T9" fmla="*/ 0 h 69"/>
                <a:gd name="T10" fmla="*/ 0 w 74"/>
                <a:gd name="T11" fmla="*/ 0 h 69"/>
                <a:gd name="T12" fmla="*/ 0 w 74"/>
                <a:gd name="T13" fmla="*/ 0 h 69"/>
                <a:gd name="T14" fmla="*/ 0 w 74"/>
                <a:gd name="T15" fmla="*/ 0 h 6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4"/>
                <a:gd name="T25" fmla="*/ 0 h 69"/>
                <a:gd name="T26" fmla="*/ 74 w 74"/>
                <a:gd name="T27" fmla="*/ 69 h 6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4" h="69">
                  <a:moveTo>
                    <a:pt x="6" y="0"/>
                  </a:moveTo>
                  <a:lnTo>
                    <a:pt x="0" y="23"/>
                  </a:lnTo>
                  <a:lnTo>
                    <a:pt x="28" y="27"/>
                  </a:lnTo>
                  <a:lnTo>
                    <a:pt x="59" y="69"/>
                  </a:lnTo>
                  <a:lnTo>
                    <a:pt x="74" y="33"/>
                  </a:lnTo>
                  <a:lnTo>
                    <a:pt x="74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66" name="Freeform 297">
              <a:extLst>
                <a:ext uri="{FF2B5EF4-FFF2-40B4-BE49-F238E27FC236}">
                  <a16:creationId xmlns:a16="http://schemas.microsoft.com/office/drawing/2014/main" id="{15438718-EBC9-CCBA-2654-F8A852FC460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99" y="2036"/>
              <a:ext cx="4" cy="9"/>
            </a:xfrm>
            <a:custGeom>
              <a:avLst/>
              <a:gdLst>
                <a:gd name="T0" fmla="*/ 0 w 34"/>
                <a:gd name="T1" fmla="*/ 0 h 74"/>
                <a:gd name="T2" fmla="*/ 0 w 34"/>
                <a:gd name="T3" fmla="*/ 0 h 74"/>
                <a:gd name="T4" fmla="*/ 0 w 34"/>
                <a:gd name="T5" fmla="*/ 0 h 74"/>
                <a:gd name="T6" fmla="*/ 0 w 34"/>
                <a:gd name="T7" fmla="*/ 0 h 74"/>
                <a:gd name="T8" fmla="*/ 0 w 34"/>
                <a:gd name="T9" fmla="*/ 0 h 74"/>
                <a:gd name="T10" fmla="*/ 0 w 34"/>
                <a:gd name="T11" fmla="*/ 0 h 74"/>
                <a:gd name="T12" fmla="*/ 0 w 34"/>
                <a:gd name="T13" fmla="*/ 0 h 74"/>
                <a:gd name="T14" fmla="*/ 0 w 34"/>
                <a:gd name="T15" fmla="*/ 0 h 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"/>
                <a:gd name="T25" fmla="*/ 0 h 74"/>
                <a:gd name="T26" fmla="*/ 34 w 34"/>
                <a:gd name="T27" fmla="*/ 74 h 7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" h="74">
                  <a:moveTo>
                    <a:pt x="0" y="5"/>
                  </a:moveTo>
                  <a:lnTo>
                    <a:pt x="17" y="34"/>
                  </a:lnTo>
                  <a:lnTo>
                    <a:pt x="15" y="74"/>
                  </a:lnTo>
                  <a:lnTo>
                    <a:pt x="34" y="74"/>
                  </a:lnTo>
                  <a:lnTo>
                    <a:pt x="34" y="0"/>
                  </a:lnTo>
                  <a:lnTo>
                    <a:pt x="21" y="2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67" name="Freeform 298">
              <a:extLst>
                <a:ext uri="{FF2B5EF4-FFF2-40B4-BE49-F238E27FC236}">
                  <a16:creationId xmlns:a16="http://schemas.microsoft.com/office/drawing/2014/main" id="{5880130A-26E0-28B2-9ED2-968AA8E8C0D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885" y="1731"/>
              <a:ext cx="185" cy="144"/>
            </a:xfrm>
            <a:custGeom>
              <a:avLst/>
              <a:gdLst>
                <a:gd name="T0" fmla="*/ 0 w 1483"/>
                <a:gd name="T1" fmla="*/ 0 h 1160"/>
                <a:gd name="T2" fmla="*/ 0 w 1483"/>
                <a:gd name="T3" fmla="*/ 2 h 1160"/>
                <a:gd name="T4" fmla="*/ 3 w 1483"/>
                <a:gd name="T5" fmla="*/ 2 h 1160"/>
                <a:gd name="T6" fmla="*/ 3 w 1483"/>
                <a:gd name="T7" fmla="*/ 2 h 1160"/>
                <a:gd name="T8" fmla="*/ 3 w 1483"/>
                <a:gd name="T9" fmla="*/ 2 h 1160"/>
                <a:gd name="T10" fmla="*/ 3 w 1483"/>
                <a:gd name="T11" fmla="*/ 2 h 1160"/>
                <a:gd name="T12" fmla="*/ 2 w 1483"/>
                <a:gd name="T13" fmla="*/ 2 h 1160"/>
                <a:gd name="T14" fmla="*/ 2 w 1483"/>
                <a:gd name="T15" fmla="*/ 2 h 1160"/>
                <a:gd name="T16" fmla="*/ 2 w 1483"/>
                <a:gd name="T17" fmla="*/ 2 h 1160"/>
                <a:gd name="T18" fmla="*/ 1 w 1483"/>
                <a:gd name="T19" fmla="*/ 2 h 1160"/>
                <a:gd name="T20" fmla="*/ 1 w 1483"/>
                <a:gd name="T21" fmla="*/ 2 h 1160"/>
                <a:gd name="T22" fmla="*/ 1 w 1483"/>
                <a:gd name="T23" fmla="*/ 2 h 1160"/>
                <a:gd name="T24" fmla="*/ 1 w 1483"/>
                <a:gd name="T25" fmla="*/ 2 h 1160"/>
                <a:gd name="T26" fmla="*/ 1 w 1483"/>
                <a:gd name="T27" fmla="*/ 1 h 1160"/>
                <a:gd name="T28" fmla="*/ 1 w 1483"/>
                <a:gd name="T29" fmla="*/ 1 h 1160"/>
                <a:gd name="T30" fmla="*/ 1 w 1483"/>
                <a:gd name="T31" fmla="*/ 1 h 1160"/>
                <a:gd name="T32" fmla="*/ 1 w 1483"/>
                <a:gd name="T33" fmla="*/ 1 h 1160"/>
                <a:gd name="T34" fmla="*/ 1 w 1483"/>
                <a:gd name="T35" fmla="*/ 0 h 1160"/>
                <a:gd name="T36" fmla="*/ 1 w 1483"/>
                <a:gd name="T37" fmla="*/ 0 h 1160"/>
                <a:gd name="T38" fmla="*/ 1 w 1483"/>
                <a:gd name="T39" fmla="*/ 0 h 1160"/>
                <a:gd name="T40" fmla="*/ 2 w 1483"/>
                <a:gd name="T41" fmla="*/ 0 h 1160"/>
                <a:gd name="T42" fmla="*/ 2 w 1483"/>
                <a:gd name="T43" fmla="*/ 0 h 1160"/>
                <a:gd name="T44" fmla="*/ 2 w 1483"/>
                <a:gd name="T45" fmla="*/ 0 h 1160"/>
                <a:gd name="T46" fmla="*/ 3 w 1483"/>
                <a:gd name="T47" fmla="*/ 0 h 1160"/>
                <a:gd name="T48" fmla="*/ 3 w 1483"/>
                <a:gd name="T49" fmla="*/ 0 h 1160"/>
                <a:gd name="T50" fmla="*/ 3 w 1483"/>
                <a:gd name="T51" fmla="*/ 0 h 1160"/>
                <a:gd name="T52" fmla="*/ 1 w 1483"/>
                <a:gd name="T53" fmla="*/ 0 h 1160"/>
                <a:gd name="T54" fmla="*/ 0 w 1483"/>
                <a:gd name="T55" fmla="*/ 0 h 1160"/>
                <a:gd name="T56" fmla="*/ 0 w 1483"/>
                <a:gd name="T57" fmla="*/ 0 h 116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83"/>
                <a:gd name="T88" fmla="*/ 0 h 1160"/>
                <a:gd name="T89" fmla="*/ 1483 w 1483"/>
                <a:gd name="T90" fmla="*/ 1160 h 1160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83" h="1160">
                  <a:moveTo>
                    <a:pt x="0" y="6"/>
                  </a:moveTo>
                  <a:lnTo>
                    <a:pt x="17" y="1160"/>
                  </a:lnTo>
                  <a:lnTo>
                    <a:pt x="1483" y="1150"/>
                  </a:lnTo>
                  <a:lnTo>
                    <a:pt x="1474" y="1027"/>
                  </a:lnTo>
                  <a:lnTo>
                    <a:pt x="1409" y="1067"/>
                  </a:lnTo>
                  <a:lnTo>
                    <a:pt x="1320" y="1084"/>
                  </a:lnTo>
                  <a:lnTo>
                    <a:pt x="1194" y="1092"/>
                  </a:lnTo>
                  <a:lnTo>
                    <a:pt x="1046" y="1090"/>
                  </a:lnTo>
                  <a:lnTo>
                    <a:pt x="880" y="1076"/>
                  </a:lnTo>
                  <a:lnTo>
                    <a:pt x="705" y="1040"/>
                  </a:lnTo>
                  <a:lnTo>
                    <a:pt x="574" y="997"/>
                  </a:lnTo>
                  <a:lnTo>
                    <a:pt x="504" y="932"/>
                  </a:lnTo>
                  <a:lnTo>
                    <a:pt x="466" y="871"/>
                  </a:lnTo>
                  <a:lnTo>
                    <a:pt x="439" y="774"/>
                  </a:lnTo>
                  <a:lnTo>
                    <a:pt x="428" y="633"/>
                  </a:lnTo>
                  <a:lnTo>
                    <a:pt x="449" y="480"/>
                  </a:lnTo>
                  <a:lnTo>
                    <a:pt x="500" y="358"/>
                  </a:lnTo>
                  <a:lnTo>
                    <a:pt x="578" y="244"/>
                  </a:lnTo>
                  <a:lnTo>
                    <a:pt x="666" y="153"/>
                  </a:lnTo>
                  <a:lnTo>
                    <a:pt x="780" y="82"/>
                  </a:lnTo>
                  <a:lnTo>
                    <a:pt x="909" y="48"/>
                  </a:lnTo>
                  <a:lnTo>
                    <a:pt x="1044" y="37"/>
                  </a:lnTo>
                  <a:lnTo>
                    <a:pt x="1196" y="37"/>
                  </a:lnTo>
                  <a:lnTo>
                    <a:pt x="1384" y="42"/>
                  </a:lnTo>
                  <a:lnTo>
                    <a:pt x="1447" y="88"/>
                  </a:lnTo>
                  <a:lnTo>
                    <a:pt x="1468" y="16"/>
                  </a:lnTo>
                  <a:lnTo>
                    <a:pt x="736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68" name="Freeform 299">
              <a:extLst>
                <a:ext uri="{FF2B5EF4-FFF2-40B4-BE49-F238E27FC236}">
                  <a16:creationId xmlns:a16="http://schemas.microsoft.com/office/drawing/2014/main" id="{895EB7E0-69DF-E3FF-9575-26A43CC721D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884" y="1733"/>
              <a:ext cx="17" cy="141"/>
            </a:xfrm>
            <a:custGeom>
              <a:avLst/>
              <a:gdLst>
                <a:gd name="T0" fmla="*/ 0 w 141"/>
                <a:gd name="T1" fmla="*/ 0 h 1132"/>
                <a:gd name="T2" fmla="*/ 0 w 141"/>
                <a:gd name="T3" fmla="*/ 0 h 1132"/>
                <a:gd name="T4" fmla="*/ 0 w 141"/>
                <a:gd name="T5" fmla="*/ 1 h 1132"/>
                <a:gd name="T6" fmla="*/ 0 w 141"/>
                <a:gd name="T7" fmla="*/ 1 h 1132"/>
                <a:gd name="T8" fmla="*/ 0 w 141"/>
                <a:gd name="T9" fmla="*/ 2 h 1132"/>
                <a:gd name="T10" fmla="*/ 0 w 141"/>
                <a:gd name="T11" fmla="*/ 2 h 1132"/>
                <a:gd name="T12" fmla="*/ 0 w 141"/>
                <a:gd name="T13" fmla="*/ 2 h 1132"/>
                <a:gd name="T14" fmla="*/ 0 w 141"/>
                <a:gd name="T15" fmla="*/ 1 h 1132"/>
                <a:gd name="T16" fmla="*/ 0 w 141"/>
                <a:gd name="T17" fmla="*/ 1 h 1132"/>
                <a:gd name="T18" fmla="*/ 0 w 141"/>
                <a:gd name="T19" fmla="*/ 0 h 1132"/>
                <a:gd name="T20" fmla="*/ 0 w 141"/>
                <a:gd name="T21" fmla="*/ 0 h 1132"/>
                <a:gd name="T22" fmla="*/ 0 w 141"/>
                <a:gd name="T23" fmla="*/ 0 h 113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41"/>
                <a:gd name="T37" fmla="*/ 0 h 1132"/>
                <a:gd name="T38" fmla="*/ 141 w 141"/>
                <a:gd name="T39" fmla="*/ 1132 h 113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41" h="1132">
                  <a:moveTo>
                    <a:pt x="0" y="11"/>
                  </a:moveTo>
                  <a:lnTo>
                    <a:pt x="61" y="292"/>
                  </a:lnTo>
                  <a:lnTo>
                    <a:pt x="85" y="558"/>
                  </a:lnTo>
                  <a:lnTo>
                    <a:pt x="91" y="766"/>
                  </a:lnTo>
                  <a:lnTo>
                    <a:pt x="70" y="1119"/>
                  </a:lnTo>
                  <a:lnTo>
                    <a:pt x="139" y="1132"/>
                  </a:lnTo>
                  <a:lnTo>
                    <a:pt x="141" y="874"/>
                  </a:lnTo>
                  <a:lnTo>
                    <a:pt x="141" y="672"/>
                  </a:lnTo>
                  <a:lnTo>
                    <a:pt x="135" y="404"/>
                  </a:lnTo>
                  <a:lnTo>
                    <a:pt x="11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69" name="Freeform 300">
              <a:extLst>
                <a:ext uri="{FF2B5EF4-FFF2-40B4-BE49-F238E27FC236}">
                  <a16:creationId xmlns:a16="http://schemas.microsoft.com/office/drawing/2014/main" id="{1F108212-8319-6574-84F7-DC959CC9AC5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862" y="1704"/>
              <a:ext cx="241" cy="222"/>
            </a:xfrm>
            <a:custGeom>
              <a:avLst/>
              <a:gdLst>
                <a:gd name="T0" fmla="*/ 0 w 1937"/>
                <a:gd name="T1" fmla="*/ 3 h 1777"/>
                <a:gd name="T2" fmla="*/ 0 w 1937"/>
                <a:gd name="T3" fmla="*/ 3 h 1777"/>
                <a:gd name="T4" fmla="*/ 0 w 1937"/>
                <a:gd name="T5" fmla="*/ 3 h 1777"/>
                <a:gd name="T6" fmla="*/ 0 w 1937"/>
                <a:gd name="T7" fmla="*/ 3 h 1777"/>
                <a:gd name="T8" fmla="*/ 0 w 1937"/>
                <a:gd name="T9" fmla="*/ 3 h 1777"/>
                <a:gd name="T10" fmla="*/ 0 w 1937"/>
                <a:gd name="T11" fmla="*/ 3 h 1777"/>
                <a:gd name="T12" fmla="*/ 0 w 1937"/>
                <a:gd name="T13" fmla="*/ 3 h 1777"/>
                <a:gd name="T14" fmla="*/ 0 w 1937"/>
                <a:gd name="T15" fmla="*/ 0 h 1777"/>
                <a:gd name="T16" fmla="*/ 0 w 1937"/>
                <a:gd name="T17" fmla="*/ 0 h 1777"/>
                <a:gd name="T18" fmla="*/ 0 w 1937"/>
                <a:gd name="T19" fmla="*/ 0 h 1777"/>
                <a:gd name="T20" fmla="*/ 0 w 1937"/>
                <a:gd name="T21" fmla="*/ 0 h 1777"/>
                <a:gd name="T22" fmla="*/ 0 w 1937"/>
                <a:gd name="T23" fmla="*/ 0 h 1777"/>
                <a:gd name="T24" fmla="*/ 0 w 1937"/>
                <a:gd name="T25" fmla="*/ 1 h 1777"/>
                <a:gd name="T26" fmla="*/ 0 w 1937"/>
                <a:gd name="T27" fmla="*/ 2 h 1777"/>
                <a:gd name="T28" fmla="*/ 0 w 1937"/>
                <a:gd name="T29" fmla="*/ 3 h 1777"/>
                <a:gd name="T30" fmla="*/ 0 w 1937"/>
                <a:gd name="T31" fmla="*/ 3 h 1777"/>
                <a:gd name="T32" fmla="*/ 4 w 1937"/>
                <a:gd name="T33" fmla="*/ 3 h 1777"/>
                <a:gd name="T34" fmla="*/ 4 w 1937"/>
                <a:gd name="T35" fmla="*/ 3 h 1777"/>
                <a:gd name="T36" fmla="*/ 3 w 1937"/>
                <a:gd name="T37" fmla="*/ 3 h 1777"/>
                <a:gd name="T38" fmla="*/ 0 w 1937"/>
                <a:gd name="T39" fmla="*/ 3 h 1777"/>
                <a:gd name="T40" fmla="*/ 0 w 1937"/>
                <a:gd name="T41" fmla="*/ 3 h 1777"/>
                <a:gd name="T42" fmla="*/ 0 w 1937"/>
                <a:gd name="T43" fmla="*/ 3 h 1777"/>
                <a:gd name="T44" fmla="*/ 0 w 1937"/>
                <a:gd name="T45" fmla="*/ 3 h 1777"/>
                <a:gd name="T46" fmla="*/ 0 w 1937"/>
                <a:gd name="T47" fmla="*/ 3 h 177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937"/>
                <a:gd name="T73" fmla="*/ 0 h 1777"/>
                <a:gd name="T74" fmla="*/ 1937 w 1937"/>
                <a:gd name="T75" fmla="*/ 1777 h 177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937" h="1777">
                  <a:moveTo>
                    <a:pt x="268" y="1775"/>
                  </a:moveTo>
                  <a:lnTo>
                    <a:pt x="205" y="1777"/>
                  </a:lnTo>
                  <a:lnTo>
                    <a:pt x="158" y="1754"/>
                  </a:lnTo>
                  <a:lnTo>
                    <a:pt x="143" y="1718"/>
                  </a:lnTo>
                  <a:lnTo>
                    <a:pt x="139" y="1635"/>
                  </a:lnTo>
                  <a:lnTo>
                    <a:pt x="65" y="1633"/>
                  </a:lnTo>
                  <a:lnTo>
                    <a:pt x="19" y="1597"/>
                  </a:lnTo>
                  <a:lnTo>
                    <a:pt x="0" y="44"/>
                  </a:lnTo>
                  <a:lnTo>
                    <a:pt x="17" y="17"/>
                  </a:lnTo>
                  <a:lnTo>
                    <a:pt x="49" y="0"/>
                  </a:lnTo>
                  <a:lnTo>
                    <a:pt x="80" y="0"/>
                  </a:lnTo>
                  <a:lnTo>
                    <a:pt x="46" y="34"/>
                  </a:lnTo>
                  <a:lnTo>
                    <a:pt x="49" y="405"/>
                  </a:lnTo>
                  <a:lnTo>
                    <a:pt x="51" y="844"/>
                  </a:lnTo>
                  <a:lnTo>
                    <a:pt x="65" y="1574"/>
                  </a:lnTo>
                  <a:lnTo>
                    <a:pt x="95" y="1600"/>
                  </a:lnTo>
                  <a:lnTo>
                    <a:pt x="1863" y="1597"/>
                  </a:lnTo>
                  <a:lnTo>
                    <a:pt x="1937" y="1585"/>
                  </a:lnTo>
                  <a:lnTo>
                    <a:pt x="1842" y="1637"/>
                  </a:lnTo>
                  <a:lnTo>
                    <a:pt x="183" y="1637"/>
                  </a:lnTo>
                  <a:lnTo>
                    <a:pt x="194" y="1720"/>
                  </a:lnTo>
                  <a:lnTo>
                    <a:pt x="211" y="1751"/>
                  </a:lnTo>
                  <a:lnTo>
                    <a:pt x="268" y="17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70" name="Freeform 301">
              <a:extLst>
                <a:ext uri="{FF2B5EF4-FFF2-40B4-BE49-F238E27FC236}">
                  <a16:creationId xmlns:a16="http://schemas.microsoft.com/office/drawing/2014/main" id="{A664E8FE-DEC8-1927-2452-2537CBCC750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856" y="1704"/>
              <a:ext cx="236" cy="195"/>
            </a:xfrm>
            <a:custGeom>
              <a:avLst/>
              <a:gdLst>
                <a:gd name="T0" fmla="*/ 4 w 1900"/>
                <a:gd name="T1" fmla="*/ 3 h 1562"/>
                <a:gd name="T2" fmla="*/ 3 w 1900"/>
                <a:gd name="T3" fmla="*/ 0 h 1562"/>
                <a:gd name="T4" fmla="*/ 3 w 1900"/>
                <a:gd name="T5" fmla="*/ 0 h 1562"/>
                <a:gd name="T6" fmla="*/ 0 w 1900"/>
                <a:gd name="T7" fmla="*/ 0 h 1562"/>
                <a:gd name="T8" fmla="*/ 0 w 1900"/>
                <a:gd name="T9" fmla="*/ 0 h 1562"/>
                <a:gd name="T10" fmla="*/ 3 w 1900"/>
                <a:gd name="T11" fmla="*/ 0 h 1562"/>
                <a:gd name="T12" fmla="*/ 4 w 1900"/>
                <a:gd name="T13" fmla="*/ 0 h 1562"/>
                <a:gd name="T14" fmla="*/ 4 w 1900"/>
                <a:gd name="T15" fmla="*/ 3 h 1562"/>
                <a:gd name="T16" fmla="*/ 4 w 1900"/>
                <a:gd name="T17" fmla="*/ 3 h 1562"/>
                <a:gd name="T18" fmla="*/ 4 w 1900"/>
                <a:gd name="T19" fmla="*/ 3 h 15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00"/>
                <a:gd name="T31" fmla="*/ 0 h 1562"/>
                <a:gd name="T32" fmla="*/ 1900 w 1900"/>
                <a:gd name="T33" fmla="*/ 1562 h 156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00" h="1562">
                  <a:moveTo>
                    <a:pt x="1877" y="1562"/>
                  </a:moveTo>
                  <a:lnTo>
                    <a:pt x="1831" y="32"/>
                  </a:lnTo>
                  <a:lnTo>
                    <a:pt x="1810" y="23"/>
                  </a:lnTo>
                  <a:lnTo>
                    <a:pt x="0" y="23"/>
                  </a:lnTo>
                  <a:lnTo>
                    <a:pt x="34" y="0"/>
                  </a:lnTo>
                  <a:lnTo>
                    <a:pt x="1843" y="0"/>
                  </a:lnTo>
                  <a:lnTo>
                    <a:pt x="1858" y="25"/>
                  </a:lnTo>
                  <a:lnTo>
                    <a:pt x="1900" y="1547"/>
                  </a:lnTo>
                  <a:lnTo>
                    <a:pt x="1877" y="15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71" name="Freeform 302">
              <a:extLst>
                <a:ext uri="{FF2B5EF4-FFF2-40B4-BE49-F238E27FC236}">
                  <a16:creationId xmlns:a16="http://schemas.microsoft.com/office/drawing/2014/main" id="{190B2430-B7E2-8644-57CC-30D5E01E361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858" y="1706"/>
              <a:ext cx="237" cy="195"/>
            </a:xfrm>
            <a:custGeom>
              <a:avLst/>
              <a:gdLst>
                <a:gd name="T0" fmla="*/ 0 w 1909"/>
                <a:gd name="T1" fmla="*/ 0 h 1562"/>
                <a:gd name="T2" fmla="*/ 0 w 1909"/>
                <a:gd name="T3" fmla="*/ 0 h 1562"/>
                <a:gd name="T4" fmla="*/ 0 w 1909"/>
                <a:gd name="T5" fmla="*/ 3 h 1562"/>
                <a:gd name="T6" fmla="*/ 0 w 1909"/>
                <a:gd name="T7" fmla="*/ 3 h 1562"/>
                <a:gd name="T8" fmla="*/ 4 w 1909"/>
                <a:gd name="T9" fmla="*/ 3 h 1562"/>
                <a:gd name="T10" fmla="*/ 4 w 1909"/>
                <a:gd name="T11" fmla="*/ 3 h 1562"/>
                <a:gd name="T12" fmla="*/ 0 w 1909"/>
                <a:gd name="T13" fmla="*/ 3 h 1562"/>
                <a:gd name="T14" fmla="*/ 0 w 1909"/>
                <a:gd name="T15" fmla="*/ 3 h 1562"/>
                <a:gd name="T16" fmla="*/ 0 w 1909"/>
                <a:gd name="T17" fmla="*/ 0 h 1562"/>
                <a:gd name="T18" fmla="*/ 0 w 1909"/>
                <a:gd name="T19" fmla="*/ 0 h 1562"/>
                <a:gd name="T20" fmla="*/ 0 w 1909"/>
                <a:gd name="T21" fmla="*/ 0 h 1562"/>
                <a:gd name="T22" fmla="*/ 0 w 1909"/>
                <a:gd name="T23" fmla="*/ 0 h 156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909"/>
                <a:gd name="T37" fmla="*/ 0 h 1562"/>
                <a:gd name="T38" fmla="*/ 1909 w 1909"/>
                <a:gd name="T39" fmla="*/ 1562 h 156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909" h="1562">
                  <a:moveTo>
                    <a:pt x="21" y="6"/>
                  </a:moveTo>
                  <a:lnTo>
                    <a:pt x="0" y="29"/>
                  </a:lnTo>
                  <a:lnTo>
                    <a:pt x="7" y="1528"/>
                  </a:lnTo>
                  <a:lnTo>
                    <a:pt x="43" y="1562"/>
                  </a:lnTo>
                  <a:lnTo>
                    <a:pt x="1865" y="1561"/>
                  </a:lnTo>
                  <a:lnTo>
                    <a:pt x="1909" y="1540"/>
                  </a:lnTo>
                  <a:lnTo>
                    <a:pt x="64" y="1542"/>
                  </a:lnTo>
                  <a:lnTo>
                    <a:pt x="32" y="1517"/>
                  </a:lnTo>
                  <a:lnTo>
                    <a:pt x="13" y="34"/>
                  </a:lnTo>
                  <a:lnTo>
                    <a:pt x="38" y="0"/>
                  </a:lnTo>
                  <a:lnTo>
                    <a:pt x="2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72" name="Freeform 303">
              <a:extLst>
                <a:ext uri="{FF2B5EF4-FFF2-40B4-BE49-F238E27FC236}">
                  <a16:creationId xmlns:a16="http://schemas.microsoft.com/office/drawing/2014/main" id="{C6D4F149-2C4C-4453-E78C-075E236DF04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872" y="1905"/>
              <a:ext cx="196" cy="33"/>
            </a:xfrm>
            <a:custGeom>
              <a:avLst/>
              <a:gdLst>
                <a:gd name="T0" fmla="*/ 0 w 1575"/>
                <a:gd name="T1" fmla="*/ 0 h 262"/>
                <a:gd name="T2" fmla="*/ 2 w 1575"/>
                <a:gd name="T3" fmla="*/ 0 h 262"/>
                <a:gd name="T4" fmla="*/ 2 w 1575"/>
                <a:gd name="T5" fmla="*/ 0 h 262"/>
                <a:gd name="T6" fmla="*/ 2 w 1575"/>
                <a:gd name="T7" fmla="*/ 0 h 262"/>
                <a:gd name="T8" fmla="*/ 2 w 1575"/>
                <a:gd name="T9" fmla="*/ 0 h 262"/>
                <a:gd name="T10" fmla="*/ 3 w 1575"/>
                <a:gd name="T11" fmla="*/ 0 h 262"/>
                <a:gd name="T12" fmla="*/ 3 w 1575"/>
                <a:gd name="T13" fmla="*/ 0 h 262"/>
                <a:gd name="T14" fmla="*/ 3 w 1575"/>
                <a:gd name="T15" fmla="*/ 0 h 262"/>
                <a:gd name="T16" fmla="*/ 3 w 1575"/>
                <a:gd name="T17" fmla="*/ 1 h 262"/>
                <a:gd name="T18" fmla="*/ 2 w 1575"/>
                <a:gd name="T19" fmla="*/ 1 h 262"/>
                <a:gd name="T20" fmla="*/ 2 w 1575"/>
                <a:gd name="T21" fmla="*/ 1 h 262"/>
                <a:gd name="T22" fmla="*/ 3 w 1575"/>
                <a:gd name="T23" fmla="*/ 1 h 262"/>
                <a:gd name="T24" fmla="*/ 3 w 1575"/>
                <a:gd name="T25" fmla="*/ 0 h 262"/>
                <a:gd name="T26" fmla="*/ 0 w 1575"/>
                <a:gd name="T27" fmla="*/ 0 h 262"/>
                <a:gd name="T28" fmla="*/ 0 w 1575"/>
                <a:gd name="T29" fmla="*/ 1 h 262"/>
                <a:gd name="T30" fmla="*/ 0 w 1575"/>
                <a:gd name="T31" fmla="*/ 1 h 262"/>
                <a:gd name="T32" fmla="*/ 0 w 1575"/>
                <a:gd name="T33" fmla="*/ 1 h 262"/>
                <a:gd name="T34" fmla="*/ 0 w 1575"/>
                <a:gd name="T35" fmla="*/ 0 h 262"/>
                <a:gd name="T36" fmla="*/ 0 w 1575"/>
                <a:gd name="T37" fmla="*/ 0 h 2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75"/>
                <a:gd name="T58" fmla="*/ 0 h 262"/>
                <a:gd name="T59" fmla="*/ 1575 w 1575"/>
                <a:gd name="T60" fmla="*/ 262 h 2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75" h="262">
                  <a:moveTo>
                    <a:pt x="0" y="146"/>
                  </a:moveTo>
                  <a:lnTo>
                    <a:pt x="936" y="148"/>
                  </a:lnTo>
                  <a:lnTo>
                    <a:pt x="930" y="0"/>
                  </a:lnTo>
                  <a:lnTo>
                    <a:pt x="955" y="0"/>
                  </a:lnTo>
                  <a:lnTo>
                    <a:pt x="966" y="144"/>
                  </a:lnTo>
                  <a:lnTo>
                    <a:pt x="1369" y="148"/>
                  </a:lnTo>
                  <a:lnTo>
                    <a:pt x="1575" y="108"/>
                  </a:lnTo>
                  <a:lnTo>
                    <a:pt x="1396" y="176"/>
                  </a:lnTo>
                  <a:lnTo>
                    <a:pt x="1404" y="247"/>
                  </a:lnTo>
                  <a:lnTo>
                    <a:pt x="1124" y="254"/>
                  </a:lnTo>
                  <a:lnTo>
                    <a:pt x="1143" y="230"/>
                  </a:lnTo>
                  <a:lnTo>
                    <a:pt x="1345" y="226"/>
                  </a:lnTo>
                  <a:lnTo>
                    <a:pt x="1345" y="188"/>
                  </a:lnTo>
                  <a:lnTo>
                    <a:pt x="73" y="192"/>
                  </a:lnTo>
                  <a:lnTo>
                    <a:pt x="71" y="241"/>
                  </a:lnTo>
                  <a:lnTo>
                    <a:pt x="160" y="262"/>
                  </a:lnTo>
                  <a:lnTo>
                    <a:pt x="21" y="262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73" name="Freeform 304">
              <a:extLst>
                <a:ext uri="{FF2B5EF4-FFF2-40B4-BE49-F238E27FC236}">
                  <a16:creationId xmlns:a16="http://schemas.microsoft.com/office/drawing/2014/main" id="{F95CF7B5-FB8F-AC43-C4A9-58647586A0D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881" y="1909"/>
              <a:ext cx="20" cy="11"/>
            </a:xfrm>
            <a:custGeom>
              <a:avLst/>
              <a:gdLst>
                <a:gd name="T0" fmla="*/ 0 w 158"/>
                <a:gd name="T1" fmla="*/ 0 h 84"/>
                <a:gd name="T2" fmla="*/ 0 w 158"/>
                <a:gd name="T3" fmla="*/ 0 h 84"/>
                <a:gd name="T4" fmla="*/ 0 w 158"/>
                <a:gd name="T5" fmla="*/ 0 h 84"/>
                <a:gd name="T6" fmla="*/ 0 w 158"/>
                <a:gd name="T7" fmla="*/ 0 h 84"/>
                <a:gd name="T8" fmla="*/ 0 w 158"/>
                <a:gd name="T9" fmla="*/ 0 h 84"/>
                <a:gd name="T10" fmla="*/ 0 w 158"/>
                <a:gd name="T11" fmla="*/ 0 h 84"/>
                <a:gd name="T12" fmla="*/ 0 w 158"/>
                <a:gd name="T13" fmla="*/ 0 h 84"/>
                <a:gd name="T14" fmla="*/ 0 w 158"/>
                <a:gd name="T15" fmla="*/ 0 h 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8"/>
                <a:gd name="T25" fmla="*/ 0 h 84"/>
                <a:gd name="T26" fmla="*/ 158 w 158"/>
                <a:gd name="T27" fmla="*/ 84 h 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8" h="84">
                  <a:moveTo>
                    <a:pt x="0" y="2"/>
                  </a:moveTo>
                  <a:lnTo>
                    <a:pt x="2" y="84"/>
                  </a:lnTo>
                  <a:lnTo>
                    <a:pt x="34" y="78"/>
                  </a:lnTo>
                  <a:lnTo>
                    <a:pt x="34" y="21"/>
                  </a:lnTo>
                  <a:lnTo>
                    <a:pt x="133" y="21"/>
                  </a:lnTo>
                  <a:lnTo>
                    <a:pt x="158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74" name="Freeform 305">
              <a:extLst>
                <a:ext uri="{FF2B5EF4-FFF2-40B4-BE49-F238E27FC236}">
                  <a16:creationId xmlns:a16="http://schemas.microsoft.com/office/drawing/2014/main" id="{65DE9FCF-371C-77FA-FB23-8077488170B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916" y="1933"/>
              <a:ext cx="147" cy="16"/>
            </a:xfrm>
            <a:custGeom>
              <a:avLst/>
              <a:gdLst>
                <a:gd name="T0" fmla="*/ 0 w 1185"/>
                <a:gd name="T1" fmla="*/ 0 h 125"/>
                <a:gd name="T2" fmla="*/ 2 w 1185"/>
                <a:gd name="T3" fmla="*/ 0 h 125"/>
                <a:gd name="T4" fmla="*/ 2 w 1185"/>
                <a:gd name="T5" fmla="*/ 0 h 125"/>
                <a:gd name="T6" fmla="*/ 2 w 1185"/>
                <a:gd name="T7" fmla="*/ 0 h 125"/>
                <a:gd name="T8" fmla="*/ 0 w 1185"/>
                <a:gd name="T9" fmla="*/ 0 h 125"/>
                <a:gd name="T10" fmla="*/ 0 w 1185"/>
                <a:gd name="T11" fmla="*/ 0 h 125"/>
                <a:gd name="T12" fmla="*/ 0 w 1185"/>
                <a:gd name="T13" fmla="*/ 0 h 1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85"/>
                <a:gd name="T22" fmla="*/ 0 h 125"/>
                <a:gd name="T23" fmla="*/ 1185 w 1185"/>
                <a:gd name="T24" fmla="*/ 125 h 1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85" h="125">
                  <a:moveTo>
                    <a:pt x="0" y="0"/>
                  </a:moveTo>
                  <a:lnTo>
                    <a:pt x="1175" y="4"/>
                  </a:lnTo>
                  <a:lnTo>
                    <a:pt x="1155" y="30"/>
                  </a:lnTo>
                  <a:lnTo>
                    <a:pt x="1185" y="125"/>
                  </a:lnTo>
                  <a:lnTo>
                    <a:pt x="111" y="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75" name="Freeform 306">
              <a:extLst>
                <a:ext uri="{FF2B5EF4-FFF2-40B4-BE49-F238E27FC236}">
                  <a16:creationId xmlns:a16="http://schemas.microsoft.com/office/drawing/2014/main" id="{69EB9F8A-CFD0-A1AA-4058-B18E869699D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896" y="1937"/>
              <a:ext cx="175" cy="34"/>
            </a:xfrm>
            <a:custGeom>
              <a:avLst/>
              <a:gdLst>
                <a:gd name="T0" fmla="*/ 0 w 1404"/>
                <a:gd name="T1" fmla="*/ 0 h 274"/>
                <a:gd name="T2" fmla="*/ 0 w 1404"/>
                <a:gd name="T3" fmla="*/ 0 h 274"/>
                <a:gd name="T4" fmla="*/ 0 w 1404"/>
                <a:gd name="T5" fmla="*/ 0 h 274"/>
                <a:gd name="T6" fmla="*/ 3 w 1404"/>
                <a:gd name="T7" fmla="*/ 0 h 274"/>
                <a:gd name="T8" fmla="*/ 3 w 1404"/>
                <a:gd name="T9" fmla="*/ 0 h 274"/>
                <a:gd name="T10" fmla="*/ 0 w 1404"/>
                <a:gd name="T11" fmla="*/ 0 h 274"/>
                <a:gd name="T12" fmla="*/ 0 w 1404"/>
                <a:gd name="T13" fmla="*/ 0 h 274"/>
                <a:gd name="T14" fmla="*/ 0 w 1404"/>
                <a:gd name="T15" fmla="*/ 0 h 274"/>
                <a:gd name="T16" fmla="*/ 0 w 1404"/>
                <a:gd name="T17" fmla="*/ 0 h 274"/>
                <a:gd name="T18" fmla="*/ 0 w 1404"/>
                <a:gd name="T19" fmla="*/ 0 h 27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04"/>
                <a:gd name="T31" fmla="*/ 0 h 274"/>
                <a:gd name="T32" fmla="*/ 1404 w 1404"/>
                <a:gd name="T33" fmla="*/ 274 h 27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04" h="274">
                  <a:moveTo>
                    <a:pt x="94" y="0"/>
                  </a:moveTo>
                  <a:lnTo>
                    <a:pt x="2" y="154"/>
                  </a:lnTo>
                  <a:lnTo>
                    <a:pt x="0" y="274"/>
                  </a:lnTo>
                  <a:lnTo>
                    <a:pt x="1404" y="272"/>
                  </a:lnTo>
                  <a:lnTo>
                    <a:pt x="1352" y="234"/>
                  </a:lnTo>
                  <a:lnTo>
                    <a:pt x="27" y="234"/>
                  </a:lnTo>
                  <a:lnTo>
                    <a:pt x="35" y="158"/>
                  </a:lnTo>
                  <a:lnTo>
                    <a:pt x="107" y="2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76" name="Freeform 307">
              <a:extLst>
                <a:ext uri="{FF2B5EF4-FFF2-40B4-BE49-F238E27FC236}">
                  <a16:creationId xmlns:a16="http://schemas.microsoft.com/office/drawing/2014/main" id="{E5E096E8-486B-CC61-47AA-172C83E5141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894" y="1934"/>
              <a:ext cx="27" cy="38"/>
            </a:xfrm>
            <a:custGeom>
              <a:avLst/>
              <a:gdLst>
                <a:gd name="T0" fmla="*/ 0 w 217"/>
                <a:gd name="T1" fmla="*/ 0 h 306"/>
                <a:gd name="T2" fmla="*/ 0 w 217"/>
                <a:gd name="T3" fmla="*/ 0 h 306"/>
                <a:gd name="T4" fmla="*/ 0 w 217"/>
                <a:gd name="T5" fmla="*/ 1 h 306"/>
                <a:gd name="T6" fmla="*/ 0 w 217"/>
                <a:gd name="T7" fmla="*/ 0 h 306"/>
                <a:gd name="T8" fmla="*/ 0 w 217"/>
                <a:gd name="T9" fmla="*/ 0 h 306"/>
                <a:gd name="T10" fmla="*/ 0 w 217"/>
                <a:gd name="T11" fmla="*/ 0 h 306"/>
                <a:gd name="T12" fmla="*/ 0 w 217"/>
                <a:gd name="T13" fmla="*/ 0 h 3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7"/>
                <a:gd name="T22" fmla="*/ 0 h 306"/>
                <a:gd name="T23" fmla="*/ 217 w 217"/>
                <a:gd name="T24" fmla="*/ 306 h 3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7" h="306">
                  <a:moveTo>
                    <a:pt x="0" y="10"/>
                  </a:moveTo>
                  <a:lnTo>
                    <a:pt x="182" y="179"/>
                  </a:lnTo>
                  <a:lnTo>
                    <a:pt x="201" y="306"/>
                  </a:lnTo>
                  <a:lnTo>
                    <a:pt x="217" y="168"/>
                  </a:lnTo>
                  <a:lnTo>
                    <a:pt x="1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77" name="Freeform 308">
              <a:extLst>
                <a:ext uri="{FF2B5EF4-FFF2-40B4-BE49-F238E27FC236}">
                  <a16:creationId xmlns:a16="http://schemas.microsoft.com/office/drawing/2014/main" id="{95903EB5-7C87-1251-D9B8-0D8ED0C1E45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904" y="1955"/>
              <a:ext cx="156" cy="5"/>
            </a:xfrm>
            <a:custGeom>
              <a:avLst/>
              <a:gdLst>
                <a:gd name="T0" fmla="*/ 0 w 1255"/>
                <a:gd name="T1" fmla="*/ 0 h 39"/>
                <a:gd name="T2" fmla="*/ 2 w 1255"/>
                <a:gd name="T3" fmla="*/ 0 h 39"/>
                <a:gd name="T4" fmla="*/ 2 w 1255"/>
                <a:gd name="T5" fmla="*/ 0 h 39"/>
                <a:gd name="T6" fmla="*/ 0 w 1255"/>
                <a:gd name="T7" fmla="*/ 0 h 39"/>
                <a:gd name="T8" fmla="*/ 0 w 1255"/>
                <a:gd name="T9" fmla="*/ 0 h 39"/>
                <a:gd name="T10" fmla="*/ 0 w 1255"/>
                <a:gd name="T11" fmla="*/ 0 h 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55"/>
                <a:gd name="T19" fmla="*/ 0 h 39"/>
                <a:gd name="T20" fmla="*/ 1255 w 1255"/>
                <a:gd name="T21" fmla="*/ 39 h 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55" h="39">
                  <a:moveTo>
                    <a:pt x="0" y="3"/>
                  </a:moveTo>
                  <a:lnTo>
                    <a:pt x="1255" y="0"/>
                  </a:lnTo>
                  <a:lnTo>
                    <a:pt x="1198" y="39"/>
                  </a:lnTo>
                  <a:lnTo>
                    <a:pt x="57" y="3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78" name="Freeform 309">
              <a:extLst>
                <a:ext uri="{FF2B5EF4-FFF2-40B4-BE49-F238E27FC236}">
                  <a16:creationId xmlns:a16="http://schemas.microsoft.com/office/drawing/2014/main" id="{C074D6E8-26F5-FF52-FACC-3E37C514E33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68" y="1906"/>
              <a:ext cx="3" cy="18"/>
            </a:xfrm>
            <a:custGeom>
              <a:avLst/>
              <a:gdLst>
                <a:gd name="T0" fmla="*/ 0 w 24"/>
                <a:gd name="T1" fmla="*/ 0 h 147"/>
                <a:gd name="T2" fmla="*/ 0 w 24"/>
                <a:gd name="T3" fmla="*/ 0 h 147"/>
                <a:gd name="T4" fmla="*/ 0 w 24"/>
                <a:gd name="T5" fmla="*/ 0 h 147"/>
                <a:gd name="T6" fmla="*/ 0 w 24"/>
                <a:gd name="T7" fmla="*/ 0 h 147"/>
                <a:gd name="T8" fmla="*/ 0 w 24"/>
                <a:gd name="T9" fmla="*/ 0 h 147"/>
                <a:gd name="T10" fmla="*/ 0 w 24"/>
                <a:gd name="T11" fmla="*/ 0 h 1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147"/>
                <a:gd name="T20" fmla="*/ 24 w 24"/>
                <a:gd name="T21" fmla="*/ 147 h 1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147">
                  <a:moveTo>
                    <a:pt x="0" y="2"/>
                  </a:moveTo>
                  <a:lnTo>
                    <a:pt x="3" y="122"/>
                  </a:lnTo>
                  <a:lnTo>
                    <a:pt x="24" y="147"/>
                  </a:lnTo>
                  <a:lnTo>
                    <a:pt x="22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79" name="Freeform 310">
              <a:extLst>
                <a:ext uri="{FF2B5EF4-FFF2-40B4-BE49-F238E27FC236}">
                  <a16:creationId xmlns:a16="http://schemas.microsoft.com/office/drawing/2014/main" id="{75B95F47-0501-FD16-2CD9-98D57E53B7B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877" y="1726"/>
              <a:ext cx="129" cy="153"/>
            </a:xfrm>
            <a:custGeom>
              <a:avLst/>
              <a:gdLst>
                <a:gd name="T0" fmla="*/ 0 w 1036"/>
                <a:gd name="T1" fmla="*/ 0 h 1228"/>
                <a:gd name="T2" fmla="*/ 2 w 1036"/>
                <a:gd name="T3" fmla="*/ 0 h 1228"/>
                <a:gd name="T4" fmla="*/ 2 w 1036"/>
                <a:gd name="T5" fmla="*/ 2 h 1228"/>
                <a:gd name="T6" fmla="*/ 2 w 1036"/>
                <a:gd name="T7" fmla="*/ 2 h 1228"/>
                <a:gd name="T8" fmla="*/ 2 w 1036"/>
                <a:gd name="T9" fmla="*/ 2 h 1228"/>
                <a:gd name="T10" fmla="*/ 2 w 1036"/>
                <a:gd name="T11" fmla="*/ 1 h 1228"/>
                <a:gd name="T12" fmla="*/ 2 w 1036"/>
                <a:gd name="T13" fmla="*/ 0 h 1228"/>
                <a:gd name="T14" fmla="*/ 1 w 1036"/>
                <a:gd name="T15" fmla="*/ 0 h 1228"/>
                <a:gd name="T16" fmla="*/ 0 w 1036"/>
                <a:gd name="T17" fmla="*/ 0 h 1228"/>
                <a:gd name="T18" fmla="*/ 0 w 1036"/>
                <a:gd name="T19" fmla="*/ 0 h 12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36"/>
                <a:gd name="T31" fmla="*/ 0 h 1228"/>
                <a:gd name="T32" fmla="*/ 1036 w 1036"/>
                <a:gd name="T33" fmla="*/ 1228 h 122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36" h="1228">
                  <a:moveTo>
                    <a:pt x="0" y="0"/>
                  </a:moveTo>
                  <a:lnTo>
                    <a:pt x="1004" y="1"/>
                  </a:lnTo>
                  <a:lnTo>
                    <a:pt x="1036" y="1228"/>
                  </a:lnTo>
                  <a:lnTo>
                    <a:pt x="994" y="1203"/>
                  </a:lnTo>
                  <a:lnTo>
                    <a:pt x="1009" y="1032"/>
                  </a:lnTo>
                  <a:lnTo>
                    <a:pt x="1000" y="380"/>
                  </a:lnTo>
                  <a:lnTo>
                    <a:pt x="973" y="45"/>
                  </a:lnTo>
                  <a:lnTo>
                    <a:pt x="696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80" name="Freeform 311">
              <a:extLst>
                <a:ext uri="{FF2B5EF4-FFF2-40B4-BE49-F238E27FC236}">
                  <a16:creationId xmlns:a16="http://schemas.microsoft.com/office/drawing/2014/main" id="{4470EC91-87EB-8087-56B0-A1433B1FA69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872" y="1904"/>
              <a:ext cx="2" cy="15"/>
            </a:xfrm>
            <a:custGeom>
              <a:avLst/>
              <a:gdLst>
                <a:gd name="T0" fmla="*/ 0 w 19"/>
                <a:gd name="T1" fmla="*/ 0 h 118"/>
                <a:gd name="T2" fmla="*/ 0 w 19"/>
                <a:gd name="T3" fmla="*/ 0 h 118"/>
                <a:gd name="T4" fmla="*/ 0 w 19"/>
                <a:gd name="T5" fmla="*/ 0 h 118"/>
                <a:gd name="T6" fmla="*/ 0 w 19"/>
                <a:gd name="T7" fmla="*/ 0 h 118"/>
                <a:gd name="T8" fmla="*/ 0 w 19"/>
                <a:gd name="T9" fmla="*/ 0 h 118"/>
                <a:gd name="T10" fmla="*/ 0 w 19"/>
                <a:gd name="T11" fmla="*/ 0 h 1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"/>
                <a:gd name="T19" fmla="*/ 0 h 118"/>
                <a:gd name="T20" fmla="*/ 19 w 19"/>
                <a:gd name="T21" fmla="*/ 118 h 1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" h="118">
                  <a:moveTo>
                    <a:pt x="0" y="0"/>
                  </a:moveTo>
                  <a:lnTo>
                    <a:pt x="0" y="118"/>
                  </a:lnTo>
                  <a:lnTo>
                    <a:pt x="19" y="114"/>
                  </a:lnTo>
                  <a:lnTo>
                    <a:pt x="19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81" name="Freeform 312">
              <a:extLst>
                <a:ext uri="{FF2B5EF4-FFF2-40B4-BE49-F238E27FC236}">
                  <a16:creationId xmlns:a16="http://schemas.microsoft.com/office/drawing/2014/main" id="{AC692DC5-6AA4-37AC-5FB2-F94DE588671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882" y="1909"/>
              <a:ext cx="19" cy="10"/>
            </a:xfrm>
            <a:custGeom>
              <a:avLst/>
              <a:gdLst>
                <a:gd name="T0" fmla="*/ 0 w 151"/>
                <a:gd name="T1" fmla="*/ 0 h 80"/>
                <a:gd name="T2" fmla="*/ 0 w 151"/>
                <a:gd name="T3" fmla="*/ 0 h 80"/>
                <a:gd name="T4" fmla="*/ 0 w 151"/>
                <a:gd name="T5" fmla="*/ 0 h 80"/>
                <a:gd name="T6" fmla="*/ 0 w 151"/>
                <a:gd name="T7" fmla="*/ 0 h 80"/>
                <a:gd name="T8" fmla="*/ 0 w 151"/>
                <a:gd name="T9" fmla="*/ 0 h 80"/>
                <a:gd name="T10" fmla="*/ 0 w 151"/>
                <a:gd name="T11" fmla="*/ 0 h 80"/>
                <a:gd name="T12" fmla="*/ 0 w 151"/>
                <a:gd name="T13" fmla="*/ 0 h 80"/>
                <a:gd name="T14" fmla="*/ 0 w 151"/>
                <a:gd name="T15" fmla="*/ 0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1"/>
                <a:gd name="T25" fmla="*/ 0 h 80"/>
                <a:gd name="T26" fmla="*/ 151 w 151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1" h="80">
                  <a:moveTo>
                    <a:pt x="132" y="12"/>
                  </a:moveTo>
                  <a:lnTo>
                    <a:pt x="132" y="61"/>
                  </a:lnTo>
                  <a:lnTo>
                    <a:pt x="18" y="65"/>
                  </a:lnTo>
                  <a:lnTo>
                    <a:pt x="0" y="80"/>
                  </a:lnTo>
                  <a:lnTo>
                    <a:pt x="151" y="74"/>
                  </a:lnTo>
                  <a:lnTo>
                    <a:pt x="149" y="0"/>
                  </a:lnTo>
                  <a:lnTo>
                    <a:pt x="132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82" name="Freeform 313">
              <a:extLst>
                <a:ext uri="{FF2B5EF4-FFF2-40B4-BE49-F238E27FC236}">
                  <a16:creationId xmlns:a16="http://schemas.microsoft.com/office/drawing/2014/main" id="{CC36BA97-B863-D2AF-9F0B-76BB761A650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94" y="1536"/>
              <a:ext cx="164" cy="169"/>
            </a:xfrm>
            <a:custGeom>
              <a:avLst/>
              <a:gdLst>
                <a:gd name="T0" fmla="*/ 0 w 1318"/>
                <a:gd name="T1" fmla="*/ 0 h 1356"/>
                <a:gd name="T2" fmla="*/ 2 w 1318"/>
                <a:gd name="T3" fmla="*/ 0 h 1356"/>
                <a:gd name="T4" fmla="*/ 2 w 1318"/>
                <a:gd name="T5" fmla="*/ 0 h 1356"/>
                <a:gd name="T6" fmla="*/ 2 w 1318"/>
                <a:gd name="T7" fmla="*/ 3 h 1356"/>
                <a:gd name="T8" fmla="*/ 2 w 1318"/>
                <a:gd name="T9" fmla="*/ 0 h 1356"/>
                <a:gd name="T10" fmla="*/ 2 w 1318"/>
                <a:gd name="T11" fmla="*/ 0 h 1356"/>
                <a:gd name="T12" fmla="*/ 0 w 1318"/>
                <a:gd name="T13" fmla="*/ 0 h 1356"/>
                <a:gd name="T14" fmla="*/ 0 w 1318"/>
                <a:gd name="T15" fmla="*/ 0 h 1356"/>
                <a:gd name="T16" fmla="*/ 0 w 1318"/>
                <a:gd name="T17" fmla="*/ 0 h 13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18"/>
                <a:gd name="T28" fmla="*/ 0 h 1356"/>
                <a:gd name="T29" fmla="*/ 1318 w 1318"/>
                <a:gd name="T30" fmla="*/ 1356 h 13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18" h="1356">
                  <a:moveTo>
                    <a:pt x="0" y="0"/>
                  </a:moveTo>
                  <a:lnTo>
                    <a:pt x="991" y="2"/>
                  </a:lnTo>
                  <a:lnTo>
                    <a:pt x="1318" y="145"/>
                  </a:lnTo>
                  <a:lnTo>
                    <a:pt x="1314" y="1356"/>
                  </a:lnTo>
                  <a:lnTo>
                    <a:pt x="1269" y="164"/>
                  </a:lnTo>
                  <a:lnTo>
                    <a:pt x="980" y="40"/>
                  </a:lnTo>
                  <a:lnTo>
                    <a:pt x="33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83" name="Freeform 314">
              <a:extLst>
                <a:ext uri="{FF2B5EF4-FFF2-40B4-BE49-F238E27FC236}">
                  <a16:creationId xmlns:a16="http://schemas.microsoft.com/office/drawing/2014/main" id="{1A0AFB83-6F17-A3AC-B4B7-5F6BA410E9B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29" y="1536"/>
              <a:ext cx="139" cy="428"/>
            </a:xfrm>
            <a:custGeom>
              <a:avLst/>
              <a:gdLst>
                <a:gd name="T0" fmla="*/ 0 w 1114"/>
                <a:gd name="T1" fmla="*/ 0 h 3435"/>
                <a:gd name="T2" fmla="*/ 0 w 1114"/>
                <a:gd name="T3" fmla="*/ 6 h 3435"/>
                <a:gd name="T4" fmla="*/ 0 w 1114"/>
                <a:gd name="T5" fmla="*/ 7 h 3435"/>
                <a:gd name="T6" fmla="*/ 0 w 1114"/>
                <a:gd name="T7" fmla="*/ 6 h 3435"/>
                <a:gd name="T8" fmla="*/ 2 w 1114"/>
                <a:gd name="T9" fmla="*/ 6 h 3435"/>
                <a:gd name="T10" fmla="*/ 2 w 1114"/>
                <a:gd name="T11" fmla="*/ 6 h 3435"/>
                <a:gd name="T12" fmla="*/ 2 w 1114"/>
                <a:gd name="T13" fmla="*/ 6 h 3435"/>
                <a:gd name="T14" fmla="*/ 2 w 1114"/>
                <a:gd name="T15" fmla="*/ 6 h 3435"/>
                <a:gd name="T16" fmla="*/ 1 w 1114"/>
                <a:gd name="T17" fmla="*/ 6 h 3435"/>
                <a:gd name="T18" fmla="*/ 1 w 1114"/>
                <a:gd name="T19" fmla="*/ 6 h 3435"/>
                <a:gd name="T20" fmla="*/ 0 w 1114"/>
                <a:gd name="T21" fmla="*/ 6 h 3435"/>
                <a:gd name="T22" fmla="*/ 0 w 1114"/>
                <a:gd name="T23" fmla="*/ 0 h 3435"/>
                <a:gd name="T24" fmla="*/ 0 w 1114"/>
                <a:gd name="T25" fmla="*/ 0 h 3435"/>
                <a:gd name="T26" fmla="*/ 0 w 1114"/>
                <a:gd name="T27" fmla="*/ 0 h 34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14"/>
                <a:gd name="T43" fmla="*/ 0 h 3435"/>
                <a:gd name="T44" fmla="*/ 1114 w 1114"/>
                <a:gd name="T45" fmla="*/ 3435 h 34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14" h="3435">
                  <a:moveTo>
                    <a:pt x="85" y="0"/>
                  </a:moveTo>
                  <a:lnTo>
                    <a:pt x="85" y="3237"/>
                  </a:lnTo>
                  <a:lnTo>
                    <a:pt x="0" y="3435"/>
                  </a:lnTo>
                  <a:lnTo>
                    <a:pt x="129" y="3306"/>
                  </a:lnTo>
                  <a:lnTo>
                    <a:pt x="1085" y="3363"/>
                  </a:lnTo>
                  <a:lnTo>
                    <a:pt x="1114" y="3313"/>
                  </a:lnTo>
                  <a:lnTo>
                    <a:pt x="878" y="3306"/>
                  </a:lnTo>
                  <a:lnTo>
                    <a:pt x="829" y="3270"/>
                  </a:lnTo>
                  <a:lnTo>
                    <a:pt x="378" y="3237"/>
                  </a:lnTo>
                  <a:lnTo>
                    <a:pt x="348" y="3266"/>
                  </a:lnTo>
                  <a:lnTo>
                    <a:pt x="127" y="3237"/>
                  </a:lnTo>
                  <a:lnTo>
                    <a:pt x="129" y="38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84" name="Freeform 315">
              <a:extLst>
                <a:ext uri="{FF2B5EF4-FFF2-40B4-BE49-F238E27FC236}">
                  <a16:creationId xmlns:a16="http://schemas.microsoft.com/office/drawing/2014/main" id="{6C834E04-ED65-6117-0A09-0A276E5190E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42" y="1594"/>
              <a:ext cx="99" cy="334"/>
            </a:xfrm>
            <a:custGeom>
              <a:avLst/>
              <a:gdLst>
                <a:gd name="T0" fmla="*/ 0 w 796"/>
                <a:gd name="T1" fmla="*/ 0 h 2684"/>
                <a:gd name="T2" fmla="*/ 1 w 796"/>
                <a:gd name="T3" fmla="*/ 0 h 2684"/>
                <a:gd name="T4" fmla="*/ 1 w 796"/>
                <a:gd name="T5" fmla="*/ 0 h 2684"/>
                <a:gd name="T6" fmla="*/ 1 w 796"/>
                <a:gd name="T7" fmla="*/ 0 h 2684"/>
                <a:gd name="T8" fmla="*/ 1 w 796"/>
                <a:gd name="T9" fmla="*/ 0 h 2684"/>
                <a:gd name="T10" fmla="*/ 1 w 796"/>
                <a:gd name="T11" fmla="*/ 0 h 2684"/>
                <a:gd name="T12" fmla="*/ 1 w 796"/>
                <a:gd name="T13" fmla="*/ 5 h 2684"/>
                <a:gd name="T14" fmla="*/ 1 w 796"/>
                <a:gd name="T15" fmla="*/ 2 h 2684"/>
                <a:gd name="T16" fmla="*/ 0 w 796"/>
                <a:gd name="T17" fmla="*/ 2 h 2684"/>
                <a:gd name="T18" fmla="*/ 0 w 796"/>
                <a:gd name="T19" fmla="*/ 2 h 2684"/>
                <a:gd name="T20" fmla="*/ 1 w 796"/>
                <a:gd name="T21" fmla="*/ 2 h 2684"/>
                <a:gd name="T22" fmla="*/ 1 w 796"/>
                <a:gd name="T23" fmla="*/ 2 h 2684"/>
                <a:gd name="T24" fmla="*/ 0 w 796"/>
                <a:gd name="T25" fmla="*/ 1 h 2684"/>
                <a:gd name="T26" fmla="*/ 0 w 796"/>
                <a:gd name="T27" fmla="*/ 1 h 2684"/>
                <a:gd name="T28" fmla="*/ 1 w 796"/>
                <a:gd name="T29" fmla="*/ 1 h 2684"/>
                <a:gd name="T30" fmla="*/ 1 w 796"/>
                <a:gd name="T31" fmla="*/ 1 h 2684"/>
                <a:gd name="T32" fmla="*/ 0 w 796"/>
                <a:gd name="T33" fmla="*/ 1 h 2684"/>
                <a:gd name="T34" fmla="*/ 0 w 796"/>
                <a:gd name="T35" fmla="*/ 1 h 2684"/>
                <a:gd name="T36" fmla="*/ 1 w 796"/>
                <a:gd name="T37" fmla="*/ 1 h 2684"/>
                <a:gd name="T38" fmla="*/ 1 w 796"/>
                <a:gd name="T39" fmla="*/ 0 h 2684"/>
                <a:gd name="T40" fmla="*/ 1 w 796"/>
                <a:gd name="T41" fmla="*/ 0 h 2684"/>
                <a:gd name="T42" fmla="*/ 1 w 796"/>
                <a:gd name="T43" fmla="*/ 0 h 2684"/>
                <a:gd name="T44" fmla="*/ 0 w 796"/>
                <a:gd name="T45" fmla="*/ 0 h 2684"/>
                <a:gd name="T46" fmla="*/ 0 w 796"/>
                <a:gd name="T47" fmla="*/ 0 h 2684"/>
                <a:gd name="T48" fmla="*/ 0 w 796"/>
                <a:gd name="T49" fmla="*/ 0 h 268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796"/>
                <a:gd name="T76" fmla="*/ 0 h 2684"/>
                <a:gd name="T77" fmla="*/ 796 w 796"/>
                <a:gd name="T78" fmla="*/ 2684 h 268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796" h="2684">
                  <a:moveTo>
                    <a:pt x="0" y="82"/>
                  </a:moveTo>
                  <a:lnTo>
                    <a:pt x="732" y="89"/>
                  </a:lnTo>
                  <a:lnTo>
                    <a:pt x="720" y="53"/>
                  </a:lnTo>
                  <a:lnTo>
                    <a:pt x="635" y="0"/>
                  </a:lnTo>
                  <a:lnTo>
                    <a:pt x="796" y="0"/>
                  </a:lnTo>
                  <a:lnTo>
                    <a:pt x="773" y="28"/>
                  </a:lnTo>
                  <a:lnTo>
                    <a:pt x="771" y="2684"/>
                  </a:lnTo>
                  <a:lnTo>
                    <a:pt x="728" y="1023"/>
                  </a:lnTo>
                  <a:lnTo>
                    <a:pt x="22" y="1002"/>
                  </a:lnTo>
                  <a:lnTo>
                    <a:pt x="43" y="981"/>
                  </a:lnTo>
                  <a:lnTo>
                    <a:pt x="732" y="994"/>
                  </a:lnTo>
                  <a:lnTo>
                    <a:pt x="732" y="808"/>
                  </a:lnTo>
                  <a:lnTo>
                    <a:pt x="19" y="791"/>
                  </a:lnTo>
                  <a:lnTo>
                    <a:pt x="19" y="762"/>
                  </a:lnTo>
                  <a:lnTo>
                    <a:pt x="735" y="779"/>
                  </a:lnTo>
                  <a:lnTo>
                    <a:pt x="728" y="555"/>
                  </a:lnTo>
                  <a:lnTo>
                    <a:pt x="7" y="540"/>
                  </a:lnTo>
                  <a:lnTo>
                    <a:pt x="11" y="515"/>
                  </a:lnTo>
                  <a:lnTo>
                    <a:pt x="745" y="515"/>
                  </a:lnTo>
                  <a:lnTo>
                    <a:pt x="713" y="135"/>
                  </a:lnTo>
                  <a:lnTo>
                    <a:pt x="631" y="122"/>
                  </a:lnTo>
                  <a:lnTo>
                    <a:pt x="566" y="139"/>
                  </a:lnTo>
                  <a:lnTo>
                    <a:pt x="108" y="135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85" name="Freeform 316">
              <a:extLst>
                <a:ext uri="{FF2B5EF4-FFF2-40B4-BE49-F238E27FC236}">
                  <a16:creationId xmlns:a16="http://schemas.microsoft.com/office/drawing/2014/main" id="{E779D147-0275-A2D6-7CA0-CEF11C92A82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61" y="1613"/>
              <a:ext cx="61" cy="11"/>
            </a:xfrm>
            <a:custGeom>
              <a:avLst/>
              <a:gdLst>
                <a:gd name="T0" fmla="*/ 0 w 490"/>
                <a:gd name="T1" fmla="*/ 0 h 88"/>
                <a:gd name="T2" fmla="*/ 1 w 490"/>
                <a:gd name="T3" fmla="*/ 0 h 88"/>
                <a:gd name="T4" fmla="*/ 1 w 490"/>
                <a:gd name="T5" fmla="*/ 0 h 88"/>
                <a:gd name="T6" fmla="*/ 1 w 490"/>
                <a:gd name="T7" fmla="*/ 0 h 88"/>
                <a:gd name="T8" fmla="*/ 1 w 490"/>
                <a:gd name="T9" fmla="*/ 0 h 88"/>
                <a:gd name="T10" fmla="*/ 1 w 490"/>
                <a:gd name="T11" fmla="*/ 0 h 88"/>
                <a:gd name="T12" fmla="*/ 0 w 490"/>
                <a:gd name="T13" fmla="*/ 0 h 88"/>
                <a:gd name="T14" fmla="*/ 0 w 490"/>
                <a:gd name="T15" fmla="*/ 0 h 88"/>
                <a:gd name="T16" fmla="*/ 0 w 490"/>
                <a:gd name="T17" fmla="*/ 0 h 88"/>
                <a:gd name="T18" fmla="*/ 0 w 490"/>
                <a:gd name="T19" fmla="*/ 0 h 88"/>
                <a:gd name="T20" fmla="*/ 0 w 490"/>
                <a:gd name="T21" fmla="*/ 0 h 8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90"/>
                <a:gd name="T34" fmla="*/ 0 h 88"/>
                <a:gd name="T35" fmla="*/ 490 w 490"/>
                <a:gd name="T36" fmla="*/ 88 h 8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90" h="88">
                  <a:moveTo>
                    <a:pt x="2" y="8"/>
                  </a:moveTo>
                  <a:lnTo>
                    <a:pt x="487" y="0"/>
                  </a:lnTo>
                  <a:lnTo>
                    <a:pt x="490" y="40"/>
                  </a:lnTo>
                  <a:lnTo>
                    <a:pt x="338" y="42"/>
                  </a:lnTo>
                  <a:lnTo>
                    <a:pt x="338" y="88"/>
                  </a:lnTo>
                  <a:lnTo>
                    <a:pt x="310" y="61"/>
                  </a:lnTo>
                  <a:lnTo>
                    <a:pt x="165" y="63"/>
                  </a:lnTo>
                  <a:lnTo>
                    <a:pt x="154" y="36"/>
                  </a:lnTo>
                  <a:lnTo>
                    <a:pt x="0" y="38"/>
                  </a:lnTo>
                  <a:lnTo>
                    <a:pt x="2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86" name="Freeform 317">
              <a:extLst>
                <a:ext uri="{FF2B5EF4-FFF2-40B4-BE49-F238E27FC236}">
                  <a16:creationId xmlns:a16="http://schemas.microsoft.com/office/drawing/2014/main" id="{E0EE540B-77F6-79D9-5C3A-AC5733FA12D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59" y="1619"/>
              <a:ext cx="16" cy="6"/>
            </a:xfrm>
            <a:custGeom>
              <a:avLst/>
              <a:gdLst>
                <a:gd name="T0" fmla="*/ 0 w 130"/>
                <a:gd name="T1" fmla="*/ 0 h 52"/>
                <a:gd name="T2" fmla="*/ 0 w 130"/>
                <a:gd name="T3" fmla="*/ 0 h 52"/>
                <a:gd name="T4" fmla="*/ 0 w 130"/>
                <a:gd name="T5" fmla="*/ 0 h 52"/>
                <a:gd name="T6" fmla="*/ 0 w 130"/>
                <a:gd name="T7" fmla="*/ 0 h 52"/>
                <a:gd name="T8" fmla="*/ 0 w 130"/>
                <a:gd name="T9" fmla="*/ 0 h 52"/>
                <a:gd name="T10" fmla="*/ 0 w 130"/>
                <a:gd name="T11" fmla="*/ 0 h 52"/>
                <a:gd name="T12" fmla="*/ 0 w 130"/>
                <a:gd name="T13" fmla="*/ 0 h 52"/>
                <a:gd name="T14" fmla="*/ 0 w 130"/>
                <a:gd name="T15" fmla="*/ 0 h 52"/>
                <a:gd name="T16" fmla="*/ 0 w 130"/>
                <a:gd name="T17" fmla="*/ 0 h 52"/>
                <a:gd name="T18" fmla="*/ 0 w 130"/>
                <a:gd name="T19" fmla="*/ 0 h 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0"/>
                <a:gd name="T31" fmla="*/ 0 h 52"/>
                <a:gd name="T32" fmla="*/ 130 w 130"/>
                <a:gd name="T33" fmla="*/ 52 h 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0" h="52">
                  <a:moveTo>
                    <a:pt x="6" y="33"/>
                  </a:moveTo>
                  <a:lnTo>
                    <a:pt x="99" y="33"/>
                  </a:lnTo>
                  <a:lnTo>
                    <a:pt x="101" y="16"/>
                  </a:lnTo>
                  <a:lnTo>
                    <a:pt x="6" y="16"/>
                  </a:lnTo>
                  <a:lnTo>
                    <a:pt x="2" y="2"/>
                  </a:lnTo>
                  <a:lnTo>
                    <a:pt x="128" y="0"/>
                  </a:lnTo>
                  <a:lnTo>
                    <a:pt x="130" y="52"/>
                  </a:lnTo>
                  <a:lnTo>
                    <a:pt x="0" y="48"/>
                  </a:lnTo>
                  <a:lnTo>
                    <a:pt x="6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87" name="Freeform 318">
              <a:extLst>
                <a:ext uri="{FF2B5EF4-FFF2-40B4-BE49-F238E27FC236}">
                  <a16:creationId xmlns:a16="http://schemas.microsoft.com/office/drawing/2014/main" id="{769D25DB-D9B4-B6EB-B373-0C036CA0064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238" y="1604"/>
              <a:ext cx="3" cy="56"/>
            </a:xfrm>
            <a:custGeom>
              <a:avLst/>
              <a:gdLst>
                <a:gd name="T0" fmla="*/ 0 w 22"/>
                <a:gd name="T1" fmla="*/ 0 h 452"/>
                <a:gd name="T2" fmla="*/ 0 w 22"/>
                <a:gd name="T3" fmla="*/ 1 h 452"/>
                <a:gd name="T4" fmla="*/ 0 w 22"/>
                <a:gd name="T5" fmla="*/ 1 h 452"/>
                <a:gd name="T6" fmla="*/ 0 w 22"/>
                <a:gd name="T7" fmla="*/ 0 h 452"/>
                <a:gd name="T8" fmla="*/ 0 w 22"/>
                <a:gd name="T9" fmla="*/ 0 h 452"/>
                <a:gd name="T10" fmla="*/ 0 w 22"/>
                <a:gd name="T11" fmla="*/ 0 h 4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"/>
                <a:gd name="T19" fmla="*/ 0 h 452"/>
                <a:gd name="T20" fmla="*/ 22 w 22"/>
                <a:gd name="T21" fmla="*/ 452 h 4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" h="452">
                  <a:moveTo>
                    <a:pt x="0" y="0"/>
                  </a:moveTo>
                  <a:lnTo>
                    <a:pt x="5" y="452"/>
                  </a:lnTo>
                  <a:lnTo>
                    <a:pt x="22" y="450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88" name="Freeform 319">
              <a:extLst>
                <a:ext uri="{FF2B5EF4-FFF2-40B4-BE49-F238E27FC236}">
                  <a16:creationId xmlns:a16="http://schemas.microsoft.com/office/drawing/2014/main" id="{4C99B854-AC44-C75F-ADA5-2B434BD3018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53" y="1650"/>
              <a:ext cx="11" cy="6"/>
            </a:xfrm>
            <a:custGeom>
              <a:avLst/>
              <a:gdLst>
                <a:gd name="T0" fmla="*/ 0 w 89"/>
                <a:gd name="T1" fmla="*/ 0 h 48"/>
                <a:gd name="T2" fmla="*/ 0 w 89"/>
                <a:gd name="T3" fmla="*/ 0 h 48"/>
                <a:gd name="T4" fmla="*/ 0 w 89"/>
                <a:gd name="T5" fmla="*/ 0 h 48"/>
                <a:gd name="T6" fmla="*/ 0 w 89"/>
                <a:gd name="T7" fmla="*/ 0 h 48"/>
                <a:gd name="T8" fmla="*/ 0 w 89"/>
                <a:gd name="T9" fmla="*/ 0 h 48"/>
                <a:gd name="T10" fmla="*/ 0 w 89"/>
                <a:gd name="T11" fmla="*/ 0 h 48"/>
                <a:gd name="T12" fmla="*/ 0 w 89"/>
                <a:gd name="T13" fmla="*/ 0 h 48"/>
                <a:gd name="T14" fmla="*/ 0 w 89"/>
                <a:gd name="T15" fmla="*/ 0 h 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9"/>
                <a:gd name="T25" fmla="*/ 0 h 48"/>
                <a:gd name="T26" fmla="*/ 89 w 89"/>
                <a:gd name="T27" fmla="*/ 48 h 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9" h="48">
                  <a:moveTo>
                    <a:pt x="3" y="0"/>
                  </a:moveTo>
                  <a:lnTo>
                    <a:pt x="0" y="42"/>
                  </a:lnTo>
                  <a:lnTo>
                    <a:pt x="89" y="48"/>
                  </a:lnTo>
                  <a:lnTo>
                    <a:pt x="89" y="12"/>
                  </a:lnTo>
                  <a:lnTo>
                    <a:pt x="70" y="27"/>
                  </a:lnTo>
                  <a:lnTo>
                    <a:pt x="19" y="2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89" name="Freeform 320">
              <a:extLst>
                <a:ext uri="{FF2B5EF4-FFF2-40B4-BE49-F238E27FC236}">
                  <a16:creationId xmlns:a16="http://schemas.microsoft.com/office/drawing/2014/main" id="{D8868CD7-E7C4-86D9-7318-30C04F705F6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44" y="1547"/>
              <a:ext cx="7" cy="10"/>
            </a:xfrm>
            <a:custGeom>
              <a:avLst/>
              <a:gdLst>
                <a:gd name="T0" fmla="*/ 0 w 57"/>
                <a:gd name="T1" fmla="*/ 0 h 77"/>
                <a:gd name="T2" fmla="*/ 0 w 57"/>
                <a:gd name="T3" fmla="*/ 0 h 77"/>
                <a:gd name="T4" fmla="*/ 0 w 57"/>
                <a:gd name="T5" fmla="*/ 0 h 77"/>
                <a:gd name="T6" fmla="*/ 0 w 57"/>
                <a:gd name="T7" fmla="*/ 0 h 77"/>
                <a:gd name="T8" fmla="*/ 0 w 57"/>
                <a:gd name="T9" fmla="*/ 0 h 77"/>
                <a:gd name="T10" fmla="*/ 0 w 57"/>
                <a:gd name="T11" fmla="*/ 0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"/>
                <a:gd name="T19" fmla="*/ 0 h 77"/>
                <a:gd name="T20" fmla="*/ 57 w 57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" h="77">
                  <a:moveTo>
                    <a:pt x="53" y="0"/>
                  </a:moveTo>
                  <a:lnTo>
                    <a:pt x="0" y="41"/>
                  </a:lnTo>
                  <a:lnTo>
                    <a:pt x="0" y="77"/>
                  </a:lnTo>
                  <a:lnTo>
                    <a:pt x="57" y="74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90" name="Freeform 321">
              <a:extLst>
                <a:ext uri="{FF2B5EF4-FFF2-40B4-BE49-F238E27FC236}">
                  <a16:creationId xmlns:a16="http://schemas.microsoft.com/office/drawing/2014/main" id="{75F6A4EA-C565-F973-84B8-21F817F8376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59" y="1557"/>
              <a:ext cx="3" cy="38"/>
            </a:xfrm>
            <a:custGeom>
              <a:avLst/>
              <a:gdLst>
                <a:gd name="T0" fmla="*/ 0 w 25"/>
                <a:gd name="T1" fmla="*/ 0 h 303"/>
                <a:gd name="T2" fmla="*/ 0 w 25"/>
                <a:gd name="T3" fmla="*/ 1 h 303"/>
                <a:gd name="T4" fmla="*/ 0 w 25"/>
                <a:gd name="T5" fmla="*/ 1 h 303"/>
                <a:gd name="T6" fmla="*/ 0 w 25"/>
                <a:gd name="T7" fmla="*/ 0 h 303"/>
                <a:gd name="T8" fmla="*/ 0 w 25"/>
                <a:gd name="T9" fmla="*/ 0 h 303"/>
                <a:gd name="T10" fmla="*/ 0 w 25"/>
                <a:gd name="T11" fmla="*/ 0 h 3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303"/>
                <a:gd name="T20" fmla="*/ 25 w 25"/>
                <a:gd name="T21" fmla="*/ 303 h 3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303">
                  <a:moveTo>
                    <a:pt x="0" y="2"/>
                  </a:moveTo>
                  <a:lnTo>
                    <a:pt x="4" y="303"/>
                  </a:lnTo>
                  <a:lnTo>
                    <a:pt x="25" y="303"/>
                  </a:lnTo>
                  <a:lnTo>
                    <a:pt x="23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91" name="Freeform 322">
              <a:extLst>
                <a:ext uri="{FF2B5EF4-FFF2-40B4-BE49-F238E27FC236}">
                  <a16:creationId xmlns:a16="http://schemas.microsoft.com/office/drawing/2014/main" id="{BC000FF1-9B4D-093C-05F1-D80C0931717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40" y="1558"/>
              <a:ext cx="20" cy="36"/>
            </a:xfrm>
            <a:custGeom>
              <a:avLst/>
              <a:gdLst>
                <a:gd name="T0" fmla="*/ 0 w 155"/>
                <a:gd name="T1" fmla="*/ 0 h 287"/>
                <a:gd name="T2" fmla="*/ 0 w 155"/>
                <a:gd name="T3" fmla="*/ 0 h 287"/>
                <a:gd name="T4" fmla="*/ 0 w 155"/>
                <a:gd name="T5" fmla="*/ 0 h 287"/>
                <a:gd name="T6" fmla="*/ 0 w 155"/>
                <a:gd name="T7" fmla="*/ 0 h 287"/>
                <a:gd name="T8" fmla="*/ 0 w 155"/>
                <a:gd name="T9" fmla="*/ 0 h 287"/>
                <a:gd name="T10" fmla="*/ 0 w 155"/>
                <a:gd name="T11" fmla="*/ 1 h 287"/>
                <a:gd name="T12" fmla="*/ 0 w 155"/>
                <a:gd name="T13" fmla="*/ 1 h 287"/>
                <a:gd name="T14" fmla="*/ 0 w 155"/>
                <a:gd name="T15" fmla="*/ 0 h 287"/>
                <a:gd name="T16" fmla="*/ 0 w 155"/>
                <a:gd name="T17" fmla="*/ 0 h 287"/>
                <a:gd name="T18" fmla="*/ 0 w 155"/>
                <a:gd name="T19" fmla="*/ 0 h 28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5"/>
                <a:gd name="T31" fmla="*/ 0 h 287"/>
                <a:gd name="T32" fmla="*/ 155 w 155"/>
                <a:gd name="T33" fmla="*/ 287 h 28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5" h="287">
                  <a:moveTo>
                    <a:pt x="133" y="2"/>
                  </a:moveTo>
                  <a:lnTo>
                    <a:pt x="135" y="141"/>
                  </a:lnTo>
                  <a:lnTo>
                    <a:pt x="9" y="143"/>
                  </a:lnTo>
                  <a:lnTo>
                    <a:pt x="0" y="156"/>
                  </a:lnTo>
                  <a:lnTo>
                    <a:pt x="135" y="156"/>
                  </a:lnTo>
                  <a:lnTo>
                    <a:pt x="136" y="285"/>
                  </a:lnTo>
                  <a:lnTo>
                    <a:pt x="155" y="287"/>
                  </a:lnTo>
                  <a:lnTo>
                    <a:pt x="148" y="0"/>
                  </a:lnTo>
                  <a:lnTo>
                    <a:pt x="133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92" name="Freeform 323">
              <a:extLst>
                <a:ext uri="{FF2B5EF4-FFF2-40B4-BE49-F238E27FC236}">
                  <a16:creationId xmlns:a16="http://schemas.microsoft.com/office/drawing/2014/main" id="{E75B7843-E995-5D5F-A5FD-4A812AFBE9E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45" y="1560"/>
              <a:ext cx="10" cy="9"/>
            </a:xfrm>
            <a:custGeom>
              <a:avLst/>
              <a:gdLst>
                <a:gd name="T0" fmla="*/ 0 w 76"/>
                <a:gd name="T1" fmla="*/ 0 h 73"/>
                <a:gd name="T2" fmla="*/ 0 w 76"/>
                <a:gd name="T3" fmla="*/ 0 h 73"/>
                <a:gd name="T4" fmla="*/ 0 w 76"/>
                <a:gd name="T5" fmla="*/ 0 h 73"/>
                <a:gd name="T6" fmla="*/ 0 w 76"/>
                <a:gd name="T7" fmla="*/ 0 h 73"/>
                <a:gd name="T8" fmla="*/ 0 w 76"/>
                <a:gd name="T9" fmla="*/ 0 h 73"/>
                <a:gd name="T10" fmla="*/ 0 w 76"/>
                <a:gd name="T11" fmla="*/ 0 h 73"/>
                <a:gd name="T12" fmla="*/ 0 w 76"/>
                <a:gd name="T13" fmla="*/ 0 h 73"/>
                <a:gd name="T14" fmla="*/ 0 w 76"/>
                <a:gd name="T15" fmla="*/ 0 h 73"/>
                <a:gd name="T16" fmla="*/ 0 w 76"/>
                <a:gd name="T17" fmla="*/ 0 h 73"/>
                <a:gd name="T18" fmla="*/ 0 w 76"/>
                <a:gd name="T19" fmla="*/ 0 h 73"/>
                <a:gd name="T20" fmla="*/ 0 w 76"/>
                <a:gd name="T21" fmla="*/ 0 h 73"/>
                <a:gd name="T22" fmla="*/ 0 w 76"/>
                <a:gd name="T23" fmla="*/ 0 h 73"/>
                <a:gd name="T24" fmla="*/ 0 w 76"/>
                <a:gd name="T25" fmla="*/ 0 h 73"/>
                <a:gd name="T26" fmla="*/ 0 w 76"/>
                <a:gd name="T27" fmla="*/ 0 h 73"/>
                <a:gd name="T28" fmla="*/ 0 w 76"/>
                <a:gd name="T29" fmla="*/ 0 h 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6"/>
                <a:gd name="T46" fmla="*/ 0 h 73"/>
                <a:gd name="T47" fmla="*/ 76 w 76"/>
                <a:gd name="T48" fmla="*/ 73 h 7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6" h="73">
                  <a:moveTo>
                    <a:pt x="6" y="10"/>
                  </a:moveTo>
                  <a:lnTo>
                    <a:pt x="30" y="0"/>
                  </a:lnTo>
                  <a:lnTo>
                    <a:pt x="55" y="0"/>
                  </a:lnTo>
                  <a:lnTo>
                    <a:pt x="72" y="19"/>
                  </a:lnTo>
                  <a:lnTo>
                    <a:pt x="76" y="48"/>
                  </a:lnTo>
                  <a:lnTo>
                    <a:pt x="64" y="61"/>
                  </a:lnTo>
                  <a:lnTo>
                    <a:pt x="44" y="73"/>
                  </a:lnTo>
                  <a:lnTo>
                    <a:pt x="63" y="42"/>
                  </a:lnTo>
                  <a:lnTo>
                    <a:pt x="49" y="18"/>
                  </a:lnTo>
                  <a:lnTo>
                    <a:pt x="26" y="18"/>
                  </a:lnTo>
                  <a:lnTo>
                    <a:pt x="15" y="25"/>
                  </a:lnTo>
                  <a:lnTo>
                    <a:pt x="9" y="56"/>
                  </a:lnTo>
                  <a:lnTo>
                    <a:pt x="0" y="33"/>
                  </a:ln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93" name="Freeform 324">
              <a:extLst>
                <a:ext uri="{FF2B5EF4-FFF2-40B4-BE49-F238E27FC236}">
                  <a16:creationId xmlns:a16="http://schemas.microsoft.com/office/drawing/2014/main" id="{ECB473AE-9C5B-6CE0-5C94-730727AC94B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232" y="1559"/>
              <a:ext cx="10" cy="9"/>
            </a:xfrm>
            <a:custGeom>
              <a:avLst/>
              <a:gdLst>
                <a:gd name="T0" fmla="*/ 0 w 76"/>
                <a:gd name="T1" fmla="*/ 0 h 72"/>
                <a:gd name="T2" fmla="*/ 0 w 76"/>
                <a:gd name="T3" fmla="*/ 0 h 72"/>
                <a:gd name="T4" fmla="*/ 0 w 76"/>
                <a:gd name="T5" fmla="*/ 0 h 72"/>
                <a:gd name="T6" fmla="*/ 0 w 76"/>
                <a:gd name="T7" fmla="*/ 0 h 72"/>
                <a:gd name="T8" fmla="*/ 0 w 76"/>
                <a:gd name="T9" fmla="*/ 0 h 72"/>
                <a:gd name="T10" fmla="*/ 0 w 76"/>
                <a:gd name="T11" fmla="*/ 0 h 72"/>
                <a:gd name="T12" fmla="*/ 0 w 76"/>
                <a:gd name="T13" fmla="*/ 0 h 72"/>
                <a:gd name="T14" fmla="*/ 0 w 76"/>
                <a:gd name="T15" fmla="*/ 0 h 72"/>
                <a:gd name="T16" fmla="*/ 0 w 76"/>
                <a:gd name="T17" fmla="*/ 0 h 72"/>
                <a:gd name="T18" fmla="*/ 0 w 76"/>
                <a:gd name="T19" fmla="*/ 0 h 72"/>
                <a:gd name="T20" fmla="*/ 0 w 76"/>
                <a:gd name="T21" fmla="*/ 0 h 72"/>
                <a:gd name="T22" fmla="*/ 0 w 76"/>
                <a:gd name="T23" fmla="*/ 0 h 72"/>
                <a:gd name="T24" fmla="*/ 0 w 76"/>
                <a:gd name="T25" fmla="*/ 0 h 72"/>
                <a:gd name="T26" fmla="*/ 0 w 76"/>
                <a:gd name="T27" fmla="*/ 0 h 72"/>
                <a:gd name="T28" fmla="*/ 0 w 76"/>
                <a:gd name="T29" fmla="*/ 0 h 7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6"/>
                <a:gd name="T46" fmla="*/ 0 h 72"/>
                <a:gd name="T47" fmla="*/ 76 w 76"/>
                <a:gd name="T48" fmla="*/ 72 h 7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6" h="72">
                  <a:moveTo>
                    <a:pt x="5" y="7"/>
                  </a:moveTo>
                  <a:lnTo>
                    <a:pt x="30" y="0"/>
                  </a:lnTo>
                  <a:lnTo>
                    <a:pt x="53" y="0"/>
                  </a:lnTo>
                  <a:lnTo>
                    <a:pt x="72" y="19"/>
                  </a:lnTo>
                  <a:lnTo>
                    <a:pt x="76" y="47"/>
                  </a:lnTo>
                  <a:lnTo>
                    <a:pt x="64" y="60"/>
                  </a:lnTo>
                  <a:lnTo>
                    <a:pt x="43" y="72"/>
                  </a:lnTo>
                  <a:lnTo>
                    <a:pt x="62" y="40"/>
                  </a:lnTo>
                  <a:lnTo>
                    <a:pt x="49" y="17"/>
                  </a:lnTo>
                  <a:lnTo>
                    <a:pt x="26" y="17"/>
                  </a:lnTo>
                  <a:lnTo>
                    <a:pt x="15" y="24"/>
                  </a:lnTo>
                  <a:lnTo>
                    <a:pt x="9" y="55"/>
                  </a:lnTo>
                  <a:lnTo>
                    <a:pt x="0" y="32"/>
                  </a:lnTo>
                  <a:lnTo>
                    <a:pt x="5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94" name="Freeform 325">
              <a:extLst>
                <a:ext uri="{FF2B5EF4-FFF2-40B4-BE49-F238E27FC236}">
                  <a16:creationId xmlns:a16="http://schemas.microsoft.com/office/drawing/2014/main" id="{9FAF15ED-BAE6-5E99-2E12-B0A57262537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231" y="1579"/>
              <a:ext cx="10" cy="9"/>
            </a:xfrm>
            <a:custGeom>
              <a:avLst/>
              <a:gdLst>
                <a:gd name="T0" fmla="*/ 0 w 76"/>
                <a:gd name="T1" fmla="*/ 0 h 73"/>
                <a:gd name="T2" fmla="*/ 0 w 76"/>
                <a:gd name="T3" fmla="*/ 0 h 73"/>
                <a:gd name="T4" fmla="*/ 0 w 76"/>
                <a:gd name="T5" fmla="*/ 0 h 73"/>
                <a:gd name="T6" fmla="*/ 0 w 76"/>
                <a:gd name="T7" fmla="*/ 0 h 73"/>
                <a:gd name="T8" fmla="*/ 0 w 76"/>
                <a:gd name="T9" fmla="*/ 0 h 73"/>
                <a:gd name="T10" fmla="*/ 0 w 76"/>
                <a:gd name="T11" fmla="*/ 0 h 73"/>
                <a:gd name="T12" fmla="*/ 0 w 76"/>
                <a:gd name="T13" fmla="*/ 0 h 73"/>
                <a:gd name="T14" fmla="*/ 0 w 76"/>
                <a:gd name="T15" fmla="*/ 0 h 73"/>
                <a:gd name="T16" fmla="*/ 0 w 76"/>
                <a:gd name="T17" fmla="*/ 0 h 73"/>
                <a:gd name="T18" fmla="*/ 0 w 76"/>
                <a:gd name="T19" fmla="*/ 0 h 73"/>
                <a:gd name="T20" fmla="*/ 0 w 76"/>
                <a:gd name="T21" fmla="*/ 0 h 73"/>
                <a:gd name="T22" fmla="*/ 0 w 76"/>
                <a:gd name="T23" fmla="*/ 0 h 73"/>
                <a:gd name="T24" fmla="*/ 0 w 76"/>
                <a:gd name="T25" fmla="*/ 0 h 73"/>
                <a:gd name="T26" fmla="*/ 0 w 76"/>
                <a:gd name="T27" fmla="*/ 0 h 73"/>
                <a:gd name="T28" fmla="*/ 0 w 76"/>
                <a:gd name="T29" fmla="*/ 0 h 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6"/>
                <a:gd name="T46" fmla="*/ 0 h 73"/>
                <a:gd name="T47" fmla="*/ 76 w 76"/>
                <a:gd name="T48" fmla="*/ 73 h 7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6" h="73">
                  <a:moveTo>
                    <a:pt x="5" y="10"/>
                  </a:moveTo>
                  <a:lnTo>
                    <a:pt x="30" y="0"/>
                  </a:lnTo>
                  <a:lnTo>
                    <a:pt x="55" y="0"/>
                  </a:lnTo>
                  <a:lnTo>
                    <a:pt x="72" y="19"/>
                  </a:lnTo>
                  <a:lnTo>
                    <a:pt x="76" y="48"/>
                  </a:lnTo>
                  <a:lnTo>
                    <a:pt x="64" y="61"/>
                  </a:lnTo>
                  <a:lnTo>
                    <a:pt x="43" y="73"/>
                  </a:lnTo>
                  <a:lnTo>
                    <a:pt x="62" y="42"/>
                  </a:lnTo>
                  <a:lnTo>
                    <a:pt x="49" y="17"/>
                  </a:lnTo>
                  <a:lnTo>
                    <a:pt x="26" y="17"/>
                  </a:lnTo>
                  <a:lnTo>
                    <a:pt x="15" y="25"/>
                  </a:lnTo>
                  <a:lnTo>
                    <a:pt x="9" y="55"/>
                  </a:lnTo>
                  <a:lnTo>
                    <a:pt x="0" y="33"/>
                  </a:lnTo>
                  <a:lnTo>
                    <a:pt x="5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95" name="Freeform 326">
              <a:extLst>
                <a:ext uri="{FF2B5EF4-FFF2-40B4-BE49-F238E27FC236}">
                  <a16:creationId xmlns:a16="http://schemas.microsoft.com/office/drawing/2014/main" id="{83B8A312-7131-1338-4F36-629C9CB82B0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226" y="1556"/>
              <a:ext cx="22" cy="44"/>
            </a:xfrm>
            <a:custGeom>
              <a:avLst/>
              <a:gdLst>
                <a:gd name="T0" fmla="*/ 0 w 173"/>
                <a:gd name="T1" fmla="*/ 0 h 355"/>
                <a:gd name="T2" fmla="*/ 0 w 173"/>
                <a:gd name="T3" fmla="*/ 1 h 355"/>
                <a:gd name="T4" fmla="*/ 0 w 173"/>
                <a:gd name="T5" fmla="*/ 1 h 355"/>
                <a:gd name="T6" fmla="*/ 0 w 173"/>
                <a:gd name="T7" fmla="*/ 1 h 355"/>
                <a:gd name="T8" fmla="*/ 0 w 173"/>
                <a:gd name="T9" fmla="*/ 1 h 355"/>
                <a:gd name="T10" fmla="*/ 0 w 173"/>
                <a:gd name="T11" fmla="*/ 1 h 355"/>
                <a:gd name="T12" fmla="*/ 0 w 173"/>
                <a:gd name="T13" fmla="*/ 1 h 355"/>
                <a:gd name="T14" fmla="*/ 0 w 173"/>
                <a:gd name="T15" fmla="*/ 0 h 355"/>
                <a:gd name="T16" fmla="*/ 0 w 173"/>
                <a:gd name="T17" fmla="*/ 0 h 355"/>
                <a:gd name="T18" fmla="*/ 0 w 173"/>
                <a:gd name="T19" fmla="*/ 0 h 355"/>
                <a:gd name="T20" fmla="*/ 0 w 173"/>
                <a:gd name="T21" fmla="*/ 0 h 355"/>
                <a:gd name="T22" fmla="*/ 0 w 173"/>
                <a:gd name="T23" fmla="*/ 0 h 355"/>
                <a:gd name="T24" fmla="*/ 0 w 173"/>
                <a:gd name="T25" fmla="*/ 0 h 355"/>
                <a:gd name="T26" fmla="*/ 0 w 173"/>
                <a:gd name="T27" fmla="*/ 0 h 35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73"/>
                <a:gd name="T43" fmla="*/ 0 h 355"/>
                <a:gd name="T44" fmla="*/ 173 w 173"/>
                <a:gd name="T45" fmla="*/ 355 h 35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73" h="355">
                  <a:moveTo>
                    <a:pt x="0" y="0"/>
                  </a:moveTo>
                  <a:lnTo>
                    <a:pt x="2" y="317"/>
                  </a:lnTo>
                  <a:lnTo>
                    <a:pt x="35" y="319"/>
                  </a:lnTo>
                  <a:lnTo>
                    <a:pt x="40" y="355"/>
                  </a:lnTo>
                  <a:lnTo>
                    <a:pt x="101" y="348"/>
                  </a:lnTo>
                  <a:lnTo>
                    <a:pt x="173" y="306"/>
                  </a:lnTo>
                  <a:lnTo>
                    <a:pt x="14" y="304"/>
                  </a:lnTo>
                  <a:lnTo>
                    <a:pt x="14" y="163"/>
                  </a:lnTo>
                  <a:lnTo>
                    <a:pt x="164" y="167"/>
                  </a:lnTo>
                  <a:lnTo>
                    <a:pt x="152" y="154"/>
                  </a:lnTo>
                  <a:lnTo>
                    <a:pt x="14" y="148"/>
                  </a:lnTo>
                  <a:lnTo>
                    <a:pt x="12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96" name="Freeform 327">
              <a:extLst>
                <a:ext uri="{FF2B5EF4-FFF2-40B4-BE49-F238E27FC236}">
                  <a16:creationId xmlns:a16="http://schemas.microsoft.com/office/drawing/2014/main" id="{6443E555-B950-F6AC-4695-0DBF638A1C6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232" y="1659"/>
              <a:ext cx="11" cy="266"/>
            </a:xfrm>
            <a:custGeom>
              <a:avLst/>
              <a:gdLst>
                <a:gd name="T0" fmla="*/ 0 w 89"/>
                <a:gd name="T1" fmla="*/ 4 h 2131"/>
                <a:gd name="T2" fmla="*/ 0 w 89"/>
                <a:gd name="T3" fmla="*/ 4 h 2131"/>
                <a:gd name="T4" fmla="*/ 0 w 89"/>
                <a:gd name="T5" fmla="*/ 0 h 2131"/>
                <a:gd name="T6" fmla="*/ 0 w 89"/>
                <a:gd name="T7" fmla="*/ 4 h 2131"/>
                <a:gd name="T8" fmla="*/ 0 w 89"/>
                <a:gd name="T9" fmla="*/ 4 h 2131"/>
                <a:gd name="T10" fmla="*/ 0 w 89"/>
                <a:gd name="T11" fmla="*/ 4 h 2131"/>
                <a:gd name="T12" fmla="*/ 0 w 89"/>
                <a:gd name="T13" fmla="*/ 4 h 21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9"/>
                <a:gd name="T22" fmla="*/ 0 h 2131"/>
                <a:gd name="T23" fmla="*/ 89 w 89"/>
                <a:gd name="T24" fmla="*/ 2131 h 213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9" h="2131">
                  <a:moveTo>
                    <a:pt x="0" y="2083"/>
                  </a:moveTo>
                  <a:lnTo>
                    <a:pt x="47" y="2079"/>
                  </a:lnTo>
                  <a:lnTo>
                    <a:pt x="38" y="0"/>
                  </a:lnTo>
                  <a:lnTo>
                    <a:pt x="89" y="2096"/>
                  </a:lnTo>
                  <a:lnTo>
                    <a:pt x="40" y="2131"/>
                  </a:lnTo>
                  <a:lnTo>
                    <a:pt x="0" y="20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97" name="Freeform 328">
              <a:extLst>
                <a:ext uri="{FF2B5EF4-FFF2-40B4-BE49-F238E27FC236}">
                  <a16:creationId xmlns:a16="http://schemas.microsoft.com/office/drawing/2014/main" id="{D81F4D3E-EB47-7061-7EBD-733779446F3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43" y="1926"/>
              <a:ext cx="94" cy="19"/>
            </a:xfrm>
            <a:custGeom>
              <a:avLst/>
              <a:gdLst>
                <a:gd name="T0" fmla="*/ 0 w 753"/>
                <a:gd name="T1" fmla="*/ 0 h 154"/>
                <a:gd name="T2" fmla="*/ 1 w 753"/>
                <a:gd name="T3" fmla="*/ 0 h 154"/>
                <a:gd name="T4" fmla="*/ 1 w 753"/>
                <a:gd name="T5" fmla="*/ 0 h 154"/>
                <a:gd name="T6" fmla="*/ 1 w 753"/>
                <a:gd name="T7" fmla="*/ 0 h 154"/>
                <a:gd name="T8" fmla="*/ 1 w 753"/>
                <a:gd name="T9" fmla="*/ 0 h 154"/>
                <a:gd name="T10" fmla="*/ 0 w 753"/>
                <a:gd name="T11" fmla="*/ 0 h 154"/>
                <a:gd name="T12" fmla="*/ 0 w 753"/>
                <a:gd name="T13" fmla="*/ 0 h 154"/>
                <a:gd name="T14" fmla="*/ 0 w 753"/>
                <a:gd name="T15" fmla="*/ 0 h 154"/>
                <a:gd name="T16" fmla="*/ 0 w 753"/>
                <a:gd name="T17" fmla="*/ 0 h 154"/>
                <a:gd name="T18" fmla="*/ 0 w 753"/>
                <a:gd name="T19" fmla="*/ 0 h 154"/>
                <a:gd name="T20" fmla="*/ 0 w 753"/>
                <a:gd name="T21" fmla="*/ 0 h 15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53"/>
                <a:gd name="T34" fmla="*/ 0 h 154"/>
                <a:gd name="T35" fmla="*/ 753 w 753"/>
                <a:gd name="T36" fmla="*/ 154 h 15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53" h="154">
                  <a:moveTo>
                    <a:pt x="0" y="0"/>
                  </a:moveTo>
                  <a:lnTo>
                    <a:pt x="753" y="44"/>
                  </a:lnTo>
                  <a:lnTo>
                    <a:pt x="667" y="61"/>
                  </a:lnTo>
                  <a:lnTo>
                    <a:pt x="677" y="120"/>
                  </a:lnTo>
                  <a:lnTo>
                    <a:pt x="625" y="86"/>
                  </a:lnTo>
                  <a:lnTo>
                    <a:pt x="144" y="57"/>
                  </a:lnTo>
                  <a:lnTo>
                    <a:pt x="131" y="154"/>
                  </a:lnTo>
                  <a:lnTo>
                    <a:pt x="100" y="146"/>
                  </a:lnTo>
                  <a:lnTo>
                    <a:pt x="110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98" name="Freeform 329">
              <a:extLst>
                <a:ext uri="{FF2B5EF4-FFF2-40B4-BE49-F238E27FC236}">
                  <a16:creationId xmlns:a16="http://schemas.microsoft.com/office/drawing/2014/main" id="{04B8BA0E-3F4A-B217-A9AB-B99CEECB488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32" y="1538"/>
              <a:ext cx="5" cy="416"/>
            </a:xfrm>
            <a:custGeom>
              <a:avLst/>
              <a:gdLst>
                <a:gd name="T0" fmla="*/ 0 w 40"/>
                <a:gd name="T1" fmla="*/ 0 h 3338"/>
                <a:gd name="T2" fmla="*/ 0 w 40"/>
                <a:gd name="T3" fmla="*/ 6 h 3338"/>
                <a:gd name="T4" fmla="*/ 0 w 40"/>
                <a:gd name="T5" fmla="*/ 6 h 3338"/>
                <a:gd name="T6" fmla="*/ 0 w 40"/>
                <a:gd name="T7" fmla="*/ 0 h 3338"/>
                <a:gd name="T8" fmla="*/ 0 w 40"/>
                <a:gd name="T9" fmla="*/ 0 h 3338"/>
                <a:gd name="T10" fmla="*/ 0 w 40"/>
                <a:gd name="T11" fmla="*/ 0 h 33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3338"/>
                <a:gd name="T20" fmla="*/ 40 w 40"/>
                <a:gd name="T21" fmla="*/ 3338 h 33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3338">
                  <a:moveTo>
                    <a:pt x="0" y="0"/>
                  </a:moveTo>
                  <a:lnTo>
                    <a:pt x="0" y="3338"/>
                  </a:lnTo>
                  <a:lnTo>
                    <a:pt x="40" y="3338"/>
                  </a:lnTo>
                  <a:lnTo>
                    <a:pt x="34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399" name="Freeform 330">
              <a:extLst>
                <a:ext uri="{FF2B5EF4-FFF2-40B4-BE49-F238E27FC236}">
                  <a16:creationId xmlns:a16="http://schemas.microsoft.com/office/drawing/2014/main" id="{5C2080DF-8DEA-491B-C9E0-62AEF542FFD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82" y="1914"/>
              <a:ext cx="187" cy="69"/>
            </a:xfrm>
            <a:custGeom>
              <a:avLst/>
              <a:gdLst>
                <a:gd name="T0" fmla="*/ 0 w 1503"/>
                <a:gd name="T1" fmla="*/ 1 h 551"/>
                <a:gd name="T2" fmla="*/ 2 w 1503"/>
                <a:gd name="T3" fmla="*/ 1 h 551"/>
                <a:gd name="T4" fmla="*/ 2 w 1503"/>
                <a:gd name="T5" fmla="*/ 1 h 551"/>
                <a:gd name="T6" fmla="*/ 2 w 1503"/>
                <a:gd name="T7" fmla="*/ 1 h 551"/>
                <a:gd name="T8" fmla="*/ 3 w 1503"/>
                <a:gd name="T9" fmla="*/ 0 h 551"/>
                <a:gd name="T10" fmla="*/ 2 w 1503"/>
                <a:gd name="T11" fmla="*/ 1 h 551"/>
                <a:gd name="T12" fmla="*/ 0 w 1503"/>
                <a:gd name="T13" fmla="*/ 1 h 551"/>
                <a:gd name="T14" fmla="*/ 0 w 1503"/>
                <a:gd name="T15" fmla="*/ 1 h 551"/>
                <a:gd name="T16" fmla="*/ 0 w 1503"/>
                <a:gd name="T17" fmla="*/ 1 h 5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03"/>
                <a:gd name="T28" fmla="*/ 0 h 551"/>
                <a:gd name="T29" fmla="*/ 1503 w 1503"/>
                <a:gd name="T30" fmla="*/ 551 h 55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03" h="551">
                  <a:moveTo>
                    <a:pt x="19" y="392"/>
                  </a:moveTo>
                  <a:lnTo>
                    <a:pt x="1193" y="500"/>
                  </a:lnTo>
                  <a:lnTo>
                    <a:pt x="1101" y="302"/>
                  </a:lnTo>
                  <a:lnTo>
                    <a:pt x="1240" y="447"/>
                  </a:lnTo>
                  <a:lnTo>
                    <a:pt x="1503" y="0"/>
                  </a:lnTo>
                  <a:lnTo>
                    <a:pt x="1246" y="551"/>
                  </a:lnTo>
                  <a:lnTo>
                    <a:pt x="0" y="433"/>
                  </a:lnTo>
                  <a:lnTo>
                    <a:pt x="19" y="3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00" name="Freeform 331">
              <a:extLst>
                <a:ext uri="{FF2B5EF4-FFF2-40B4-BE49-F238E27FC236}">
                  <a16:creationId xmlns:a16="http://schemas.microsoft.com/office/drawing/2014/main" id="{31DE5F92-60BA-71F7-26D1-8473A492DA3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98" y="1891"/>
              <a:ext cx="38" cy="64"/>
            </a:xfrm>
            <a:custGeom>
              <a:avLst/>
              <a:gdLst>
                <a:gd name="T0" fmla="*/ 0 w 304"/>
                <a:gd name="T1" fmla="*/ 1 h 517"/>
                <a:gd name="T2" fmla="*/ 1 w 304"/>
                <a:gd name="T3" fmla="*/ 0 h 517"/>
                <a:gd name="T4" fmla="*/ 1 w 304"/>
                <a:gd name="T5" fmla="*/ 0 h 517"/>
                <a:gd name="T6" fmla="*/ 0 w 304"/>
                <a:gd name="T7" fmla="*/ 1 h 517"/>
                <a:gd name="T8" fmla="*/ 0 w 304"/>
                <a:gd name="T9" fmla="*/ 1 h 517"/>
                <a:gd name="T10" fmla="*/ 0 w 304"/>
                <a:gd name="T11" fmla="*/ 1 h 5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4"/>
                <a:gd name="T19" fmla="*/ 0 h 517"/>
                <a:gd name="T20" fmla="*/ 304 w 304"/>
                <a:gd name="T21" fmla="*/ 517 h 5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4" h="517">
                  <a:moveTo>
                    <a:pt x="0" y="476"/>
                  </a:moveTo>
                  <a:lnTo>
                    <a:pt x="300" y="0"/>
                  </a:lnTo>
                  <a:lnTo>
                    <a:pt x="304" y="63"/>
                  </a:lnTo>
                  <a:lnTo>
                    <a:pt x="36" y="517"/>
                  </a:lnTo>
                  <a:lnTo>
                    <a:pt x="0" y="4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01" name="Freeform 332">
              <a:extLst>
                <a:ext uri="{FF2B5EF4-FFF2-40B4-BE49-F238E27FC236}">
                  <a16:creationId xmlns:a16="http://schemas.microsoft.com/office/drawing/2014/main" id="{317F04A6-2015-1B3A-75EB-721F4467200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896" y="1740"/>
              <a:ext cx="26" cy="62"/>
            </a:xfrm>
            <a:custGeom>
              <a:avLst/>
              <a:gdLst>
                <a:gd name="T0" fmla="*/ 0 w 210"/>
                <a:gd name="T1" fmla="*/ 0 h 492"/>
                <a:gd name="T2" fmla="*/ 0 w 210"/>
                <a:gd name="T3" fmla="*/ 0 h 492"/>
                <a:gd name="T4" fmla="*/ 0 w 210"/>
                <a:gd name="T5" fmla="*/ 0 h 492"/>
                <a:gd name="T6" fmla="*/ 0 w 210"/>
                <a:gd name="T7" fmla="*/ 0 h 492"/>
                <a:gd name="T8" fmla="*/ 0 w 210"/>
                <a:gd name="T9" fmla="*/ 1 h 492"/>
                <a:gd name="T10" fmla="*/ 0 w 210"/>
                <a:gd name="T11" fmla="*/ 1 h 492"/>
                <a:gd name="T12" fmla="*/ 0 w 210"/>
                <a:gd name="T13" fmla="*/ 1 h 492"/>
                <a:gd name="T14" fmla="*/ 0 w 210"/>
                <a:gd name="T15" fmla="*/ 0 h 492"/>
                <a:gd name="T16" fmla="*/ 0 w 210"/>
                <a:gd name="T17" fmla="*/ 0 h 492"/>
                <a:gd name="T18" fmla="*/ 0 w 210"/>
                <a:gd name="T19" fmla="*/ 0 h 4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10"/>
                <a:gd name="T31" fmla="*/ 0 h 492"/>
                <a:gd name="T32" fmla="*/ 210 w 210"/>
                <a:gd name="T33" fmla="*/ 492 h 4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0" h="492">
                  <a:moveTo>
                    <a:pt x="0" y="2"/>
                  </a:moveTo>
                  <a:lnTo>
                    <a:pt x="126" y="0"/>
                  </a:lnTo>
                  <a:lnTo>
                    <a:pt x="160" y="95"/>
                  </a:lnTo>
                  <a:lnTo>
                    <a:pt x="185" y="203"/>
                  </a:lnTo>
                  <a:lnTo>
                    <a:pt x="202" y="331"/>
                  </a:lnTo>
                  <a:lnTo>
                    <a:pt x="210" y="492"/>
                  </a:lnTo>
                  <a:lnTo>
                    <a:pt x="153" y="262"/>
                  </a:lnTo>
                  <a:lnTo>
                    <a:pt x="84" y="99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8989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02" name="Freeform 333">
              <a:extLst>
                <a:ext uri="{FF2B5EF4-FFF2-40B4-BE49-F238E27FC236}">
                  <a16:creationId xmlns:a16="http://schemas.microsoft.com/office/drawing/2014/main" id="{DD4184AF-9A04-A1EF-1E29-B9965BF40D2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880" y="1876"/>
              <a:ext cx="123" cy="5"/>
            </a:xfrm>
            <a:custGeom>
              <a:avLst/>
              <a:gdLst>
                <a:gd name="T0" fmla="*/ 0 w 991"/>
                <a:gd name="T1" fmla="*/ 0 h 38"/>
                <a:gd name="T2" fmla="*/ 2 w 991"/>
                <a:gd name="T3" fmla="*/ 0 h 38"/>
                <a:gd name="T4" fmla="*/ 2 w 991"/>
                <a:gd name="T5" fmla="*/ 0 h 38"/>
                <a:gd name="T6" fmla="*/ 0 w 991"/>
                <a:gd name="T7" fmla="*/ 0 h 38"/>
                <a:gd name="T8" fmla="*/ 0 w 991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1"/>
                <a:gd name="T16" fmla="*/ 0 h 38"/>
                <a:gd name="T17" fmla="*/ 991 w 99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1" h="38">
                  <a:moveTo>
                    <a:pt x="0" y="38"/>
                  </a:moveTo>
                  <a:lnTo>
                    <a:pt x="991" y="36"/>
                  </a:lnTo>
                  <a:lnTo>
                    <a:pt x="943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03" name="Freeform 334">
              <a:extLst>
                <a:ext uri="{FF2B5EF4-FFF2-40B4-BE49-F238E27FC236}">
                  <a16:creationId xmlns:a16="http://schemas.microsoft.com/office/drawing/2014/main" id="{C580ED7A-4078-4E69-B597-8C20BE72047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68" y="1727"/>
              <a:ext cx="7" cy="154"/>
            </a:xfrm>
            <a:custGeom>
              <a:avLst/>
              <a:gdLst>
                <a:gd name="T0" fmla="*/ 0 w 54"/>
                <a:gd name="T1" fmla="*/ 0 h 1234"/>
                <a:gd name="T2" fmla="*/ 0 w 54"/>
                <a:gd name="T3" fmla="*/ 0 h 1234"/>
                <a:gd name="T4" fmla="*/ 0 w 54"/>
                <a:gd name="T5" fmla="*/ 2 h 1234"/>
                <a:gd name="T6" fmla="*/ 0 w 54"/>
                <a:gd name="T7" fmla="*/ 2 h 1234"/>
                <a:gd name="T8" fmla="*/ 0 w 54"/>
                <a:gd name="T9" fmla="*/ 0 h 1234"/>
                <a:gd name="T10" fmla="*/ 0 w 54"/>
                <a:gd name="T11" fmla="*/ 0 h 12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1234"/>
                <a:gd name="T20" fmla="*/ 54 w 54"/>
                <a:gd name="T21" fmla="*/ 1234 h 12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1234">
                  <a:moveTo>
                    <a:pt x="0" y="0"/>
                  </a:moveTo>
                  <a:lnTo>
                    <a:pt x="33" y="38"/>
                  </a:lnTo>
                  <a:lnTo>
                    <a:pt x="54" y="1194"/>
                  </a:lnTo>
                  <a:lnTo>
                    <a:pt x="25" y="12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04" name="Freeform 335">
              <a:extLst>
                <a:ext uri="{FF2B5EF4-FFF2-40B4-BE49-F238E27FC236}">
                  <a16:creationId xmlns:a16="http://schemas.microsoft.com/office/drawing/2014/main" id="{A8778D48-4F65-D3F7-18E5-447824522DA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228" y="1548"/>
              <a:ext cx="14" cy="9"/>
            </a:xfrm>
            <a:custGeom>
              <a:avLst/>
              <a:gdLst>
                <a:gd name="T0" fmla="*/ 0 w 110"/>
                <a:gd name="T1" fmla="*/ 0 h 71"/>
                <a:gd name="T2" fmla="*/ 0 w 110"/>
                <a:gd name="T3" fmla="*/ 0 h 71"/>
                <a:gd name="T4" fmla="*/ 0 w 110"/>
                <a:gd name="T5" fmla="*/ 0 h 71"/>
                <a:gd name="T6" fmla="*/ 0 w 110"/>
                <a:gd name="T7" fmla="*/ 0 h 71"/>
                <a:gd name="T8" fmla="*/ 0 w 110"/>
                <a:gd name="T9" fmla="*/ 0 h 71"/>
                <a:gd name="T10" fmla="*/ 0 w 110"/>
                <a:gd name="T11" fmla="*/ 0 h 71"/>
                <a:gd name="T12" fmla="*/ 0 w 110"/>
                <a:gd name="T13" fmla="*/ 0 h 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"/>
                <a:gd name="T22" fmla="*/ 0 h 71"/>
                <a:gd name="T23" fmla="*/ 110 w 110"/>
                <a:gd name="T24" fmla="*/ 71 h 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" h="71">
                  <a:moveTo>
                    <a:pt x="0" y="0"/>
                  </a:moveTo>
                  <a:lnTo>
                    <a:pt x="2" y="69"/>
                  </a:lnTo>
                  <a:lnTo>
                    <a:pt x="110" y="71"/>
                  </a:lnTo>
                  <a:lnTo>
                    <a:pt x="24" y="46"/>
                  </a:lnTo>
                  <a:lnTo>
                    <a:pt x="2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05" name="Freeform 336">
              <a:extLst>
                <a:ext uri="{FF2B5EF4-FFF2-40B4-BE49-F238E27FC236}">
                  <a16:creationId xmlns:a16="http://schemas.microsoft.com/office/drawing/2014/main" id="{359AC410-6F67-C4FD-71CB-12352D89EE5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45" y="1581"/>
              <a:ext cx="10" cy="9"/>
            </a:xfrm>
            <a:custGeom>
              <a:avLst/>
              <a:gdLst>
                <a:gd name="T0" fmla="*/ 0 w 76"/>
                <a:gd name="T1" fmla="*/ 0 h 72"/>
                <a:gd name="T2" fmla="*/ 0 w 76"/>
                <a:gd name="T3" fmla="*/ 0 h 72"/>
                <a:gd name="T4" fmla="*/ 0 w 76"/>
                <a:gd name="T5" fmla="*/ 0 h 72"/>
                <a:gd name="T6" fmla="*/ 0 w 76"/>
                <a:gd name="T7" fmla="*/ 0 h 72"/>
                <a:gd name="T8" fmla="*/ 0 w 76"/>
                <a:gd name="T9" fmla="*/ 0 h 72"/>
                <a:gd name="T10" fmla="*/ 0 w 76"/>
                <a:gd name="T11" fmla="*/ 0 h 72"/>
                <a:gd name="T12" fmla="*/ 0 w 76"/>
                <a:gd name="T13" fmla="*/ 0 h 72"/>
                <a:gd name="T14" fmla="*/ 0 w 76"/>
                <a:gd name="T15" fmla="*/ 0 h 72"/>
                <a:gd name="T16" fmla="*/ 0 w 76"/>
                <a:gd name="T17" fmla="*/ 0 h 72"/>
                <a:gd name="T18" fmla="*/ 0 w 76"/>
                <a:gd name="T19" fmla="*/ 0 h 72"/>
                <a:gd name="T20" fmla="*/ 0 w 76"/>
                <a:gd name="T21" fmla="*/ 0 h 72"/>
                <a:gd name="T22" fmla="*/ 0 w 76"/>
                <a:gd name="T23" fmla="*/ 0 h 72"/>
                <a:gd name="T24" fmla="*/ 0 w 76"/>
                <a:gd name="T25" fmla="*/ 0 h 72"/>
                <a:gd name="T26" fmla="*/ 0 w 76"/>
                <a:gd name="T27" fmla="*/ 0 h 72"/>
                <a:gd name="T28" fmla="*/ 0 w 76"/>
                <a:gd name="T29" fmla="*/ 0 h 7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6"/>
                <a:gd name="T46" fmla="*/ 0 h 72"/>
                <a:gd name="T47" fmla="*/ 76 w 76"/>
                <a:gd name="T48" fmla="*/ 72 h 7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6" h="72">
                  <a:moveTo>
                    <a:pt x="5" y="9"/>
                  </a:moveTo>
                  <a:lnTo>
                    <a:pt x="30" y="0"/>
                  </a:lnTo>
                  <a:lnTo>
                    <a:pt x="55" y="0"/>
                  </a:lnTo>
                  <a:lnTo>
                    <a:pt x="72" y="19"/>
                  </a:lnTo>
                  <a:lnTo>
                    <a:pt x="76" y="47"/>
                  </a:lnTo>
                  <a:lnTo>
                    <a:pt x="64" y="60"/>
                  </a:lnTo>
                  <a:lnTo>
                    <a:pt x="43" y="72"/>
                  </a:lnTo>
                  <a:lnTo>
                    <a:pt x="62" y="41"/>
                  </a:lnTo>
                  <a:lnTo>
                    <a:pt x="49" y="17"/>
                  </a:lnTo>
                  <a:lnTo>
                    <a:pt x="26" y="17"/>
                  </a:lnTo>
                  <a:lnTo>
                    <a:pt x="15" y="24"/>
                  </a:lnTo>
                  <a:lnTo>
                    <a:pt x="9" y="55"/>
                  </a:lnTo>
                  <a:lnTo>
                    <a:pt x="0" y="34"/>
                  </a:lnTo>
                  <a:lnTo>
                    <a:pt x="5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06" name="Freeform 337">
              <a:extLst>
                <a:ext uri="{FF2B5EF4-FFF2-40B4-BE49-F238E27FC236}">
                  <a16:creationId xmlns:a16="http://schemas.microsoft.com/office/drawing/2014/main" id="{B7A8F4DB-BC00-53B7-4AC2-6700CC10358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81" y="1611"/>
              <a:ext cx="46" cy="14"/>
            </a:xfrm>
            <a:custGeom>
              <a:avLst/>
              <a:gdLst>
                <a:gd name="T0" fmla="*/ 0 w 367"/>
                <a:gd name="T1" fmla="*/ 0 h 110"/>
                <a:gd name="T2" fmla="*/ 0 w 367"/>
                <a:gd name="T3" fmla="*/ 0 h 110"/>
                <a:gd name="T4" fmla="*/ 1 w 367"/>
                <a:gd name="T5" fmla="*/ 0 h 110"/>
                <a:gd name="T6" fmla="*/ 1 w 367"/>
                <a:gd name="T7" fmla="*/ 0 h 110"/>
                <a:gd name="T8" fmla="*/ 0 w 367"/>
                <a:gd name="T9" fmla="*/ 0 h 110"/>
                <a:gd name="T10" fmla="*/ 0 w 367"/>
                <a:gd name="T11" fmla="*/ 0 h 110"/>
                <a:gd name="T12" fmla="*/ 0 w 367"/>
                <a:gd name="T13" fmla="*/ 0 h 110"/>
                <a:gd name="T14" fmla="*/ 0 w 367"/>
                <a:gd name="T15" fmla="*/ 0 h 110"/>
                <a:gd name="T16" fmla="*/ 0 w 367"/>
                <a:gd name="T17" fmla="*/ 0 h 110"/>
                <a:gd name="T18" fmla="*/ 0 w 367"/>
                <a:gd name="T19" fmla="*/ 0 h 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7"/>
                <a:gd name="T31" fmla="*/ 0 h 110"/>
                <a:gd name="T32" fmla="*/ 367 w 367"/>
                <a:gd name="T33" fmla="*/ 110 h 1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7" h="110">
                  <a:moveTo>
                    <a:pt x="0" y="0"/>
                  </a:moveTo>
                  <a:lnTo>
                    <a:pt x="0" y="110"/>
                  </a:lnTo>
                  <a:lnTo>
                    <a:pt x="367" y="110"/>
                  </a:lnTo>
                  <a:lnTo>
                    <a:pt x="338" y="80"/>
                  </a:lnTo>
                  <a:lnTo>
                    <a:pt x="207" y="81"/>
                  </a:lnTo>
                  <a:lnTo>
                    <a:pt x="194" y="91"/>
                  </a:lnTo>
                  <a:lnTo>
                    <a:pt x="15" y="91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07" name="Freeform 338">
              <a:extLst>
                <a:ext uri="{FF2B5EF4-FFF2-40B4-BE49-F238E27FC236}">
                  <a16:creationId xmlns:a16="http://schemas.microsoft.com/office/drawing/2014/main" id="{DB80D002-0A6C-ECDD-485D-1C9C35F36A9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49" y="1635"/>
              <a:ext cx="84" cy="2"/>
            </a:xfrm>
            <a:custGeom>
              <a:avLst/>
              <a:gdLst>
                <a:gd name="T0" fmla="*/ 0 w 671"/>
                <a:gd name="T1" fmla="*/ 0 h 13"/>
                <a:gd name="T2" fmla="*/ 1 w 671"/>
                <a:gd name="T3" fmla="*/ 0 h 13"/>
                <a:gd name="T4" fmla="*/ 1 w 671"/>
                <a:gd name="T5" fmla="*/ 0 h 13"/>
                <a:gd name="T6" fmla="*/ 0 w 671"/>
                <a:gd name="T7" fmla="*/ 0 h 13"/>
                <a:gd name="T8" fmla="*/ 0 w 671"/>
                <a:gd name="T9" fmla="*/ 0 h 13"/>
                <a:gd name="T10" fmla="*/ 0 w 671"/>
                <a:gd name="T11" fmla="*/ 0 h 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1"/>
                <a:gd name="T19" fmla="*/ 0 h 13"/>
                <a:gd name="T20" fmla="*/ 671 w 671"/>
                <a:gd name="T21" fmla="*/ 13 h 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1" h="13">
                  <a:moveTo>
                    <a:pt x="0" y="0"/>
                  </a:moveTo>
                  <a:lnTo>
                    <a:pt x="671" y="0"/>
                  </a:lnTo>
                  <a:lnTo>
                    <a:pt x="666" y="13"/>
                  </a:lnTo>
                  <a:lnTo>
                    <a:pt x="4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08" name="Freeform 339">
              <a:extLst>
                <a:ext uri="{FF2B5EF4-FFF2-40B4-BE49-F238E27FC236}">
                  <a16:creationId xmlns:a16="http://schemas.microsoft.com/office/drawing/2014/main" id="{6CCCE354-352F-3F3C-F57D-9A58739C093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49" y="1630"/>
              <a:ext cx="87" cy="17"/>
            </a:xfrm>
            <a:custGeom>
              <a:avLst/>
              <a:gdLst>
                <a:gd name="T0" fmla="*/ 0 w 699"/>
                <a:gd name="T1" fmla="*/ 0 h 137"/>
                <a:gd name="T2" fmla="*/ 0 w 699"/>
                <a:gd name="T3" fmla="*/ 0 h 137"/>
                <a:gd name="T4" fmla="*/ 1 w 699"/>
                <a:gd name="T5" fmla="*/ 0 h 137"/>
                <a:gd name="T6" fmla="*/ 1 w 699"/>
                <a:gd name="T7" fmla="*/ 0 h 137"/>
                <a:gd name="T8" fmla="*/ 0 w 699"/>
                <a:gd name="T9" fmla="*/ 0 h 137"/>
                <a:gd name="T10" fmla="*/ 0 w 699"/>
                <a:gd name="T11" fmla="*/ 0 h 137"/>
                <a:gd name="T12" fmla="*/ 0 w 699"/>
                <a:gd name="T13" fmla="*/ 0 h 137"/>
                <a:gd name="T14" fmla="*/ 0 w 699"/>
                <a:gd name="T15" fmla="*/ 0 h 1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99"/>
                <a:gd name="T25" fmla="*/ 0 h 137"/>
                <a:gd name="T26" fmla="*/ 699 w 699"/>
                <a:gd name="T27" fmla="*/ 137 h 13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99" h="137">
                  <a:moveTo>
                    <a:pt x="19" y="17"/>
                  </a:moveTo>
                  <a:lnTo>
                    <a:pt x="15" y="110"/>
                  </a:lnTo>
                  <a:lnTo>
                    <a:pt x="699" y="124"/>
                  </a:lnTo>
                  <a:lnTo>
                    <a:pt x="699" y="137"/>
                  </a:lnTo>
                  <a:lnTo>
                    <a:pt x="2" y="133"/>
                  </a:lnTo>
                  <a:lnTo>
                    <a:pt x="0" y="0"/>
                  </a:lnTo>
                  <a:lnTo>
                    <a:pt x="19" y="17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09" name="Freeform 340">
              <a:extLst>
                <a:ext uri="{FF2B5EF4-FFF2-40B4-BE49-F238E27FC236}">
                  <a16:creationId xmlns:a16="http://schemas.microsoft.com/office/drawing/2014/main" id="{EA87C6F9-4E15-0F0E-56E5-8467E17F394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47" y="1633"/>
              <a:ext cx="87" cy="12"/>
            </a:xfrm>
            <a:custGeom>
              <a:avLst/>
              <a:gdLst>
                <a:gd name="T0" fmla="*/ 0 w 701"/>
                <a:gd name="T1" fmla="*/ 0 h 99"/>
                <a:gd name="T2" fmla="*/ 0 w 701"/>
                <a:gd name="T3" fmla="*/ 0 h 99"/>
                <a:gd name="T4" fmla="*/ 1 w 701"/>
                <a:gd name="T5" fmla="*/ 0 h 99"/>
                <a:gd name="T6" fmla="*/ 1 w 701"/>
                <a:gd name="T7" fmla="*/ 0 h 99"/>
                <a:gd name="T8" fmla="*/ 0 w 701"/>
                <a:gd name="T9" fmla="*/ 0 h 99"/>
                <a:gd name="T10" fmla="*/ 0 w 701"/>
                <a:gd name="T11" fmla="*/ 0 h 99"/>
                <a:gd name="T12" fmla="*/ 1 w 701"/>
                <a:gd name="T13" fmla="*/ 0 h 99"/>
                <a:gd name="T14" fmla="*/ 1 w 701"/>
                <a:gd name="T15" fmla="*/ 0 h 99"/>
                <a:gd name="T16" fmla="*/ 0 w 701"/>
                <a:gd name="T17" fmla="*/ 0 h 99"/>
                <a:gd name="T18" fmla="*/ 0 w 701"/>
                <a:gd name="T19" fmla="*/ 0 h 9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1"/>
                <a:gd name="T31" fmla="*/ 0 h 99"/>
                <a:gd name="T32" fmla="*/ 701 w 701"/>
                <a:gd name="T33" fmla="*/ 99 h 9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1" h="99">
                  <a:moveTo>
                    <a:pt x="0" y="0"/>
                  </a:moveTo>
                  <a:lnTo>
                    <a:pt x="0" y="97"/>
                  </a:lnTo>
                  <a:lnTo>
                    <a:pt x="701" y="99"/>
                  </a:lnTo>
                  <a:lnTo>
                    <a:pt x="698" y="85"/>
                  </a:lnTo>
                  <a:lnTo>
                    <a:pt x="11" y="85"/>
                  </a:lnTo>
                  <a:lnTo>
                    <a:pt x="7" y="15"/>
                  </a:lnTo>
                  <a:lnTo>
                    <a:pt x="698" y="17"/>
                  </a:lnTo>
                  <a:lnTo>
                    <a:pt x="6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10" name="Freeform 341">
              <a:extLst>
                <a:ext uri="{FF2B5EF4-FFF2-40B4-BE49-F238E27FC236}">
                  <a16:creationId xmlns:a16="http://schemas.microsoft.com/office/drawing/2014/main" id="{0C5EA001-C676-0B09-B30D-82B42273032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865" y="1955"/>
              <a:ext cx="31" cy="50"/>
            </a:xfrm>
            <a:custGeom>
              <a:avLst/>
              <a:gdLst>
                <a:gd name="T0" fmla="*/ 0 w 249"/>
                <a:gd name="T1" fmla="*/ 0 h 397"/>
                <a:gd name="T2" fmla="*/ 0 w 249"/>
                <a:gd name="T3" fmla="*/ 0 h 397"/>
                <a:gd name="T4" fmla="*/ 0 w 249"/>
                <a:gd name="T5" fmla="*/ 0 h 397"/>
                <a:gd name="T6" fmla="*/ 0 w 249"/>
                <a:gd name="T7" fmla="*/ 0 h 397"/>
                <a:gd name="T8" fmla="*/ 0 w 249"/>
                <a:gd name="T9" fmla="*/ 0 h 397"/>
                <a:gd name="T10" fmla="*/ 0 w 249"/>
                <a:gd name="T11" fmla="*/ 1 h 397"/>
                <a:gd name="T12" fmla="*/ 0 w 249"/>
                <a:gd name="T13" fmla="*/ 1 h 397"/>
                <a:gd name="T14" fmla="*/ 0 w 249"/>
                <a:gd name="T15" fmla="*/ 1 h 397"/>
                <a:gd name="T16" fmla="*/ 0 w 249"/>
                <a:gd name="T17" fmla="*/ 1 h 397"/>
                <a:gd name="T18" fmla="*/ 0 w 249"/>
                <a:gd name="T19" fmla="*/ 1 h 397"/>
                <a:gd name="T20" fmla="*/ 0 w 249"/>
                <a:gd name="T21" fmla="*/ 1 h 397"/>
                <a:gd name="T22" fmla="*/ 0 w 249"/>
                <a:gd name="T23" fmla="*/ 1 h 397"/>
                <a:gd name="T24" fmla="*/ 0 w 249"/>
                <a:gd name="T25" fmla="*/ 1 h 397"/>
                <a:gd name="T26" fmla="*/ 0 w 249"/>
                <a:gd name="T27" fmla="*/ 0 h 397"/>
                <a:gd name="T28" fmla="*/ 0 w 249"/>
                <a:gd name="T29" fmla="*/ 0 h 397"/>
                <a:gd name="T30" fmla="*/ 0 w 249"/>
                <a:gd name="T31" fmla="*/ 0 h 397"/>
                <a:gd name="T32" fmla="*/ 0 w 249"/>
                <a:gd name="T33" fmla="*/ 0 h 397"/>
                <a:gd name="T34" fmla="*/ 0 w 249"/>
                <a:gd name="T35" fmla="*/ 0 h 397"/>
                <a:gd name="T36" fmla="*/ 0 w 249"/>
                <a:gd name="T37" fmla="*/ 0 h 397"/>
                <a:gd name="T38" fmla="*/ 0 w 249"/>
                <a:gd name="T39" fmla="*/ 0 h 397"/>
                <a:gd name="T40" fmla="*/ 0 w 249"/>
                <a:gd name="T41" fmla="*/ 0 h 39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49"/>
                <a:gd name="T64" fmla="*/ 0 h 397"/>
                <a:gd name="T65" fmla="*/ 249 w 249"/>
                <a:gd name="T66" fmla="*/ 397 h 39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49" h="397">
                  <a:moveTo>
                    <a:pt x="3" y="28"/>
                  </a:moveTo>
                  <a:lnTo>
                    <a:pt x="119" y="49"/>
                  </a:lnTo>
                  <a:lnTo>
                    <a:pt x="176" y="78"/>
                  </a:lnTo>
                  <a:lnTo>
                    <a:pt x="205" y="114"/>
                  </a:lnTo>
                  <a:lnTo>
                    <a:pt x="207" y="161"/>
                  </a:lnTo>
                  <a:lnTo>
                    <a:pt x="180" y="222"/>
                  </a:lnTo>
                  <a:lnTo>
                    <a:pt x="148" y="273"/>
                  </a:lnTo>
                  <a:lnTo>
                    <a:pt x="148" y="321"/>
                  </a:lnTo>
                  <a:lnTo>
                    <a:pt x="222" y="397"/>
                  </a:lnTo>
                  <a:lnTo>
                    <a:pt x="249" y="376"/>
                  </a:lnTo>
                  <a:lnTo>
                    <a:pt x="184" y="313"/>
                  </a:lnTo>
                  <a:lnTo>
                    <a:pt x="176" y="275"/>
                  </a:lnTo>
                  <a:lnTo>
                    <a:pt x="205" y="232"/>
                  </a:lnTo>
                  <a:lnTo>
                    <a:pt x="228" y="192"/>
                  </a:lnTo>
                  <a:lnTo>
                    <a:pt x="237" y="140"/>
                  </a:lnTo>
                  <a:lnTo>
                    <a:pt x="228" y="97"/>
                  </a:lnTo>
                  <a:lnTo>
                    <a:pt x="201" y="59"/>
                  </a:lnTo>
                  <a:lnTo>
                    <a:pt x="138" y="26"/>
                  </a:lnTo>
                  <a:lnTo>
                    <a:pt x="0" y="0"/>
                  </a:lnTo>
                  <a:lnTo>
                    <a:pt x="3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11" name="Freeform 342">
              <a:extLst>
                <a:ext uri="{FF2B5EF4-FFF2-40B4-BE49-F238E27FC236}">
                  <a16:creationId xmlns:a16="http://schemas.microsoft.com/office/drawing/2014/main" id="{33F038BE-27EA-97C1-ABE5-7E1598A0A28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827" y="1999"/>
              <a:ext cx="49" cy="44"/>
            </a:xfrm>
            <a:custGeom>
              <a:avLst/>
              <a:gdLst>
                <a:gd name="T0" fmla="*/ 0 w 398"/>
                <a:gd name="T1" fmla="*/ 0 h 355"/>
                <a:gd name="T2" fmla="*/ 0 w 398"/>
                <a:gd name="T3" fmla="*/ 0 h 355"/>
                <a:gd name="T4" fmla="*/ 0 w 398"/>
                <a:gd name="T5" fmla="*/ 0 h 355"/>
                <a:gd name="T6" fmla="*/ 0 w 398"/>
                <a:gd name="T7" fmla="*/ 0 h 355"/>
                <a:gd name="T8" fmla="*/ 1 w 398"/>
                <a:gd name="T9" fmla="*/ 0 h 355"/>
                <a:gd name="T10" fmla="*/ 1 w 398"/>
                <a:gd name="T11" fmla="*/ 0 h 355"/>
                <a:gd name="T12" fmla="*/ 1 w 398"/>
                <a:gd name="T13" fmla="*/ 1 h 355"/>
                <a:gd name="T14" fmla="*/ 1 w 398"/>
                <a:gd name="T15" fmla="*/ 1 h 355"/>
                <a:gd name="T16" fmla="*/ 0 w 398"/>
                <a:gd name="T17" fmla="*/ 1 h 355"/>
                <a:gd name="T18" fmla="*/ 0 w 398"/>
                <a:gd name="T19" fmla="*/ 0 h 355"/>
                <a:gd name="T20" fmla="*/ 0 w 398"/>
                <a:gd name="T21" fmla="*/ 0 h 35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98"/>
                <a:gd name="T34" fmla="*/ 0 h 355"/>
                <a:gd name="T35" fmla="*/ 398 w 398"/>
                <a:gd name="T36" fmla="*/ 355 h 35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98" h="355">
                  <a:moveTo>
                    <a:pt x="0" y="51"/>
                  </a:moveTo>
                  <a:lnTo>
                    <a:pt x="132" y="13"/>
                  </a:lnTo>
                  <a:lnTo>
                    <a:pt x="234" y="0"/>
                  </a:lnTo>
                  <a:lnTo>
                    <a:pt x="295" y="40"/>
                  </a:lnTo>
                  <a:lnTo>
                    <a:pt x="369" y="133"/>
                  </a:lnTo>
                  <a:lnTo>
                    <a:pt x="398" y="222"/>
                  </a:lnTo>
                  <a:lnTo>
                    <a:pt x="392" y="316"/>
                  </a:lnTo>
                  <a:lnTo>
                    <a:pt x="312" y="355"/>
                  </a:lnTo>
                  <a:lnTo>
                    <a:pt x="206" y="348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12" name="Freeform 343">
              <a:extLst>
                <a:ext uri="{FF2B5EF4-FFF2-40B4-BE49-F238E27FC236}">
                  <a16:creationId xmlns:a16="http://schemas.microsoft.com/office/drawing/2014/main" id="{9FA44743-193A-AC38-C766-8C9F4FFAFD9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826" y="2004"/>
              <a:ext cx="39" cy="35"/>
            </a:xfrm>
            <a:custGeom>
              <a:avLst/>
              <a:gdLst>
                <a:gd name="T0" fmla="*/ 0 w 312"/>
                <a:gd name="T1" fmla="*/ 0 h 283"/>
                <a:gd name="T2" fmla="*/ 0 w 312"/>
                <a:gd name="T3" fmla="*/ 0 h 283"/>
                <a:gd name="T4" fmla="*/ 0 w 312"/>
                <a:gd name="T5" fmla="*/ 0 h 283"/>
                <a:gd name="T6" fmla="*/ 0 w 312"/>
                <a:gd name="T7" fmla="*/ 0 h 283"/>
                <a:gd name="T8" fmla="*/ 0 w 312"/>
                <a:gd name="T9" fmla="*/ 0 h 283"/>
                <a:gd name="T10" fmla="*/ 1 w 312"/>
                <a:gd name="T11" fmla="*/ 0 h 283"/>
                <a:gd name="T12" fmla="*/ 1 w 312"/>
                <a:gd name="T13" fmla="*/ 0 h 283"/>
                <a:gd name="T14" fmla="*/ 1 w 312"/>
                <a:gd name="T15" fmla="*/ 0 h 283"/>
                <a:gd name="T16" fmla="*/ 0 w 312"/>
                <a:gd name="T17" fmla="*/ 0 h 283"/>
                <a:gd name="T18" fmla="*/ 0 w 312"/>
                <a:gd name="T19" fmla="*/ 0 h 283"/>
                <a:gd name="T20" fmla="*/ 0 w 312"/>
                <a:gd name="T21" fmla="*/ 0 h 2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12"/>
                <a:gd name="T34" fmla="*/ 0 h 283"/>
                <a:gd name="T35" fmla="*/ 312 w 312"/>
                <a:gd name="T36" fmla="*/ 283 h 28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12" h="283">
                  <a:moveTo>
                    <a:pt x="0" y="48"/>
                  </a:moveTo>
                  <a:lnTo>
                    <a:pt x="57" y="139"/>
                  </a:lnTo>
                  <a:lnTo>
                    <a:pt x="109" y="247"/>
                  </a:lnTo>
                  <a:lnTo>
                    <a:pt x="160" y="280"/>
                  </a:lnTo>
                  <a:lnTo>
                    <a:pt x="225" y="283"/>
                  </a:lnTo>
                  <a:lnTo>
                    <a:pt x="295" y="264"/>
                  </a:lnTo>
                  <a:lnTo>
                    <a:pt x="312" y="194"/>
                  </a:lnTo>
                  <a:lnTo>
                    <a:pt x="261" y="93"/>
                  </a:lnTo>
                  <a:lnTo>
                    <a:pt x="173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13" name="Freeform 344">
              <a:extLst>
                <a:ext uri="{FF2B5EF4-FFF2-40B4-BE49-F238E27FC236}">
                  <a16:creationId xmlns:a16="http://schemas.microsoft.com/office/drawing/2014/main" id="{1391B699-C94A-9F65-6E96-D438651526A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825" y="1999"/>
              <a:ext cx="53" cy="49"/>
            </a:xfrm>
            <a:custGeom>
              <a:avLst/>
              <a:gdLst>
                <a:gd name="T0" fmla="*/ 0 w 426"/>
                <a:gd name="T1" fmla="*/ 0 h 390"/>
                <a:gd name="T2" fmla="*/ 0 w 426"/>
                <a:gd name="T3" fmla="*/ 0 h 390"/>
                <a:gd name="T4" fmla="*/ 0 w 426"/>
                <a:gd name="T5" fmla="*/ 0 h 390"/>
                <a:gd name="T6" fmla="*/ 0 w 426"/>
                <a:gd name="T7" fmla="*/ 1 h 390"/>
                <a:gd name="T8" fmla="*/ 0 w 426"/>
                <a:gd name="T9" fmla="*/ 1 h 390"/>
                <a:gd name="T10" fmla="*/ 0 w 426"/>
                <a:gd name="T11" fmla="*/ 1 h 390"/>
                <a:gd name="T12" fmla="*/ 1 w 426"/>
                <a:gd name="T13" fmla="*/ 1 h 390"/>
                <a:gd name="T14" fmla="*/ 1 w 426"/>
                <a:gd name="T15" fmla="*/ 1 h 390"/>
                <a:gd name="T16" fmla="*/ 1 w 426"/>
                <a:gd name="T17" fmla="*/ 1 h 390"/>
                <a:gd name="T18" fmla="*/ 1 w 426"/>
                <a:gd name="T19" fmla="*/ 1 h 390"/>
                <a:gd name="T20" fmla="*/ 1 w 426"/>
                <a:gd name="T21" fmla="*/ 0 h 390"/>
                <a:gd name="T22" fmla="*/ 1 w 426"/>
                <a:gd name="T23" fmla="*/ 0 h 390"/>
                <a:gd name="T24" fmla="*/ 1 w 426"/>
                <a:gd name="T25" fmla="*/ 1 h 390"/>
                <a:gd name="T26" fmla="*/ 1 w 426"/>
                <a:gd name="T27" fmla="*/ 1 h 390"/>
                <a:gd name="T28" fmla="*/ 1 w 426"/>
                <a:gd name="T29" fmla="*/ 1 h 390"/>
                <a:gd name="T30" fmla="*/ 0 w 426"/>
                <a:gd name="T31" fmla="*/ 1 h 390"/>
                <a:gd name="T32" fmla="*/ 0 w 426"/>
                <a:gd name="T33" fmla="*/ 1 h 390"/>
                <a:gd name="T34" fmla="*/ 0 w 426"/>
                <a:gd name="T35" fmla="*/ 0 h 390"/>
                <a:gd name="T36" fmla="*/ 0 w 426"/>
                <a:gd name="T37" fmla="*/ 0 h 390"/>
                <a:gd name="T38" fmla="*/ 0 w 426"/>
                <a:gd name="T39" fmla="*/ 0 h 390"/>
                <a:gd name="T40" fmla="*/ 0 w 426"/>
                <a:gd name="T41" fmla="*/ 0 h 390"/>
                <a:gd name="T42" fmla="*/ 0 w 426"/>
                <a:gd name="T43" fmla="*/ 0 h 390"/>
                <a:gd name="T44" fmla="*/ 0 w 426"/>
                <a:gd name="T45" fmla="*/ 0 h 390"/>
                <a:gd name="T46" fmla="*/ 0 w 426"/>
                <a:gd name="T47" fmla="*/ 0 h 390"/>
                <a:gd name="T48" fmla="*/ 0 w 426"/>
                <a:gd name="T49" fmla="*/ 0 h 390"/>
                <a:gd name="T50" fmla="*/ 0 w 426"/>
                <a:gd name="T51" fmla="*/ 0 h 390"/>
                <a:gd name="T52" fmla="*/ 0 w 426"/>
                <a:gd name="T53" fmla="*/ 0 h 39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26"/>
                <a:gd name="T82" fmla="*/ 0 h 390"/>
                <a:gd name="T83" fmla="*/ 426 w 426"/>
                <a:gd name="T84" fmla="*/ 390 h 39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26" h="390">
                  <a:moveTo>
                    <a:pt x="91" y="14"/>
                  </a:moveTo>
                  <a:lnTo>
                    <a:pt x="6" y="46"/>
                  </a:lnTo>
                  <a:lnTo>
                    <a:pt x="0" y="156"/>
                  </a:lnTo>
                  <a:lnTo>
                    <a:pt x="120" y="310"/>
                  </a:lnTo>
                  <a:lnTo>
                    <a:pt x="181" y="367"/>
                  </a:lnTo>
                  <a:lnTo>
                    <a:pt x="262" y="390"/>
                  </a:lnTo>
                  <a:lnTo>
                    <a:pt x="337" y="382"/>
                  </a:lnTo>
                  <a:lnTo>
                    <a:pt x="399" y="361"/>
                  </a:lnTo>
                  <a:lnTo>
                    <a:pt x="426" y="303"/>
                  </a:lnTo>
                  <a:lnTo>
                    <a:pt x="422" y="223"/>
                  </a:lnTo>
                  <a:lnTo>
                    <a:pt x="378" y="145"/>
                  </a:lnTo>
                  <a:lnTo>
                    <a:pt x="407" y="215"/>
                  </a:lnTo>
                  <a:lnTo>
                    <a:pt x="409" y="270"/>
                  </a:lnTo>
                  <a:lnTo>
                    <a:pt x="388" y="320"/>
                  </a:lnTo>
                  <a:lnTo>
                    <a:pt x="333" y="339"/>
                  </a:lnTo>
                  <a:lnTo>
                    <a:pt x="268" y="339"/>
                  </a:lnTo>
                  <a:lnTo>
                    <a:pt x="207" y="306"/>
                  </a:lnTo>
                  <a:lnTo>
                    <a:pt x="124" y="158"/>
                  </a:lnTo>
                  <a:lnTo>
                    <a:pt x="69" y="88"/>
                  </a:lnTo>
                  <a:lnTo>
                    <a:pt x="30" y="55"/>
                  </a:lnTo>
                  <a:lnTo>
                    <a:pt x="137" y="29"/>
                  </a:lnTo>
                  <a:lnTo>
                    <a:pt x="207" y="88"/>
                  </a:lnTo>
                  <a:lnTo>
                    <a:pt x="167" y="27"/>
                  </a:lnTo>
                  <a:lnTo>
                    <a:pt x="261" y="16"/>
                  </a:lnTo>
                  <a:lnTo>
                    <a:pt x="221" y="0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  <p:sp>
          <p:nvSpPr>
            <p:cNvPr id="52414" name="Freeform 345">
              <a:extLst>
                <a:ext uri="{FF2B5EF4-FFF2-40B4-BE49-F238E27FC236}">
                  <a16:creationId xmlns:a16="http://schemas.microsoft.com/office/drawing/2014/main" id="{6BE14BDE-0CEC-4F2F-1FD2-84DE4BE9E47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836" y="2010"/>
              <a:ext cx="31" cy="7"/>
            </a:xfrm>
            <a:custGeom>
              <a:avLst/>
              <a:gdLst>
                <a:gd name="T0" fmla="*/ 0 w 249"/>
                <a:gd name="T1" fmla="*/ 0 h 56"/>
                <a:gd name="T2" fmla="*/ 0 w 249"/>
                <a:gd name="T3" fmla="*/ 0 h 56"/>
                <a:gd name="T4" fmla="*/ 0 w 249"/>
                <a:gd name="T5" fmla="*/ 0 h 56"/>
                <a:gd name="T6" fmla="*/ 0 w 249"/>
                <a:gd name="T7" fmla="*/ 0 h 56"/>
                <a:gd name="T8" fmla="*/ 0 w 249"/>
                <a:gd name="T9" fmla="*/ 0 h 56"/>
                <a:gd name="T10" fmla="*/ 0 w 249"/>
                <a:gd name="T11" fmla="*/ 0 h 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9"/>
                <a:gd name="T19" fmla="*/ 0 h 56"/>
                <a:gd name="T20" fmla="*/ 249 w 249"/>
                <a:gd name="T21" fmla="*/ 56 h 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9" h="56">
                  <a:moveTo>
                    <a:pt x="10" y="56"/>
                  </a:moveTo>
                  <a:lnTo>
                    <a:pt x="249" y="12"/>
                  </a:lnTo>
                  <a:lnTo>
                    <a:pt x="238" y="0"/>
                  </a:lnTo>
                  <a:lnTo>
                    <a:pt x="0" y="38"/>
                  </a:lnTo>
                  <a:lnTo>
                    <a:pt x="1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L" altLang="en-IL"/>
            </a:p>
          </p:txBody>
        </p:sp>
      </p:grpSp>
      <p:sp>
        <p:nvSpPr>
          <p:cNvPr id="52230" name="Text Box 346">
            <a:extLst>
              <a:ext uri="{FF2B5EF4-FFF2-40B4-BE49-F238E27FC236}">
                <a16:creationId xmlns:a16="http://schemas.microsoft.com/office/drawing/2014/main" id="{973129CD-566D-4D27-86C9-28292790D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1336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8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IL" sz="1400">
                <a:solidFill>
                  <a:srgbClr val="000000"/>
                </a:solidFill>
                <a:ea typeface="MS Gothic" panose="020B0609070205080204" pitchFamily="49" charset="-128"/>
              </a:rPr>
              <a:t>client</a:t>
            </a:r>
          </a:p>
        </p:txBody>
      </p:sp>
      <p:sp>
        <p:nvSpPr>
          <p:cNvPr id="52231" name="Text Box 347">
            <a:extLst>
              <a:ext uri="{FF2B5EF4-FFF2-40B4-BE49-F238E27FC236}">
                <a16:creationId xmlns:a16="http://schemas.microsoft.com/office/drawing/2014/main" id="{E4FBB24B-B76A-DE84-EF5C-2BFBBFAF9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1336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8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IL" sz="1400">
                <a:solidFill>
                  <a:srgbClr val="000000"/>
                </a:solidFill>
                <a:ea typeface="MS Gothic" panose="020B0609070205080204" pitchFamily="49" charset="-128"/>
              </a:rPr>
              <a:t>server</a:t>
            </a:r>
          </a:p>
        </p:txBody>
      </p:sp>
      <p:sp>
        <p:nvSpPr>
          <p:cNvPr id="52232" name="Line 348">
            <a:extLst>
              <a:ext uri="{FF2B5EF4-FFF2-40B4-BE49-F238E27FC236}">
                <a16:creationId xmlns:a16="http://schemas.microsoft.com/office/drawing/2014/main" id="{C1A69583-9E2B-6418-097A-2D22D1DCFED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514600"/>
            <a:ext cx="1588" cy="3124200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L"/>
          </a:p>
        </p:txBody>
      </p:sp>
      <p:sp>
        <p:nvSpPr>
          <p:cNvPr id="52233" name="Line 349">
            <a:extLst>
              <a:ext uri="{FF2B5EF4-FFF2-40B4-BE49-F238E27FC236}">
                <a16:creationId xmlns:a16="http://schemas.microsoft.com/office/drawing/2014/main" id="{8E859876-2F6D-CD93-779E-9C60B6C2E2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514600"/>
            <a:ext cx="1588" cy="3124200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L"/>
          </a:p>
        </p:txBody>
      </p:sp>
      <p:sp>
        <p:nvSpPr>
          <p:cNvPr id="88414" name="Text Box 350">
            <a:extLst>
              <a:ext uri="{FF2B5EF4-FFF2-40B4-BE49-F238E27FC236}">
                <a16:creationId xmlns:a16="http://schemas.microsoft.com/office/drawing/2014/main" id="{F4026B5F-F402-2A9C-931F-82AF83975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7432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875"/>
              </a:spcBef>
              <a:buClr>
                <a:srgbClr val="A50021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IL" sz="1400" b="1">
                <a:solidFill>
                  <a:srgbClr val="A50021"/>
                </a:solidFill>
                <a:latin typeface="Courier New" panose="02070309020205020404" pitchFamily="49" charset="0"/>
                <a:ea typeface="MS Gothic" panose="020B0609070205080204" pitchFamily="49" charset="-128"/>
              </a:rPr>
              <a:t>socket</a:t>
            </a:r>
          </a:p>
        </p:txBody>
      </p:sp>
      <p:sp>
        <p:nvSpPr>
          <p:cNvPr id="88415" name="Text Box 351">
            <a:extLst>
              <a:ext uri="{FF2B5EF4-FFF2-40B4-BE49-F238E27FC236}">
                <a16:creationId xmlns:a16="http://schemas.microsoft.com/office/drawing/2014/main" id="{299BF36B-9770-A997-E308-E838BE8D6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5146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875"/>
              </a:spcBef>
              <a:buClr>
                <a:srgbClr val="A50021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IL" sz="1400" b="1">
                <a:solidFill>
                  <a:srgbClr val="A50021"/>
                </a:solidFill>
                <a:latin typeface="Courier New" panose="02070309020205020404" pitchFamily="49" charset="0"/>
                <a:ea typeface="MS Gothic" panose="020B0609070205080204" pitchFamily="49" charset="-128"/>
              </a:rPr>
              <a:t>socket</a:t>
            </a:r>
          </a:p>
        </p:txBody>
      </p:sp>
      <p:sp>
        <p:nvSpPr>
          <p:cNvPr id="88416" name="Text Box 352">
            <a:extLst>
              <a:ext uri="{FF2B5EF4-FFF2-40B4-BE49-F238E27FC236}">
                <a16:creationId xmlns:a16="http://schemas.microsoft.com/office/drawing/2014/main" id="{3C090CA2-7173-39F2-771C-853D32128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0480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875"/>
              </a:spcBef>
              <a:buClr>
                <a:srgbClr val="A50021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IL" sz="1400" b="1">
                <a:solidFill>
                  <a:srgbClr val="A50021"/>
                </a:solidFill>
                <a:latin typeface="Courier New" panose="02070309020205020404" pitchFamily="49" charset="0"/>
                <a:ea typeface="MS Gothic" panose="020B0609070205080204" pitchFamily="49" charset="-128"/>
              </a:rPr>
              <a:t>sendto</a:t>
            </a:r>
          </a:p>
        </p:txBody>
      </p:sp>
      <p:sp>
        <p:nvSpPr>
          <p:cNvPr id="88417" name="Text Box 353">
            <a:extLst>
              <a:ext uri="{FF2B5EF4-FFF2-40B4-BE49-F238E27FC236}">
                <a16:creationId xmlns:a16="http://schemas.microsoft.com/office/drawing/2014/main" id="{A2D4D181-C8B7-FE74-5012-7B4C17926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8194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875"/>
              </a:spcBef>
              <a:buClr>
                <a:srgbClr val="A50021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IL" sz="1400" b="1">
                <a:solidFill>
                  <a:srgbClr val="A50021"/>
                </a:solidFill>
                <a:latin typeface="Courier New" panose="02070309020205020404" pitchFamily="49" charset="0"/>
                <a:ea typeface="MS Gothic" panose="020B0609070205080204" pitchFamily="49" charset="-128"/>
              </a:rPr>
              <a:t>bind</a:t>
            </a:r>
          </a:p>
        </p:txBody>
      </p:sp>
      <p:sp>
        <p:nvSpPr>
          <p:cNvPr id="88418" name="Text Box 354">
            <a:extLst>
              <a:ext uri="{FF2B5EF4-FFF2-40B4-BE49-F238E27FC236}">
                <a16:creationId xmlns:a16="http://schemas.microsoft.com/office/drawing/2014/main" id="{D20518D9-324B-C9CC-1EBA-23530E0EB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5814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875"/>
              </a:spcBef>
              <a:buClr>
                <a:srgbClr val="A50021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IL" sz="1400" b="1">
                <a:solidFill>
                  <a:srgbClr val="A50021"/>
                </a:solidFill>
                <a:latin typeface="Courier New" panose="02070309020205020404" pitchFamily="49" charset="0"/>
                <a:ea typeface="MS Gothic" panose="020B0609070205080204" pitchFamily="49" charset="-128"/>
              </a:rPr>
              <a:t>recvfrom</a:t>
            </a:r>
          </a:p>
        </p:txBody>
      </p:sp>
      <p:sp>
        <p:nvSpPr>
          <p:cNvPr id="88419" name="Text Box 355">
            <a:extLst>
              <a:ext uri="{FF2B5EF4-FFF2-40B4-BE49-F238E27FC236}">
                <a16:creationId xmlns:a16="http://schemas.microsoft.com/office/drawing/2014/main" id="{42219C0D-BAFC-9829-22E1-7D35C562E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9624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875"/>
              </a:spcBef>
              <a:buClr>
                <a:srgbClr val="A50021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IL" sz="1400" b="1">
                <a:solidFill>
                  <a:srgbClr val="A50021"/>
                </a:solidFill>
                <a:latin typeface="Courier New" panose="02070309020205020404" pitchFamily="49" charset="0"/>
                <a:ea typeface="MS Gothic" panose="020B0609070205080204" pitchFamily="49" charset="-128"/>
              </a:rPr>
              <a:t>sendto</a:t>
            </a:r>
          </a:p>
        </p:txBody>
      </p:sp>
      <p:sp>
        <p:nvSpPr>
          <p:cNvPr id="88420" name="Text Box 356">
            <a:extLst>
              <a:ext uri="{FF2B5EF4-FFF2-40B4-BE49-F238E27FC236}">
                <a16:creationId xmlns:a16="http://schemas.microsoft.com/office/drawing/2014/main" id="{B8F24F37-1343-F484-4A0E-B163AB006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4958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875"/>
              </a:spcBef>
              <a:buClr>
                <a:srgbClr val="A50021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IL" sz="1400" b="1">
                <a:solidFill>
                  <a:srgbClr val="A50021"/>
                </a:solidFill>
                <a:latin typeface="Courier New" panose="02070309020205020404" pitchFamily="49" charset="0"/>
                <a:ea typeface="MS Gothic" panose="020B0609070205080204" pitchFamily="49" charset="-128"/>
              </a:rPr>
              <a:t>recvfrom</a:t>
            </a:r>
          </a:p>
        </p:txBody>
      </p:sp>
      <p:sp>
        <p:nvSpPr>
          <p:cNvPr id="88421" name="Text Box 357">
            <a:extLst>
              <a:ext uri="{FF2B5EF4-FFF2-40B4-BE49-F238E27FC236}">
                <a16:creationId xmlns:a16="http://schemas.microsoft.com/office/drawing/2014/main" id="{4C33E27F-081D-E514-262C-AECAB2A8F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8006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875"/>
              </a:spcBef>
              <a:buClr>
                <a:srgbClr val="A50021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IL" sz="1400" b="1">
                <a:solidFill>
                  <a:srgbClr val="A50021"/>
                </a:solidFill>
                <a:latin typeface="Courier New" panose="02070309020205020404" pitchFamily="49" charset="0"/>
                <a:ea typeface="MS Gothic" panose="020B0609070205080204" pitchFamily="49" charset="-128"/>
              </a:rPr>
              <a:t>close</a:t>
            </a:r>
          </a:p>
        </p:txBody>
      </p:sp>
      <p:sp>
        <p:nvSpPr>
          <p:cNvPr id="88422" name="Line 358">
            <a:extLst>
              <a:ext uri="{FF2B5EF4-FFF2-40B4-BE49-F238E27FC236}">
                <a16:creationId xmlns:a16="http://schemas.microsoft.com/office/drawing/2014/main" id="{4595981E-924C-AB4D-AC1A-0DAC15E3A8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200400"/>
            <a:ext cx="2667000" cy="533400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L"/>
          </a:p>
        </p:txBody>
      </p:sp>
      <p:sp>
        <p:nvSpPr>
          <p:cNvPr id="88423" name="Line 359">
            <a:extLst>
              <a:ext uri="{FF2B5EF4-FFF2-40B4-BE49-F238E27FC236}">
                <a16:creationId xmlns:a16="http://schemas.microsoft.com/office/drawing/2014/main" id="{4CFC3A34-06A1-DC03-3553-207FE9CA04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3613" y="4114800"/>
            <a:ext cx="2670175" cy="533400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L"/>
          </a:p>
        </p:txBody>
      </p:sp>
      <p:sp>
        <p:nvSpPr>
          <p:cNvPr id="360" name="Slide Number Placeholder 359">
            <a:extLst>
              <a:ext uri="{FF2B5EF4-FFF2-40B4-BE49-F238E27FC236}">
                <a16:creationId xmlns:a16="http://schemas.microsoft.com/office/drawing/2014/main" id="{D573DCEB-267A-427C-4D0E-59AE6C06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A3AE385-6481-384D-873F-15AD11B3226C}" type="slidenum">
              <a:rPr lang="en-US" altLang="en-IL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42</a:t>
            </a:fld>
            <a:endParaRPr lang="en-US" altLang="en-IL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8732A7A4-82FC-89A1-073D-9326BF609D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IL"/>
              <a:t>Functions: sendto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EC790947-511D-DA39-79C6-1F73CCA80A34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31188" cy="4430713"/>
          </a:xfrm>
        </p:spPr>
        <p:txBody>
          <a:bodyPr lIns="90000" tIns="46800" rIns="90000" bIns="46800">
            <a:spAutoFit/>
          </a:bodyPr>
          <a:lstStyle/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400" b="1">
                <a:latin typeface="Courier New" panose="02070309020205020404" pitchFamily="49" charset="0"/>
              </a:rPr>
              <a:t>int sendto (int sockfd, char* buf, size_t nbytes, int flags, struct sockaddr* destaddr, int addrlen);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400"/>
              <a:t>Send a datagram to another UDP socket. </a:t>
            </a:r>
          </a:p>
          <a:p>
            <a:pPr marL="741363" lvl="1" indent="-284163" defTabSz="457200" eaLnBrk="1" hangingPunct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000"/>
              <a:t>Returns number of bytes written or -1. Also sets </a:t>
            </a:r>
            <a:r>
              <a:rPr lang="en-GB" altLang="en-IL" sz="2000" b="1">
                <a:latin typeface="Courier New" panose="02070309020205020404" pitchFamily="49" charset="0"/>
              </a:rPr>
              <a:t>errno</a:t>
            </a:r>
            <a:r>
              <a:rPr lang="en-GB" altLang="en-IL" sz="2000" b="1"/>
              <a:t> </a:t>
            </a:r>
            <a:r>
              <a:rPr lang="en-GB" altLang="en-IL" sz="2000"/>
              <a:t>on failure.</a:t>
            </a:r>
          </a:p>
          <a:p>
            <a:pPr marL="741363" lvl="1" indent="-284163" defTabSz="457200" eaLnBrk="1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000" b="1">
                <a:latin typeface="Courier New" panose="02070309020205020404" pitchFamily="49" charset="0"/>
              </a:rPr>
              <a:t>sockfd</a:t>
            </a:r>
            <a:r>
              <a:rPr lang="en-GB" altLang="en-IL" sz="2000"/>
              <a:t>: socket file descriptor (returned from </a:t>
            </a:r>
            <a:r>
              <a:rPr lang="en-GB" altLang="en-IL" sz="2000" b="1"/>
              <a:t>socke</a:t>
            </a:r>
            <a:r>
              <a:rPr lang="en-GB" altLang="en-IL" sz="2000"/>
              <a:t>t)</a:t>
            </a:r>
          </a:p>
          <a:p>
            <a:pPr marL="741363" lvl="1" indent="-284163" defTabSz="457200" eaLnBrk="1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000" b="1">
                <a:latin typeface="Courier New" panose="02070309020205020404" pitchFamily="49" charset="0"/>
              </a:rPr>
              <a:t>buf</a:t>
            </a:r>
            <a:r>
              <a:rPr lang="en-GB" altLang="en-IL" sz="2000"/>
              <a:t>: data buffer</a:t>
            </a:r>
          </a:p>
          <a:p>
            <a:pPr marL="741363" lvl="1" indent="-284163" defTabSz="457200" eaLnBrk="1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000" b="1">
                <a:latin typeface="Courier New" panose="02070309020205020404" pitchFamily="49" charset="0"/>
              </a:rPr>
              <a:t>nbytes</a:t>
            </a:r>
            <a:r>
              <a:rPr lang="en-GB" altLang="en-IL" sz="2000"/>
              <a:t>: number of bytes to try to read</a:t>
            </a:r>
          </a:p>
          <a:p>
            <a:pPr marL="741363" lvl="1" indent="-284163" defTabSz="457200" eaLnBrk="1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000" b="1">
                <a:latin typeface="Courier New" panose="02070309020205020404" pitchFamily="49" charset="0"/>
              </a:rPr>
              <a:t>flags</a:t>
            </a:r>
            <a:r>
              <a:rPr lang="en-GB" altLang="en-IL" sz="2000"/>
              <a:t>: see man page for details; typically use 0</a:t>
            </a:r>
          </a:p>
          <a:p>
            <a:pPr marL="741363" lvl="1" indent="-284163" defTabSz="457200" eaLnBrk="1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000" b="1">
                <a:latin typeface="Courier New" panose="02070309020205020404" pitchFamily="49" charset="0"/>
              </a:rPr>
              <a:t>destaddr</a:t>
            </a:r>
            <a:r>
              <a:rPr lang="en-GB" altLang="en-IL" sz="2000"/>
              <a:t>: IP address and port number of destination socket</a:t>
            </a:r>
          </a:p>
          <a:p>
            <a:pPr marL="741363" lvl="1" indent="-284163" defTabSz="457200" eaLnBrk="1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000" b="1">
                <a:latin typeface="Courier New" panose="02070309020205020404" pitchFamily="49" charset="0"/>
              </a:rPr>
              <a:t>addrlen</a:t>
            </a:r>
            <a:r>
              <a:rPr lang="en-GB" altLang="en-IL" sz="2000"/>
              <a:t>: length of address structure </a:t>
            </a:r>
          </a:p>
          <a:p>
            <a:pPr lvl="2" defTabSz="457200" eaLnBrk="1" hangingPunct="1">
              <a:lnSpc>
                <a:spcPct val="90000"/>
              </a:lnSpc>
              <a:spcBef>
                <a:spcPts val="450"/>
              </a:spcBef>
              <a:buFont typeface="Courier New" panose="02070309020205020404" pitchFamily="49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 b="1">
                <a:latin typeface="Courier New" panose="02070309020205020404" pitchFamily="49" charset="0"/>
              </a:rPr>
              <a:t>= sizeof (struct sockaddr_in)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73849-6D72-BAB6-550B-FB27DE60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218C6BB-9E49-814A-9CEE-A39111737B13}" type="slidenum">
              <a:rPr lang="en-US" altLang="en-IL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43</a:t>
            </a:fld>
            <a:endParaRPr lang="en-US" altLang="en-IL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09AF922A-CFBC-D979-8561-AA2BC425E9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IL"/>
              <a:t>Functions: recvfrom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134BF55B-26EA-1C3C-0B92-FAABBE6EC4BE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31188" cy="4527550"/>
          </a:xfrm>
        </p:spPr>
        <p:txBody>
          <a:bodyPr lIns="90000" tIns="46800" rIns="90000" bIns="46800">
            <a:spAutoFit/>
          </a:bodyPr>
          <a:lstStyle/>
          <a:p>
            <a:pPr marL="341313" indent="-341313" defTabSz="457200" eaLnBrk="1" hangingPunct="1">
              <a:lnSpc>
                <a:spcPct val="80000"/>
              </a:lnSpc>
              <a:spcBef>
                <a:spcPts val="5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000" b="1">
                <a:latin typeface="Courier New" panose="02070309020205020404" pitchFamily="49" charset="0"/>
              </a:rPr>
              <a:t>int recvfrom (int sockfd, char* buf, size_t nbytes, int flags, struct sockaddr* srcaddr, int* addrlen);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000"/>
              <a:t>Read a datagram from a UDP socket. </a:t>
            </a:r>
          </a:p>
          <a:p>
            <a:pPr marL="741363" lvl="1" indent="-284163" defTabSz="457200" eaLnBrk="1" hangingPunct="1">
              <a:lnSpc>
                <a:spcPct val="8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/>
              <a:t>Returns number of bytes read (0 is valid) or -1. Also sets </a:t>
            </a:r>
            <a:r>
              <a:rPr lang="en-GB" altLang="en-IL" sz="1800" b="1">
                <a:latin typeface="Courier New" panose="02070309020205020404" pitchFamily="49" charset="0"/>
              </a:rPr>
              <a:t>errno</a:t>
            </a:r>
            <a:r>
              <a:rPr lang="en-GB" altLang="en-IL" sz="1800" b="1"/>
              <a:t> </a:t>
            </a:r>
            <a:r>
              <a:rPr lang="en-GB" altLang="en-IL" sz="1800"/>
              <a:t>on failure.</a:t>
            </a:r>
          </a:p>
          <a:p>
            <a:pPr marL="741363" lvl="1" indent="-284163" defTabSz="457200" eaLnBrk="1" hangingPunct="1">
              <a:lnSpc>
                <a:spcPct val="80000"/>
              </a:lnSpc>
              <a:spcBef>
                <a:spcPts val="450"/>
              </a:spcBef>
              <a:buFont typeface="Courier New" panose="02070309020205020404" pitchFamily="49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 b="1">
                <a:latin typeface="Courier New" panose="02070309020205020404" pitchFamily="49" charset="0"/>
              </a:rPr>
              <a:t>sockfd</a:t>
            </a:r>
            <a:r>
              <a:rPr lang="en-GB" altLang="en-IL" sz="1800"/>
              <a:t>: socket file descriptor (returned from </a:t>
            </a:r>
            <a:r>
              <a:rPr lang="en-GB" altLang="en-IL" sz="1800" b="1">
                <a:latin typeface="Courier New" panose="02070309020205020404" pitchFamily="49" charset="0"/>
              </a:rPr>
              <a:t>socket</a:t>
            </a:r>
            <a:r>
              <a:rPr lang="en-GB" altLang="en-IL" sz="1800"/>
              <a:t>)</a:t>
            </a:r>
          </a:p>
          <a:p>
            <a:pPr marL="741363" lvl="1" indent="-284163" defTabSz="457200" eaLnBrk="1" hangingPunct="1">
              <a:lnSpc>
                <a:spcPct val="80000"/>
              </a:lnSpc>
              <a:spcBef>
                <a:spcPts val="450"/>
              </a:spcBef>
              <a:buFont typeface="Courier New" panose="02070309020205020404" pitchFamily="49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 b="1">
                <a:latin typeface="Courier New" panose="02070309020205020404" pitchFamily="49" charset="0"/>
              </a:rPr>
              <a:t>buf</a:t>
            </a:r>
            <a:r>
              <a:rPr lang="en-GB" altLang="en-IL" sz="1800"/>
              <a:t>: data buffer</a:t>
            </a:r>
          </a:p>
          <a:p>
            <a:pPr marL="741363" lvl="1" indent="-284163" defTabSz="457200" eaLnBrk="1" hangingPunct="1">
              <a:lnSpc>
                <a:spcPct val="80000"/>
              </a:lnSpc>
              <a:spcBef>
                <a:spcPts val="450"/>
              </a:spcBef>
              <a:buFont typeface="Courier New" panose="02070309020205020404" pitchFamily="49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 b="1">
                <a:latin typeface="Courier New" panose="02070309020205020404" pitchFamily="49" charset="0"/>
              </a:rPr>
              <a:t>nbytes</a:t>
            </a:r>
            <a:r>
              <a:rPr lang="en-GB" altLang="en-IL" sz="1800"/>
              <a:t>: number of bytes to try to read</a:t>
            </a:r>
          </a:p>
          <a:p>
            <a:pPr marL="741363" lvl="1" indent="-284163" defTabSz="457200" eaLnBrk="1" hangingPunct="1">
              <a:lnSpc>
                <a:spcPct val="80000"/>
              </a:lnSpc>
              <a:spcBef>
                <a:spcPts val="450"/>
              </a:spcBef>
              <a:buFont typeface="Courier New" panose="02070309020205020404" pitchFamily="49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 b="1">
                <a:latin typeface="Courier New" panose="02070309020205020404" pitchFamily="49" charset="0"/>
              </a:rPr>
              <a:t>flags</a:t>
            </a:r>
            <a:r>
              <a:rPr lang="en-GB" altLang="en-IL" sz="1800"/>
              <a:t>: see man page for details; typically use 0</a:t>
            </a:r>
          </a:p>
          <a:p>
            <a:pPr marL="741363" lvl="1" indent="-284163" defTabSz="457200" eaLnBrk="1" hangingPunct="1">
              <a:lnSpc>
                <a:spcPct val="80000"/>
              </a:lnSpc>
              <a:spcBef>
                <a:spcPts val="450"/>
              </a:spcBef>
              <a:buFont typeface="Courier New" panose="02070309020205020404" pitchFamily="49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 b="1">
                <a:latin typeface="Courier New" panose="02070309020205020404" pitchFamily="49" charset="0"/>
              </a:rPr>
              <a:t>srcaddr</a:t>
            </a:r>
            <a:r>
              <a:rPr lang="en-GB" altLang="en-IL" sz="1800"/>
              <a:t>: IP address and port number of sending socket (returned from call)</a:t>
            </a:r>
          </a:p>
          <a:p>
            <a:pPr marL="741363" lvl="1" indent="-284163" defTabSz="457200" eaLnBrk="1" hangingPunct="1">
              <a:lnSpc>
                <a:spcPct val="80000"/>
              </a:lnSpc>
              <a:spcBef>
                <a:spcPts val="450"/>
              </a:spcBef>
              <a:buFont typeface="Courier New" panose="02070309020205020404" pitchFamily="49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 b="1">
                <a:latin typeface="Courier New" panose="02070309020205020404" pitchFamily="49" charset="0"/>
              </a:rPr>
              <a:t>addrlen</a:t>
            </a:r>
            <a:r>
              <a:rPr lang="en-GB" altLang="en-IL" sz="1800"/>
              <a:t>: length of address structure = pointer to </a:t>
            </a:r>
            <a:r>
              <a:rPr lang="en-GB" altLang="en-IL" sz="1800" b="1">
                <a:latin typeface="Courier New" panose="02070309020205020404" pitchFamily="49" charset="0"/>
              </a:rPr>
              <a:t>int</a:t>
            </a:r>
            <a:r>
              <a:rPr lang="en-GB" altLang="en-IL" sz="1800"/>
              <a:t> set to </a:t>
            </a:r>
            <a:r>
              <a:rPr lang="en-GB" altLang="en-IL" sz="1800" b="1">
                <a:latin typeface="Courier New" panose="02070309020205020404" pitchFamily="49" charset="0"/>
              </a:rPr>
              <a:t>sizeof (struct sockaddr_in)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390ED-0B41-9EC0-B567-305AE027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D5274F9-F4C7-FD4F-8051-C62B20C7B4E3}" type="slidenum">
              <a:rPr lang="en-US" altLang="en-IL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44</a:t>
            </a:fld>
            <a:endParaRPr lang="en-US" altLang="en-IL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5FCD4-2BA7-9F6E-6BC4-BFADC42BF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Some news I guess : connected UDP sockets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E7ED2-72A9-F067-C087-01198B57F1F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L" dirty="0"/>
              <a:t>UDP does not support connections! (as you now from net course)</a:t>
            </a:r>
          </a:p>
          <a:p>
            <a:r>
              <a:rPr lang="en-IL" dirty="0"/>
              <a:t>However UDP sockets is an OS entity that can be connect(2)ed.</a:t>
            </a:r>
          </a:p>
          <a:p>
            <a:r>
              <a:rPr lang="en-IL" dirty="0"/>
              <a:t>If we connect UDP sockets we set default destination thus we can use read(2)/write(2)/send(2)/recv(2) with UDP sockets.</a:t>
            </a:r>
          </a:p>
          <a:p>
            <a:r>
              <a:rPr lang="en-US" dirty="0"/>
              <a:t>B</a:t>
            </a:r>
            <a:r>
              <a:rPr lang="en-IL"/>
              <a:t>ut there is no accept(2)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CF7A4-9B52-9061-2736-7A30A10B0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66C7-A507-6943-816C-F6E755C2D2B5}" type="slidenum">
              <a:rPr lang="en-US" altLang="en-IL" smtClean="0"/>
              <a:pPr/>
              <a:t>45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754372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32591DC4-00F2-ABA2-5FC2-E140316EE0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IL" dirty="0"/>
              <a:t>TCP Service</a:t>
            </a:r>
            <a:r>
              <a:rPr lang="he-IL" altLang="en-IL" dirty="0"/>
              <a:t> </a:t>
            </a:r>
            <a:br>
              <a:rPr lang="he-IL" altLang="en-IL" dirty="0"/>
            </a:br>
            <a:r>
              <a:rPr lang="he-IL" altLang="en-IL" dirty="0"/>
              <a:t> </a:t>
            </a:r>
            <a:r>
              <a:rPr lang="he-IL" altLang="en-IL" dirty="0" err="1"/>
              <a:t>I</a:t>
            </a:r>
            <a:r>
              <a:rPr lang="he-IL" altLang="en-IL" dirty="0"/>
              <a:t> </a:t>
            </a:r>
            <a:r>
              <a:rPr lang="he-IL" altLang="en-IL" dirty="0" err="1"/>
              <a:t>assume</a:t>
            </a:r>
            <a:r>
              <a:rPr lang="he-IL" altLang="en-IL" dirty="0"/>
              <a:t> </a:t>
            </a:r>
            <a:r>
              <a:rPr lang="he-IL" altLang="en-IL" dirty="0" err="1"/>
              <a:t>this</a:t>
            </a:r>
            <a:r>
              <a:rPr lang="he-IL" altLang="en-IL" dirty="0"/>
              <a:t> </a:t>
            </a:r>
            <a:r>
              <a:rPr lang="he-IL" altLang="en-IL" dirty="0" err="1"/>
              <a:t>is</a:t>
            </a:r>
            <a:r>
              <a:rPr lang="he-IL" altLang="en-IL" dirty="0"/>
              <a:t> </a:t>
            </a:r>
            <a:r>
              <a:rPr lang="he-IL" altLang="en-IL" dirty="0" err="1"/>
              <a:t>reminder</a:t>
            </a:r>
            <a:r>
              <a:rPr lang="he-IL" altLang="en-IL" dirty="0"/>
              <a:t> </a:t>
            </a:r>
            <a:r>
              <a:rPr lang="he-IL" altLang="en-IL" dirty="0" err="1"/>
              <a:t>only</a:t>
            </a:r>
            <a:endParaRPr lang="en-GB" altLang="en-IL" dirty="0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B9A28128-6561-8470-A57C-D635C378DF03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altLang="en-IL" sz="2400" dirty="0"/>
              <a:t>Reliable Data Transfer</a:t>
            </a:r>
          </a:p>
          <a:p>
            <a:pPr lvl="1"/>
            <a:r>
              <a:rPr lang="en-GB" altLang="en-IL" sz="2000" dirty="0"/>
              <a:t>Guarantees delivery of all data</a:t>
            </a:r>
          </a:p>
          <a:p>
            <a:pPr lvl="1"/>
            <a:r>
              <a:rPr lang="en-GB" altLang="en-IL" sz="2000" dirty="0"/>
              <a:t>Exactly once if no catastrophic failures </a:t>
            </a:r>
          </a:p>
          <a:p>
            <a:r>
              <a:rPr lang="en-GB" altLang="en-IL" sz="2400" dirty="0"/>
              <a:t>Ordered Data Transfer</a:t>
            </a:r>
          </a:p>
          <a:p>
            <a:pPr lvl="1"/>
            <a:r>
              <a:rPr lang="en-GB" altLang="en-IL" sz="2000" dirty="0"/>
              <a:t>Guarantees in-order delivery of data</a:t>
            </a:r>
          </a:p>
          <a:p>
            <a:pPr lvl="1"/>
            <a:r>
              <a:rPr lang="en-GB" altLang="en-IL" sz="2000" dirty="0"/>
              <a:t>If A sends M1 followed by M2 to B, B never receives M2 before M1</a:t>
            </a:r>
          </a:p>
          <a:p>
            <a:r>
              <a:rPr lang="en-GB" altLang="en-IL" sz="2400" dirty="0"/>
              <a:t>Regulated Data Flow</a:t>
            </a:r>
          </a:p>
          <a:p>
            <a:pPr lvl="1"/>
            <a:r>
              <a:rPr lang="en-GB" altLang="en-IL" sz="2000" dirty="0"/>
              <a:t>Monitors network and adjusts transmission appropriately</a:t>
            </a:r>
          </a:p>
          <a:p>
            <a:pPr lvl="1"/>
            <a:r>
              <a:rPr lang="en-GB" altLang="en-IL" sz="2000" dirty="0"/>
              <a:t>Prevents senders from wasting bandwidth</a:t>
            </a:r>
          </a:p>
          <a:p>
            <a:pPr lvl="1"/>
            <a:r>
              <a:rPr lang="en-GB" altLang="en-IL" sz="2000" dirty="0"/>
              <a:t>Reduces global congestion problems</a:t>
            </a:r>
          </a:p>
          <a:p>
            <a:r>
              <a:rPr lang="en-GB" altLang="en-IL" sz="2400" dirty="0"/>
              <a:t>Data Transmission</a:t>
            </a:r>
          </a:p>
          <a:p>
            <a:pPr lvl="1"/>
            <a:r>
              <a:rPr lang="en-GB" altLang="en-IL" sz="2000" dirty="0"/>
              <a:t>Full-Duplex byte stream</a:t>
            </a:r>
          </a:p>
          <a:p>
            <a:r>
              <a:rPr lang="en-GB" altLang="en-IL" sz="2400" dirty="0"/>
              <a:t>Connection setup and teardown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FA71E-6688-FEEE-0034-894DD11E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285995C-5B3F-354A-B237-86427432C2E0}" type="slidenum">
              <a:rPr lang="en-US" altLang="en-IL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5</a:t>
            </a:fld>
            <a:endParaRPr lang="en-US" altLang="en-IL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E0CA960-1B6C-6F76-8843-02DCD6890D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3605"/>
            <a:ext cx="8231188" cy="1325620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IL" dirty="0"/>
              <a:t>UDP Services</a:t>
            </a:r>
            <a:br>
              <a:rPr lang="he-IL" altLang="en-IL" dirty="0"/>
            </a:br>
            <a:r>
              <a:rPr lang="he-IL" altLang="en-IL" dirty="0"/>
              <a:t> </a:t>
            </a:r>
            <a:r>
              <a:rPr lang="he-IL" altLang="en-IL" dirty="0" err="1"/>
              <a:t>I</a:t>
            </a:r>
            <a:r>
              <a:rPr lang="he-IL" altLang="en-IL" dirty="0"/>
              <a:t> </a:t>
            </a:r>
            <a:r>
              <a:rPr lang="he-IL" altLang="en-IL" dirty="0" err="1"/>
              <a:t>assume</a:t>
            </a:r>
            <a:r>
              <a:rPr lang="he-IL" altLang="en-IL" dirty="0"/>
              <a:t> </a:t>
            </a:r>
            <a:r>
              <a:rPr lang="he-IL" altLang="en-IL" dirty="0" err="1"/>
              <a:t>this</a:t>
            </a:r>
            <a:r>
              <a:rPr lang="he-IL" altLang="en-IL" dirty="0"/>
              <a:t> </a:t>
            </a:r>
            <a:r>
              <a:rPr lang="he-IL" altLang="en-IL" dirty="0" err="1"/>
              <a:t>is</a:t>
            </a:r>
            <a:r>
              <a:rPr lang="he-IL" altLang="en-IL" dirty="0"/>
              <a:t> </a:t>
            </a:r>
            <a:r>
              <a:rPr lang="he-IL" altLang="en-IL" dirty="0" err="1"/>
              <a:t>reminder</a:t>
            </a:r>
            <a:r>
              <a:rPr lang="he-IL" altLang="en-IL" dirty="0"/>
              <a:t> </a:t>
            </a:r>
            <a:r>
              <a:rPr lang="he-IL" altLang="en-IL" dirty="0" err="1"/>
              <a:t>only</a:t>
            </a:r>
            <a:endParaRPr lang="en-GB" altLang="en-IL" dirty="0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2DE29EC5-CA1B-5EBF-892B-88554FD41F8B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31188" cy="4527550"/>
          </a:xfrm>
        </p:spPr>
        <p:txBody>
          <a:bodyPr lIns="90000" tIns="46800" rIns="90000" bIns="46800">
            <a:spAutoFit/>
          </a:bodyPr>
          <a:lstStyle/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/>
              <a:t>User Datagram Protocol Service</a:t>
            </a:r>
          </a:p>
          <a:p>
            <a:pPr marL="741363" lvl="1" indent="-28416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/>
              <a:t>Provides a thin layer over IP</a:t>
            </a:r>
          </a:p>
          <a:p>
            <a:pPr marL="741363" lvl="1" indent="-28416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/>
              <a:t>16-bit port space (distinct from TCP ports) allows multiple recipients on a single host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38C01-1467-2172-6E98-CD24D13C2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544611F-9F6E-F846-B570-AC1961F97BAC}" type="slidenum">
              <a:rPr lang="en-US" altLang="en-IL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6</a:t>
            </a:fld>
            <a:endParaRPr lang="en-US" altLang="en-IL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58CF7E4-78D3-D42E-9A09-0322724884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3605"/>
            <a:ext cx="8231188" cy="1325620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IL" dirty="0"/>
              <a:t>Byte Ordering</a:t>
            </a:r>
            <a:r>
              <a:rPr lang="he-IL" altLang="en-IL" dirty="0"/>
              <a:t> </a:t>
            </a:r>
            <a:br>
              <a:rPr lang="he-IL" altLang="en-IL" dirty="0"/>
            </a:br>
            <a:r>
              <a:rPr lang="he-IL" altLang="en-IL" dirty="0" err="1"/>
              <a:t>I</a:t>
            </a:r>
            <a:r>
              <a:rPr lang="he-IL" altLang="en-IL" dirty="0"/>
              <a:t> </a:t>
            </a:r>
            <a:r>
              <a:rPr lang="he-IL" altLang="en-IL" dirty="0" err="1"/>
              <a:t>assume</a:t>
            </a:r>
            <a:r>
              <a:rPr lang="he-IL" altLang="en-IL" dirty="0"/>
              <a:t> </a:t>
            </a:r>
            <a:r>
              <a:rPr lang="he-IL" altLang="en-IL" dirty="0" err="1"/>
              <a:t>this</a:t>
            </a:r>
            <a:r>
              <a:rPr lang="he-IL" altLang="en-IL" dirty="0"/>
              <a:t> </a:t>
            </a:r>
            <a:r>
              <a:rPr lang="he-IL" altLang="en-IL" dirty="0" err="1"/>
              <a:t>is</a:t>
            </a:r>
            <a:r>
              <a:rPr lang="he-IL" altLang="en-IL" dirty="0"/>
              <a:t> </a:t>
            </a:r>
            <a:r>
              <a:rPr lang="he-IL" altLang="en-IL" dirty="0" err="1"/>
              <a:t>reminder</a:t>
            </a:r>
            <a:endParaRPr lang="en-GB" altLang="en-IL" dirty="0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546D882-C7F2-7E60-608F-3E5FC801C427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31188" cy="2668588"/>
          </a:xfrm>
        </p:spPr>
        <p:txBody>
          <a:bodyPr lIns="90000" tIns="46800" rIns="90000" bIns="46800">
            <a:spAutoFit/>
          </a:bodyPr>
          <a:lstStyle/>
          <a:p>
            <a:pPr marL="341313" indent="-341313" defTabSz="457200" eaLnBrk="1" hangingPunct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000"/>
              <a:t>Big Endian vs. Little Endian</a:t>
            </a:r>
          </a:p>
          <a:p>
            <a:pPr marL="741363" lvl="1" indent="-284163" defTabSz="457200" eaLnBrk="1" hangingPunct="1">
              <a:lnSpc>
                <a:spcPct val="9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/>
              <a:t>Little Endian (Intel, DEC):</a:t>
            </a:r>
          </a:p>
          <a:p>
            <a:pPr lvl="2" defTabSz="457200" eaLnBrk="1" hangingPunct="1">
              <a:lnSpc>
                <a:spcPct val="9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600"/>
              <a:t>Least significant byte of word is stored in the lowest memory address</a:t>
            </a:r>
          </a:p>
          <a:p>
            <a:pPr marL="741363" lvl="1" indent="-284163" defTabSz="457200" eaLnBrk="1" hangingPunct="1">
              <a:lnSpc>
                <a:spcPct val="9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/>
              <a:t>Big Endian (Sun, SGI, HP):</a:t>
            </a:r>
          </a:p>
          <a:p>
            <a:pPr lvl="2" defTabSz="457200" eaLnBrk="1" hangingPunct="1">
              <a:lnSpc>
                <a:spcPct val="9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600"/>
              <a:t>Most significant byte of word is stored in the lowest memory address</a:t>
            </a:r>
          </a:p>
          <a:p>
            <a:pPr marL="741363" lvl="1" indent="-284163" defTabSz="457200" eaLnBrk="1" hangingPunct="1">
              <a:lnSpc>
                <a:spcPct val="9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/>
              <a:t>Network Byte Order = Big Endian</a:t>
            </a:r>
          </a:p>
          <a:p>
            <a:pPr lvl="2" defTabSz="457200" eaLnBrk="1" hangingPunct="1">
              <a:lnSpc>
                <a:spcPct val="9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600"/>
              <a:t>Allows both sides to communicate </a:t>
            </a:r>
          </a:p>
          <a:p>
            <a:pPr lvl="2" defTabSz="457200" eaLnBrk="1" hangingPunct="1">
              <a:lnSpc>
                <a:spcPct val="9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600"/>
              <a:t>Must be used for some data (i.e. IP Addresses)</a:t>
            </a:r>
          </a:p>
          <a:p>
            <a:pPr lvl="2" defTabSz="457200" eaLnBrk="1" hangingPunct="1">
              <a:lnSpc>
                <a:spcPct val="9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600"/>
              <a:t>Good form for all binary data</a:t>
            </a:r>
          </a:p>
        </p:txBody>
      </p:sp>
      <p:grpSp>
        <p:nvGrpSpPr>
          <p:cNvPr id="17412" name="Group 4">
            <a:extLst>
              <a:ext uri="{FF2B5EF4-FFF2-40B4-BE49-F238E27FC236}">
                <a16:creationId xmlns:a16="http://schemas.microsoft.com/office/drawing/2014/main" id="{B0427785-6074-D2CD-7BAA-9CCC098640BC}"/>
              </a:ext>
            </a:extLst>
          </p:cNvPr>
          <p:cNvGrpSpPr>
            <a:grpSpLocks/>
          </p:cNvGrpSpPr>
          <p:nvPr/>
        </p:nvGrpSpPr>
        <p:grpSpPr bwMode="auto">
          <a:xfrm>
            <a:off x="1517650" y="4419600"/>
            <a:ext cx="6257925" cy="1643063"/>
            <a:chOff x="956" y="2784"/>
            <a:chExt cx="3942" cy="1035"/>
          </a:xfrm>
        </p:grpSpPr>
        <p:sp>
          <p:nvSpPr>
            <p:cNvPr id="20485" name="Rectangle 5">
              <a:extLst>
                <a:ext uri="{FF2B5EF4-FFF2-40B4-BE49-F238E27FC236}">
                  <a16:creationId xmlns:a16="http://schemas.microsoft.com/office/drawing/2014/main" id="{04D5BEE3-22E5-B9E8-5F9B-FB62A9398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" y="3249"/>
              <a:ext cx="1085" cy="256"/>
            </a:xfrm>
            <a:prstGeom prst="rect">
              <a:avLst/>
            </a:prstGeom>
            <a:solidFill>
              <a:srgbClr val="F8F8F8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</p:spPr>
          <p:txBody>
            <a:bodyPr wrap="none" lIns="54000" tIns="18000" rIns="54000" bIns="18000" anchor="ctr" anchorCtr="1"/>
            <a:lstStyle/>
            <a:p>
              <a:pPr algn="ctr" defTabSz="457200" eaLnBrk="0" hangingPunct="0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sz="1400">
                  <a:solidFill>
                    <a:srgbClr val="000000"/>
                  </a:solidFill>
                  <a:latin typeface="Arial" charset="0"/>
                  <a:ea typeface="MS Gothic" pitchFamily="49" charset="-128"/>
                </a:rPr>
                <a:t>Most significant Byte</a:t>
              </a:r>
              <a:br>
                <a:rPr lang="en-GB" sz="1400">
                  <a:solidFill>
                    <a:srgbClr val="000000"/>
                  </a:solidFill>
                  <a:latin typeface="Arial" charset="0"/>
                  <a:ea typeface="MS Gothic" pitchFamily="49" charset="-128"/>
                </a:rPr>
              </a:br>
              <a:r>
                <a:rPr lang="en-GB" sz="1400">
                  <a:solidFill>
                    <a:srgbClr val="000000"/>
                  </a:solidFill>
                  <a:latin typeface="Courier New" pitchFamily="49" charset="0"/>
                  <a:ea typeface="MS Gothic" pitchFamily="49" charset="-128"/>
                </a:rPr>
                <a:t>0xAA</a:t>
              </a:r>
            </a:p>
          </p:txBody>
        </p:sp>
        <p:sp>
          <p:nvSpPr>
            <p:cNvPr id="20486" name="Rectangle 6">
              <a:extLst>
                <a:ext uri="{FF2B5EF4-FFF2-40B4-BE49-F238E27FC236}">
                  <a16:creationId xmlns:a16="http://schemas.microsoft.com/office/drawing/2014/main" id="{CC7DAA92-9855-5141-2629-1508EA2D7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0" y="3249"/>
              <a:ext cx="1085" cy="256"/>
            </a:xfrm>
            <a:prstGeom prst="rect">
              <a:avLst/>
            </a:prstGeom>
            <a:solidFill>
              <a:srgbClr val="F8F8F8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</p:spPr>
          <p:txBody>
            <a:bodyPr wrap="none" lIns="54000" tIns="18000" rIns="54000" bIns="18000" anchor="ctr" anchorCtr="1"/>
            <a:lstStyle/>
            <a:p>
              <a:pPr algn="ctr" defTabSz="457200" eaLnBrk="0" hangingPunct="0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sz="1400">
                  <a:solidFill>
                    <a:srgbClr val="000000"/>
                  </a:solidFill>
                  <a:latin typeface="Arial" charset="0"/>
                  <a:ea typeface="MS Gothic" pitchFamily="49" charset="-128"/>
                </a:rPr>
                <a:t>Least significant Byte</a:t>
              </a:r>
              <a:br>
                <a:rPr lang="en-GB" sz="1400">
                  <a:solidFill>
                    <a:srgbClr val="000000"/>
                  </a:solidFill>
                  <a:latin typeface="Arial" charset="0"/>
                  <a:ea typeface="MS Gothic" pitchFamily="49" charset="-128"/>
                </a:rPr>
              </a:br>
              <a:r>
                <a:rPr lang="en-GB" sz="1400">
                  <a:solidFill>
                    <a:srgbClr val="000000"/>
                  </a:solidFill>
                  <a:latin typeface="Arial" charset="0"/>
                  <a:ea typeface="MS Gothic" pitchFamily="49" charset="-128"/>
                </a:rPr>
                <a:t> </a:t>
              </a:r>
              <a:r>
                <a:rPr lang="en-GB" sz="1400">
                  <a:solidFill>
                    <a:srgbClr val="000000"/>
                  </a:solidFill>
                  <a:latin typeface="Courier New" pitchFamily="49" charset="0"/>
                  <a:ea typeface="MS Gothic" pitchFamily="49" charset="-128"/>
                </a:rPr>
                <a:t>0xBB</a:t>
              </a:r>
            </a:p>
          </p:txBody>
        </p:sp>
        <p:sp>
          <p:nvSpPr>
            <p:cNvPr id="20487" name="Rectangle 7">
              <a:extLst>
                <a:ext uri="{FF2B5EF4-FFF2-40B4-BE49-F238E27FC236}">
                  <a16:creationId xmlns:a16="http://schemas.microsoft.com/office/drawing/2014/main" id="{FF15463D-8FA6-5D73-4972-11306944D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" y="2820"/>
              <a:ext cx="1085" cy="256"/>
            </a:xfrm>
            <a:prstGeom prst="rect">
              <a:avLst/>
            </a:prstGeom>
            <a:solidFill>
              <a:srgbClr val="F8F8F8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</p:spPr>
          <p:txBody>
            <a:bodyPr wrap="none" lIns="54000" tIns="18000" rIns="54000" bIns="18000" anchor="ctr" anchorCtr="1"/>
            <a:lstStyle/>
            <a:p>
              <a:pPr algn="ctr" defTabSz="457200" eaLnBrk="0" hangingPunct="0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sz="1400">
                  <a:solidFill>
                    <a:srgbClr val="000000"/>
                  </a:solidFill>
                  <a:latin typeface="Arial" charset="0"/>
                  <a:ea typeface="MS Gothic" pitchFamily="49" charset="-128"/>
                </a:rPr>
                <a:t>Least significant Byte</a:t>
              </a:r>
              <a:br>
                <a:rPr lang="en-GB" sz="1400">
                  <a:solidFill>
                    <a:srgbClr val="000000"/>
                  </a:solidFill>
                  <a:latin typeface="Arial" charset="0"/>
                  <a:ea typeface="MS Gothic" pitchFamily="49" charset="-128"/>
                </a:rPr>
              </a:br>
              <a:r>
                <a:rPr lang="en-GB" sz="1400">
                  <a:solidFill>
                    <a:srgbClr val="000000"/>
                  </a:solidFill>
                  <a:latin typeface="Arial" charset="0"/>
                  <a:ea typeface="MS Gothic" pitchFamily="49" charset="-128"/>
                </a:rPr>
                <a:t> </a:t>
              </a:r>
              <a:r>
                <a:rPr lang="en-GB" sz="1400">
                  <a:solidFill>
                    <a:srgbClr val="000000"/>
                  </a:solidFill>
                  <a:latin typeface="Courier New" pitchFamily="49" charset="0"/>
                  <a:ea typeface="MS Gothic" pitchFamily="49" charset="-128"/>
                </a:rPr>
                <a:t>0xBB</a:t>
              </a:r>
            </a:p>
          </p:txBody>
        </p:sp>
        <p:sp>
          <p:nvSpPr>
            <p:cNvPr id="20488" name="Rectangle 8">
              <a:extLst>
                <a:ext uri="{FF2B5EF4-FFF2-40B4-BE49-F238E27FC236}">
                  <a16:creationId xmlns:a16="http://schemas.microsoft.com/office/drawing/2014/main" id="{3DC542A0-969B-2226-49D9-583D0BB9C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0" y="2820"/>
              <a:ext cx="1085" cy="256"/>
            </a:xfrm>
            <a:prstGeom prst="rect">
              <a:avLst/>
            </a:prstGeom>
            <a:solidFill>
              <a:srgbClr val="F8F8F8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</p:spPr>
          <p:txBody>
            <a:bodyPr wrap="none" lIns="54000" tIns="18000" rIns="54000" bIns="18000" anchor="ctr" anchorCtr="1"/>
            <a:lstStyle/>
            <a:p>
              <a:pPr algn="ctr" defTabSz="457200" eaLnBrk="0" hangingPunct="0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sz="1400">
                  <a:solidFill>
                    <a:srgbClr val="000000"/>
                  </a:solidFill>
                  <a:latin typeface="Arial" charset="0"/>
                  <a:ea typeface="MS Gothic" pitchFamily="49" charset="-128"/>
                </a:rPr>
                <a:t>Most significant Byte</a:t>
              </a:r>
              <a:br>
                <a:rPr lang="en-GB" sz="1400">
                  <a:solidFill>
                    <a:srgbClr val="000000"/>
                  </a:solidFill>
                  <a:latin typeface="Arial" charset="0"/>
                  <a:ea typeface="MS Gothic" pitchFamily="49" charset="-128"/>
                </a:rPr>
              </a:br>
              <a:r>
                <a:rPr lang="en-GB" sz="1400">
                  <a:solidFill>
                    <a:srgbClr val="000000"/>
                  </a:solidFill>
                  <a:latin typeface="Arial" charset="0"/>
                  <a:ea typeface="MS Gothic" pitchFamily="49" charset="-128"/>
                </a:rPr>
                <a:t> </a:t>
              </a:r>
              <a:r>
                <a:rPr lang="en-GB" sz="1400">
                  <a:solidFill>
                    <a:srgbClr val="000000"/>
                  </a:solidFill>
                  <a:latin typeface="Courier New" pitchFamily="49" charset="0"/>
                  <a:ea typeface="MS Gothic" pitchFamily="49" charset="-128"/>
                </a:rPr>
                <a:t>0xAA</a:t>
              </a:r>
            </a:p>
          </p:txBody>
        </p:sp>
        <p:sp>
          <p:nvSpPr>
            <p:cNvPr id="17418" name="Line 9">
              <a:extLst>
                <a:ext uri="{FF2B5EF4-FFF2-40B4-BE49-F238E27FC236}">
                  <a16:creationId xmlns:a16="http://schemas.microsoft.com/office/drawing/2014/main" id="{D0763FA2-22EE-7BC9-B62F-7025E716C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6" y="3078"/>
              <a:ext cx="1" cy="602"/>
            </a:xfrm>
            <a:prstGeom prst="line">
              <a:avLst/>
            </a:prstGeom>
            <a:noFill/>
            <a:ln w="324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L"/>
            </a:p>
          </p:txBody>
        </p:sp>
        <p:sp>
          <p:nvSpPr>
            <p:cNvPr id="17419" name="Line 10">
              <a:extLst>
                <a:ext uri="{FF2B5EF4-FFF2-40B4-BE49-F238E27FC236}">
                  <a16:creationId xmlns:a16="http://schemas.microsoft.com/office/drawing/2014/main" id="{CD9A7009-7770-D6DF-A2E0-3432F4FBDA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0" y="3078"/>
              <a:ext cx="1" cy="602"/>
            </a:xfrm>
            <a:prstGeom prst="line">
              <a:avLst/>
            </a:prstGeom>
            <a:noFill/>
            <a:ln w="324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L"/>
            </a:p>
          </p:txBody>
        </p:sp>
        <p:sp>
          <p:nvSpPr>
            <p:cNvPr id="17420" name="Line 11">
              <a:extLst>
                <a:ext uri="{FF2B5EF4-FFF2-40B4-BE49-F238E27FC236}">
                  <a16:creationId xmlns:a16="http://schemas.microsoft.com/office/drawing/2014/main" id="{EFDB2E15-C4B4-BEE8-9505-DC62EA1B3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5" y="3078"/>
              <a:ext cx="1" cy="602"/>
            </a:xfrm>
            <a:prstGeom prst="line">
              <a:avLst/>
            </a:prstGeom>
            <a:noFill/>
            <a:ln w="324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L"/>
            </a:p>
          </p:txBody>
        </p:sp>
        <p:sp>
          <p:nvSpPr>
            <p:cNvPr id="17421" name="Rectangle 12">
              <a:extLst>
                <a:ext uri="{FF2B5EF4-FFF2-40B4-BE49-F238E27FC236}">
                  <a16:creationId xmlns:a16="http://schemas.microsoft.com/office/drawing/2014/main" id="{7C5B9547-CF53-4905-6486-3E1CFF0F1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7" y="3625"/>
              <a:ext cx="5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Courier New" panose="02070309020205020404" pitchFamily="49" charset="0"/>
                <a:buNone/>
              </a:pPr>
              <a:r>
                <a:rPr lang="en-GB" altLang="en-IL" sz="1400">
                  <a:solidFill>
                    <a:srgbClr val="000000"/>
                  </a:solidFill>
                  <a:latin typeface="Courier New" panose="02070309020205020404" pitchFamily="49" charset="0"/>
                  <a:ea typeface="MS Gothic" panose="020B0609070205080204" pitchFamily="49" charset="-128"/>
                </a:rPr>
                <a:t>0x1000</a:t>
              </a:r>
            </a:p>
          </p:txBody>
        </p:sp>
        <p:sp>
          <p:nvSpPr>
            <p:cNvPr id="17422" name="Rectangle 13">
              <a:extLst>
                <a:ext uri="{FF2B5EF4-FFF2-40B4-BE49-F238E27FC236}">
                  <a16:creationId xmlns:a16="http://schemas.microsoft.com/office/drawing/2014/main" id="{950BFA08-ECD4-770D-F704-ADA3479B7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2" y="3627"/>
              <a:ext cx="5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Courier New" panose="02070309020205020404" pitchFamily="49" charset="0"/>
                <a:buNone/>
              </a:pPr>
              <a:r>
                <a:rPr lang="en-GB" altLang="en-IL" sz="1400">
                  <a:solidFill>
                    <a:srgbClr val="000000"/>
                  </a:solidFill>
                  <a:latin typeface="Courier New" panose="02070309020205020404" pitchFamily="49" charset="0"/>
                  <a:ea typeface="MS Gothic" panose="020B0609070205080204" pitchFamily="49" charset="-128"/>
                </a:rPr>
                <a:t>0x1001</a:t>
              </a:r>
            </a:p>
          </p:txBody>
        </p:sp>
        <p:sp>
          <p:nvSpPr>
            <p:cNvPr id="17423" name="Rectangle 14">
              <a:extLst>
                <a:ext uri="{FF2B5EF4-FFF2-40B4-BE49-F238E27FC236}">
                  <a16:creationId xmlns:a16="http://schemas.microsoft.com/office/drawing/2014/main" id="{42C7FEC6-7340-89FD-03BE-C5964E53E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5" y="3212"/>
              <a:ext cx="176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IL" sz="1400" i="1">
                  <a:solidFill>
                    <a:srgbClr val="000000"/>
                  </a:solidFill>
                  <a:ea typeface="MS Gothic" panose="020B0609070205080204" pitchFamily="49" charset="-128"/>
                </a:rPr>
                <a:t>Big-Endian (Network-Byte-Order)</a:t>
              </a:r>
            </a:p>
          </p:txBody>
        </p:sp>
        <p:sp>
          <p:nvSpPr>
            <p:cNvPr id="17424" name="Rectangle 15">
              <a:extLst>
                <a:ext uri="{FF2B5EF4-FFF2-40B4-BE49-F238E27FC236}">
                  <a16:creationId xmlns:a16="http://schemas.microsoft.com/office/drawing/2014/main" id="{CB37533D-DE96-E703-047C-DAF334839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5" y="2784"/>
              <a:ext cx="73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IL" sz="1400" i="1">
                  <a:solidFill>
                    <a:srgbClr val="000000"/>
                  </a:solidFill>
                  <a:ea typeface="MS Gothic" panose="020B0609070205080204" pitchFamily="49" charset="-128"/>
                </a:rPr>
                <a:t>Little-Endian</a:t>
              </a:r>
            </a:p>
          </p:txBody>
        </p:sp>
        <p:sp>
          <p:nvSpPr>
            <p:cNvPr id="17425" name="Rectangle 16">
              <a:extLst>
                <a:ext uri="{FF2B5EF4-FFF2-40B4-BE49-F238E27FC236}">
                  <a16:creationId xmlns:a16="http://schemas.microsoft.com/office/drawing/2014/main" id="{37C672D9-C57E-2B8B-898F-897E0FD0E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5" y="3620"/>
              <a:ext cx="94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IL" sz="1400" i="1">
                  <a:solidFill>
                    <a:srgbClr val="000000"/>
                  </a:solidFill>
                  <a:ea typeface="MS Gothic" panose="020B0609070205080204" pitchFamily="49" charset="-128"/>
                </a:rPr>
                <a:t>Memory address</a:t>
              </a:r>
            </a:p>
          </p:txBody>
        </p:sp>
      </p:grp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B3827C1-CA3D-8E37-E17D-6D95898B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C751E53-E952-214B-A919-4660B7035E57}" type="slidenum">
              <a:rPr lang="en-US" altLang="en-IL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7</a:t>
            </a:fld>
            <a:endParaRPr lang="en-US" altLang="en-IL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D46336B-1512-B699-83B7-DEF20F1C34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IL"/>
              <a:t>Byte Ordering Functions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11D65D5-5154-7FFF-71D9-94D77ED90DCB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31188" cy="4527550"/>
          </a:xfrm>
        </p:spPr>
        <p:txBody>
          <a:bodyPr lIns="90000" tIns="46800" rIns="90000" bIns="46800">
            <a:spAutoFit/>
          </a:bodyPr>
          <a:lstStyle/>
          <a:p>
            <a:pPr marL="341313" indent="-341313" defTabSz="457200"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400"/>
              <a:t>16- and 32-bit conversion functions (for platform independence)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2400"/>
              <a:t>Examples: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45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IL" sz="1800" b="1">
              <a:latin typeface="Courier New" panose="02070309020205020404" pitchFamily="49" charset="0"/>
            </a:endParaRPr>
          </a:p>
          <a:p>
            <a:pPr marL="341313" indent="-341313" defTabSz="457200" eaLnBrk="1" hangingPunct="1">
              <a:lnSpc>
                <a:spcPct val="80000"/>
              </a:lnSpc>
              <a:spcBef>
                <a:spcPts val="45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 b="1">
                <a:latin typeface="Courier New" panose="02070309020205020404" pitchFamily="49" charset="0"/>
              </a:rPr>
              <a:t>int m, n;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45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 b="1">
                <a:latin typeface="Courier New" panose="02070309020205020404" pitchFamily="49" charset="0"/>
              </a:rPr>
              <a:t>short int s,t;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45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IL" sz="1800" b="1">
              <a:latin typeface="Courier New" panose="02070309020205020404" pitchFamily="49" charset="0"/>
            </a:endParaRPr>
          </a:p>
          <a:p>
            <a:pPr marL="341313" indent="-341313" defTabSz="457200" eaLnBrk="1" hangingPunct="1">
              <a:lnSpc>
                <a:spcPct val="80000"/>
              </a:lnSpc>
              <a:spcBef>
                <a:spcPts val="45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 b="1">
                <a:latin typeface="Courier New" panose="02070309020205020404" pitchFamily="49" charset="0"/>
              </a:rPr>
              <a:t>m = ntohl (n)   net-to-host long (32-bit) translation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45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 b="1">
                <a:latin typeface="Courier New" panose="02070309020205020404" pitchFamily="49" charset="0"/>
              </a:rPr>
              <a:t>s = ntohs (t)   net-to-host short (16-bit) translation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45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 b="1">
                <a:latin typeface="Courier New" panose="02070309020205020404" pitchFamily="49" charset="0"/>
              </a:rPr>
              <a:t>n = htonl (m)   host-to-net long (32-bit) translation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45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IL" sz="1800" b="1">
                <a:latin typeface="Courier New" panose="02070309020205020404" pitchFamily="49" charset="0"/>
              </a:rPr>
              <a:t>t = htons (s)   host-to-net short (16-bit) translation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C3AD2-9CF8-3775-D92B-F7ECDC9BF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70DB544-2E0D-C644-AC20-4735BBA47F8B}" type="slidenum">
              <a:rPr lang="en-US" altLang="en-IL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8</a:t>
            </a:fld>
            <a:endParaRPr lang="en-US" altLang="en-IL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5974586-2CCC-4385-5779-0C03D07ED7BB}"/>
              </a:ext>
            </a:extLst>
          </p:cNvPr>
          <p:cNvSpPr/>
          <p:nvPr/>
        </p:nvSpPr>
        <p:spPr>
          <a:xfrm>
            <a:off x="7467600" y="2286000"/>
            <a:ext cx="1449388" cy="5334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</a:pPr>
            <a:endParaRPr lang="en-IL" dirty="0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1BC6FB91-0A2C-9DEA-3215-C3EFD5B5EC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3605"/>
            <a:ext cx="8231188" cy="1325620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IL" dirty="0"/>
              <a:t>BSD Sockets</a:t>
            </a:r>
            <a:br>
              <a:rPr lang="he-IL" altLang="en-IL" dirty="0"/>
            </a:br>
            <a:r>
              <a:rPr lang="he-IL" altLang="en-IL" dirty="0" err="1"/>
              <a:t>Only</a:t>
            </a:r>
            <a:r>
              <a:rPr lang="he-IL" altLang="en-IL" dirty="0"/>
              <a:t> </a:t>
            </a:r>
            <a:r>
              <a:rPr lang="he-IL" altLang="en-IL" dirty="0" err="1"/>
              <a:t>Red</a:t>
            </a:r>
            <a:r>
              <a:rPr lang="he-IL" altLang="en-IL" dirty="0"/>
              <a:t> </a:t>
            </a:r>
            <a:r>
              <a:rPr lang="he-IL" altLang="en-IL" dirty="0" err="1"/>
              <a:t>is</a:t>
            </a:r>
            <a:r>
              <a:rPr lang="he-IL" altLang="en-IL" dirty="0"/>
              <a:t> </a:t>
            </a:r>
            <a:r>
              <a:rPr lang="he-IL" altLang="en-IL" dirty="0" err="1"/>
              <a:t>in</a:t>
            </a:r>
            <a:r>
              <a:rPr lang="he-IL" altLang="en-IL" dirty="0"/>
              <a:t> </a:t>
            </a:r>
            <a:r>
              <a:rPr lang="he-IL" altLang="en-IL" dirty="0" err="1"/>
              <a:t>Scope</a:t>
            </a:r>
            <a:r>
              <a:rPr lang="he-IL" altLang="en-IL" dirty="0"/>
              <a:t> </a:t>
            </a:r>
            <a:endParaRPr lang="en-GB" altLang="en-IL" dirty="0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95C41005-4494-84E4-F534-07D3063BC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24000"/>
            <a:ext cx="8231188" cy="609600"/>
          </a:xfrm>
          <a:prstGeom prst="rect">
            <a:avLst/>
          </a:prstGeom>
          <a:solidFill>
            <a:srgbClr val="BBE0E3"/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IL">
                <a:solidFill>
                  <a:srgbClr val="000000"/>
                </a:solidFill>
                <a:ea typeface="MS Gothic" panose="020B0609070205080204" pitchFamily="49" charset="-128"/>
              </a:rPr>
              <a:t>BSD Sockets</a:t>
            </a: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E8E2C538-E0B4-149B-38E4-88CC19F15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0"/>
            <a:ext cx="2057400" cy="533400"/>
          </a:xfrm>
          <a:prstGeom prst="rect">
            <a:avLst/>
          </a:prstGeom>
          <a:solidFill>
            <a:srgbClr val="A50021"/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BBE0E3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IL" dirty="0">
                <a:solidFill>
                  <a:srgbClr val="BBE0E3"/>
                </a:solidFill>
                <a:ea typeface="MS Gothic" panose="020B0609070205080204" pitchFamily="49" charset="-128"/>
              </a:rPr>
              <a:t>PF_INET sockets</a:t>
            </a:r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FC0D1A05-ABE8-E953-F042-9186BE498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286000"/>
            <a:ext cx="2057400" cy="533400"/>
          </a:xfrm>
          <a:prstGeom prst="rect">
            <a:avLst/>
          </a:prstGeom>
          <a:solidFill>
            <a:srgbClr val="BBE0E3"/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IL">
                <a:solidFill>
                  <a:srgbClr val="000000"/>
                </a:solidFill>
                <a:ea typeface="MS Gothic" panose="020B0609070205080204" pitchFamily="49" charset="-128"/>
              </a:rPr>
              <a:t>PF_PACKET 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IL">
                <a:solidFill>
                  <a:srgbClr val="000000"/>
                </a:solidFill>
                <a:ea typeface="MS Gothic" panose="020B0609070205080204" pitchFamily="49" charset="-128"/>
              </a:rPr>
              <a:t>Socket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119A687F-DA66-3317-8FD9-D5CCE34C2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286000"/>
            <a:ext cx="2057400" cy="533400"/>
          </a:xfrm>
          <a:prstGeom prst="rect">
            <a:avLst/>
          </a:prstGeom>
          <a:solidFill>
            <a:srgbClr val="BBE0E3"/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IL">
                <a:solidFill>
                  <a:srgbClr val="000000"/>
                </a:solidFill>
                <a:ea typeface="MS Gothic" panose="020B0609070205080204" pitchFamily="49" charset="-128"/>
              </a:rPr>
              <a:t>PF_NETLINK 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IL">
                <a:solidFill>
                  <a:srgbClr val="000000"/>
                </a:solidFill>
                <a:ea typeface="MS Gothic" panose="020B0609070205080204" pitchFamily="49" charset="-128"/>
              </a:rPr>
              <a:t>Socket</a:t>
            </a:r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102E6B31-31F6-FC93-4591-FEEA2F8D1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86200"/>
            <a:ext cx="685800" cy="533400"/>
          </a:xfrm>
          <a:prstGeom prst="rect">
            <a:avLst/>
          </a:prstGeom>
          <a:solidFill>
            <a:srgbClr val="A50021"/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BBE0E3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IL">
                <a:solidFill>
                  <a:srgbClr val="BBE0E3"/>
                </a:solidFill>
                <a:ea typeface="MS Gothic" panose="020B0609070205080204" pitchFamily="49" charset="-128"/>
              </a:rPr>
              <a:t>TCP</a:t>
            </a:r>
          </a:p>
        </p:txBody>
      </p:sp>
      <p:sp>
        <p:nvSpPr>
          <p:cNvPr id="19464" name="Rectangle 8">
            <a:extLst>
              <a:ext uri="{FF2B5EF4-FFF2-40B4-BE49-F238E27FC236}">
                <a16:creationId xmlns:a16="http://schemas.microsoft.com/office/drawing/2014/main" id="{43A0BF0C-A8FC-81A0-4847-568ED2841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886200"/>
            <a:ext cx="685800" cy="533400"/>
          </a:xfrm>
          <a:prstGeom prst="rect">
            <a:avLst/>
          </a:prstGeom>
          <a:solidFill>
            <a:srgbClr val="A50021"/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BBE0E3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IL">
                <a:solidFill>
                  <a:srgbClr val="BBE0E3"/>
                </a:solidFill>
                <a:ea typeface="MS Gothic" panose="020B0609070205080204" pitchFamily="49" charset="-128"/>
              </a:rPr>
              <a:t>UDP</a:t>
            </a:r>
          </a:p>
        </p:txBody>
      </p:sp>
      <p:sp>
        <p:nvSpPr>
          <p:cNvPr id="19465" name="Rectangle 9">
            <a:extLst>
              <a:ext uri="{FF2B5EF4-FFF2-40B4-BE49-F238E27FC236}">
                <a16:creationId xmlns:a16="http://schemas.microsoft.com/office/drawing/2014/main" id="{CE1EA7C3-C305-40DC-CD63-A24F95DD4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724400"/>
            <a:ext cx="2057400" cy="533400"/>
          </a:xfrm>
          <a:prstGeom prst="rect">
            <a:avLst/>
          </a:prstGeom>
          <a:solidFill>
            <a:srgbClr val="A50021"/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BBE0E3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IL">
                <a:solidFill>
                  <a:srgbClr val="BBE0E3"/>
                </a:solidFill>
                <a:ea typeface="MS Gothic" panose="020B0609070205080204" pitchFamily="49" charset="-128"/>
              </a:rPr>
              <a:t>IP</a:t>
            </a:r>
          </a:p>
        </p:txBody>
      </p:sp>
      <p:sp>
        <p:nvSpPr>
          <p:cNvPr id="19466" name="Rectangle 10">
            <a:extLst>
              <a:ext uri="{FF2B5EF4-FFF2-40B4-BE49-F238E27FC236}">
                <a16:creationId xmlns:a16="http://schemas.microsoft.com/office/drawing/2014/main" id="{AD3B0334-1ACB-2581-2768-DA73E3E35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486400"/>
            <a:ext cx="7239000" cy="609600"/>
          </a:xfrm>
          <a:prstGeom prst="rect">
            <a:avLst/>
          </a:prstGeom>
          <a:solidFill>
            <a:srgbClr val="BBE0E3"/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IL">
                <a:solidFill>
                  <a:srgbClr val="000000"/>
                </a:solidFill>
                <a:ea typeface="MS Gothic" panose="020B0609070205080204" pitchFamily="49" charset="-128"/>
              </a:rPr>
              <a:t>Network device</a:t>
            </a:r>
          </a:p>
        </p:txBody>
      </p:sp>
      <p:sp>
        <p:nvSpPr>
          <p:cNvPr id="19467" name="Line 11">
            <a:extLst>
              <a:ext uri="{FF2B5EF4-FFF2-40B4-BE49-F238E27FC236}">
                <a16:creationId xmlns:a16="http://schemas.microsoft.com/office/drawing/2014/main" id="{E0DC94CD-AB51-C547-7502-087574657F35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819400"/>
            <a:ext cx="1588" cy="1066800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L"/>
          </a:p>
        </p:txBody>
      </p:sp>
      <p:sp>
        <p:nvSpPr>
          <p:cNvPr id="19468" name="Line 12">
            <a:extLst>
              <a:ext uri="{FF2B5EF4-FFF2-40B4-BE49-F238E27FC236}">
                <a16:creationId xmlns:a16="http://schemas.microsoft.com/office/drawing/2014/main" id="{63285652-90BB-69B6-3BC9-FA295863D9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2819400"/>
            <a:ext cx="1588" cy="1066800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L"/>
          </a:p>
        </p:txBody>
      </p:sp>
      <p:sp>
        <p:nvSpPr>
          <p:cNvPr id="19469" name="Line 13">
            <a:extLst>
              <a:ext uri="{FF2B5EF4-FFF2-40B4-BE49-F238E27FC236}">
                <a16:creationId xmlns:a16="http://schemas.microsoft.com/office/drawing/2014/main" id="{24992CF0-9466-FAEE-1E5B-CDC8DF56AF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819400"/>
            <a:ext cx="1588" cy="1905000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L"/>
          </a:p>
        </p:txBody>
      </p:sp>
      <p:sp>
        <p:nvSpPr>
          <p:cNvPr id="19470" name="Line 14">
            <a:extLst>
              <a:ext uri="{FF2B5EF4-FFF2-40B4-BE49-F238E27FC236}">
                <a16:creationId xmlns:a16="http://schemas.microsoft.com/office/drawing/2014/main" id="{7C56E3F4-34EE-7142-FEA5-AF8379E6EC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819400"/>
            <a:ext cx="1588" cy="2667000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endParaRPr lang="en-IL"/>
          </a:p>
        </p:txBody>
      </p:sp>
      <p:sp>
        <p:nvSpPr>
          <p:cNvPr id="19471" name="Text Box 15">
            <a:extLst>
              <a:ext uri="{FF2B5EF4-FFF2-40B4-BE49-F238E27FC236}">
                <a16:creationId xmlns:a16="http://schemas.microsoft.com/office/drawing/2014/main" id="{91D2E418-830B-326F-C3B3-615639EF4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987675"/>
            <a:ext cx="9223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IL" sz="1400">
                <a:solidFill>
                  <a:srgbClr val="000000"/>
                </a:solidFill>
                <a:ea typeface="MS Gothic" panose="020B0609070205080204" pitchFamily="49" charset="-128"/>
              </a:rPr>
              <a:t>SOCK_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IL" sz="1400">
                <a:solidFill>
                  <a:srgbClr val="000000"/>
                </a:solidFill>
                <a:ea typeface="MS Gothic" panose="020B0609070205080204" pitchFamily="49" charset="-128"/>
              </a:rPr>
              <a:t>STREAM</a:t>
            </a:r>
          </a:p>
        </p:txBody>
      </p:sp>
      <p:sp>
        <p:nvSpPr>
          <p:cNvPr id="19472" name="Text Box 16">
            <a:extLst>
              <a:ext uri="{FF2B5EF4-FFF2-40B4-BE49-F238E27FC236}">
                <a16:creationId xmlns:a16="http://schemas.microsoft.com/office/drawing/2014/main" id="{628815F6-5FA1-0DF2-DFD7-756117209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971800"/>
            <a:ext cx="8429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IL" sz="1400">
                <a:solidFill>
                  <a:srgbClr val="000000"/>
                </a:solidFill>
                <a:ea typeface="MS Gothic" panose="020B0609070205080204" pitchFamily="49" charset="-128"/>
              </a:rPr>
              <a:t>SOCK_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IL" sz="1400">
                <a:solidFill>
                  <a:srgbClr val="000000"/>
                </a:solidFill>
                <a:ea typeface="MS Gothic" panose="020B0609070205080204" pitchFamily="49" charset="-128"/>
              </a:rPr>
              <a:t>DGRAM</a:t>
            </a:r>
          </a:p>
        </p:txBody>
      </p:sp>
      <p:sp>
        <p:nvSpPr>
          <p:cNvPr id="19473" name="Text Box 17">
            <a:extLst>
              <a:ext uri="{FF2B5EF4-FFF2-40B4-BE49-F238E27FC236}">
                <a16:creationId xmlns:a16="http://schemas.microsoft.com/office/drawing/2014/main" id="{4EEDEFCC-CE68-A175-3CA2-BBDD55CCF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971800"/>
            <a:ext cx="7842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IL" sz="1400">
                <a:solidFill>
                  <a:srgbClr val="000000"/>
                </a:solidFill>
                <a:ea typeface="MS Gothic" panose="020B0609070205080204" pitchFamily="49" charset="-128"/>
              </a:rPr>
              <a:t>SOCK_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IL" sz="1400">
                <a:solidFill>
                  <a:srgbClr val="000000"/>
                </a:solidFill>
                <a:ea typeface="MS Gothic" panose="020B0609070205080204" pitchFamily="49" charset="-128"/>
              </a:rPr>
              <a:t>RAW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BEA7E5C-C7F2-7641-9DC7-42774537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B7823BC-6B34-2D43-A13D-3C34A1BF3573}" type="slidenum">
              <a:rPr lang="en-US" altLang="en-IL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9</a:t>
            </a:fld>
            <a:endParaRPr lang="en-US" altLang="en-IL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F12FF5-8B1F-92C7-B601-8D8D5AEC0B56}"/>
              </a:ext>
            </a:extLst>
          </p:cNvPr>
          <p:cNvSpPr txBox="1"/>
          <p:nvPr/>
        </p:nvSpPr>
        <p:spPr>
          <a:xfrm>
            <a:off x="7543800" y="2286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he-IL" dirty="0">
                <a:solidFill>
                  <a:srgbClr val="00B0F0"/>
                </a:solidFill>
              </a:rPr>
              <a:t>UDS</a:t>
            </a:r>
            <a:endParaRPr lang="en-IL" dirty="0">
              <a:solidFill>
                <a:srgbClr val="00B0F0"/>
              </a:solidFill>
            </a:endParaRPr>
          </a:p>
        </p:txBody>
      </p:sp>
      <p:sp>
        <p:nvSpPr>
          <p:cNvPr id="9" name="Line 14">
            <a:extLst>
              <a:ext uri="{FF2B5EF4-FFF2-40B4-BE49-F238E27FC236}">
                <a16:creationId xmlns:a16="http://schemas.microsoft.com/office/drawing/2014/main" id="{5D41E239-5BA0-54A7-7E32-2A8D49F3FC0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4836" y="2895600"/>
            <a:ext cx="0" cy="3200400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endParaRPr lang="en-IL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8390</TotalTime>
  <Words>3774</Words>
  <Application>Microsoft Macintosh PowerPoint</Application>
  <PresentationFormat>On-screen Show (4:3)</PresentationFormat>
  <Paragraphs>574</Paragraphs>
  <Slides>45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MS Gothic</vt:lpstr>
      <vt:lpstr>PMingLiU</vt:lpstr>
      <vt:lpstr>Arial</vt:lpstr>
      <vt:lpstr>Courier New</vt:lpstr>
      <vt:lpstr>Franklin Gothic Book</vt:lpstr>
      <vt:lpstr>Perpetua</vt:lpstr>
      <vt:lpstr>Times New Roman</vt:lpstr>
      <vt:lpstr>Wingdings 2</vt:lpstr>
      <vt:lpstr>Equity</vt:lpstr>
      <vt:lpstr>OS for DS 2023 a  Network Programming with Sockets</vt:lpstr>
      <vt:lpstr>Outline</vt:lpstr>
      <vt:lpstr>Sockets</vt:lpstr>
      <vt:lpstr>Client-Server Model</vt:lpstr>
      <vt:lpstr>TCP Service   I assume this is reminder only</vt:lpstr>
      <vt:lpstr>UDP Services  I assume this is reminder only</vt:lpstr>
      <vt:lpstr>Byte Ordering  I assume this is reminder</vt:lpstr>
      <vt:lpstr>Byte Ordering Functions</vt:lpstr>
      <vt:lpstr>BSD Sockets Only Red is in Scope </vt:lpstr>
      <vt:lpstr>Socket Address Structure</vt:lpstr>
      <vt:lpstr>Address Access/Conversion Functions</vt:lpstr>
      <vt:lpstr>Structure: hostent</vt:lpstr>
      <vt:lpstr>Address Access/Conversion Functions</vt:lpstr>
      <vt:lpstr>IPv6</vt:lpstr>
      <vt:lpstr>IPv6 adaptation</vt:lpstr>
      <vt:lpstr>IPv6 adaptation – network traffic</vt:lpstr>
      <vt:lpstr>Sockets API</vt:lpstr>
      <vt:lpstr>Socket Functions</vt:lpstr>
      <vt:lpstr>Socket Functions</vt:lpstr>
      <vt:lpstr>Socket Creation and Setup</vt:lpstr>
      <vt:lpstr>Functions: socket</vt:lpstr>
      <vt:lpstr>Function: bind</vt:lpstr>
      <vt:lpstr>TCP and UDP Ports</vt:lpstr>
      <vt:lpstr>Functions: listen</vt:lpstr>
      <vt:lpstr>Functions: accept</vt:lpstr>
      <vt:lpstr>Accept (cont'd)</vt:lpstr>
      <vt:lpstr>server</vt:lpstr>
      <vt:lpstr>Server – no IPv6  (code you are used to)</vt:lpstr>
      <vt:lpstr>Server – no IPv6  (code you are used to)</vt:lpstr>
      <vt:lpstr>Server – no IPv6  (code you are used to)</vt:lpstr>
      <vt:lpstr>Establishing a Connection</vt:lpstr>
      <vt:lpstr>Connect</vt:lpstr>
      <vt:lpstr>Client – no IPv6  (code you are used to)</vt:lpstr>
      <vt:lpstr>Sockets API</vt:lpstr>
      <vt:lpstr>Sending and Receiving Data</vt:lpstr>
      <vt:lpstr>Functions: write</vt:lpstr>
      <vt:lpstr>Functions: read</vt:lpstr>
      <vt:lpstr>What about send(2)/recv(2)</vt:lpstr>
      <vt:lpstr>Tearing Down a Connection</vt:lpstr>
      <vt:lpstr>Functions: close</vt:lpstr>
      <vt:lpstr>Functions: shutdown</vt:lpstr>
      <vt:lpstr>UDP Connection Example</vt:lpstr>
      <vt:lpstr>Functions: sendto</vt:lpstr>
      <vt:lpstr>Functions: recvfrom</vt:lpstr>
      <vt:lpstr>Some news I guess : connected UDP sockets</vt:lpstr>
    </vt:vector>
  </TitlesOfParts>
  <Company>uh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Programming with Sockets</dc:title>
  <dc:creator> Lisa</dc:creator>
  <cp:lastModifiedBy>נצר יעקב זיידנברג/Nezer Jaco Zaidenberg</cp:lastModifiedBy>
  <cp:revision>15</cp:revision>
  <dcterms:created xsi:type="dcterms:W3CDTF">2007-02-12T21:24:13Z</dcterms:created>
  <dcterms:modified xsi:type="dcterms:W3CDTF">2024-04-25T09:51:26Z</dcterms:modified>
</cp:coreProperties>
</file>