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333" r:id="rId4"/>
    <p:sldId id="318" r:id="rId5"/>
    <p:sldId id="282" r:id="rId6"/>
    <p:sldId id="262" r:id="rId7"/>
    <p:sldId id="260" r:id="rId8"/>
    <p:sldId id="330" r:id="rId9"/>
    <p:sldId id="332" r:id="rId10"/>
    <p:sldId id="331" r:id="rId11"/>
    <p:sldId id="285" r:id="rId12"/>
    <p:sldId id="313" r:id="rId13"/>
    <p:sldId id="266" r:id="rId14"/>
    <p:sldId id="302" r:id="rId15"/>
    <p:sldId id="327" r:id="rId16"/>
    <p:sldId id="334" r:id="rId17"/>
    <p:sldId id="335" r:id="rId18"/>
    <p:sldId id="33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8000"/>
    <a:srgbClr val="0000FF"/>
    <a:srgbClr val="00CC00"/>
    <a:srgbClr val="FF6600"/>
    <a:srgbClr val="66FF33"/>
    <a:srgbClr val="F7F7B3"/>
    <a:srgbClr val="D0D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69252" autoAdjust="0"/>
  </p:normalViewPr>
  <p:slideViewPr>
    <p:cSldViewPr>
      <p:cViewPr varScale="1">
        <p:scale>
          <a:sx n="86" d="100"/>
          <a:sy n="86" d="100"/>
        </p:scale>
        <p:origin x="29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D711543-B688-4290-8B39-77E645361423}" type="datetimeFigureOut">
              <a:rPr lang="he-IL" smtClean="0"/>
              <a:pPr/>
              <a:t>י"ז.ניסן.תשפ"ד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A1A4804-1BD3-4755-B324-9FFAA8626CF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788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94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94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יתרונות שימוש </a:t>
            </a:r>
            <a:r>
              <a:rPr lang="he-IL" dirty="0" err="1"/>
              <a:t>בתהליכונים</a:t>
            </a:r>
            <a:r>
              <a:rPr lang="he-IL" dirty="0"/>
              <a:t>.</a:t>
            </a:r>
          </a:p>
          <a:p>
            <a:r>
              <a:rPr lang="he-IL" dirty="0"/>
              <a:t>לשים לב שיש סייגים על ביצועים</a:t>
            </a:r>
            <a:r>
              <a:rPr lang="he-IL" baseline="0" dirty="0"/>
              <a:t> של תהליכונים במצבים </a:t>
            </a:r>
            <a:r>
              <a:rPr lang="he-IL" baseline="0" dirty="0" err="1"/>
              <a:t>מסויימים</a:t>
            </a:r>
            <a:r>
              <a:rPr lang="he-IL" baseline="0" dirty="0"/>
              <a:t> וקיים </a:t>
            </a:r>
            <a:r>
              <a:rPr lang="en-US" baseline="0" dirty="0"/>
              <a:t>tradeoff</a:t>
            </a:r>
            <a:r>
              <a:rPr lang="he-IL" baseline="0" dirty="0"/>
              <a:t>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163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46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בנוגע לסיגנלים:</a:t>
            </a:r>
          </a:p>
          <a:p>
            <a:r>
              <a:rPr lang="he-IL" dirty="0"/>
              <a:t>אמנם כל </a:t>
            </a:r>
            <a:r>
              <a:rPr lang="he-IL" dirty="0" err="1"/>
              <a:t>ההנדלרים</a:t>
            </a:r>
            <a:r>
              <a:rPr lang="he-IL" dirty="0"/>
              <a:t> המוגדרים הם משותפים לכולם, אך כל אחד </a:t>
            </a:r>
            <a:r>
              <a:rPr lang="he-IL" dirty="0" err="1"/>
              <a:t>מהתהליכונים</a:t>
            </a:r>
            <a:r>
              <a:rPr lang="he-IL" dirty="0"/>
              <a:t> מחזיק</a:t>
            </a:r>
            <a:r>
              <a:rPr lang="he-IL" baseline="0" dirty="0"/>
              <a:t> "רגיסטר סיגנלים" משלו שיכול לשלוט על מצב החסימה של הסיגנלים שמגיעים אליו.</a:t>
            </a:r>
            <a:endParaRPr lang="en-AU" baseline="0" dirty="0"/>
          </a:p>
          <a:p>
            <a:r>
              <a:rPr lang="en-US" sz="1200" dirty="0"/>
              <a:t>*this comparison is in manner of classic structure.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007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714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A4804-1BD3-4755-B324-9FFAA8626CF1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37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27EA8-6C17-4070-A592-5B2248F35064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197B7-8FD1-4483-A857-BDA15C29DA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33219-7800-486E-B6C1-3FF0F94C56F9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6109E-F77B-498D-84E6-806DEBF14B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0F53B-39A1-4F87-A538-CA812AA45AEC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0BF13-E167-4261-88D8-9C7625EF05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E1A18-1D3C-405E-9D8D-C7672FE64918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037BA-12B8-4699-BD4C-5CB97F6C50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0C98-46A0-4E76-A065-F6AD2157AC78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68FDF-B51E-47D8-B2BF-A2E88BFC5D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64F4C-AE70-4BA7-90A4-56FBC961FD61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037EA-D864-422D-B410-B84FA4FD8B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460F-15FF-40F1-8CEC-F4303A23C303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C3B16-D9A1-4846-A495-4764E0B346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78274-2448-44EF-9E8E-5C9477B60740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5F699-24A8-4548-B5A7-33E24A3E66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DC877-658C-4066-A78D-AE71FCCA77ED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B1AC7-3409-4FD1-AE07-C9326E2D80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7CD1F-6A82-45E7-91C8-26D82792F463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6D925-9097-4B0A-BB08-F8CFE715D1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AEC90-2A72-4DD9-A0B1-C02948FEC49A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F08DF-2ACB-4402-BBD2-F52AD5DA4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9D186A-155A-4725-B7C2-6B3CA66D85C7}" type="datetimeFigureOut">
              <a:rPr lang="en-US"/>
              <a:pPr>
                <a:defRPr/>
              </a:pPr>
              <a:t>4/25/24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A676AD-F980-4355-81C0-995AFBB4C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libc/manual/html_node/Process-Signal-Mask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20574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Operating Systems for Data Science</a:t>
            </a:r>
            <a:br>
              <a:rPr lang="en-US" dirty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2023 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60960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Threads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9647-3E10-1847-BB42-AC5B7236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However….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B8A20-A4B7-8548-9AA1-114CFEF50618}"/>
              </a:ext>
            </a:extLst>
          </p:cNvPr>
          <p:cNvSpPr txBox="1"/>
          <p:nvPr/>
        </p:nvSpPr>
        <p:spPr>
          <a:xfrm>
            <a:off x="609600" y="15240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Previous slides reasons not withstanding </a:t>
            </a:r>
          </a:p>
          <a:p>
            <a:r>
              <a:rPr lang="en-IL" sz="2400" dirty="0"/>
              <a:t>multi-threads are now much </a:t>
            </a:r>
            <a:r>
              <a:rPr lang="en-US" sz="2400" dirty="0"/>
              <a:t>(like 100 times) </a:t>
            </a:r>
            <a:r>
              <a:rPr lang="en-IL" sz="2400" dirty="0"/>
              <a:t>more common than multi-procees in modern systems.</a:t>
            </a:r>
          </a:p>
          <a:p>
            <a:endParaRPr lang="en-IL" sz="2400" dirty="0"/>
          </a:p>
          <a:p>
            <a:r>
              <a:rPr lang="en-IL" sz="2400" dirty="0"/>
              <a:t>But process are still used (even on modern systems) when appropriate!</a:t>
            </a:r>
          </a:p>
        </p:txBody>
      </p:sp>
    </p:spTree>
    <p:extLst>
      <p:ext uri="{BB962C8B-B14F-4D97-AF65-F5344CB8AC3E}">
        <p14:creationId xmlns:p14="http://schemas.microsoft.com/office/powerpoint/2010/main" val="210307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fork(</a:t>
            </a:r>
            <a:r>
              <a:rPr lang="he-I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FF00"/>
                </a:solidFill>
              </a:rPr>
              <a:t>Only calling thread is duplicated per POSIX standard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exec(</a:t>
            </a:r>
            <a:r>
              <a:rPr lang="he-I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Does the command replace the entire process?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Yes.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All the threads in the calling process are terminated.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Implementation dilemmas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Historically, POSIX functions assumed a single thread per process.</a:t>
            </a:r>
          </a:p>
          <a:p>
            <a:pPr lvl="2"/>
            <a:r>
              <a:rPr lang="en-US" dirty="0"/>
              <a:t>E.g., consider a naive implementation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a multi threaded environment. </a:t>
            </a:r>
          </a:p>
          <a:p>
            <a:pPr lvl="3"/>
            <a:r>
              <a:rPr lang="en-US" dirty="0" err="1"/>
              <a:t>Errno</a:t>
            </a:r>
            <a:r>
              <a:rPr lang="en-US" dirty="0"/>
              <a:t> is implemented as a macro calling a function</a:t>
            </a:r>
          </a:p>
          <a:p>
            <a:pPr lvl="3"/>
            <a:r>
              <a:rPr lang="en-US" dirty="0"/>
              <a:t>Today One </a:t>
            </a:r>
            <a:r>
              <a:rPr lang="en-US" dirty="0" err="1"/>
              <a:t>Errno</a:t>
            </a:r>
            <a:r>
              <a:rPr lang="en-US" dirty="0"/>
              <a:t> per thread. </a:t>
            </a:r>
          </a:p>
          <a:p>
            <a:pPr lvl="2"/>
            <a:r>
              <a:rPr lang="en-US" dirty="0"/>
              <a:t>Consider the implementation of malloc (See Doug Lea malloc)	</a:t>
            </a:r>
          </a:p>
          <a:p>
            <a:r>
              <a:rPr lang="en-US" dirty="0"/>
              <a:t>Hence, the need for reentrant functions.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Linux : 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pthread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comiler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and linker flag switches standard library)</a:t>
            </a:r>
          </a:p>
          <a:p>
            <a:pPr lvl="2"/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OSX : Always in multithread mode. (cheaper because based on microkernel) </a:t>
            </a:r>
            <a:endParaRPr lang="en-US" b="1" dirty="0">
              <a:solidFill>
                <a:srgbClr val="00FF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POSIX Threads &amp; global variables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32250"/>
              </p:ext>
            </p:extLst>
          </p:nvPr>
        </p:nvGraphicFramePr>
        <p:xfrm>
          <a:off x="224270" y="990600"/>
          <a:ext cx="8767330" cy="380999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767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19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 thread, 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pthread_attr_t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9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 void* (*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start_func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)(void*) , void* 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arg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he-IL" sz="1900" b="0" dirty="0">
                        <a:solidFill>
                          <a:schemeClr val="bg1"/>
                        </a:solidFill>
                      </a:endParaRPr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a new thread of control that executes concurrently with the calling thread.</a:t>
                      </a:r>
                      <a:r>
                        <a:rPr lang="en-US" sz="1900" dirty="0"/>
                        <a:t> </a:t>
                      </a:r>
                      <a:endParaRPr lang="en-US" sz="1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1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success, the identifier of the newly created thread is stored in the location pointed by the </a:t>
                      </a:r>
                      <a:r>
                        <a:rPr lang="en-US" sz="19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argument, and a 0 is returned. On error, a non-zero error code is returned.</a:t>
                      </a:r>
                      <a:endParaRPr lang="en-US" sz="1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1903">
                <a:tc>
                  <a:txBody>
                    <a:bodyPr/>
                    <a:lstStyle/>
                    <a:p>
                      <a:pPr algn="l" rtl="0"/>
                      <a:r>
                        <a:rPr lang="en-US" sz="1900" i="1" dirty="0" err="1"/>
                        <a:t>attr</a:t>
                      </a:r>
                      <a:r>
                        <a:rPr lang="en-US" sz="1900" i="1" dirty="0"/>
                        <a:t> </a:t>
                      </a:r>
                      <a:r>
                        <a:rPr lang="en-US" sz="1900" dirty="0"/>
                        <a:t>enables applying </a:t>
                      </a:r>
                      <a:r>
                        <a:rPr lang="en-US" sz="1900" baseline="0" dirty="0"/>
                        <a:t>attributes to the new thread (e.g. detached, scheduling-policy). Can be NULL (default attributes).</a:t>
                      </a:r>
                      <a:endParaRPr lang="he-IL" sz="1900" dirty="0"/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903">
                <a:tc>
                  <a:txBody>
                    <a:bodyPr/>
                    <a:lstStyle/>
                    <a:p>
                      <a:pPr algn="l" rtl="0"/>
                      <a:r>
                        <a:rPr lang="en-US" sz="19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start_func</a:t>
                      </a:r>
                      <a:r>
                        <a:rPr lang="en-US" sz="1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pointer to the function the thread will start executing. The function 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receives one argument of type </a:t>
                      </a:r>
                      <a:r>
                        <a:rPr lang="en-US" sz="19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void* and returns a void*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he-IL" sz="1900" dirty="0"/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71">
                <a:tc>
                  <a:txBody>
                    <a:bodyPr/>
                    <a:lstStyle/>
                    <a:p>
                      <a:pPr algn="l" rtl="0"/>
                      <a:r>
                        <a:rPr lang="en-US" sz="1900" i="1" dirty="0" err="1"/>
                        <a:t>arg</a:t>
                      </a:r>
                      <a:r>
                        <a:rPr lang="en-US" sz="1900" i="1" dirty="0"/>
                        <a:t> </a:t>
                      </a:r>
                      <a:r>
                        <a:rPr lang="en-US" sz="1900" dirty="0"/>
                        <a:t>is the parameter</a:t>
                      </a:r>
                      <a:r>
                        <a:rPr lang="en-US" sz="1900" baseline="0" dirty="0"/>
                        <a:t> to be given to </a:t>
                      </a:r>
                      <a:r>
                        <a:rPr lang="en-US" sz="1900" i="1" baseline="0" dirty="0" err="1"/>
                        <a:t>func</a:t>
                      </a:r>
                      <a:r>
                        <a:rPr lang="en-US" sz="1900" baseline="0" dirty="0"/>
                        <a:t>.</a:t>
                      </a:r>
                      <a:endParaRPr lang="he-IL" sz="1900" dirty="0"/>
                    </a:p>
                  </a:txBody>
                  <a:tcPr marL="97415" marR="97415" marT="48707" marB="48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778552"/>
              </p:ext>
            </p:extLst>
          </p:nvPr>
        </p:nvGraphicFramePr>
        <p:xfrm>
          <a:off x="228600" y="5181600"/>
          <a:ext cx="8763000" cy="76915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76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pthread_self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800" b="0" u="sng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e-IL" sz="1800" b="0" dirty="0"/>
                    </a:p>
                  </a:txBody>
                  <a:tcPr marL="94826" marR="94826" marT="47414" marB="474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this thread’s identifier.</a:t>
                      </a:r>
                    </a:p>
                  </a:txBody>
                  <a:tcPr marL="94826" marR="94826" marT="47414" marB="474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in POSIX: </a:t>
            </a:r>
            <a:r>
              <a:rPr lang="en-US" sz="3600" dirty="0" err="1">
                <a:solidFill>
                  <a:srgbClr val="C00000"/>
                </a:solidFill>
              </a:rPr>
              <a:t>pthreads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38952"/>
              </p:ext>
            </p:extLst>
          </p:nvPr>
        </p:nvGraphicFramePr>
        <p:xfrm>
          <a:off x="304800" y="990600"/>
          <a:ext cx="8686800" cy="3505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void**</a:t>
                      </a:r>
                      <a:r>
                        <a:rPr lang="en-US" sz="1900" b="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thread_return</a:t>
                      </a:r>
                      <a:r>
                        <a:rPr lang="en-US" sz="19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he-IL" sz="1900" b="0" dirty="0">
                        <a:solidFill>
                          <a:schemeClr val="bg1"/>
                        </a:solidFill>
                      </a:endParaRPr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Suspends the execution of the calling thread until the thread identified by </a:t>
                      </a:r>
                      <a:r>
                        <a:rPr lang="en-US" sz="19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terminates.</a:t>
                      </a:r>
                      <a:endParaRPr lang="en-US" sz="1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success, the return value</a:t>
                      </a:r>
                      <a:r>
                        <a:rPr lang="en-US" sz="19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9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stored</a:t>
                      </a:r>
                      <a:r>
                        <a:rPr lang="en-US" sz="19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the location pointed by </a:t>
                      </a:r>
                      <a:r>
                        <a:rPr lang="en-US" sz="1900" b="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thread_return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and a 0 is returned. On error, a non-zero error code is returned.</a:t>
                      </a:r>
                      <a:endParaRPr lang="en-US" sz="1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most one thread can wait for the termination of a given thread. Calling </a:t>
                      </a:r>
                      <a:r>
                        <a:rPr lang="en-US" sz="1900" b="1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 thread </a:t>
                      </a:r>
                      <a:r>
                        <a:rPr lang="en-US" sz="1900" b="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9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which another thread is already waiting for termination returns an error.</a:t>
                      </a:r>
                      <a:r>
                        <a:rPr lang="en-US" sz="1900" dirty="0"/>
                        <a:t> </a:t>
                      </a:r>
                      <a:endParaRPr lang="en-US" sz="19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56">
                <a:tc>
                  <a:txBody>
                    <a:bodyPr/>
                    <a:lstStyle/>
                    <a:p>
                      <a:pPr algn="l" rtl="0"/>
                      <a:r>
                        <a:rPr lang="en-US" sz="1900" i="1" dirty="0" err="1"/>
                        <a:t>th</a:t>
                      </a:r>
                      <a:r>
                        <a:rPr lang="en-US" sz="1900" i="1" dirty="0"/>
                        <a:t> </a:t>
                      </a:r>
                      <a:r>
                        <a:rPr lang="en-US" sz="1900" i="0" dirty="0"/>
                        <a:t>is </a:t>
                      </a:r>
                      <a:r>
                        <a:rPr lang="en-US" sz="1900" dirty="0"/>
                        <a:t>the identifier of the thread that needs to be waited for</a:t>
                      </a:r>
                      <a:endParaRPr lang="he-IL" sz="1900" dirty="0"/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56">
                <a:tc>
                  <a:txBody>
                    <a:bodyPr/>
                    <a:lstStyle/>
                    <a:p>
                      <a:pPr algn="l" rtl="0"/>
                      <a:r>
                        <a:rPr lang="en-US" sz="19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thread_return</a:t>
                      </a:r>
                      <a:r>
                        <a:rPr lang="en-US" sz="1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a pointer to the returned value of the </a:t>
                      </a:r>
                      <a:r>
                        <a:rPr lang="en-US" sz="19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9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 (can be NULL).</a:t>
                      </a:r>
                      <a:endParaRPr lang="he-IL" sz="1900" dirty="0"/>
                    </a:p>
                  </a:txBody>
                  <a:tcPr marL="96918" marR="96918" marT="48459" marB="4845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49912"/>
              </p:ext>
            </p:extLst>
          </p:nvPr>
        </p:nvGraphicFramePr>
        <p:xfrm>
          <a:off x="304800" y="4572000"/>
          <a:ext cx="8686800" cy="202202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9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sz="19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(void* </a:t>
                      </a:r>
                      <a:r>
                        <a:rPr lang="en-US" sz="19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ret_val</a:t>
                      </a:r>
                      <a:r>
                        <a:rPr lang="en-US" sz="1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900" b="0" u="sng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e-IL" sz="1900" b="0" dirty="0"/>
                    </a:p>
                  </a:txBody>
                  <a:tcPr marL="94827" marR="94827" marT="47413" marB="474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Terminates the execution of the calling thread.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Doesn’t terminate the whole process if called from the main</a:t>
                      </a:r>
                      <a:r>
                        <a:rPr lang="en-US" sz="1900" b="0" i="0" kern="1200" baseline="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function.</a:t>
                      </a:r>
                      <a:endParaRPr lang="en-US" sz="19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827" marR="94827" marT="47413" marB="474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267">
                <a:tc>
                  <a:txBody>
                    <a:bodyPr/>
                    <a:lstStyle/>
                    <a:p>
                      <a:pPr algn="l" rtl="0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9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ret_val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not null, then </a:t>
                      </a:r>
                      <a:r>
                        <a:rPr lang="en-US" sz="19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ret_val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saved, and its value is given to the thread which performed </a:t>
                      </a:r>
                      <a:r>
                        <a:rPr lang="en-US" sz="19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 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this thread; that is, it will be written to the </a:t>
                      </a:r>
                      <a:r>
                        <a:rPr lang="en-US" sz="19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thread_return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parameter in the </a:t>
                      </a:r>
                      <a:r>
                        <a:rPr lang="en-US" sz="19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call. </a:t>
                      </a:r>
                      <a:endParaRPr lang="he-IL" sz="1900" dirty="0"/>
                    </a:p>
                  </a:txBody>
                  <a:tcPr marL="94827" marR="94827" marT="47413" marB="474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Threads in POSIX (</a:t>
            </a:r>
            <a:r>
              <a:rPr lang="en-US" sz="3600" dirty="0" err="1">
                <a:solidFill>
                  <a:srgbClr val="C00000"/>
                </a:solidFill>
              </a:rPr>
              <a:t>pthreads</a:t>
            </a:r>
            <a:r>
              <a:rPr lang="en-US" sz="3600" dirty="0">
                <a:solidFill>
                  <a:srgbClr val="C00000"/>
                </a:solidFill>
              </a:rPr>
              <a:t>) – cont.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5D2B-4A9E-3F4B-A6A4-D50BFDB6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Threads in other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B269-6271-D14E-8F97-9A29523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dirty="0"/>
              <a:t>Threads are identical concept (different API) in all systems </a:t>
            </a:r>
          </a:p>
          <a:p>
            <a:r>
              <a:rPr lang="en-IL" dirty="0"/>
              <a:t>CreateThread in MSDN (Windows)</a:t>
            </a:r>
          </a:p>
          <a:p>
            <a:r>
              <a:rPr lang="en-IL" dirty="0"/>
              <a:t>NSThread in Cocoa (Apple)</a:t>
            </a:r>
            <a:endParaRPr lang="he-IL" dirty="0"/>
          </a:p>
          <a:p>
            <a:r>
              <a:rPr lang="en-GB" dirty="0" err="1"/>
              <a:t>java.lang.Thread</a:t>
            </a:r>
            <a:r>
              <a:rPr lang="en-GB" dirty="0"/>
              <a:t> (Java)</a:t>
            </a:r>
          </a:p>
          <a:p>
            <a:r>
              <a:rPr lang="en-GB" dirty="0" err="1"/>
              <a:t>System.Threading</a:t>
            </a:r>
            <a:r>
              <a:rPr lang="en-GB" dirty="0"/>
              <a:t> (C#)</a:t>
            </a:r>
          </a:p>
          <a:p>
            <a:r>
              <a:rPr lang="en-GB" dirty="0"/>
              <a:t>THREAD (Cobol, Z/OS)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477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9EFC-0026-9C00-B8F5-F5567188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2203"/>
            <a:ext cx="8229600" cy="1143000"/>
          </a:xfrm>
        </p:spPr>
        <p:txBody>
          <a:bodyPr>
            <a:normAutofit fontScale="90000"/>
          </a:bodyPr>
          <a:lstStyle/>
          <a:p>
            <a:pPr algn="l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is it </a:t>
            </a:r>
            <a:r>
              <a:rPr lang="en-US" dirty="0" err="1"/>
              <a:t>pthread_create</a:t>
            </a:r>
            <a:r>
              <a:rPr lang="en-US" dirty="0"/>
              <a:t>(3) or </a:t>
            </a:r>
            <a:r>
              <a:rPr lang="en-US" dirty="0" err="1"/>
              <a:t>pthread_create</a:t>
            </a:r>
            <a:r>
              <a:rPr lang="en-US" dirty="0"/>
              <a:t>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CAEA9-91CF-AAB9-377A-69DB1DD8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L" dirty="0"/>
              <a:t>threads are available as part of the OS according to POSIX spec and should be pthread_create(2).</a:t>
            </a:r>
          </a:p>
          <a:p>
            <a:r>
              <a:rPr lang="en-IL" dirty="0"/>
              <a:t>We will find them in pthread_create(3)</a:t>
            </a:r>
          </a:p>
          <a:p>
            <a:r>
              <a:rPr lang="en-IL" dirty="0"/>
              <a:t>Threading library is used to expose threads API</a:t>
            </a:r>
          </a:p>
          <a:p>
            <a:r>
              <a:rPr lang="en-IL" dirty="0"/>
              <a:t>Also needed for heap management</a:t>
            </a:r>
          </a:p>
        </p:txBody>
      </p:sp>
    </p:spTree>
    <p:extLst>
      <p:ext uri="{BB962C8B-B14F-4D97-AF65-F5344CB8AC3E}">
        <p14:creationId xmlns:p14="http://schemas.microsoft.com/office/powerpoint/2010/main" val="308322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5D95-CB48-5AD7-99E9-AAA19BDF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Why thread library and no socket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1C-B054-D1C7-B66B-39AC90A4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dirty="0"/>
              <a:t>Think about malloc(3).</a:t>
            </a:r>
          </a:p>
          <a:p>
            <a:r>
              <a:rPr lang="en-IL" dirty="0"/>
              <a:t>Malloc reserve free list (of free(3)d block) and calls sbrk(2) to increase the heap if there are no suitable blocks.</a:t>
            </a:r>
          </a:p>
          <a:p>
            <a:r>
              <a:rPr lang="en-IL" dirty="0"/>
              <a:t>How can we prevent 2 threads from acquiring the same block?</a:t>
            </a:r>
          </a:p>
          <a:p>
            <a:pPr lvl="1"/>
            <a:r>
              <a:rPr lang="en-IL" dirty="0"/>
              <a:t>Locking </a:t>
            </a:r>
          </a:p>
          <a:p>
            <a:r>
              <a:rPr lang="en-US" dirty="0"/>
              <a:t>B</a:t>
            </a:r>
            <a:r>
              <a:rPr lang="en-IL" dirty="0"/>
              <a:t>ut locking is expensive and not needed if there is only one thread!</a:t>
            </a:r>
          </a:p>
        </p:txBody>
      </p:sp>
    </p:spTree>
    <p:extLst>
      <p:ext uri="{BB962C8B-B14F-4D97-AF65-F5344CB8AC3E}">
        <p14:creationId xmlns:p14="http://schemas.microsoft.com/office/powerpoint/2010/main" val="202053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ADEF-2781-B6F4-D484-6C7F7B01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Implementation specific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3220-9AE5-E546-BA7F-F51290A8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On most systems we have threads library and we need to define compilation with/without threads</a:t>
            </a:r>
          </a:p>
          <a:p>
            <a:pPr lvl="1"/>
            <a:r>
              <a:rPr lang="en-US" dirty="0"/>
              <a:t>E</a:t>
            </a:r>
            <a:r>
              <a:rPr lang="en-IL" dirty="0"/>
              <a:t>.g. Linux, FreeBSD and Windows</a:t>
            </a:r>
          </a:p>
          <a:p>
            <a:r>
              <a:rPr lang="en-IL" dirty="0"/>
              <a:t>OSX is always using thread library because according to Apple the locks are so efficient it does not matter. (It does. </a:t>
            </a:r>
            <a:r>
              <a:rPr lang="en-US" dirty="0"/>
              <a:t>B</a:t>
            </a:r>
            <a:r>
              <a:rPr lang="en-IL" dirty="0"/>
              <a:t>ut less then Windows/Linux)</a:t>
            </a:r>
          </a:p>
        </p:txBody>
      </p:sp>
    </p:spTree>
    <p:extLst>
      <p:ext uri="{BB962C8B-B14F-4D97-AF65-F5344CB8AC3E}">
        <p14:creationId xmlns:p14="http://schemas.microsoft.com/office/powerpoint/2010/main" val="140664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Motivation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Suppose editing a large WORD doc. This requires</a:t>
            </a:r>
          </a:p>
          <a:p>
            <a:pPr lvl="1" eaLnBrk="1" hangingPunct="1"/>
            <a:r>
              <a:rPr lang="en-US" dirty="0"/>
              <a:t>User interaction: </a:t>
            </a:r>
            <a:r>
              <a:rPr lang="en-US" dirty="0" err="1"/>
              <a:t>eg</a:t>
            </a:r>
            <a:r>
              <a:rPr lang="en-US" dirty="0"/>
              <a:t> deleting a line and echoing it on the screen</a:t>
            </a:r>
          </a:p>
          <a:p>
            <a:pPr lvl="1" eaLnBrk="1" hangingPunct="1"/>
            <a:r>
              <a:rPr lang="en-US" dirty="0"/>
              <a:t>Editing the whole document: </a:t>
            </a:r>
            <a:r>
              <a:rPr lang="en-US" dirty="0" err="1"/>
              <a:t>eg</a:t>
            </a:r>
            <a:r>
              <a:rPr lang="en-US" dirty="0"/>
              <a:t>, after a line was deleted, the rest of document is move 1 line upward</a:t>
            </a:r>
          </a:p>
          <a:p>
            <a:pPr lvl="1" eaLnBrk="1" hangingPunct="1"/>
            <a:r>
              <a:rPr lang="en-US" dirty="0"/>
              <a:t>Automatic disk backups </a:t>
            </a:r>
            <a:endParaRPr lang="he-IL" dirty="0"/>
          </a:p>
          <a:p>
            <a:pPr eaLnBrk="1" hangingPunct="1"/>
            <a:r>
              <a:rPr lang="en-US" dirty="0"/>
              <a:t>Handling multiple connections in TCP servers.</a:t>
            </a:r>
          </a:p>
          <a:p>
            <a:pPr eaLnBrk="1" hangingPunct="1"/>
            <a:r>
              <a:rPr lang="en-US" dirty="0"/>
              <a:t>Similar scenarios: Editing a .</a:t>
            </a:r>
            <a:r>
              <a:rPr lang="en-US" dirty="0" err="1"/>
              <a:t>xls</a:t>
            </a:r>
            <a:r>
              <a:rPr lang="en-US" dirty="0"/>
              <a:t>, (un)zipping, …</a:t>
            </a:r>
          </a:p>
          <a:p>
            <a:pPr eaLnBrk="1" hangingPunct="1"/>
            <a:r>
              <a:rPr lang="en-US" dirty="0"/>
              <a:t>One process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dirty="0">
                <a:solidFill>
                  <a:srgbClr val="FF0000"/>
                </a:solidFill>
              </a:rPr>
              <a:t>Difficult to code and does not use system resources well. CPU can work on other tasks while waiting for disk responses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dirty="0">
                <a:solidFill>
                  <a:srgbClr val="FF0000"/>
                </a:solidFill>
              </a:rPr>
              <a:t>Poor user experience and interaction</a:t>
            </a:r>
            <a:endParaRPr lang="en-US" strike="sngStrike" dirty="0">
              <a:solidFill>
                <a:srgbClr val="FF0000"/>
              </a:solidFill>
            </a:endParaRPr>
          </a:p>
          <a:p>
            <a:pPr eaLnBrk="1" hangingPunct="1"/>
            <a:r>
              <a:rPr lang="en-US" dirty="0"/>
              <a:t>Many processes:</a:t>
            </a:r>
          </a:p>
          <a:p>
            <a:pPr lvl="1" eaLnBrk="1" hangingPunct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rgbClr val="FF0000"/>
                </a:solidFill>
              </a:rPr>
              <a:t>Problem: processes requires shared memory API to access the same place (file) in memory</a:t>
            </a:r>
            <a:endParaRPr lang="en-US" i="1" dirty="0">
              <a:solidFill>
                <a:srgbClr val="FF0000"/>
              </a:solidFill>
            </a:endParaRPr>
          </a:p>
          <a:p>
            <a:pPr lvl="1" eaLnBrk="1" hangingPunct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rgbClr val="FF0000"/>
                </a:solidFill>
              </a:rPr>
              <a:t>Long </a:t>
            </a:r>
            <a:r>
              <a:rPr lang="en-US" i="1" dirty="0">
                <a:solidFill>
                  <a:srgbClr val="FF0000"/>
                </a:solidFill>
              </a:rPr>
              <a:t>context switches </a:t>
            </a:r>
          </a:p>
          <a:p>
            <a:pPr lvl="1" eaLnBrk="1" hangingPunct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High system cost (entries in the process table)</a:t>
            </a:r>
          </a:p>
          <a:p>
            <a:pPr eaLnBrk="1" hangingPunct="1"/>
            <a:r>
              <a:rPr lang="en-US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Solution: thread – a refined division of tasks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7E80-F73F-5644-B6F8-811F7E29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Threads for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2C79-ABC4-B843-B7B1-B2F2F322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L" dirty="0"/>
              <a:t>Assumption – one CPU/Core. </a:t>
            </a:r>
            <a:br>
              <a:rPr lang="en-IL" dirty="0"/>
            </a:br>
            <a:r>
              <a:rPr lang="en-IL" dirty="0"/>
              <a:t>System is ONLY cpu bound</a:t>
            </a:r>
          </a:p>
          <a:p>
            <a:r>
              <a:rPr lang="en-IL" dirty="0"/>
              <a:t>Single  process/single threaded application will be most efficient</a:t>
            </a:r>
          </a:p>
          <a:p>
            <a:r>
              <a:rPr lang="en-IL" dirty="0"/>
              <a:t>Real world – multiple CPU/cores. System has I/O (and multiple spindles), network and other wait times.</a:t>
            </a:r>
            <a:r>
              <a:rPr lang="he-IL" dirty="0"/>
              <a:t> CPU </a:t>
            </a:r>
            <a:r>
              <a:rPr lang="he-IL" dirty="0" err="1"/>
              <a:t>and</a:t>
            </a:r>
            <a:r>
              <a:rPr lang="he-IL" dirty="0"/>
              <a:t> GPU </a:t>
            </a:r>
            <a:r>
              <a:rPr lang="he-IL" dirty="0" err="1"/>
              <a:t>may</a:t>
            </a:r>
            <a:r>
              <a:rPr lang="he-IL" dirty="0"/>
              <a:t> </a:t>
            </a:r>
            <a:r>
              <a:rPr lang="he-IL" dirty="0" err="1"/>
              <a:t>run</a:t>
            </a:r>
            <a:r>
              <a:rPr lang="he-IL" dirty="0"/>
              <a:t> </a:t>
            </a:r>
            <a:r>
              <a:rPr lang="he-IL" dirty="0" err="1"/>
              <a:t>together</a:t>
            </a:r>
            <a:r>
              <a:rPr lang="he-IL" dirty="0"/>
              <a:t>.</a:t>
            </a:r>
            <a:endParaRPr lang="en-IL" dirty="0"/>
          </a:p>
          <a:p>
            <a:r>
              <a:rPr lang="en-IL" dirty="0"/>
              <a:t>Multi programming allows things to run in parallel (one thread can use CPU while others wait for network and file I/O)</a:t>
            </a:r>
            <a:r>
              <a:rPr lang="he-IL" dirty="0"/>
              <a:t> </a:t>
            </a:r>
            <a:r>
              <a:rPr lang="he-IL" dirty="0" err="1"/>
              <a:t>multi</a:t>
            </a:r>
            <a:r>
              <a:rPr lang="he-IL" dirty="0"/>
              <a:t> </a:t>
            </a:r>
            <a:r>
              <a:rPr lang="he-IL" dirty="0" err="1"/>
              <a:t>processes</a:t>
            </a:r>
            <a:r>
              <a:rPr lang="he-IL" dirty="0"/>
              <a:t> </a:t>
            </a:r>
            <a:r>
              <a:rPr lang="he-IL" dirty="0" err="1"/>
              <a:t>can</a:t>
            </a:r>
            <a:r>
              <a:rPr lang="he-IL" dirty="0"/>
              <a:t> </a:t>
            </a:r>
            <a:r>
              <a:rPr lang="he-IL" dirty="0" err="1"/>
              <a:t>run</a:t>
            </a:r>
            <a:r>
              <a:rPr lang="he-IL" dirty="0"/>
              <a:t> </a:t>
            </a:r>
            <a:r>
              <a:rPr lang="he-IL" dirty="0" err="1"/>
              <a:t>in</a:t>
            </a:r>
            <a:r>
              <a:rPr lang="he-IL" dirty="0"/>
              <a:t> </a:t>
            </a:r>
            <a:r>
              <a:rPr lang="he-IL" dirty="0" err="1"/>
              <a:t>parallel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7412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- General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One / multiple thread(s) within a process</a:t>
            </a:r>
          </a:p>
          <a:p>
            <a:pPr lvl="1" eaLnBrk="1" hangingPunct="1"/>
            <a:r>
              <a:rPr lang="en-US" dirty="0"/>
              <a:t>A Process always have the “main” thread.</a:t>
            </a:r>
          </a:p>
          <a:p>
            <a:pPr eaLnBrk="1" hangingPunct="1"/>
            <a:r>
              <a:rPr lang="en-US" dirty="0"/>
              <a:t>Allows multiple independent executions under the same process</a:t>
            </a:r>
          </a:p>
          <a:p>
            <a:pPr eaLnBrk="1" hangingPunct="1"/>
            <a:r>
              <a:rPr lang="en-US" dirty="0"/>
              <a:t>Possible states:</a:t>
            </a:r>
          </a:p>
          <a:p>
            <a:pPr lvl="1" eaLnBrk="1" hangingPunct="1"/>
            <a:r>
              <a:rPr lang="en-US" dirty="0"/>
              <a:t>Running</a:t>
            </a:r>
          </a:p>
          <a:p>
            <a:pPr lvl="1" eaLnBrk="1" hangingPunct="1"/>
            <a:r>
              <a:rPr lang="en-US" dirty="0"/>
              <a:t>Ready</a:t>
            </a:r>
          </a:p>
          <a:p>
            <a:pPr lvl="1" eaLnBrk="1" hangingPunct="1"/>
            <a:r>
              <a:rPr lang="en-US" dirty="0"/>
              <a:t>Blocked</a:t>
            </a:r>
          </a:p>
          <a:p>
            <a:pPr lvl="1" eaLnBrk="1" hangingPunct="1"/>
            <a:r>
              <a:rPr lang="en-US" dirty="0"/>
              <a:t>(Terminated)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102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sz="36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600" b="1" dirty="0"/>
              <a:t>Share</a:t>
            </a:r>
            <a:r>
              <a:rPr lang="en-US" sz="3600" dirty="0"/>
              <a:t> open files, data structures, global variables, child processes, etc.</a:t>
            </a:r>
          </a:p>
          <a:p>
            <a:pPr eaLnBrk="1" hangingPunct="1"/>
            <a:r>
              <a:rPr lang="en-US" sz="36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600" dirty="0"/>
              <a:t>Peer threads can </a:t>
            </a:r>
            <a:r>
              <a:rPr lang="en-US" sz="3600" b="1" dirty="0"/>
              <a:t>communicate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without using system calls.</a:t>
            </a:r>
          </a:p>
          <a:p>
            <a:pPr eaLnBrk="1" hangingPunct="1"/>
            <a:r>
              <a:rPr lang="en-US" sz="3600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sz="3600" dirty="0"/>
              <a:t>Threads are 10-100 times  </a:t>
            </a:r>
            <a:r>
              <a:rPr lang="en-US" sz="3600" b="1" dirty="0"/>
              <a:t>faster</a:t>
            </a:r>
            <a:r>
              <a:rPr lang="en-US" sz="3600" dirty="0"/>
              <a:t> to create / terminate / switch than processes </a:t>
            </a:r>
            <a:r>
              <a:rPr lang="en-US" sz="3600" dirty="0">
                <a:highlight>
                  <a:srgbClr val="FFFF00"/>
                </a:highlight>
              </a:rPr>
              <a:t>On monolithic kernel systems. (basically all modern systems)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- Advantages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  <a:effectLst/>
        </p:spPr>
        <p:txBody>
          <a:bodyPr/>
          <a:lstStyle/>
          <a:p>
            <a:pPr eaLnBrk="1" hangingPunct="1">
              <a:buClr>
                <a:schemeClr val="tx1"/>
              </a:buClr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 </a:t>
            </a:r>
            <a:r>
              <a:rPr lang="en-US" dirty="0">
                <a:solidFill>
                  <a:srgbClr val="FF0000"/>
                </a:solidFill>
              </a:rPr>
              <a:t>Security &amp; stability: </a:t>
            </a:r>
            <a:r>
              <a:rPr lang="en-US" dirty="0"/>
              <a:t>open files, data structures, global variables, child processes etc are shared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en-US" dirty="0">
                <a:solidFill>
                  <a:srgbClr val="FF0000"/>
                </a:solidFill>
              </a:rPr>
              <a:t>If one thread terminates (e.g. divides by zero) all terminates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- Disadvantages</a:t>
            </a:r>
            <a:endParaRPr lang="he-IL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63366"/>
              </p:ext>
            </p:extLst>
          </p:nvPr>
        </p:nvGraphicFramePr>
        <p:xfrm>
          <a:off x="309797" y="1038069"/>
          <a:ext cx="8382000" cy="496855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156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Threads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Processes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shared data</a:t>
                      </a:r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</a:t>
                      </a:r>
                      <a:r>
                        <a:rPr lang="en-US" sz="2200" baseline="0" dirty="0"/>
                        <a:t> data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shared code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</a:t>
                      </a:r>
                      <a:r>
                        <a:rPr lang="en-US" sz="2200" baseline="0" dirty="0"/>
                        <a:t> code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shared open</a:t>
                      </a:r>
                      <a:r>
                        <a:rPr lang="en-US" sz="2200" baseline="0" dirty="0"/>
                        <a:t> I/O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open</a:t>
                      </a:r>
                      <a:r>
                        <a:rPr lang="en-US" sz="2200" baseline="0" dirty="0"/>
                        <a:t> I/O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shared signal table*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signal table*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stack (</a:t>
                      </a:r>
                      <a:r>
                        <a:rPr lang="en-US" sz="2200" dirty="0">
                          <a:solidFill>
                            <a:srgbClr val="00FF00"/>
                          </a:solidFill>
                        </a:rPr>
                        <a:t>Thread can point to data on another thread stack)</a:t>
                      </a:r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stack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unique PC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PC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unique registers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registers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state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unique state</a:t>
                      </a:r>
                      <a:endParaRPr lang="he-IL" sz="2200" dirty="0"/>
                    </a:p>
                  </a:txBody>
                  <a:tcPr marL="114614" marR="114614" marT="57307" marB="5730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light context switch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200" dirty="0"/>
                        <a:t>heavy context switch</a:t>
                      </a:r>
                      <a:endParaRPr lang="he-IL" sz="2200" dirty="0"/>
                    </a:p>
                  </a:txBody>
                  <a:tcPr marL="114614" marR="114614" marT="57307" marB="5730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C00000"/>
                </a:solidFill>
              </a:rPr>
              <a:t>Threads vs. Processes</a:t>
            </a:r>
            <a:endParaRPr lang="he-IL" sz="36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813" y="6035354"/>
            <a:ext cx="8791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Signal handlers must be shared among all threads of a multithreaded app. However, each thread must have its own mask of pending / blocked signals:</a:t>
            </a:r>
          </a:p>
          <a:p>
            <a:r>
              <a:rPr lang="en-US" sz="1600" dirty="0">
                <a:hlinkClick r:id="rId3"/>
              </a:rPr>
              <a:t>use pthread_mask rather then sigprocmask</a:t>
            </a:r>
            <a:r>
              <a:rPr lang="en-US" sz="1600" dirty="0"/>
              <a:t>.</a:t>
            </a:r>
          </a:p>
          <a:p>
            <a:endParaRPr lang="en-AU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DDE0-8BBE-A142-9265-9933333B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</a:rPr>
              <a:t>Are processes dead?</a:t>
            </a:r>
          </a:p>
        </p:txBody>
      </p:sp>
      <p:pic>
        <p:nvPicPr>
          <p:cNvPr id="1026" name="Picture 2" descr="Mostly Dead GIFs | Tenor">
            <a:extLst>
              <a:ext uri="{FF2B5EF4-FFF2-40B4-BE49-F238E27FC236}">
                <a16:creationId xmlns:a16="http://schemas.microsoft.com/office/drawing/2014/main" id="{08A6EDFF-97B6-0546-BA4E-6B90ADF8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879600"/>
            <a:ext cx="63246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7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1AAB5A-5EFE-5646-9D9A-85D44734D5DF}"/>
              </a:ext>
            </a:extLst>
          </p:cNvPr>
          <p:cNvSpPr/>
          <p:nvPr/>
        </p:nvSpPr>
        <p:spPr>
          <a:xfrm>
            <a:off x="533400" y="428178"/>
            <a:ext cx="807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2400" dirty="0"/>
              <a:t>One task may not trust another task and doesn’t wont to crash if it does something wrong</a:t>
            </a:r>
          </a:p>
          <a:p>
            <a:r>
              <a:rPr lang="en-IL" sz="2400" dirty="0"/>
              <a:t>e.g.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</a:t>
            </a:r>
            <a:r>
              <a:rPr lang="en-IL" sz="2400" dirty="0"/>
              <a:t>ebugger debugs suspicious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L" sz="2400" dirty="0"/>
              <a:t>Browser plug-ins (If something is done wrong by the plug-in do not crash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2400" dirty="0"/>
              <a:t>Security – we wish to create separation between vulnerable processes and not vulnerable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L" sz="2400" dirty="0"/>
              <a:t>Separate DB and Web server process despite sharing many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2400" dirty="0"/>
              <a:t>The business reasons - Separate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L" sz="2400" dirty="0"/>
              <a:t>Chess engines (Stockfish, Leela chess zero) and developed by different groups then Chess U/I (xboard, cutechess) so processes and not threads are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0913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6147</TotalTime>
  <Words>1448</Words>
  <Application>Microsoft Macintosh PowerPoint</Application>
  <PresentationFormat>On-screen Show (4:3)</PresentationFormat>
  <Paragraphs>148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Office Theme</vt:lpstr>
      <vt:lpstr>Operating Systems for Data Science 2023 a</vt:lpstr>
      <vt:lpstr>Motivation</vt:lpstr>
      <vt:lpstr>Threads for performance</vt:lpstr>
      <vt:lpstr>Threads - General</vt:lpstr>
      <vt:lpstr>PowerPoint Presentation</vt:lpstr>
      <vt:lpstr>PowerPoint Presentation</vt:lpstr>
      <vt:lpstr>PowerPoint Presentation</vt:lpstr>
      <vt:lpstr>Are processes dead?</vt:lpstr>
      <vt:lpstr>PowerPoint Presentation</vt:lpstr>
      <vt:lpstr>However….</vt:lpstr>
      <vt:lpstr>PowerPoint Presentation</vt:lpstr>
      <vt:lpstr>PowerPoint Presentation</vt:lpstr>
      <vt:lpstr>PowerPoint Presentation</vt:lpstr>
      <vt:lpstr>PowerPoint Presentation</vt:lpstr>
      <vt:lpstr>Threads in other systems </vt:lpstr>
      <vt:lpstr>is it pthread_create(3) or pthread_create(2)</vt:lpstr>
      <vt:lpstr>Why thread library and no socket library</vt:lpstr>
      <vt:lpstr>Implementation specific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Yeh'iel Zohar</dc:creator>
  <cp:keywords>Threads</cp:keywords>
  <cp:lastModifiedBy>נצר יעקב זיידנברג/Nezer Jaco Zaidenberg</cp:lastModifiedBy>
  <cp:revision>657</cp:revision>
  <dcterms:created xsi:type="dcterms:W3CDTF">2008-04-21T07:27:33Z</dcterms:created>
  <dcterms:modified xsi:type="dcterms:W3CDTF">2024-04-25T12:06:22Z</dcterms:modified>
</cp:coreProperties>
</file>