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9" r:id="rId11"/>
    <p:sldId id="270" r:id="rId12"/>
    <p:sldId id="271" r:id="rId13"/>
    <p:sldId id="273" r:id="rId14"/>
    <p:sldId id="279" r:id="rId15"/>
    <p:sldId id="280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A054E-F2A0-4F28-A314-0B7371EA19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91D9C50-0B64-48C0-9DCB-67AB94C4802E}">
      <dgm:prSet/>
      <dgm:spPr/>
      <dgm:t>
        <a:bodyPr/>
        <a:lstStyle/>
        <a:p>
          <a:pPr>
            <a:defRPr cap="all"/>
          </a:pPr>
          <a:r>
            <a:rPr lang="en-IL"/>
            <a:t>Sock-on-door</a:t>
          </a:r>
          <a:endParaRPr lang="en-US"/>
        </a:p>
      </dgm:t>
    </dgm:pt>
    <dgm:pt modelId="{E14796A4-1D4C-46BD-A7DB-69C24BF84FB2}" type="parTrans" cxnId="{717854F1-BCFF-4212-9640-44E3B486C22A}">
      <dgm:prSet/>
      <dgm:spPr/>
      <dgm:t>
        <a:bodyPr/>
        <a:lstStyle/>
        <a:p>
          <a:endParaRPr lang="en-US"/>
        </a:p>
      </dgm:t>
    </dgm:pt>
    <dgm:pt modelId="{3E378771-47E5-493E-8917-CA201E38B95A}" type="sibTrans" cxnId="{717854F1-BCFF-4212-9640-44E3B486C22A}">
      <dgm:prSet/>
      <dgm:spPr/>
      <dgm:t>
        <a:bodyPr/>
        <a:lstStyle/>
        <a:p>
          <a:endParaRPr lang="en-US"/>
        </a:p>
      </dgm:t>
    </dgm:pt>
    <dgm:pt modelId="{D6372587-2F8E-4B9E-8127-D0AC0D3DA941}">
      <dgm:prSet/>
      <dgm:spPr/>
      <dgm:t>
        <a:bodyPr/>
        <a:lstStyle/>
        <a:p>
          <a:pPr>
            <a:defRPr cap="all"/>
          </a:pPr>
          <a:r>
            <a:rPr lang="en-IL"/>
            <a:t>Producer-consumer</a:t>
          </a:r>
          <a:endParaRPr lang="en-US"/>
        </a:p>
      </dgm:t>
    </dgm:pt>
    <dgm:pt modelId="{9C124BA3-1E82-4167-9C1E-F0109AAD594D}" type="parTrans" cxnId="{9DE3252F-F1B7-4A10-AAB4-7A065981A283}">
      <dgm:prSet/>
      <dgm:spPr/>
      <dgm:t>
        <a:bodyPr/>
        <a:lstStyle/>
        <a:p>
          <a:endParaRPr lang="en-US"/>
        </a:p>
      </dgm:t>
    </dgm:pt>
    <dgm:pt modelId="{61C6B908-1EA2-4239-AE23-C7DD5ACC2C08}" type="sibTrans" cxnId="{9DE3252F-F1B7-4A10-AAB4-7A065981A283}">
      <dgm:prSet/>
      <dgm:spPr/>
      <dgm:t>
        <a:bodyPr/>
        <a:lstStyle/>
        <a:p>
          <a:endParaRPr lang="en-US"/>
        </a:p>
      </dgm:t>
    </dgm:pt>
    <dgm:pt modelId="{A9C5A6AE-58A3-4622-8827-790854F02FD8}">
      <dgm:prSet/>
      <dgm:spPr/>
      <dgm:t>
        <a:bodyPr/>
        <a:lstStyle/>
        <a:p>
          <a:pPr>
            <a:defRPr cap="all"/>
          </a:pPr>
          <a:r>
            <a:rPr lang="en-IL"/>
            <a:t>In all programming languages in all scenarios </a:t>
          </a:r>
          <a:endParaRPr lang="en-US"/>
        </a:p>
      </dgm:t>
    </dgm:pt>
    <dgm:pt modelId="{80C1B8C3-2762-4552-A4AC-99155A3F6062}" type="parTrans" cxnId="{79E881E8-0468-4E12-9723-9A4964B03636}">
      <dgm:prSet/>
      <dgm:spPr/>
      <dgm:t>
        <a:bodyPr/>
        <a:lstStyle/>
        <a:p>
          <a:endParaRPr lang="en-US"/>
        </a:p>
      </dgm:t>
    </dgm:pt>
    <dgm:pt modelId="{F163CFD8-0326-460E-B063-EA457B172EC2}" type="sibTrans" cxnId="{79E881E8-0468-4E12-9723-9A4964B03636}">
      <dgm:prSet/>
      <dgm:spPr/>
      <dgm:t>
        <a:bodyPr/>
        <a:lstStyle/>
        <a:p>
          <a:endParaRPr lang="en-US"/>
        </a:p>
      </dgm:t>
    </dgm:pt>
    <dgm:pt modelId="{05226F42-E19F-4815-AC9B-58E93A96AE06}" type="pres">
      <dgm:prSet presAssocID="{E9BA054E-F2A0-4F28-A314-0B7371EA19A2}" presName="root" presStyleCnt="0">
        <dgm:presLayoutVars>
          <dgm:dir/>
          <dgm:resizeHandles val="exact"/>
        </dgm:presLayoutVars>
      </dgm:prSet>
      <dgm:spPr/>
    </dgm:pt>
    <dgm:pt modelId="{6BC4B22E-8FE9-496F-8B26-30EA78E107CA}" type="pres">
      <dgm:prSet presAssocID="{F91D9C50-0B64-48C0-9DCB-67AB94C4802E}" presName="compNode" presStyleCnt="0"/>
      <dgm:spPr/>
    </dgm:pt>
    <dgm:pt modelId="{E23255E1-7220-4EDE-ACA4-72CBFDE724B0}" type="pres">
      <dgm:prSet presAssocID="{F91D9C50-0B64-48C0-9DCB-67AB94C4802E}" presName="iconBgRect" presStyleLbl="bgShp" presStyleIdx="0" presStyleCnt="3"/>
      <dgm:spPr/>
    </dgm:pt>
    <dgm:pt modelId="{7C084D76-9F86-43C0-98F0-16B44EACD497}" type="pres">
      <dgm:prSet presAssocID="{F91D9C50-0B64-48C0-9DCB-67AB94C480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k"/>
        </a:ext>
      </dgm:extLst>
    </dgm:pt>
    <dgm:pt modelId="{1614228A-2BDD-4797-A2E9-3EB71AA31599}" type="pres">
      <dgm:prSet presAssocID="{F91D9C50-0B64-48C0-9DCB-67AB94C4802E}" presName="spaceRect" presStyleCnt="0"/>
      <dgm:spPr/>
    </dgm:pt>
    <dgm:pt modelId="{DA1C5E2C-16C9-4DA4-AE43-2D859C1B598C}" type="pres">
      <dgm:prSet presAssocID="{F91D9C50-0B64-48C0-9DCB-67AB94C4802E}" presName="textRect" presStyleLbl="revTx" presStyleIdx="0" presStyleCnt="3">
        <dgm:presLayoutVars>
          <dgm:chMax val="1"/>
          <dgm:chPref val="1"/>
        </dgm:presLayoutVars>
      </dgm:prSet>
      <dgm:spPr/>
    </dgm:pt>
    <dgm:pt modelId="{191C3764-AFA3-40D7-890C-C7C3AF64FF8B}" type="pres">
      <dgm:prSet presAssocID="{3E378771-47E5-493E-8917-CA201E38B95A}" presName="sibTrans" presStyleCnt="0"/>
      <dgm:spPr/>
    </dgm:pt>
    <dgm:pt modelId="{85EFE0DE-7ED6-4551-94C1-219AD2ACF09C}" type="pres">
      <dgm:prSet presAssocID="{D6372587-2F8E-4B9E-8127-D0AC0D3DA941}" presName="compNode" presStyleCnt="0"/>
      <dgm:spPr/>
    </dgm:pt>
    <dgm:pt modelId="{6B6D64CC-B82C-4011-9AA6-AFACE1C60140}" type="pres">
      <dgm:prSet presAssocID="{D6372587-2F8E-4B9E-8127-D0AC0D3DA941}" presName="iconBgRect" presStyleLbl="bgShp" presStyleIdx="1" presStyleCnt="3"/>
      <dgm:spPr/>
    </dgm:pt>
    <dgm:pt modelId="{EC676B0F-17F7-4EF8-9B82-5CBED984ECEF}" type="pres">
      <dgm:prSet presAssocID="{D6372587-2F8E-4B9E-8127-D0AC0D3DA9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77A08D9-18FC-4DD9-AF7F-D34F8561BC62}" type="pres">
      <dgm:prSet presAssocID="{D6372587-2F8E-4B9E-8127-D0AC0D3DA941}" presName="spaceRect" presStyleCnt="0"/>
      <dgm:spPr/>
    </dgm:pt>
    <dgm:pt modelId="{8D847211-F9DD-4897-81B2-E1E0D3A38072}" type="pres">
      <dgm:prSet presAssocID="{D6372587-2F8E-4B9E-8127-D0AC0D3DA941}" presName="textRect" presStyleLbl="revTx" presStyleIdx="1" presStyleCnt="3">
        <dgm:presLayoutVars>
          <dgm:chMax val="1"/>
          <dgm:chPref val="1"/>
        </dgm:presLayoutVars>
      </dgm:prSet>
      <dgm:spPr/>
    </dgm:pt>
    <dgm:pt modelId="{61426272-7F82-4DEB-92C2-280F3F197E75}" type="pres">
      <dgm:prSet presAssocID="{61C6B908-1EA2-4239-AE23-C7DD5ACC2C08}" presName="sibTrans" presStyleCnt="0"/>
      <dgm:spPr/>
    </dgm:pt>
    <dgm:pt modelId="{88882042-5F54-4350-BAC0-6B66A8B5A75F}" type="pres">
      <dgm:prSet presAssocID="{A9C5A6AE-58A3-4622-8827-790854F02FD8}" presName="compNode" presStyleCnt="0"/>
      <dgm:spPr/>
    </dgm:pt>
    <dgm:pt modelId="{65E013F5-561A-4A88-A37C-DB4CE51C4BAC}" type="pres">
      <dgm:prSet presAssocID="{A9C5A6AE-58A3-4622-8827-790854F02FD8}" presName="iconBgRect" presStyleLbl="bgShp" presStyleIdx="2" presStyleCnt="3"/>
      <dgm:spPr/>
    </dgm:pt>
    <dgm:pt modelId="{3AB81DAB-DA15-4EFF-AD93-6E4192F4E1E0}" type="pres">
      <dgm:prSet presAssocID="{A9C5A6AE-58A3-4622-8827-790854F02F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5A94E38-12F7-43D1-A288-C671197C55EA}" type="pres">
      <dgm:prSet presAssocID="{A9C5A6AE-58A3-4622-8827-790854F02FD8}" presName="spaceRect" presStyleCnt="0"/>
      <dgm:spPr/>
    </dgm:pt>
    <dgm:pt modelId="{1827D736-FBFF-4933-B38A-4E8D9C4824B5}" type="pres">
      <dgm:prSet presAssocID="{A9C5A6AE-58A3-4622-8827-790854F02F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DFBE2A-1CB0-410B-8835-FAE235157781}" type="presOf" srcId="{A9C5A6AE-58A3-4622-8827-790854F02FD8}" destId="{1827D736-FBFF-4933-B38A-4E8D9C4824B5}" srcOrd="0" destOrd="0" presId="urn:microsoft.com/office/officeart/2018/5/layout/IconCircleLabelList"/>
    <dgm:cxn modelId="{C6D75C2C-71C2-4F07-97AC-98943AA0C966}" type="presOf" srcId="{D6372587-2F8E-4B9E-8127-D0AC0D3DA941}" destId="{8D847211-F9DD-4897-81B2-E1E0D3A38072}" srcOrd="0" destOrd="0" presId="urn:microsoft.com/office/officeart/2018/5/layout/IconCircleLabelList"/>
    <dgm:cxn modelId="{9DE3252F-F1B7-4A10-AAB4-7A065981A283}" srcId="{E9BA054E-F2A0-4F28-A314-0B7371EA19A2}" destId="{D6372587-2F8E-4B9E-8127-D0AC0D3DA941}" srcOrd="1" destOrd="0" parTransId="{9C124BA3-1E82-4167-9C1E-F0109AAD594D}" sibTransId="{61C6B908-1EA2-4239-AE23-C7DD5ACC2C08}"/>
    <dgm:cxn modelId="{BFA9EFC5-7C95-4275-832A-015BAE4D8CC1}" type="presOf" srcId="{E9BA054E-F2A0-4F28-A314-0B7371EA19A2}" destId="{05226F42-E19F-4815-AC9B-58E93A96AE06}" srcOrd="0" destOrd="0" presId="urn:microsoft.com/office/officeart/2018/5/layout/IconCircleLabelList"/>
    <dgm:cxn modelId="{79E881E8-0468-4E12-9723-9A4964B03636}" srcId="{E9BA054E-F2A0-4F28-A314-0B7371EA19A2}" destId="{A9C5A6AE-58A3-4622-8827-790854F02FD8}" srcOrd="2" destOrd="0" parTransId="{80C1B8C3-2762-4552-A4AC-99155A3F6062}" sibTransId="{F163CFD8-0326-460E-B063-EA457B172EC2}"/>
    <dgm:cxn modelId="{717854F1-BCFF-4212-9640-44E3B486C22A}" srcId="{E9BA054E-F2A0-4F28-A314-0B7371EA19A2}" destId="{F91D9C50-0B64-48C0-9DCB-67AB94C4802E}" srcOrd="0" destOrd="0" parTransId="{E14796A4-1D4C-46BD-A7DB-69C24BF84FB2}" sibTransId="{3E378771-47E5-493E-8917-CA201E38B95A}"/>
    <dgm:cxn modelId="{184DDFFA-122A-45F5-BB27-8E79A06C7E2B}" type="presOf" srcId="{F91D9C50-0B64-48C0-9DCB-67AB94C4802E}" destId="{DA1C5E2C-16C9-4DA4-AE43-2D859C1B598C}" srcOrd="0" destOrd="0" presId="urn:microsoft.com/office/officeart/2018/5/layout/IconCircleLabelList"/>
    <dgm:cxn modelId="{0945FE7A-E28C-4B54-9949-097CF2BD837D}" type="presParOf" srcId="{05226F42-E19F-4815-AC9B-58E93A96AE06}" destId="{6BC4B22E-8FE9-496F-8B26-30EA78E107CA}" srcOrd="0" destOrd="0" presId="urn:microsoft.com/office/officeart/2018/5/layout/IconCircleLabelList"/>
    <dgm:cxn modelId="{C5ACDA8D-5C29-4936-8D17-7BB7AFBB6E54}" type="presParOf" srcId="{6BC4B22E-8FE9-496F-8B26-30EA78E107CA}" destId="{E23255E1-7220-4EDE-ACA4-72CBFDE724B0}" srcOrd="0" destOrd="0" presId="urn:microsoft.com/office/officeart/2018/5/layout/IconCircleLabelList"/>
    <dgm:cxn modelId="{F71797BF-928F-4BFA-85E8-4DB1FB7DD781}" type="presParOf" srcId="{6BC4B22E-8FE9-496F-8B26-30EA78E107CA}" destId="{7C084D76-9F86-43C0-98F0-16B44EACD497}" srcOrd="1" destOrd="0" presId="urn:microsoft.com/office/officeart/2018/5/layout/IconCircleLabelList"/>
    <dgm:cxn modelId="{C3D8BEB8-676B-4FE6-9647-C54440096EF1}" type="presParOf" srcId="{6BC4B22E-8FE9-496F-8B26-30EA78E107CA}" destId="{1614228A-2BDD-4797-A2E9-3EB71AA31599}" srcOrd="2" destOrd="0" presId="urn:microsoft.com/office/officeart/2018/5/layout/IconCircleLabelList"/>
    <dgm:cxn modelId="{C9E9898F-2A39-4BC3-A462-2A3D517660B4}" type="presParOf" srcId="{6BC4B22E-8FE9-496F-8B26-30EA78E107CA}" destId="{DA1C5E2C-16C9-4DA4-AE43-2D859C1B598C}" srcOrd="3" destOrd="0" presId="urn:microsoft.com/office/officeart/2018/5/layout/IconCircleLabelList"/>
    <dgm:cxn modelId="{AD4A4B0B-4683-4B9A-B403-D7CBB23913E8}" type="presParOf" srcId="{05226F42-E19F-4815-AC9B-58E93A96AE06}" destId="{191C3764-AFA3-40D7-890C-C7C3AF64FF8B}" srcOrd="1" destOrd="0" presId="urn:microsoft.com/office/officeart/2018/5/layout/IconCircleLabelList"/>
    <dgm:cxn modelId="{FAA4EAFB-44DC-490F-BB77-501A8BB2AD90}" type="presParOf" srcId="{05226F42-E19F-4815-AC9B-58E93A96AE06}" destId="{85EFE0DE-7ED6-4551-94C1-219AD2ACF09C}" srcOrd="2" destOrd="0" presId="urn:microsoft.com/office/officeart/2018/5/layout/IconCircleLabelList"/>
    <dgm:cxn modelId="{EE22C154-BB30-4486-AEAD-EED923C9B6C1}" type="presParOf" srcId="{85EFE0DE-7ED6-4551-94C1-219AD2ACF09C}" destId="{6B6D64CC-B82C-4011-9AA6-AFACE1C60140}" srcOrd="0" destOrd="0" presId="urn:microsoft.com/office/officeart/2018/5/layout/IconCircleLabelList"/>
    <dgm:cxn modelId="{948A01B8-E358-4D79-B810-EEB1F5DA744B}" type="presParOf" srcId="{85EFE0DE-7ED6-4551-94C1-219AD2ACF09C}" destId="{EC676B0F-17F7-4EF8-9B82-5CBED984ECEF}" srcOrd="1" destOrd="0" presId="urn:microsoft.com/office/officeart/2018/5/layout/IconCircleLabelList"/>
    <dgm:cxn modelId="{B35385D4-EFCC-4DFD-9EB5-E244C69A2BEC}" type="presParOf" srcId="{85EFE0DE-7ED6-4551-94C1-219AD2ACF09C}" destId="{F77A08D9-18FC-4DD9-AF7F-D34F8561BC62}" srcOrd="2" destOrd="0" presId="urn:microsoft.com/office/officeart/2018/5/layout/IconCircleLabelList"/>
    <dgm:cxn modelId="{A54892ED-6FE0-4213-A00C-4C2A3A38F612}" type="presParOf" srcId="{85EFE0DE-7ED6-4551-94C1-219AD2ACF09C}" destId="{8D847211-F9DD-4897-81B2-E1E0D3A38072}" srcOrd="3" destOrd="0" presId="urn:microsoft.com/office/officeart/2018/5/layout/IconCircleLabelList"/>
    <dgm:cxn modelId="{D55EF45F-3257-4FB7-8DA3-25D77B409F93}" type="presParOf" srcId="{05226F42-E19F-4815-AC9B-58E93A96AE06}" destId="{61426272-7F82-4DEB-92C2-280F3F197E75}" srcOrd="3" destOrd="0" presId="urn:microsoft.com/office/officeart/2018/5/layout/IconCircleLabelList"/>
    <dgm:cxn modelId="{98741339-7512-45CE-943C-E1508FD16D74}" type="presParOf" srcId="{05226F42-E19F-4815-AC9B-58E93A96AE06}" destId="{88882042-5F54-4350-BAC0-6B66A8B5A75F}" srcOrd="4" destOrd="0" presId="urn:microsoft.com/office/officeart/2018/5/layout/IconCircleLabelList"/>
    <dgm:cxn modelId="{8F78FD02-1B58-471B-B42F-E06C5629DD27}" type="presParOf" srcId="{88882042-5F54-4350-BAC0-6B66A8B5A75F}" destId="{65E013F5-561A-4A88-A37C-DB4CE51C4BAC}" srcOrd="0" destOrd="0" presId="urn:microsoft.com/office/officeart/2018/5/layout/IconCircleLabelList"/>
    <dgm:cxn modelId="{E5078C18-8320-4F0C-B1A7-F6E5AA4DC6E9}" type="presParOf" srcId="{88882042-5F54-4350-BAC0-6B66A8B5A75F}" destId="{3AB81DAB-DA15-4EFF-AD93-6E4192F4E1E0}" srcOrd="1" destOrd="0" presId="urn:microsoft.com/office/officeart/2018/5/layout/IconCircleLabelList"/>
    <dgm:cxn modelId="{F2163C72-4669-466C-8A21-C099C8B992B8}" type="presParOf" srcId="{88882042-5F54-4350-BAC0-6B66A8B5A75F}" destId="{C5A94E38-12F7-43D1-A288-C671197C55EA}" srcOrd="2" destOrd="0" presId="urn:microsoft.com/office/officeart/2018/5/layout/IconCircleLabelList"/>
    <dgm:cxn modelId="{F05A3EA4-9EBF-4526-9962-69A43BA96911}" type="presParOf" srcId="{88882042-5F54-4350-BAC0-6B66A8B5A75F}" destId="{1827D736-FBFF-4933-B38A-4E8D9C4824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255E1-7220-4EDE-ACA4-72CBFDE724B0}">
      <dsp:nvSpPr>
        <dsp:cNvPr id="0" name=""/>
        <dsp:cNvSpPr/>
      </dsp:nvSpPr>
      <dsp:spPr>
        <a:xfrm>
          <a:off x="1231376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84D76-9F86-43C0-98F0-16B44EACD497}">
      <dsp:nvSpPr>
        <dsp:cNvPr id="0" name=""/>
        <dsp:cNvSpPr/>
      </dsp:nvSpPr>
      <dsp:spPr>
        <a:xfrm>
          <a:off x="1444810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5E2C-16C9-4DA4-AE43-2D859C1B598C}">
      <dsp:nvSpPr>
        <dsp:cNvPr id="0" name=""/>
        <dsp:cNvSpPr/>
      </dsp:nvSpPr>
      <dsp:spPr>
        <a:xfrm>
          <a:off x="911226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L" sz="1300" kern="1200"/>
            <a:t>Sock-on-door</a:t>
          </a:r>
          <a:endParaRPr lang="en-US" sz="1300" kern="1200"/>
        </a:p>
      </dsp:txBody>
      <dsp:txXfrm>
        <a:off x="911226" y="1313725"/>
        <a:ext cx="1641796" cy="656718"/>
      </dsp:txXfrm>
    </dsp:sp>
    <dsp:sp modelId="{6B6D64CC-B82C-4011-9AA6-AFACE1C60140}">
      <dsp:nvSpPr>
        <dsp:cNvPr id="0" name=""/>
        <dsp:cNvSpPr/>
      </dsp:nvSpPr>
      <dsp:spPr>
        <a:xfrm>
          <a:off x="3160488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76B0F-17F7-4EF8-9B82-5CBED984ECEF}">
      <dsp:nvSpPr>
        <dsp:cNvPr id="0" name=""/>
        <dsp:cNvSpPr/>
      </dsp:nvSpPr>
      <dsp:spPr>
        <a:xfrm>
          <a:off x="337392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47211-F9DD-4897-81B2-E1E0D3A38072}">
      <dsp:nvSpPr>
        <dsp:cNvPr id="0" name=""/>
        <dsp:cNvSpPr/>
      </dsp:nvSpPr>
      <dsp:spPr>
        <a:xfrm>
          <a:off x="284033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L" sz="1300" kern="1200"/>
            <a:t>Producer-consumer</a:t>
          </a:r>
          <a:endParaRPr lang="en-US" sz="1300" kern="1200"/>
        </a:p>
      </dsp:txBody>
      <dsp:txXfrm>
        <a:off x="2840337" y="1313725"/>
        <a:ext cx="1641796" cy="656718"/>
      </dsp:txXfrm>
    </dsp:sp>
    <dsp:sp modelId="{65E013F5-561A-4A88-A37C-DB4CE51C4BAC}">
      <dsp:nvSpPr>
        <dsp:cNvPr id="0" name=""/>
        <dsp:cNvSpPr/>
      </dsp:nvSpPr>
      <dsp:spPr>
        <a:xfrm>
          <a:off x="2195932" y="2380893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81DAB-DA15-4EFF-AD93-6E4192F4E1E0}">
      <dsp:nvSpPr>
        <dsp:cNvPr id="0" name=""/>
        <dsp:cNvSpPr/>
      </dsp:nvSpPr>
      <dsp:spPr>
        <a:xfrm>
          <a:off x="240936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7D736-FBFF-4933-B38A-4E8D9C4824B5}">
      <dsp:nvSpPr>
        <dsp:cNvPr id="0" name=""/>
        <dsp:cNvSpPr/>
      </dsp:nvSpPr>
      <dsp:spPr>
        <a:xfrm>
          <a:off x="187578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L" sz="1300" kern="1200"/>
            <a:t>In all programming languages in all scenarios </a:t>
          </a:r>
          <a:endParaRPr lang="en-US" sz="1300" kern="1200"/>
        </a:p>
      </dsp:txBody>
      <dsp:txXfrm>
        <a:off x="1875782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2B3B-5799-6441-B9EC-800A3EDDB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26316-ABF4-D84E-8B2E-44961C866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CAF9-FB19-C04B-B79E-2D003A21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FD5F-DBB7-654E-9597-DAC1F2DC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3307-4681-344E-B6FE-455CEBEC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250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FECF-42F4-C145-B455-839E3009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CD637-FF8C-E94D-A763-9B430351A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0D27-ACFE-FE42-B974-72C90FA5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DFC7-A130-3C49-B850-32CC092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19A5-04A9-5C4F-AFAC-9BF5CB13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570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7F162-6073-654F-A5DA-9D3E03459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B638-38C3-E247-8670-8D8C8487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5D61-95EA-B244-B4E9-0C6CF346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8324-E9A9-F54A-A4BF-4E4A60C8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3ABC-A227-F442-8DF1-B702BA53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987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D33F-F040-0F44-BC0B-BB590340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056A-9A95-314E-9241-EBA1493D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3A0C-E803-1E44-9260-F46C643C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DCD-88AE-1645-9186-5EF8394E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4242-630C-F34E-88B8-D91209A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409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072-40D9-CE46-92EA-EF28173D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BEE3-6CBF-194D-99D6-A0014D22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8A57-A875-D84C-B97C-A707C18F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7CC6-9877-7947-8C48-80879910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F57D-CCF8-144E-B1E5-32C6A02C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00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537-FC6C-9341-AF2D-83B18CC8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C9E0-5009-0D42-9A81-9A5A49A0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1CB33-5547-634D-A5FB-B05829BB9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8FD6-75E6-EF4F-B953-C93E8030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4B943-A4F5-2E4F-A3B7-5F6E341F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FA03-9830-1E46-8327-83DF83C2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36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D8BD-56CA-804F-9C41-B8EBE02B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870C-19B5-834B-8C98-7C460C87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12B1-CE97-7F4C-A7D3-298248D3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4CE7-F73F-E045-B581-71ED33839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B930-31E7-AC42-9764-EF0BBF828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4FAA6-A821-9745-A064-7F6FF7ED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A96FD-40FB-E44B-B873-875E4F63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49051-4883-AB48-800A-89307286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55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2A04-BC50-9D4B-BDB8-E0D595D6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C23C8-D4A8-5E4D-B711-23B6563F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C9969-9BA1-A949-B8B6-CAB4DDA5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870F7-2850-A34C-B0DB-A37E5F75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08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2C150-600D-0E4B-871A-1C157D89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96456-81D5-DE4E-8E82-08129DE0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E2890-3207-5D4F-9C31-4B20533C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16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8F3-353E-4F4A-82DE-FB40AE71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3F0F-A39C-AC46-A033-E2F2385B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0970F-4C30-0F49-8E31-A1CA9B72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F6C44-3F2E-F147-A301-BBCEBC59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4D65C-F1C6-254E-9FFC-792735F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90893-C6CA-F74D-B086-024BB7A1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EACA-313C-2D4D-A4ED-1DC20153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7B269-15BC-7F44-A9F3-B32212DB9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7398-F1E4-4446-8D31-0077D9DD9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7FFF6-BFF1-D74C-874D-2563CFC1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154EC-9A43-0343-A21E-45B9DF88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D89E-F63E-9940-A4C5-B5D4996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9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464F7-84C1-C64B-B80E-DB7078AA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211A-5504-1743-B018-84B81D7D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CBC7-D3D6-5E40-8E43-2F98869D1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A036-864A-C34B-8D7F-E9483FDD87CD}" type="datetimeFigureOut">
              <a:rPr lang="en-IL" smtClean="0"/>
              <a:t>06/12/2023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D8B9-3C9E-F047-B36A-F764C9A0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77A9-7904-0E43-BD9F-A5D74E1FA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94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pthread.h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urbandictionary.com/define.php?term=doorsoc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pthread.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76B17-EB32-E641-B6E9-744B018E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IL">
                <a:solidFill>
                  <a:srgbClr val="FFFFFF"/>
                </a:solidFill>
              </a:rPr>
              <a:t>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2E4C8-0C30-D74B-9A61-DEDEB51D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endParaRPr lang="en-IL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136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2E5DD-D864-AA40-9E6D-CD2D9A88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Producer 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E6664-89E6-FB48-B05E-03545B89F14F}"/>
              </a:ext>
            </a:extLst>
          </p:cNvPr>
          <p:cNvSpPr txBox="1"/>
          <p:nvPr/>
        </p:nvSpPr>
        <p:spPr>
          <a:xfrm>
            <a:off x="543696" y="2482589"/>
            <a:ext cx="4744995" cy="1039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One thread makes food. (Or generate tasks to be handled e.g. requests to be handled)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</p:txBody>
      </p:sp>
      <p:pic>
        <p:nvPicPr>
          <p:cNvPr id="2052" name="Picture 4" descr="TAZ™ Whirling Tornado Statuette | Zazzle.com">
            <a:extLst>
              <a:ext uri="{FF2B5EF4-FFF2-40B4-BE49-F238E27FC236}">
                <a16:creationId xmlns:a16="http://schemas.microsoft.com/office/drawing/2014/main" id="{DB160D00-62C9-B942-A733-59296D1FD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r="-1" b="30418"/>
          <a:stretch/>
        </p:blipFill>
        <p:spPr bwMode="auto">
          <a:xfrm>
            <a:off x="5024753" y="3163628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טוויטר \ Zenith בטוויטר: &quot;My boss from my new waitressing job is called  Gaston and he has the same facial expressions as the fat dead chef from  Ratatouille, who, surprisingly, is also">
            <a:extLst>
              <a:ext uri="{FF2B5EF4-FFF2-40B4-BE49-F238E27FC236}">
                <a16:creationId xmlns:a16="http://schemas.microsoft.com/office/drawing/2014/main" id="{A99F2CB4-DF1B-C942-926B-225D69EB79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8" b="29558"/>
          <a:stretch/>
        </p:blipFill>
        <p:spPr bwMode="auto">
          <a:xfrm>
            <a:off x="4728882" y="0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17525-40C6-454D-AB7D-474CC1715B78}"/>
              </a:ext>
            </a:extLst>
          </p:cNvPr>
          <p:cNvSpPr/>
          <p:nvPr/>
        </p:nvSpPr>
        <p:spPr>
          <a:xfrm>
            <a:off x="543696" y="4316096"/>
            <a:ext cx="609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One thread eats (Or handle the tasks)</a:t>
            </a:r>
          </a:p>
        </p:txBody>
      </p:sp>
    </p:spTree>
    <p:extLst>
      <p:ext uri="{BB962C8B-B14F-4D97-AF65-F5344CB8AC3E}">
        <p14:creationId xmlns:p14="http://schemas.microsoft.com/office/powerpoint/2010/main" val="22029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2A4C5-19F4-E54C-94F7-E7571AA4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Producer-consumer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D573-F642-704E-BFA1-B3218FDA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L" sz="2600" dirty="0"/>
              <a:t>We cannot enter the room while Taz is eating</a:t>
            </a:r>
          </a:p>
          <a:p>
            <a:r>
              <a:rPr lang="en-IL" sz="2600" dirty="0"/>
              <a:t>Taz should not be let into the room before there is actually something to eat</a:t>
            </a:r>
          </a:p>
          <a:p>
            <a:r>
              <a:rPr lang="en-IL" sz="2600" dirty="0"/>
              <a:t>The Pavlovian solution : Gasteau has a “Gong” </a:t>
            </a:r>
          </a:p>
          <a:p>
            <a:r>
              <a:rPr lang="en-IL" sz="2600" dirty="0"/>
              <a:t>When dinner is ready Gasteau bangs the Gong and leaves the room.  </a:t>
            </a:r>
            <a:r>
              <a:rPr lang="en-GB" sz="2600" dirty="0"/>
              <a:t>N</a:t>
            </a:r>
            <a:r>
              <a:rPr lang="en-IL" sz="2600" dirty="0"/>
              <a:t>ow Taz can eat</a:t>
            </a:r>
          </a:p>
          <a:p>
            <a:r>
              <a:rPr lang="en-IL" sz="2600" dirty="0"/>
              <a:t>Note that when Taz is ready and “acquires the lock” he locks himself out of the room. W</a:t>
            </a:r>
            <a:r>
              <a:rPr lang="en-GB" sz="2600" dirty="0"/>
              <a:t>he</a:t>
            </a:r>
            <a:r>
              <a:rPr lang="en-IL" sz="2600" dirty="0"/>
              <a:t>n Food is ready Gasteau bangs the Gong and Taz eats</a:t>
            </a:r>
          </a:p>
          <a:p>
            <a:r>
              <a:rPr lang="en-IL" sz="2600" dirty="0"/>
              <a:t>Gasteau and Taz are not identical “roomates” they do different things and Gasteau always prepare the food first – Taz eats second</a:t>
            </a:r>
          </a:p>
        </p:txBody>
      </p:sp>
    </p:spTree>
    <p:extLst>
      <p:ext uri="{BB962C8B-B14F-4D97-AF65-F5344CB8AC3E}">
        <p14:creationId xmlns:p14="http://schemas.microsoft.com/office/powerpoint/2010/main" val="307888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69E97-58BB-5F4A-B5CB-2CC67C31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L" sz="4600"/>
              <a:t>Producer-Consumer Locking between threads</a:t>
            </a: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FA532B72-E3DC-9FC5-F9C4-CF80C1A6A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5" r="2923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3515-F147-4C4C-9A91-E9B6D51F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459736"/>
            <a:ext cx="6564724" cy="4379976"/>
          </a:xfrm>
        </p:spPr>
        <p:txBody>
          <a:bodyPr>
            <a:normAutofit lnSpcReduction="10000"/>
          </a:bodyPr>
          <a:lstStyle/>
          <a:p>
            <a:r>
              <a:rPr lang="en-GB" sz="1900" b="1" dirty="0"/>
              <a:t>#include &lt;</a:t>
            </a:r>
            <a:r>
              <a:rPr lang="en-GB" sz="1900" b="1" dirty="0">
                <a:hlinkClick r:id="rId3"/>
              </a:rPr>
              <a:t>pthread.h</a:t>
            </a:r>
            <a:r>
              <a:rPr lang="en-GB" sz="1900" b="1" dirty="0"/>
              <a:t>&gt;</a:t>
            </a:r>
            <a:br>
              <a:rPr lang="en-GB" sz="1900" b="1" dirty="0"/>
            </a:br>
            <a:endParaRPr lang="en-GB" sz="1900" dirty="0"/>
          </a:p>
          <a:p>
            <a:r>
              <a:rPr lang="en-GB" sz="1900" dirty="0"/>
              <a:t>int </a:t>
            </a:r>
            <a:r>
              <a:rPr lang="en-GB" sz="1900" dirty="0" err="1"/>
              <a:t>pthread_cond_destroy</a:t>
            </a:r>
            <a:r>
              <a:rPr lang="en-GB" sz="1900" dirty="0"/>
              <a:t>(</a:t>
            </a:r>
            <a:r>
              <a:rPr lang="en-GB" sz="1900" dirty="0" err="1"/>
              <a:t>pthread_cond_t</a:t>
            </a:r>
            <a:r>
              <a:rPr lang="en-GB" sz="1900" dirty="0"/>
              <a:t> *</a:t>
            </a:r>
            <a:r>
              <a:rPr lang="en-GB" sz="1900" i="1" dirty="0" err="1"/>
              <a:t>cond</a:t>
            </a:r>
            <a:r>
              <a:rPr lang="en-GB" sz="1900" b="1" dirty="0"/>
              <a:t>);</a:t>
            </a:r>
          </a:p>
          <a:p>
            <a:r>
              <a:rPr lang="en-GB" sz="1900" dirty="0"/>
              <a:t>int </a:t>
            </a:r>
            <a:r>
              <a:rPr lang="en-GB" sz="1900" dirty="0" err="1"/>
              <a:t>pthread_cond_init</a:t>
            </a:r>
            <a:r>
              <a:rPr lang="en-GB" sz="1900" dirty="0"/>
              <a:t>(</a:t>
            </a:r>
            <a:r>
              <a:rPr lang="en-GB" sz="1900" dirty="0" err="1"/>
              <a:t>pthread_cond_t</a:t>
            </a:r>
            <a:r>
              <a:rPr lang="en-GB" sz="1900" dirty="0"/>
              <a:t> *restrict </a:t>
            </a:r>
            <a:r>
              <a:rPr lang="en-GB" sz="1900" i="1" dirty="0" err="1"/>
              <a:t>cond</a:t>
            </a:r>
            <a:r>
              <a:rPr lang="en-GB" sz="1900" b="1" dirty="0"/>
              <a:t>,</a:t>
            </a:r>
            <a:br>
              <a:rPr lang="en-GB" sz="1900" b="1" dirty="0"/>
            </a:br>
            <a:r>
              <a:rPr lang="en-GB" sz="1900" dirty="0" err="1"/>
              <a:t>const</a:t>
            </a:r>
            <a:r>
              <a:rPr lang="en-GB" sz="1900" dirty="0"/>
              <a:t> </a:t>
            </a:r>
            <a:r>
              <a:rPr lang="en-GB" sz="1900" dirty="0" err="1"/>
              <a:t>pthread_condattr_t</a:t>
            </a:r>
            <a:r>
              <a:rPr lang="en-GB" sz="1900" dirty="0"/>
              <a:t> *restrict </a:t>
            </a:r>
            <a:r>
              <a:rPr lang="en-GB" sz="1900" i="1" dirty="0" err="1"/>
              <a:t>attr</a:t>
            </a:r>
            <a:r>
              <a:rPr lang="en-GB" sz="1900" b="1" dirty="0"/>
              <a:t>);</a:t>
            </a:r>
          </a:p>
          <a:p>
            <a:r>
              <a:rPr lang="en-GB" sz="1900" dirty="0" err="1"/>
              <a:t>pthread_cond_t</a:t>
            </a:r>
            <a:r>
              <a:rPr lang="en-GB" sz="1900" dirty="0"/>
              <a:t> </a:t>
            </a:r>
            <a:r>
              <a:rPr lang="en-GB" sz="1900" i="1" dirty="0" err="1"/>
              <a:t>cond</a:t>
            </a:r>
            <a:r>
              <a:rPr lang="en-GB" sz="1900" dirty="0"/>
              <a:t> </a:t>
            </a:r>
            <a:r>
              <a:rPr lang="en-GB" sz="1900" b="1" dirty="0"/>
              <a:t>= PTHREAD_COND_INITIALIZER;</a:t>
            </a:r>
          </a:p>
          <a:p>
            <a:r>
              <a:rPr lang="en-GB" sz="1900" dirty="0"/>
              <a:t>int </a:t>
            </a:r>
            <a:r>
              <a:rPr lang="en-GB" sz="1900" dirty="0" err="1"/>
              <a:t>pthread_cond_timedwait</a:t>
            </a:r>
            <a:r>
              <a:rPr lang="en-GB" sz="1900" dirty="0"/>
              <a:t>(</a:t>
            </a:r>
            <a:r>
              <a:rPr lang="en-GB" sz="1900" dirty="0" err="1"/>
              <a:t>pthread_cond_t</a:t>
            </a:r>
            <a:r>
              <a:rPr lang="en-GB" sz="1900" dirty="0"/>
              <a:t> *restrict </a:t>
            </a:r>
            <a:r>
              <a:rPr lang="en-GB" sz="1900" i="1" dirty="0" err="1"/>
              <a:t>cond</a:t>
            </a:r>
            <a:r>
              <a:rPr lang="en-GB" sz="1900" b="1" dirty="0"/>
              <a:t>,</a:t>
            </a:r>
            <a:br>
              <a:rPr lang="en-GB" sz="1900" b="1" dirty="0"/>
            </a:br>
            <a:r>
              <a:rPr lang="en-GB" sz="1900" dirty="0" err="1"/>
              <a:t>pthread_mutex_t</a:t>
            </a:r>
            <a:r>
              <a:rPr lang="en-GB" sz="1900" dirty="0"/>
              <a:t> *restrict </a:t>
            </a:r>
            <a:r>
              <a:rPr lang="en-GB" sz="1900" i="1" dirty="0"/>
              <a:t>mutex</a:t>
            </a:r>
            <a:r>
              <a:rPr lang="en-GB" sz="1900" b="1" dirty="0"/>
              <a:t>,</a:t>
            </a:r>
            <a:br>
              <a:rPr lang="en-GB" sz="1900" b="1" dirty="0"/>
            </a:br>
            <a:r>
              <a:rPr lang="en-GB" sz="1900" dirty="0" err="1"/>
              <a:t>const</a:t>
            </a:r>
            <a:r>
              <a:rPr lang="en-GB" sz="1900" dirty="0"/>
              <a:t> struct </a:t>
            </a:r>
            <a:r>
              <a:rPr lang="en-GB" sz="1900" dirty="0" err="1"/>
              <a:t>timespec</a:t>
            </a:r>
            <a:r>
              <a:rPr lang="en-GB" sz="1900" dirty="0"/>
              <a:t> *restrict </a:t>
            </a:r>
            <a:r>
              <a:rPr lang="en-GB" sz="1900" i="1" dirty="0" err="1"/>
              <a:t>abstime</a:t>
            </a:r>
            <a:r>
              <a:rPr lang="en-GB" sz="1900" b="1" dirty="0"/>
              <a:t>);</a:t>
            </a:r>
          </a:p>
          <a:p>
            <a:r>
              <a:rPr lang="en-GB" sz="1900" dirty="0"/>
              <a:t>int </a:t>
            </a:r>
            <a:r>
              <a:rPr lang="en-GB" sz="1900" dirty="0" err="1"/>
              <a:t>pthread_cond_wait</a:t>
            </a:r>
            <a:r>
              <a:rPr lang="en-GB" sz="1900" dirty="0"/>
              <a:t>(</a:t>
            </a:r>
            <a:r>
              <a:rPr lang="en-GB" sz="1900" dirty="0" err="1"/>
              <a:t>pthread_cond_t</a:t>
            </a:r>
            <a:r>
              <a:rPr lang="en-GB" sz="1900" dirty="0"/>
              <a:t> *restrict </a:t>
            </a:r>
            <a:r>
              <a:rPr lang="en-GB" sz="1900" i="1" dirty="0" err="1"/>
              <a:t>cond</a:t>
            </a:r>
            <a:r>
              <a:rPr lang="en-GB" sz="1900" b="1" dirty="0"/>
              <a:t>,</a:t>
            </a:r>
            <a:br>
              <a:rPr lang="en-GB" sz="1900" b="1" dirty="0"/>
            </a:br>
            <a:r>
              <a:rPr lang="en-GB" sz="1900" dirty="0" err="1"/>
              <a:t>pthread_mutex_t</a:t>
            </a:r>
            <a:r>
              <a:rPr lang="en-GB" sz="1900" dirty="0"/>
              <a:t> *restrict </a:t>
            </a:r>
            <a:r>
              <a:rPr lang="en-GB" sz="1900" i="1" dirty="0"/>
              <a:t>mutex</a:t>
            </a:r>
            <a:r>
              <a:rPr lang="en-GB" sz="1900" b="1" dirty="0"/>
              <a:t>)</a:t>
            </a:r>
            <a:endParaRPr lang="en-GB" sz="1900" dirty="0"/>
          </a:p>
          <a:p>
            <a:r>
              <a:rPr lang="en-GB" sz="1900" dirty="0"/>
              <a:t>int </a:t>
            </a:r>
            <a:r>
              <a:rPr lang="en-GB" sz="1900" dirty="0" err="1"/>
              <a:t>pthread_cond_broadcast</a:t>
            </a:r>
            <a:r>
              <a:rPr lang="en-GB" sz="1900" dirty="0"/>
              <a:t>(</a:t>
            </a:r>
            <a:r>
              <a:rPr lang="en-GB" sz="1900" dirty="0" err="1"/>
              <a:t>pthread_cond_t</a:t>
            </a:r>
            <a:r>
              <a:rPr lang="en-GB" sz="1900" dirty="0"/>
              <a:t> *</a:t>
            </a:r>
            <a:r>
              <a:rPr lang="en-GB" sz="1900" i="1" dirty="0" err="1"/>
              <a:t>cond</a:t>
            </a:r>
            <a:r>
              <a:rPr lang="en-GB" sz="1900" b="1" dirty="0"/>
              <a:t>);</a:t>
            </a:r>
            <a:br>
              <a:rPr lang="en-GB" sz="1900" b="1" dirty="0"/>
            </a:br>
            <a:r>
              <a:rPr lang="en-GB" sz="1900" dirty="0"/>
              <a:t>int </a:t>
            </a:r>
            <a:r>
              <a:rPr lang="en-GB" sz="1900" dirty="0" err="1"/>
              <a:t>pthread_cond_signal</a:t>
            </a:r>
            <a:r>
              <a:rPr lang="en-GB" sz="1900" dirty="0"/>
              <a:t>(</a:t>
            </a:r>
            <a:r>
              <a:rPr lang="en-GB" sz="1900" dirty="0" err="1"/>
              <a:t>pthread_cond_t</a:t>
            </a:r>
            <a:r>
              <a:rPr lang="en-GB" sz="1900" dirty="0"/>
              <a:t> *</a:t>
            </a:r>
            <a:r>
              <a:rPr lang="en-GB" sz="1900" i="1" dirty="0" err="1"/>
              <a:t>cond</a:t>
            </a:r>
            <a:r>
              <a:rPr lang="en-GB" sz="1900" b="1" dirty="0"/>
              <a:t>);</a:t>
            </a:r>
            <a:br>
              <a:rPr lang="en-GB" sz="1200" dirty="0"/>
            </a:b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156646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E274C-E37C-E544-BCE5-1D31E5BE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</a:t>
            </a:r>
            <a:r>
              <a:rPr lang="en-IL">
                <a:solidFill>
                  <a:srgbClr val="FFFFFF"/>
                </a:solidFill>
              </a:rPr>
              <a:t>its and bytes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F1C8-EC29-0F4A-A4D1-73578A2A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L" sz="2400" dirty="0"/>
              <a:t>Cond requires a mutex to wait. </a:t>
            </a:r>
            <a:r>
              <a:rPr lang="en-GB" sz="2400" dirty="0"/>
              <a:t>When calling </a:t>
            </a:r>
            <a:r>
              <a:rPr lang="en-GB" sz="2400" dirty="0" err="1"/>
              <a:t>cond</a:t>
            </a:r>
            <a:r>
              <a:rPr lang="en-GB" sz="2400" dirty="0"/>
              <a:t> wait we release the mutex.</a:t>
            </a:r>
          </a:p>
          <a:p>
            <a:r>
              <a:rPr lang="en-GB" sz="2400" dirty="0"/>
              <a:t>When returning from </a:t>
            </a:r>
            <a:r>
              <a:rPr lang="en-GB" sz="2400" dirty="0" err="1"/>
              <a:t>cond</a:t>
            </a:r>
            <a:r>
              <a:rPr lang="en-GB" sz="2400" dirty="0"/>
              <a:t> we require two things </a:t>
            </a:r>
          </a:p>
          <a:p>
            <a:pPr lvl="1"/>
            <a:r>
              <a:rPr lang="en-GB" dirty="0"/>
              <a:t>Somebody called </a:t>
            </a:r>
            <a:r>
              <a:rPr lang="en-GB" dirty="0" err="1"/>
              <a:t>pthread_cond_signal</a:t>
            </a:r>
            <a:endParaRPr lang="en-GB" dirty="0"/>
          </a:p>
          <a:p>
            <a:pPr lvl="1"/>
            <a:r>
              <a:rPr lang="en-GB" dirty="0"/>
              <a:t>The mutex can be reacquired</a:t>
            </a:r>
          </a:p>
          <a:p>
            <a:r>
              <a:rPr lang="en-GB" sz="2400" dirty="0"/>
              <a:t>We will not return until both conditions were fulfilled.</a:t>
            </a:r>
          </a:p>
          <a:p>
            <a:r>
              <a:rPr lang="en-GB" sz="2400" dirty="0"/>
              <a:t>Also </a:t>
            </a:r>
          </a:p>
          <a:p>
            <a:r>
              <a:rPr lang="en-GB" sz="2400" dirty="0"/>
              <a:t>Signal wakes one thread waiting on </a:t>
            </a:r>
            <a:r>
              <a:rPr lang="en-GB" sz="2400" dirty="0" err="1"/>
              <a:t>cond</a:t>
            </a:r>
            <a:endParaRPr lang="en-GB" sz="2400" dirty="0"/>
          </a:p>
          <a:p>
            <a:r>
              <a:rPr lang="en-GB" sz="2400" dirty="0"/>
              <a:t>Broadcast awakens all threads</a:t>
            </a:r>
          </a:p>
          <a:p>
            <a:r>
              <a:rPr lang="en-GB" sz="2400" dirty="0" err="1"/>
              <a:t>Conds</a:t>
            </a:r>
            <a:r>
              <a:rPr lang="en-GB" sz="2400" dirty="0"/>
              <a:t> are not using counter. If you signal but nobody is waiting the signal is lost. Use sockets if it matters.</a:t>
            </a:r>
          </a:p>
        </p:txBody>
      </p:sp>
    </p:spTree>
    <p:extLst>
      <p:ext uri="{BB962C8B-B14F-4D97-AF65-F5344CB8AC3E}">
        <p14:creationId xmlns:p14="http://schemas.microsoft.com/office/powerpoint/2010/main" val="256775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lculus formula">
            <a:extLst>
              <a:ext uri="{FF2B5EF4-FFF2-40B4-BE49-F238E27FC236}">
                <a16:creationId xmlns:a16="http://schemas.microsoft.com/office/drawing/2014/main" id="{884B83AE-3C1B-4F3A-179E-3FFE5803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4" b="13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3C59F-4C5C-C043-9EB6-3ADC916A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IL" sz="4000"/>
              <a:t>Examples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F60417-4657-C349-A0D0-173C6BD7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I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A9B6-BB06-1E42-8E06-526A8221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web</a:t>
            </a: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28D00F-D23B-FE41-84C2-72EC34BC2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4646"/>
              </p:ext>
            </p:extLst>
          </p:nvPr>
        </p:nvGraphicFramePr>
        <p:xfrm>
          <a:off x="944604" y="1458098"/>
          <a:ext cx="1040919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218">
                  <a:extLst>
                    <a:ext uri="{9D8B030D-6E8A-4147-A177-3AD203B41FA5}">
                      <a16:colId xmlns:a16="http://schemas.microsoft.com/office/drawing/2014/main" val="1272652116"/>
                    </a:ext>
                  </a:extLst>
                </a:gridCol>
                <a:gridCol w="5644978">
                  <a:extLst>
                    <a:ext uri="{9D8B030D-6E8A-4147-A177-3AD203B41FA5}">
                      <a16:colId xmlns:a16="http://schemas.microsoft.com/office/drawing/2014/main" val="2038591878"/>
                    </a:ext>
                  </a:extLst>
                </a:gridCol>
              </a:tblGrid>
              <a:tr h="312030">
                <a:tc>
                  <a:txBody>
                    <a:bodyPr/>
                    <a:lstStyle/>
                    <a:p>
                      <a:r>
                        <a:rPr lang="en-GB" dirty="0"/>
                        <a:t>W</a:t>
                      </a:r>
                      <a:r>
                        <a:rPr lang="en-IL" dirty="0"/>
                        <a:t>hat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83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POSIX mutex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https://</a:t>
                      </a:r>
                      <a:r>
                        <a:rPr lang="en-GB" dirty="0" err="1"/>
                        <a:t>riptutorial.com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posix</a:t>
                      </a:r>
                      <a:r>
                        <a:rPr lang="en-GB" dirty="0"/>
                        <a:t>/example/15910/simple-mutex-usage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4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POSIX 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https://</a:t>
                      </a:r>
                      <a:r>
                        <a:rPr lang="en-GB" dirty="0" err="1"/>
                        <a:t>hpc-tutorials.llnl.gov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posix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example_using_cond_vars</a:t>
                      </a:r>
                      <a:r>
                        <a:rPr lang="en-GB" dirty="0"/>
                        <a:t>/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3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9069A2-02F8-D941-AC01-4D32586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sync primitives</a:t>
            </a:r>
            <a:r>
              <a:rPr lang="he-I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</a:t>
            </a:r>
            <a:br>
              <a:rPr lang="he-I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he-IL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Reminder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aveman primitive people cartoon action Royalty Free Vector">
            <a:extLst>
              <a:ext uri="{FF2B5EF4-FFF2-40B4-BE49-F238E27FC236}">
                <a16:creationId xmlns:a16="http://schemas.microsoft.com/office/drawing/2014/main" id="{22FD8D65-41E5-5D4A-9918-9F6F4592F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1"/>
          <a:stretch/>
        </p:blipFill>
        <p:spPr bwMode="auto">
          <a:xfrm>
            <a:off x="6729640" y="666728"/>
            <a:ext cx="3921705" cy="54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7ED42-1B8B-544D-8CA7-4DEC7F5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L"/>
              <a:t>Only two basic types of synchronization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DCADC-6BE1-B2E4-1A0F-4B8BCE316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04" r="3097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AB1EF5-E9F6-08E7-46B2-B75B026E0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43800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4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FAA4-928C-7D41-9E38-B1F692C1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L" dirty="0"/>
              <a:t>Sock-on-door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BA47-C579-7349-AADD-A47FB95F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b="1" dirty="0">
                <a:hlinkClick r:id="rId2"/>
              </a:rPr>
              <a:t>Doorsock</a:t>
            </a:r>
            <a:r>
              <a:rPr lang="en-GB" b="1" dirty="0"/>
              <a:t> (Urban dictionary)</a:t>
            </a:r>
          </a:p>
          <a:p>
            <a:r>
              <a:rPr lang="en-GB" dirty="0"/>
              <a:t>A warning </a:t>
            </a:r>
            <a:r>
              <a:rPr lang="en-GB" b="1" dirty="0"/>
              <a:t>signal</a:t>
            </a:r>
            <a:r>
              <a:rPr lang="en-GB" dirty="0"/>
              <a:t> which is made by placing a sock over </a:t>
            </a:r>
            <a:r>
              <a:rPr lang="en-GB" b="1" dirty="0"/>
              <a:t>the doorknob</a:t>
            </a:r>
            <a:r>
              <a:rPr lang="en-GB" dirty="0"/>
              <a:t> of a </a:t>
            </a:r>
            <a:r>
              <a:rPr lang="en-GB" b="1" dirty="0"/>
              <a:t>bedroom</a:t>
            </a:r>
            <a:r>
              <a:rPr lang="en-GB" dirty="0"/>
              <a:t> door. This signifies to a roommate that you are inside the bedroom, engaged in sexual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GB" dirty="0"/>
              <a:t>The sock-on-door is often called MUTEX (</a:t>
            </a:r>
            <a:r>
              <a:rPr lang="en-GB" dirty="0" err="1"/>
              <a:t>Mutally</a:t>
            </a:r>
            <a:r>
              <a:rPr lang="en-GB" dirty="0"/>
              <a:t>-exclusive)</a:t>
            </a:r>
          </a:p>
          <a:p>
            <a:endParaRPr lang="en-IL" dirty="0"/>
          </a:p>
        </p:txBody>
      </p:sp>
      <p:pic>
        <p:nvPicPr>
          <p:cNvPr id="1026" name="Picture 2" descr="What that Sock Your Roommate Put on the Doorknob Really Means – Funny Or Die">
            <a:extLst>
              <a:ext uri="{FF2B5EF4-FFF2-40B4-BE49-F238E27FC236}">
                <a16:creationId xmlns:a16="http://schemas.microsoft.com/office/drawing/2014/main" id="{1B4DC35F-89D1-804A-AD0A-6D005EA3C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872D3-CD56-0842-B8E0-14CEC7C1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What does sock-on-door do?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4583-CACA-C347-A72D-127AE03C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L" dirty="0"/>
              <a:t>It does not lock the door. </a:t>
            </a:r>
          </a:p>
          <a:p>
            <a:r>
              <a:rPr lang="en-IL" dirty="0"/>
              <a:t>It tells people who participate in the “game” that they are not supposed to go in.</a:t>
            </a:r>
          </a:p>
          <a:p>
            <a:r>
              <a:rPr lang="en-IL" dirty="0"/>
              <a:t>As we know from countless of college comedies at some time, some body (a foreign exchange student from Borat-land) will open the door… and then all hell breaks loose.</a:t>
            </a:r>
          </a:p>
          <a:p>
            <a:r>
              <a:rPr lang="en-IL" dirty="0"/>
              <a:t>Advisory locking – if you ask (or look for socks) it is locked. If you don’t ask you can access it.</a:t>
            </a:r>
          </a:p>
          <a:p>
            <a:r>
              <a:rPr lang="en-IL" dirty="0"/>
              <a:t>Mandatory locking - locked means locked</a:t>
            </a:r>
          </a:p>
        </p:txBody>
      </p:sp>
    </p:spTree>
    <p:extLst>
      <p:ext uri="{BB962C8B-B14F-4D97-AF65-F5344CB8AC3E}">
        <p14:creationId xmlns:p14="http://schemas.microsoft.com/office/powerpoint/2010/main" val="31904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923C6-A0C6-A938-890F-B8BDB345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04" r="27870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F42F-04A1-C143-B9C1-C086CAFD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GB" sz="4100"/>
              <a:t>H</a:t>
            </a:r>
            <a:r>
              <a:rPr lang="en-IL" sz="4100"/>
              <a:t>ow to use sock on door in THREADS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E52C-23DB-2645-96E4-FAAF4C86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IL" dirty="0"/>
              <a:t>POSIX 95 to the rescue</a:t>
            </a:r>
          </a:p>
          <a:p>
            <a:r>
              <a:rPr lang="en-IL" dirty="0"/>
              <a:t>Virtually the best and almost only standard way to </a:t>
            </a:r>
            <a:r>
              <a:rPr lang="en-GB" dirty="0"/>
              <a:t>I</a:t>
            </a:r>
            <a:r>
              <a:rPr lang="en-IL" dirty="0"/>
              <a:t>mplement mutex between threads. </a:t>
            </a:r>
          </a:p>
        </p:txBody>
      </p:sp>
    </p:spTree>
    <p:extLst>
      <p:ext uri="{BB962C8B-B14F-4D97-AF65-F5344CB8AC3E}">
        <p14:creationId xmlns:p14="http://schemas.microsoft.com/office/powerpoint/2010/main" val="415976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1719B-4368-E64D-AD16-614E6E8A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Mutex and just a regular boolean variable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8941-D86E-F54D-BC7C-2432A1D8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L" sz="2000" dirty="0"/>
              <a:t>Both mutex and boolean variable support “locked” and “unlocked” states only.</a:t>
            </a:r>
          </a:p>
          <a:p>
            <a:r>
              <a:rPr lang="en-IL" sz="2000" dirty="0"/>
              <a:t>Mutex supports Test and Set atomic operation i.e. if (unlocked) lock()</a:t>
            </a:r>
          </a:p>
          <a:p>
            <a:r>
              <a:rPr lang="en-IL" sz="2000" dirty="0"/>
              <a:t>Atomic here means “indivisable” which means that either it completes or it doesn’t start but it can’t be interrupted </a:t>
            </a:r>
          </a:p>
          <a:p>
            <a:r>
              <a:rPr lang="en-IL" sz="2000" dirty="0"/>
              <a:t>With boolean variable one could consider a scenario where T1 does </a:t>
            </a:r>
          </a:p>
          <a:p>
            <a:pPr marL="0" indent="0">
              <a:buNone/>
            </a:pPr>
            <a:r>
              <a:rPr lang="en-IL" sz="2000" dirty="0"/>
              <a:t>if (mutex.locked == false) </a:t>
            </a:r>
          </a:p>
          <a:p>
            <a:pPr marL="0" indent="0">
              <a:buNone/>
            </a:pPr>
            <a:r>
              <a:rPr lang="en-IL" sz="2000" dirty="0">
                <a:solidFill>
                  <a:srgbClr val="FF0000"/>
                </a:solidFill>
              </a:rPr>
              <a:t>*</a:t>
            </a:r>
            <a:r>
              <a:rPr lang="en-US" sz="2000" dirty="0">
                <a:solidFill>
                  <a:srgbClr val="FF0000"/>
                </a:solidFill>
              </a:rPr>
              <a:t>BOOM </a:t>
            </a:r>
            <a:r>
              <a:rPr lang="en-IL" sz="2000" dirty="0">
                <a:solidFill>
                  <a:srgbClr val="FF0000"/>
                </a:solidFill>
              </a:rPr>
              <a:t>context switch BOOM* then T2 does</a:t>
            </a:r>
          </a:p>
          <a:p>
            <a:pPr marL="0" indent="0">
              <a:buNone/>
            </a:pPr>
            <a:r>
              <a:rPr lang="en-IL" sz="2000" dirty="0"/>
              <a:t>(mutex.locked == false) </a:t>
            </a:r>
          </a:p>
          <a:p>
            <a:pPr marL="0" indent="0">
              <a:buNone/>
            </a:pPr>
            <a:r>
              <a:rPr lang="en-IL" sz="2000" dirty="0"/>
              <a:t>(mutex.lock=true) … </a:t>
            </a:r>
            <a:br>
              <a:rPr lang="en-IL" sz="2000" dirty="0"/>
            </a:br>
            <a:r>
              <a:rPr lang="en-IL" sz="2000" dirty="0">
                <a:solidFill>
                  <a:srgbClr val="FF0000"/>
                </a:solidFill>
              </a:rPr>
              <a:t>* </a:t>
            </a:r>
            <a:r>
              <a:rPr lang="en-US" sz="2000" dirty="0">
                <a:solidFill>
                  <a:srgbClr val="FF0000"/>
                </a:solidFill>
              </a:rPr>
              <a:t>BOOM </a:t>
            </a:r>
            <a:r>
              <a:rPr lang="en-IL" sz="2000" dirty="0">
                <a:solidFill>
                  <a:srgbClr val="FF0000"/>
                </a:solidFill>
              </a:rPr>
              <a:t>context switch BOOM* returning to T1 </a:t>
            </a:r>
            <a:br>
              <a:rPr lang="en-IL" sz="2000" dirty="0"/>
            </a:br>
            <a:r>
              <a:rPr lang="en-IL" sz="2000" dirty="0"/>
              <a:t>(mutex.lock=true) … </a:t>
            </a:r>
            <a:br>
              <a:rPr lang="en-IL" sz="2000" dirty="0"/>
            </a:br>
            <a:r>
              <a:rPr lang="en-IL" sz="2000" dirty="0">
                <a:solidFill>
                  <a:srgbClr val="FF0000"/>
                </a:solidFill>
              </a:rPr>
              <a:t>* nuclear cataclysim *</a:t>
            </a:r>
          </a:p>
        </p:txBody>
      </p:sp>
    </p:spTree>
    <p:extLst>
      <p:ext uri="{BB962C8B-B14F-4D97-AF65-F5344CB8AC3E}">
        <p14:creationId xmlns:p14="http://schemas.microsoft.com/office/powerpoint/2010/main" val="423233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33981-96D0-E146-A06B-E659F8EC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POSIX API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ACF0-07B4-324F-AFA4-2FAB4D924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400" b="1"/>
              <a:t>#include &lt;</a:t>
            </a:r>
            <a:r>
              <a:rPr lang="en-GB" sz="2400" b="1">
                <a:hlinkClick r:id="rId2"/>
              </a:rPr>
              <a:t>pthread.h</a:t>
            </a:r>
            <a:r>
              <a:rPr lang="en-GB" sz="2400" b="1"/>
              <a:t>&gt;</a:t>
            </a:r>
            <a:br>
              <a:rPr lang="en-GB" sz="2400" b="1"/>
            </a:br>
            <a:endParaRPr lang="en-GB" sz="2400"/>
          </a:p>
          <a:p>
            <a:r>
              <a:rPr lang="en-GB" sz="2400"/>
              <a:t>int </a:t>
            </a:r>
            <a:r>
              <a:rPr lang="en-GB" sz="2400" err="1"/>
              <a:t>pthread_mutex_destroy</a:t>
            </a:r>
            <a:r>
              <a:rPr lang="en-GB" sz="2400"/>
              <a:t>(</a:t>
            </a:r>
            <a:r>
              <a:rPr lang="en-GB" sz="2400" err="1"/>
              <a:t>pthread_mutex_t</a:t>
            </a:r>
            <a:r>
              <a:rPr lang="en-GB" sz="2400"/>
              <a:t> *</a:t>
            </a:r>
            <a:r>
              <a:rPr lang="en-GB" sz="2400" i="1"/>
              <a:t>mutex</a:t>
            </a:r>
            <a:r>
              <a:rPr lang="en-GB" sz="2400" b="1"/>
              <a:t>);</a:t>
            </a:r>
          </a:p>
          <a:p>
            <a:r>
              <a:rPr lang="en-GB" sz="2400"/>
              <a:t>int </a:t>
            </a:r>
            <a:r>
              <a:rPr lang="en-GB" sz="2400" err="1"/>
              <a:t>pthread_mutex_init</a:t>
            </a:r>
            <a:r>
              <a:rPr lang="en-GB" sz="2400"/>
              <a:t>(</a:t>
            </a:r>
            <a:r>
              <a:rPr lang="en-GB" sz="2400" err="1"/>
              <a:t>pthread_mutex_t</a:t>
            </a:r>
            <a:r>
              <a:rPr lang="en-GB" sz="2400"/>
              <a:t> *restrict </a:t>
            </a:r>
            <a:r>
              <a:rPr lang="en-GB" sz="2400" i="1"/>
              <a:t>mutex</a:t>
            </a:r>
            <a:r>
              <a:rPr lang="en-GB" sz="2400" b="1"/>
              <a:t>,</a:t>
            </a:r>
            <a:br>
              <a:rPr lang="en-GB" sz="2400" b="1"/>
            </a:br>
            <a:r>
              <a:rPr lang="en-GB" sz="2400" err="1"/>
              <a:t>const</a:t>
            </a:r>
            <a:r>
              <a:rPr lang="en-GB" sz="2400"/>
              <a:t> </a:t>
            </a:r>
            <a:r>
              <a:rPr lang="en-GB" sz="2400" err="1"/>
              <a:t>pthread_mutexattr_t</a:t>
            </a:r>
            <a:r>
              <a:rPr lang="en-GB" sz="2400"/>
              <a:t> *restrict </a:t>
            </a:r>
            <a:r>
              <a:rPr lang="en-GB" sz="2400" i="1" err="1"/>
              <a:t>attr</a:t>
            </a:r>
            <a:r>
              <a:rPr lang="en-GB" sz="2400" b="1"/>
              <a:t>);</a:t>
            </a:r>
          </a:p>
          <a:p>
            <a:r>
              <a:rPr lang="en-GB" sz="2400" err="1"/>
              <a:t>pthread_mutex_t</a:t>
            </a:r>
            <a:r>
              <a:rPr lang="en-GB" sz="2400"/>
              <a:t> </a:t>
            </a:r>
            <a:r>
              <a:rPr lang="en-GB" sz="2400" i="1"/>
              <a:t>mutex</a:t>
            </a:r>
            <a:r>
              <a:rPr lang="en-GB" sz="2400"/>
              <a:t> </a:t>
            </a:r>
            <a:r>
              <a:rPr lang="en-GB" sz="2400" b="1"/>
              <a:t>= PTHREAD_MUTEX_INITIALIZER;</a:t>
            </a:r>
          </a:p>
          <a:p>
            <a:r>
              <a:rPr lang="en-GB" sz="2400"/>
              <a:t>int </a:t>
            </a:r>
            <a:r>
              <a:rPr lang="en-GB" sz="2400" err="1"/>
              <a:t>pthread_mutex_lock</a:t>
            </a:r>
            <a:r>
              <a:rPr lang="en-GB" sz="2400"/>
              <a:t>(</a:t>
            </a:r>
            <a:r>
              <a:rPr lang="en-GB" sz="2400" err="1"/>
              <a:t>pthread_mutex_t</a:t>
            </a:r>
            <a:r>
              <a:rPr lang="en-GB" sz="2400"/>
              <a:t> *</a:t>
            </a:r>
            <a:r>
              <a:rPr lang="en-GB" sz="2400" i="1"/>
              <a:t>mutex</a:t>
            </a:r>
            <a:r>
              <a:rPr lang="en-GB" sz="2400" b="1"/>
              <a:t>);</a:t>
            </a:r>
          </a:p>
          <a:p>
            <a:r>
              <a:rPr lang="en-GB" sz="2400"/>
              <a:t>int </a:t>
            </a:r>
            <a:r>
              <a:rPr lang="en-GB" sz="2400" err="1"/>
              <a:t>pthread_mutex_trylock</a:t>
            </a:r>
            <a:r>
              <a:rPr lang="en-GB" sz="2400"/>
              <a:t>(</a:t>
            </a:r>
            <a:r>
              <a:rPr lang="en-GB" sz="2400" err="1"/>
              <a:t>pthread_mutex_t</a:t>
            </a:r>
            <a:r>
              <a:rPr lang="en-GB" sz="2400"/>
              <a:t> *</a:t>
            </a:r>
            <a:r>
              <a:rPr lang="en-GB" sz="2400" i="1"/>
              <a:t>mutex</a:t>
            </a:r>
            <a:r>
              <a:rPr lang="en-GB" sz="2400" b="1"/>
              <a:t>);</a:t>
            </a:r>
          </a:p>
          <a:p>
            <a:r>
              <a:rPr lang="en-GB" sz="2400"/>
              <a:t>int </a:t>
            </a:r>
            <a:r>
              <a:rPr lang="en-GB" sz="2400" err="1"/>
              <a:t>pthread_mutex_unlock</a:t>
            </a:r>
            <a:r>
              <a:rPr lang="en-GB" sz="2400"/>
              <a:t>(</a:t>
            </a:r>
            <a:r>
              <a:rPr lang="en-GB" sz="2400" err="1"/>
              <a:t>pthread_mutex_t</a:t>
            </a:r>
            <a:r>
              <a:rPr lang="en-GB" sz="2400"/>
              <a:t> *</a:t>
            </a:r>
            <a:r>
              <a:rPr lang="en-GB" sz="2400" i="1"/>
              <a:t>mutex</a:t>
            </a:r>
            <a:r>
              <a:rPr lang="en-GB" sz="2400" b="1"/>
              <a:t>);</a:t>
            </a:r>
            <a:endParaRPr lang="en-GB" sz="2400"/>
          </a:p>
          <a:p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14331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A948-A5E7-B447-AF73-5E88754C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L" sz="4600"/>
              <a:t>What happens when you lock a locked mutex?</a:t>
            </a:r>
          </a:p>
        </p:txBody>
      </p:sp>
      <p:pic>
        <p:nvPicPr>
          <p:cNvPr id="14" name="Picture 4" descr="Padlock on computer motherboard">
            <a:extLst>
              <a:ext uri="{FF2B5EF4-FFF2-40B4-BE49-F238E27FC236}">
                <a16:creationId xmlns:a16="http://schemas.microsoft.com/office/drawing/2014/main" id="{CDA43F13-E1B3-AA1E-B8C0-B0ACEB8BA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8" r="390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2730-1258-BE48-B6A7-DCDB62D2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2706623"/>
            <a:ext cx="6675935" cy="3941311"/>
          </a:xfrm>
        </p:spPr>
        <p:txBody>
          <a:bodyPr>
            <a:normAutofit/>
          </a:bodyPr>
          <a:lstStyle/>
          <a:p>
            <a:r>
              <a:rPr lang="en-IL" sz="2000" dirty="0"/>
              <a:t>If somebody else locked it – you wait </a:t>
            </a:r>
          </a:p>
          <a:p>
            <a:r>
              <a:rPr lang="en-GB" sz="2000" dirty="0"/>
              <a:t>B</a:t>
            </a:r>
            <a:r>
              <a:rPr lang="en-IL" sz="2000" dirty="0"/>
              <a:t>ut if you locked it …  is it unlocked with two unlocks or a single unlock</a:t>
            </a:r>
          </a:p>
          <a:p>
            <a:r>
              <a:rPr lang="en-IL" sz="2000" dirty="0"/>
              <a:t>Behaviour can be changed if mutex is recursive mutex (two unlocks required) or not-recursive (one unlock required)</a:t>
            </a:r>
          </a:p>
          <a:p>
            <a:r>
              <a:rPr lang="en-IL" sz="2000" dirty="0"/>
              <a:t>So recursive mutex basically adds “lock count”</a:t>
            </a:r>
          </a:p>
          <a:p>
            <a:r>
              <a:rPr lang="en-IL" sz="2000" dirty="0"/>
              <a:t>Type can be set using mutex attributes.</a:t>
            </a:r>
          </a:p>
          <a:p>
            <a:r>
              <a:rPr lang="en-IL" sz="2000" dirty="0"/>
              <a:t>POSIX does not define if default is recursive or unrecursive</a:t>
            </a:r>
          </a:p>
          <a:p>
            <a:r>
              <a:rPr lang="en-IL" sz="2000" dirty="0"/>
              <a:t>Default behaviour in Linux is recursive </a:t>
            </a:r>
            <a:br>
              <a:rPr lang="en-IL" sz="2000" dirty="0"/>
            </a:br>
            <a:r>
              <a:rPr lang="en-IL" sz="2000" dirty="0"/>
              <a:t>(BTW in Solaris it is not recursive – so make no assumptions)</a:t>
            </a:r>
          </a:p>
        </p:txBody>
      </p:sp>
    </p:spTree>
    <p:extLst>
      <p:ext uri="{BB962C8B-B14F-4D97-AF65-F5344CB8AC3E}">
        <p14:creationId xmlns:p14="http://schemas.microsoft.com/office/powerpoint/2010/main" val="47343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968</Words>
  <Application>Microsoft Macintosh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Synchronization</vt:lpstr>
      <vt:lpstr>sync primitives – Reminder</vt:lpstr>
      <vt:lpstr>Only two basic types of synchronization </vt:lpstr>
      <vt:lpstr>Sock-on-door</vt:lpstr>
      <vt:lpstr>What does sock-on-door do?</vt:lpstr>
      <vt:lpstr>How to use sock on door in THREADS environment</vt:lpstr>
      <vt:lpstr>Mutex and just a regular boolean variable</vt:lpstr>
      <vt:lpstr>POSIX API</vt:lpstr>
      <vt:lpstr>What happens when you lock a locked mutex?</vt:lpstr>
      <vt:lpstr>Producer consumer</vt:lpstr>
      <vt:lpstr>Producer-consumer</vt:lpstr>
      <vt:lpstr>Producer-Consumer Locking between threads</vt:lpstr>
      <vt:lpstr>Bits and bytes </vt:lpstr>
      <vt:lpstr>Examples</vt:lpstr>
      <vt:lpstr>On the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</dc:title>
  <dc:creator>Zaidenberg, Nezer</dc:creator>
  <cp:lastModifiedBy>נצר יעקב זיידנברג/Nezer Jaco Zaidenberg</cp:lastModifiedBy>
  <cp:revision>5</cp:revision>
  <dcterms:created xsi:type="dcterms:W3CDTF">2022-04-02T10:13:44Z</dcterms:created>
  <dcterms:modified xsi:type="dcterms:W3CDTF">2023-12-06T08:02:44Z</dcterms:modified>
</cp:coreProperties>
</file>