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4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ink/ink5.xml" ContentType="application/inkml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259" r:id="rId12"/>
    <p:sldId id="353" r:id="rId13"/>
    <p:sldId id="354" r:id="rId14"/>
    <p:sldId id="356" r:id="rId15"/>
    <p:sldId id="355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273" r:id="rId28"/>
    <p:sldId id="369" r:id="rId29"/>
    <p:sldId id="368" r:id="rId30"/>
    <p:sldId id="370" r:id="rId31"/>
    <p:sldId id="371" r:id="rId32"/>
    <p:sldId id="326" r:id="rId33"/>
    <p:sldId id="372" r:id="rId34"/>
    <p:sldId id="327" r:id="rId35"/>
    <p:sldId id="373" r:id="rId36"/>
    <p:sldId id="374" r:id="rId37"/>
    <p:sldId id="375" r:id="rId38"/>
    <p:sldId id="331" r:id="rId39"/>
    <p:sldId id="376" r:id="rId40"/>
    <p:sldId id="378" r:id="rId41"/>
    <p:sldId id="377" r:id="rId42"/>
    <p:sldId id="379" r:id="rId43"/>
    <p:sldId id="333" r:id="rId44"/>
    <p:sldId id="380" r:id="rId45"/>
    <p:sldId id="381" r:id="rId46"/>
    <p:sldId id="383" r:id="rId47"/>
    <p:sldId id="382" r:id="rId48"/>
    <p:sldId id="384" r:id="rId49"/>
    <p:sldId id="334" r:id="rId50"/>
    <p:sldId id="338" r:id="rId51"/>
    <p:sldId id="340" r:id="rId52"/>
    <p:sldId id="385" r:id="rId53"/>
    <p:sldId id="386" r:id="rId54"/>
    <p:sldId id="387" r:id="rId55"/>
    <p:sldId id="388" r:id="rId56"/>
    <p:sldId id="38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491A8C-9A98-4A0B-A5E3-0DAA70FC5FBA}">
          <p14:sldIdLst>
            <p14:sldId id="256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Context" id="{C90A00EC-E712-4522-B706-DF51E4B92F3F}">
          <p14:sldIdLst>
            <p14:sldId id="352"/>
            <p14:sldId id="259"/>
            <p14:sldId id="353"/>
            <p14:sldId id="354"/>
            <p14:sldId id="356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273"/>
            <p14:sldId id="369"/>
            <p14:sldId id="368"/>
            <p14:sldId id="370"/>
            <p14:sldId id="371"/>
          </p14:sldIdLst>
        </p14:section>
        <p14:section name="Evaluation" id="{58BE8E19-3B48-4F0D-8608-F1A2A6BFDC8E}">
          <p14:sldIdLst>
            <p14:sldId id="326"/>
            <p14:sldId id="372"/>
            <p14:sldId id="327"/>
            <p14:sldId id="373"/>
            <p14:sldId id="374"/>
            <p14:sldId id="375"/>
            <p14:sldId id="331"/>
            <p14:sldId id="376"/>
            <p14:sldId id="378"/>
            <p14:sldId id="377"/>
            <p14:sldId id="379"/>
            <p14:sldId id="333"/>
            <p14:sldId id="380"/>
            <p14:sldId id="381"/>
            <p14:sldId id="383"/>
            <p14:sldId id="382"/>
            <p14:sldId id="384"/>
            <p14:sldId id="334"/>
          </p14:sldIdLst>
        </p14:section>
        <p14:section name="Conclusion" id="{7EDE1190-0F88-485F-B6D5-823826795F0A}">
          <p14:sldIdLst>
            <p14:sldId id="338"/>
            <p14:sldId id="340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6CA644"/>
    <a:srgbClr val="FFEAAF"/>
    <a:srgbClr val="353537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2894" autoAdjust="0"/>
  </p:normalViewPr>
  <p:slideViewPr>
    <p:cSldViewPr snapToGrid="0">
      <p:cViewPr varScale="1">
        <p:scale>
          <a:sx n="103" d="100"/>
          <a:sy n="103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piranha\Piranha_Project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Medium Instance vs XL</a:t>
            </a:r>
            <a:r>
              <a:rPr lang="en-GB" b="1" baseline="0"/>
              <a:t> Instance 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Tabelle1!$O$4:$O$9</c:f>
              <c:numCache>
                <c:formatCode>0.00</c:formatCode>
                <c:ptCount val="6"/>
                <c:pt idx="0">
                  <c:v>11.333333333333334</c:v>
                </c:pt>
                <c:pt idx="1">
                  <c:v>22.65</c:v>
                </c:pt>
                <c:pt idx="2">
                  <c:v>33.983333333333334</c:v>
                </c:pt>
                <c:pt idx="3">
                  <c:v>45.3</c:v>
                </c:pt>
                <c:pt idx="4">
                  <c:v>56.55</c:v>
                </c:pt>
                <c:pt idx="5">
                  <c:v>67.816666666666663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5-438E-B5A4-EA7F704702CF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Tabelle1!$O$10:$O$15</c:f>
              <c:numCache>
                <c:formatCode>0.00</c:formatCode>
                <c:ptCount val="6"/>
                <c:pt idx="0">
                  <c:v>11.25</c:v>
                </c:pt>
                <c:pt idx="1">
                  <c:v>22.483333333333334</c:v>
                </c:pt>
                <c:pt idx="2">
                  <c:v>33.733333333333334</c:v>
                </c:pt>
                <c:pt idx="3">
                  <c:v>44.983333333333334</c:v>
                </c:pt>
                <c:pt idx="4">
                  <c:v>56.25</c:v>
                </c:pt>
                <c:pt idx="5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5-438E-B5A4-EA7F70470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Custom Epochs vs</a:t>
            </a:r>
            <a:r>
              <a:rPr lang="en-GB" b="1" baseline="0"/>
              <a:t> Custom Iterations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6 Epochs, No Custom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[Piranha_Project_Data.xlsx]Tabelle1!$M$10:$M$15</c:f>
              <c:numCache>
                <c:formatCode>0.00%</c:formatCode>
                <c:ptCount val="6"/>
                <c:pt idx="0">
                  <c:v>0.7621</c:v>
                </c:pt>
                <c:pt idx="1">
                  <c:v>0.85660000000000003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59-4F3E-AF6C-9C8FC48B33C6}"/>
            </c:ext>
          </c:extLst>
        </c:ser>
        <c:ser>
          <c:idx val="1"/>
          <c:order val="1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[Piranha_Project_Data.xlsx]Tabelle1!$M$22:$M$31</c:f>
              <c:numCache>
                <c:formatCode>0.00%</c:formatCode>
                <c:ptCount val="10"/>
                <c:pt idx="0">
                  <c:v>0.3972</c:v>
                </c:pt>
                <c:pt idx="1">
                  <c:v>0.55220000000000002</c:v>
                </c:pt>
                <c:pt idx="2">
                  <c:v>0.64059999999999995</c:v>
                </c:pt>
                <c:pt idx="3">
                  <c:v>0.64659999999999995</c:v>
                </c:pt>
                <c:pt idx="4">
                  <c:v>0.65469999999999995</c:v>
                </c:pt>
                <c:pt idx="5">
                  <c:v>0.65880000000000005</c:v>
                </c:pt>
                <c:pt idx="6">
                  <c:v>0.65900000000000003</c:v>
                </c:pt>
                <c:pt idx="7">
                  <c:v>0.66090000000000004</c:v>
                </c:pt>
                <c:pt idx="8">
                  <c:v>0.66500000000000004</c:v>
                </c:pt>
                <c:pt idx="9">
                  <c:v>0.6704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59-4F3E-AF6C-9C8FC48B3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- 10 </a:t>
            </a:r>
            <a:r>
              <a:rPr lang="en-GB" b="1" baseline="0"/>
              <a:t>Iterations vs 30 Iterations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[Piranha_Project_Data.xlsx]Tabelle1!$O$22:$O$31</c:f>
              <c:numCache>
                <c:formatCode>0.00</c:formatCode>
                <c:ptCount val="10"/>
                <c:pt idx="0">
                  <c:v>0.46666666666666667</c:v>
                </c:pt>
                <c:pt idx="1">
                  <c:v>0.95</c:v>
                </c:pt>
                <c:pt idx="2">
                  <c:v>1.4333333333333333</c:v>
                </c:pt>
                <c:pt idx="3">
                  <c:v>1.9166666666666667</c:v>
                </c:pt>
                <c:pt idx="4">
                  <c:v>2.3833333333333333</c:v>
                </c:pt>
                <c:pt idx="5">
                  <c:v>2.8666666666666667</c:v>
                </c:pt>
                <c:pt idx="6">
                  <c:v>3.35</c:v>
                </c:pt>
                <c:pt idx="7">
                  <c:v>3.8333333333333335</c:v>
                </c:pt>
                <c:pt idx="8">
                  <c:v>4.3166666666666664</c:v>
                </c:pt>
                <c:pt idx="9">
                  <c:v>4.7833333333333332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6C-4937-ACFA-44A1297C3368}"/>
            </c:ext>
          </c:extLst>
        </c:ser>
        <c:ser>
          <c:idx val="0"/>
          <c:order val="1"/>
          <c:tx>
            <c:v>No Custom Epochs, 30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[Piranha_Project_Data.xlsx]Tabelle1!$O$32:$O$41</c:f>
              <c:numCache>
                <c:formatCode>0.00</c:formatCode>
                <c:ptCount val="10"/>
                <c:pt idx="0">
                  <c:v>1.45</c:v>
                </c:pt>
                <c:pt idx="1">
                  <c:v>2.9</c:v>
                </c:pt>
                <c:pt idx="2">
                  <c:v>4.3499999999999996</c:v>
                </c:pt>
                <c:pt idx="3">
                  <c:v>5.8</c:v>
                </c:pt>
                <c:pt idx="4">
                  <c:v>7.2333333333333334</c:v>
                </c:pt>
                <c:pt idx="5">
                  <c:v>8.6833333333333336</c:v>
                </c:pt>
                <c:pt idx="6">
                  <c:v>10.133333333333333</c:v>
                </c:pt>
                <c:pt idx="7">
                  <c:v>11.583333333333334</c:v>
                </c:pt>
                <c:pt idx="8">
                  <c:v>13.016666666666667</c:v>
                </c:pt>
                <c:pt idx="9">
                  <c:v>14.45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C-4937-ACFA-44A1297C3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- 10 Iterations vs 30 Iterations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[Piranha_Project_Data.xlsx]Tabelle1!$M$22:$M$31</c:f>
              <c:numCache>
                <c:formatCode>0.00%</c:formatCode>
                <c:ptCount val="10"/>
                <c:pt idx="0">
                  <c:v>0.3972</c:v>
                </c:pt>
                <c:pt idx="1">
                  <c:v>0.55220000000000002</c:v>
                </c:pt>
                <c:pt idx="2">
                  <c:v>0.64059999999999995</c:v>
                </c:pt>
                <c:pt idx="3">
                  <c:v>0.64659999999999995</c:v>
                </c:pt>
                <c:pt idx="4">
                  <c:v>0.65469999999999995</c:v>
                </c:pt>
                <c:pt idx="5">
                  <c:v>0.65880000000000005</c:v>
                </c:pt>
                <c:pt idx="6">
                  <c:v>0.65900000000000003</c:v>
                </c:pt>
                <c:pt idx="7">
                  <c:v>0.66090000000000004</c:v>
                </c:pt>
                <c:pt idx="8">
                  <c:v>0.66500000000000004</c:v>
                </c:pt>
                <c:pt idx="9">
                  <c:v>0.6704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4-456C-ACE8-2F041B87333B}"/>
            </c:ext>
          </c:extLst>
        </c:ser>
        <c:ser>
          <c:idx val="0"/>
          <c:order val="1"/>
          <c:tx>
            <c:v>No Custom Epochs, 30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[Piranha_Project_Data.xlsx]Tabelle1!$M$32:$M$41</c:f>
              <c:numCache>
                <c:formatCode>0.00%</c:formatCode>
                <c:ptCount val="10"/>
                <c:pt idx="0">
                  <c:v>0.64059999999999995</c:v>
                </c:pt>
                <c:pt idx="1">
                  <c:v>0.74</c:v>
                </c:pt>
                <c:pt idx="2">
                  <c:v>0.746</c:v>
                </c:pt>
                <c:pt idx="3">
                  <c:v>0.75649999999999995</c:v>
                </c:pt>
                <c:pt idx="4">
                  <c:v>0.75729999999999997</c:v>
                </c:pt>
                <c:pt idx="5">
                  <c:v>0.75900000000000001</c:v>
                </c:pt>
                <c:pt idx="6">
                  <c:v>0.75970000000000004</c:v>
                </c:pt>
                <c:pt idx="7">
                  <c:v>0.75919999999999999</c:v>
                </c:pt>
                <c:pt idx="8">
                  <c:v>0.75970000000000004</c:v>
                </c:pt>
                <c:pt idx="9">
                  <c:v>0.75960000000000005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A4-456C-ACE8-2F041B873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SecureML</a:t>
            </a:r>
            <a:r>
              <a:rPr lang="en-GB" b="1" baseline="0"/>
              <a:t> vs LeNET (30 Iterations)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SecureML, 30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[Piranha_Project_Data.xlsx]Tabelle1!$O$32:$O$41</c:f>
              <c:numCache>
                <c:formatCode>0.00</c:formatCode>
                <c:ptCount val="10"/>
                <c:pt idx="0">
                  <c:v>1.45</c:v>
                </c:pt>
                <c:pt idx="1">
                  <c:v>2.9</c:v>
                </c:pt>
                <c:pt idx="2">
                  <c:v>4.3499999999999996</c:v>
                </c:pt>
                <c:pt idx="3">
                  <c:v>5.8</c:v>
                </c:pt>
                <c:pt idx="4">
                  <c:v>7.2333333333333334</c:v>
                </c:pt>
                <c:pt idx="5">
                  <c:v>8.6833333333333336</c:v>
                </c:pt>
                <c:pt idx="6">
                  <c:v>10.133333333333333</c:v>
                </c:pt>
                <c:pt idx="7">
                  <c:v>11.583333333333334</c:v>
                </c:pt>
                <c:pt idx="8">
                  <c:v>13.016666666666667</c:v>
                </c:pt>
                <c:pt idx="9">
                  <c:v>14.45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4B-4939-B181-FA8FEBB846D9}"/>
            </c:ext>
          </c:extLst>
        </c:ser>
        <c:ser>
          <c:idx val="0"/>
          <c:order val="1"/>
          <c:tx>
            <c:v>LeNET, 30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[Piranha_Project_Data.xlsx]Tabelle1!$O$42:$O$51</c:f>
              <c:numCache>
                <c:formatCode>0.00</c:formatCode>
                <c:ptCount val="10"/>
                <c:pt idx="0">
                  <c:v>2.6666666666666665</c:v>
                </c:pt>
                <c:pt idx="1">
                  <c:v>5.3166666666666664</c:v>
                </c:pt>
                <c:pt idx="2">
                  <c:v>7.9833333333333334</c:v>
                </c:pt>
                <c:pt idx="3">
                  <c:v>10.566666666666666</c:v>
                </c:pt>
                <c:pt idx="4">
                  <c:v>13.233333333333333</c:v>
                </c:pt>
                <c:pt idx="5">
                  <c:v>15.916666666666666</c:v>
                </c:pt>
                <c:pt idx="6">
                  <c:v>18.600000000000001</c:v>
                </c:pt>
                <c:pt idx="7">
                  <c:v>21.283333333333335</c:v>
                </c:pt>
                <c:pt idx="8">
                  <c:v>23.966666666666665</c:v>
                </c:pt>
                <c:pt idx="9">
                  <c:v>26.65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4B-4939-B181-FA8FEBB84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- 10 Iterations vs 30 Iterations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SecureML, 30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[Piranha_Project_Data.xlsx]Tabelle1!$M$32:$M$41</c:f>
              <c:numCache>
                <c:formatCode>0.00%</c:formatCode>
                <c:ptCount val="10"/>
                <c:pt idx="0">
                  <c:v>0.64059999999999995</c:v>
                </c:pt>
                <c:pt idx="1">
                  <c:v>0.74</c:v>
                </c:pt>
                <c:pt idx="2">
                  <c:v>0.746</c:v>
                </c:pt>
                <c:pt idx="3">
                  <c:v>0.75649999999999995</c:v>
                </c:pt>
                <c:pt idx="4">
                  <c:v>0.75729999999999997</c:v>
                </c:pt>
                <c:pt idx="5">
                  <c:v>0.75900000000000001</c:v>
                </c:pt>
                <c:pt idx="6">
                  <c:v>0.75970000000000004</c:v>
                </c:pt>
                <c:pt idx="7">
                  <c:v>0.75919999999999999</c:v>
                </c:pt>
                <c:pt idx="8">
                  <c:v>0.75970000000000004</c:v>
                </c:pt>
                <c:pt idx="9">
                  <c:v>0.75960000000000005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7-462F-AE8B-980838EF64D5}"/>
            </c:ext>
          </c:extLst>
        </c:ser>
        <c:ser>
          <c:idx val="1"/>
          <c:order val="1"/>
          <c:tx>
            <c:v>LeNET, 30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[Piranha_Project_Data.xlsx]Tabelle1!$M$42:$M$51</c:f>
              <c:numCache>
                <c:formatCode>0.00%</c:formatCode>
                <c:ptCount val="10"/>
                <c:pt idx="0">
                  <c:v>0.29880000000000001</c:v>
                </c:pt>
                <c:pt idx="1">
                  <c:v>0.30349999999999999</c:v>
                </c:pt>
                <c:pt idx="2">
                  <c:v>0.30370000000000003</c:v>
                </c:pt>
                <c:pt idx="3">
                  <c:v>0.30349999999999999</c:v>
                </c:pt>
                <c:pt idx="4">
                  <c:v>0.30320000000000003</c:v>
                </c:pt>
                <c:pt idx="5">
                  <c:v>0.30399999999999999</c:v>
                </c:pt>
                <c:pt idx="6">
                  <c:v>0.30380000000000001</c:v>
                </c:pt>
                <c:pt idx="7">
                  <c:v>0.30420000000000003</c:v>
                </c:pt>
                <c:pt idx="8">
                  <c:v>0.30430000000000001</c:v>
                </c:pt>
                <c:pt idx="9">
                  <c:v>0.30430000000000001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67-462F-AE8B-980838EF6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</a:t>
            </a:r>
            <a:r>
              <a:rPr lang="en-GB" b="1" baseline="0"/>
              <a:t>- Fixed Point Precisions (2 PC)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30 Iterations)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26-Bit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[Piranha_Project_Data.xlsx]Tabelle1!$O$32:$O$41</c:f>
              <c:numCache>
                <c:formatCode>0.00</c:formatCode>
                <c:ptCount val="10"/>
                <c:pt idx="0">
                  <c:v>1.45</c:v>
                </c:pt>
                <c:pt idx="1">
                  <c:v>2.9</c:v>
                </c:pt>
                <c:pt idx="2">
                  <c:v>4.3499999999999996</c:v>
                </c:pt>
                <c:pt idx="3">
                  <c:v>5.8</c:v>
                </c:pt>
                <c:pt idx="4">
                  <c:v>7.2333333333333334</c:v>
                </c:pt>
                <c:pt idx="5">
                  <c:v>8.6833333333333336</c:v>
                </c:pt>
                <c:pt idx="6">
                  <c:v>10.133333333333333</c:v>
                </c:pt>
                <c:pt idx="7">
                  <c:v>11.583333333333334</c:v>
                </c:pt>
                <c:pt idx="8">
                  <c:v>13.016666666666667</c:v>
                </c:pt>
                <c:pt idx="9">
                  <c:v>14.45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92-4057-83D7-200796272D1C}"/>
            </c:ext>
          </c:extLst>
        </c:ser>
        <c:ser>
          <c:idx val="0"/>
          <c:order val="1"/>
          <c:tx>
            <c:v>12-Bit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[Piranha_Project_Data.xlsx]Tabelle1!$O$52:$O$61</c:f>
              <c:numCache>
                <c:formatCode>0.00</c:formatCode>
                <c:ptCount val="10"/>
                <c:pt idx="0">
                  <c:v>1.4333333333333333</c:v>
                </c:pt>
                <c:pt idx="1">
                  <c:v>2.8833333333333333</c:v>
                </c:pt>
                <c:pt idx="2">
                  <c:v>4.333333333333333</c:v>
                </c:pt>
                <c:pt idx="3">
                  <c:v>5.7666666666666666</c:v>
                </c:pt>
                <c:pt idx="4">
                  <c:v>7.2166666666666668</c:v>
                </c:pt>
                <c:pt idx="5">
                  <c:v>8.6666666666666661</c:v>
                </c:pt>
                <c:pt idx="6">
                  <c:v>10.1</c:v>
                </c:pt>
                <c:pt idx="7">
                  <c:v>11.566666666666666</c:v>
                </c:pt>
                <c:pt idx="8">
                  <c:v>13.05</c:v>
                </c:pt>
                <c:pt idx="9">
                  <c:v>14.55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92-4057-83D7-20079627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Fixed Point Precisions (2 PC)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30 Iterations)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26-Bit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[Piranha_Project_Data.xlsx]Tabelle1!$M$32:$M$41</c:f>
              <c:numCache>
                <c:formatCode>0.00%</c:formatCode>
                <c:ptCount val="10"/>
                <c:pt idx="0">
                  <c:v>0.64059999999999995</c:v>
                </c:pt>
                <c:pt idx="1">
                  <c:v>0.74</c:v>
                </c:pt>
                <c:pt idx="2">
                  <c:v>0.746</c:v>
                </c:pt>
                <c:pt idx="3">
                  <c:v>0.75649999999999995</c:v>
                </c:pt>
                <c:pt idx="4">
                  <c:v>0.75729999999999997</c:v>
                </c:pt>
                <c:pt idx="5">
                  <c:v>0.75900000000000001</c:v>
                </c:pt>
                <c:pt idx="6">
                  <c:v>0.75970000000000004</c:v>
                </c:pt>
                <c:pt idx="7">
                  <c:v>0.75919999999999999</c:v>
                </c:pt>
                <c:pt idx="8">
                  <c:v>0.75970000000000004</c:v>
                </c:pt>
                <c:pt idx="9">
                  <c:v>0.75960000000000005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8-4EFE-9B9D-5931F9D57E70}"/>
            </c:ext>
          </c:extLst>
        </c:ser>
        <c:ser>
          <c:idx val="1"/>
          <c:order val="1"/>
          <c:tx>
            <c:v>12-Bit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[Piranha_Project_Data.xlsx]Tabelle1!$M$52:$M$61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0.56659999999999999</c:v>
                </c:pt>
                <c:pt idx="7">
                  <c:v>0.56489999999999996</c:v>
                </c:pt>
                <c:pt idx="8">
                  <c:v>0.56210000000000004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D8-4EFE-9B9D-5931F9D57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</a:t>
            </a:r>
            <a:r>
              <a:rPr lang="en-GB" b="1" baseline="0"/>
              <a:t>- Fixed Point Precisions (2 PC)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30 Iterations)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26-Bit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[Piranha_Project_Data.xlsx]Tabelle1!$O$32:$O$41</c:f>
              <c:numCache>
                <c:formatCode>0.00</c:formatCode>
                <c:ptCount val="10"/>
                <c:pt idx="0">
                  <c:v>1.45</c:v>
                </c:pt>
                <c:pt idx="1">
                  <c:v>2.9</c:v>
                </c:pt>
                <c:pt idx="2">
                  <c:v>4.3499999999999996</c:v>
                </c:pt>
                <c:pt idx="3">
                  <c:v>5.8</c:v>
                </c:pt>
                <c:pt idx="4">
                  <c:v>7.2333333333333334</c:v>
                </c:pt>
                <c:pt idx="5">
                  <c:v>8.6833333333333336</c:v>
                </c:pt>
                <c:pt idx="6">
                  <c:v>10.133333333333333</c:v>
                </c:pt>
                <c:pt idx="7">
                  <c:v>11.583333333333334</c:v>
                </c:pt>
                <c:pt idx="8">
                  <c:v>13.016666666666667</c:v>
                </c:pt>
                <c:pt idx="9">
                  <c:v>14.45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92-4057-83D7-200796272D1C}"/>
            </c:ext>
          </c:extLst>
        </c:ser>
        <c:ser>
          <c:idx val="0"/>
          <c:order val="1"/>
          <c:tx>
            <c:v>12-Bit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[Piranha_Project_Data.xlsx]Tabelle1!$O$52:$O$61</c:f>
              <c:numCache>
                <c:formatCode>0.00</c:formatCode>
                <c:ptCount val="10"/>
                <c:pt idx="0">
                  <c:v>1.4333333333333333</c:v>
                </c:pt>
                <c:pt idx="1">
                  <c:v>2.8833333333333333</c:v>
                </c:pt>
                <c:pt idx="2">
                  <c:v>4.333333333333333</c:v>
                </c:pt>
                <c:pt idx="3">
                  <c:v>5.7666666666666666</c:v>
                </c:pt>
                <c:pt idx="4">
                  <c:v>7.2166666666666668</c:v>
                </c:pt>
                <c:pt idx="5">
                  <c:v>8.6666666666666661</c:v>
                </c:pt>
                <c:pt idx="6">
                  <c:v>10.1</c:v>
                </c:pt>
                <c:pt idx="7">
                  <c:v>11.566666666666666</c:v>
                </c:pt>
                <c:pt idx="8">
                  <c:v>13.05</c:v>
                </c:pt>
                <c:pt idx="9">
                  <c:v>14.55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92-4057-83D7-20079627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Fixed Point Precisions (2 PC)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30 Iterations)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26-Bit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[Piranha_Project_Data.xlsx]Tabelle1!$M$32:$M$41</c:f>
              <c:numCache>
                <c:formatCode>0.00%</c:formatCode>
                <c:ptCount val="10"/>
                <c:pt idx="0">
                  <c:v>0.64059999999999995</c:v>
                </c:pt>
                <c:pt idx="1">
                  <c:v>0.74</c:v>
                </c:pt>
                <c:pt idx="2">
                  <c:v>0.746</c:v>
                </c:pt>
                <c:pt idx="3">
                  <c:v>0.75649999999999995</c:v>
                </c:pt>
                <c:pt idx="4">
                  <c:v>0.75729999999999997</c:v>
                </c:pt>
                <c:pt idx="5">
                  <c:v>0.75900000000000001</c:v>
                </c:pt>
                <c:pt idx="6">
                  <c:v>0.75970000000000004</c:v>
                </c:pt>
                <c:pt idx="7">
                  <c:v>0.75919999999999999</c:v>
                </c:pt>
                <c:pt idx="8">
                  <c:v>0.75970000000000004</c:v>
                </c:pt>
                <c:pt idx="9">
                  <c:v>0.75960000000000005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8-4EFE-9B9D-5931F9D57E70}"/>
            </c:ext>
          </c:extLst>
        </c:ser>
        <c:ser>
          <c:idx val="1"/>
          <c:order val="1"/>
          <c:tx>
            <c:v>12-Bit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[Piranha_Project_Data.xlsx]Tabelle1!$M$52:$M$61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0.56659999999999999</c:v>
                </c:pt>
                <c:pt idx="7">
                  <c:v>0.56489999999999996</c:v>
                </c:pt>
                <c:pt idx="8">
                  <c:v>0.56210000000000004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D8-4EFE-9B9D-5931F9D57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</a:t>
            </a:r>
            <a:r>
              <a:rPr lang="en-GB" b="1" baseline="0"/>
              <a:t>- Fixed Point Precisions (3 PC)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3PC Falcon, 30 Iterations)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26-Bit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[Piranha_Project_Data.xlsx]Tabelle1!$O$72:$O$81</c:f>
              <c:numCache>
                <c:formatCode>0.00</c:formatCode>
                <c:ptCount val="10"/>
                <c:pt idx="0">
                  <c:v>1.4333333333333333</c:v>
                </c:pt>
                <c:pt idx="1">
                  <c:v>2.8833333333333333</c:v>
                </c:pt>
                <c:pt idx="2">
                  <c:v>4.333333333333333</c:v>
                </c:pt>
                <c:pt idx="3">
                  <c:v>5.7833333333333332</c:v>
                </c:pt>
                <c:pt idx="4">
                  <c:v>7.2166666666666668</c:v>
                </c:pt>
                <c:pt idx="5">
                  <c:v>8.6666666666666661</c:v>
                </c:pt>
                <c:pt idx="6">
                  <c:v>10.1</c:v>
                </c:pt>
                <c:pt idx="7">
                  <c:v>11.55</c:v>
                </c:pt>
                <c:pt idx="8">
                  <c:v>13</c:v>
                </c:pt>
                <c:pt idx="9">
                  <c:v>14.433333333333334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9-4328-BCFB-5E6F4BBC7D4E}"/>
            </c:ext>
          </c:extLst>
        </c:ser>
        <c:ser>
          <c:idx val="0"/>
          <c:order val="1"/>
          <c:tx>
            <c:v>12-Bit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[Piranha_Project_Data.xlsx]Tabelle1!$O$62:$O$71</c:f>
              <c:numCache>
                <c:formatCode>0.00</c:formatCode>
                <c:ptCount val="10"/>
                <c:pt idx="0">
                  <c:v>1.4666666666666666</c:v>
                </c:pt>
                <c:pt idx="1">
                  <c:v>2.9333333333333331</c:v>
                </c:pt>
                <c:pt idx="2">
                  <c:v>4.416666666666667</c:v>
                </c:pt>
                <c:pt idx="3">
                  <c:v>5.9</c:v>
                </c:pt>
                <c:pt idx="4">
                  <c:v>7.3833333333333337</c:v>
                </c:pt>
                <c:pt idx="5">
                  <c:v>8.8666666666666671</c:v>
                </c:pt>
                <c:pt idx="6">
                  <c:v>10.35</c:v>
                </c:pt>
                <c:pt idx="7">
                  <c:v>11.833333333333334</c:v>
                </c:pt>
                <c:pt idx="8">
                  <c:v>13.333333333333334</c:v>
                </c:pt>
                <c:pt idx="9">
                  <c:v>14.816666666666666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9-4328-BCFB-5E6F4BBC7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Medium Instance vs XL</a:t>
            </a:r>
            <a:r>
              <a:rPr lang="en-GB" b="1" baseline="0"/>
              <a:t> Instance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Tabelle1!$M$4:$M$9</c:f>
              <c:numCache>
                <c:formatCode>0.00%</c:formatCode>
                <c:ptCount val="6"/>
                <c:pt idx="0">
                  <c:v>0.7621</c:v>
                </c:pt>
                <c:pt idx="1">
                  <c:v>0.85670000000000002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A-4C92-AAA6-B1579C43C7F7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Tabelle1!$M$10:$M$15</c:f>
              <c:numCache>
                <c:formatCode>0.00%</c:formatCode>
                <c:ptCount val="6"/>
                <c:pt idx="0">
                  <c:v>0.7621</c:v>
                </c:pt>
                <c:pt idx="1">
                  <c:v>0.85660000000000003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A-4C92-AAA6-B1579C43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Fixed Point Precisions (3 PC)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3PC Falcon, 30 Iterations)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26-Bit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[Piranha_Project_Data.xlsx]Tabelle1!$M$72:$M$81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0.56599999999999995</c:v>
                </c:pt>
                <c:pt idx="7">
                  <c:v>0.56489999999999996</c:v>
                </c:pt>
                <c:pt idx="8">
                  <c:v>0.56200000000000006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11-4C3A-A338-6C7F8D922EBC}"/>
            </c:ext>
          </c:extLst>
        </c:ser>
        <c:ser>
          <c:idx val="1"/>
          <c:order val="1"/>
          <c:tx>
            <c:v>12-Bit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[Piranha_Project_Data.xlsx]Tabelle1!$M$62:$M$71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0.56659999999999999</c:v>
                </c:pt>
                <c:pt idx="7">
                  <c:v>0.56489999999999996</c:v>
                </c:pt>
                <c:pt idx="8">
                  <c:v>0.56210000000000004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11-4C3A-A338-6C7F8D9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</a:t>
            </a:r>
            <a:r>
              <a:rPr lang="en-GB" b="1" baseline="0"/>
              <a:t>- Fixed Point Precisions (3 PC)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3PC Falcon, 30 Iterations)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26-Bit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[Piranha_Project_Data.xlsx]Tabelle1!$O$72:$O$81</c:f>
              <c:numCache>
                <c:formatCode>0.00</c:formatCode>
                <c:ptCount val="10"/>
                <c:pt idx="0">
                  <c:v>1.4333333333333333</c:v>
                </c:pt>
                <c:pt idx="1">
                  <c:v>2.8833333333333333</c:v>
                </c:pt>
                <c:pt idx="2">
                  <c:v>4.333333333333333</c:v>
                </c:pt>
                <c:pt idx="3">
                  <c:v>5.7833333333333332</c:v>
                </c:pt>
                <c:pt idx="4">
                  <c:v>7.2166666666666668</c:v>
                </c:pt>
                <c:pt idx="5">
                  <c:v>8.6666666666666661</c:v>
                </c:pt>
                <c:pt idx="6">
                  <c:v>10.1</c:v>
                </c:pt>
                <c:pt idx="7">
                  <c:v>11.55</c:v>
                </c:pt>
                <c:pt idx="8">
                  <c:v>13</c:v>
                </c:pt>
                <c:pt idx="9">
                  <c:v>14.433333333333334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9-4328-BCFB-5E6F4BBC7D4E}"/>
            </c:ext>
          </c:extLst>
        </c:ser>
        <c:ser>
          <c:idx val="0"/>
          <c:order val="1"/>
          <c:tx>
            <c:v>12-Bit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[Piranha_Project_Data.xlsx]Tabelle1!$O$62:$O$71</c:f>
              <c:numCache>
                <c:formatCode>0.00</c:formatCode>
                <c:ptCount val="10"/>
                <c:pt idx="0">
                  <c:v>1.4666666666666666</c:v>
                </c:pt>
                <c:pt idx="1">
                  <c:v>2.9333333333333331</c:v>
                </c:pt>
                <c:pt idx="2">
                  <c:v>4.416666666666667</c:v>
                </c:pt>
                <c:pt idx="3">
                  <c:v>5.9</c:v>
                </c:pt>
                <c:pt idx="4">
                  <c:v>7.3833333333333337</c:v>
                </c:pt>
                <c:pt idx="5">
                  <c:v>8.8666666666666671</c:v>
                </c:pt>
                <c:pt idx="6">
                  <c:v>10.35</c:v>
                </c:pt>
                <c:pt idx="7">
                  <c:v>11.833333333333334</c:v>
                </c:pt>
                <c:pt idx="8">
                  <c:v>13.333333333333334</c:v>
                </c:pt>
                <c:pt idx="9">
                  <c:v>14.816666666666666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9-4328-BCFB-5E6F4BBC7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Fixed Point Precisions (3 PC)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3PC Falcon, 30 Iterations)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26-Bit Precision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[Piranha_Project_Data.xlsx]Tabelle1!$M$72:$M$81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0.56599999999999995</c:v>
                </c:pt>
                <c:pt idx="7">
                  <c:v>0.56489999999999996</c:v>
                </c:pt>
                <c:pt idx="8">
                  <c:v>0.56200000000000006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11-4C3A-A338-6C7F8D922EBC}"/>
            </c:ext>
          </c:extLst>
        </c:ser>
        <c:ser>
          <c:idx val="1"/>
          <c:order val="1"/>
          <c:tx>
            <c:v>12-Bit Precision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[Piranha_Project_Data.xlsx]Tabelle1!$M$62:$M$71</c:f>
              <c:numCache>
                <c:formatCode>0.00%</c:formatCode>
                <c:ptCount val="10"/>
                <c:pt idx="0">
                  <c:v>0.374</c:v>
                </c:pt>
                <c:pt idx="1">
                  <c:v>0.43780000000000002</c:v>
                </c:pt>
                <c:pt idx="2">
                  <c:v>0.50649999999999995</c:v>
                </c:pt>
                <c:pt idx="3">
                  <c:v>0.52759999999999996</c:v>
                </c:pt>
                <c:pt idx="4">
                  <c:v>0.55049999999999999</c:v>
                </c:pt>
                <c:pt idx="5">
                  <c:v>0.56520000000000004</c:v>
                </c:pt>
                <c:pt idx="6">
                  <c:v>0.56659999999999999</c:v>
                </c:pt>
                <c:pt idx="7">
                  <c:v>0.56489999999999996</c:v>
                </c:pt>
                <c:pt idx="8">
                  <c:v>0.56210000000000004</c:v>
                </c:pt>
                <c:pt idx="9">
                  <c:v>0.56240000000000001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11-4C3A-A338-6C7F8D922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Peak Memory use fw-bw</a:t>
            </a:r>
            <a:r>
              <a:rPr lang="en-GB" baseline="0"/>
              <a:t> pass in MB</a:t>
            </a:r>
          </a:p>
          <a:p>
            <a:pPr>
              <a:defRPr/>
            </a:pP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(Left = SecureML          /          Right = LeNET)</a:t>
            </a:r>
            <a:endParaRPr lang="en-GB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[Piranha_Project_Data.xlsx]Tabelle1!$F$236,[Piranha_Project_Data.xlsx]Tabelle1!$F$246,[Piranha_Project_Data.xlsx]Tabelle1!$F$256,[Piranha_Project_Data.xlsx]Tabelle1!$F$266</c:f>
              <c:numCache>
                <c:formatCode>General</c:formatCode>
                <c:ptCount val="4"/>
                <c:pt idx="0">
                  <c:v>12</c:v>
                </c:pt>
                <c:pt idx="1">
                  <c:v>26</c:v>
                </c:pt>
                <c:pt idx="2">
                  <c:v>12</c:v>
                </c:pt>
                <c:pt idx="3">
                  <c:v>26</c:v>
                </c:pt>
              </c:numCache>
            </c:numRef>
          </c:cat>
          <c:val>
            <c:numRef>
              <c:f>[Piranha_Project_Data.xlsx]Tabelle1!$L$236,[Piranha_Project_Data.xlsx]Tabelle1!$L$246,[Piranha_Project_Data.xlsx]Tabelle1!$L$256,[Piranha_Project_Data.xlsx]Tabelle1!$L$266</c:f>
              <c:numCache>
                <c:formatCode>0.00</c:formatCode>
                <c:ptCount val="4"/>
                <c:pt idx="0">
                  <c:v>21.65</c:v>
                </c:pt>
                <c:pt idx="1">
                  <c:v>21.65</c:v>
                </c:pt>
                <c:pt idx="2">
                  <c:v>839.46</c:v>
                </c:pt>
                <c:pt idx="3">
                  <c:v>839.46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C-4189-856D-5712F53B5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953567"/>
        <c:axId val="607620831"/>
      </c:barChart>
      <c:catAx>
        <c:axId val="472953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Fixed Point 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07620831"/>
        <c:crosses val="autoZero"/>
        <c:auto val="0"/>
        <c:lblAlgn val="ctr"/>
        <c:lblOffset val="100"/>
        <c:noMultiLvlLbl val="0"/>
      </c:catAx>
      <c:valAx>
        <c:axId val="60762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Peak memory fw-bw pass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47295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Medium Instance vs XL</a:t>
            </a:r>
            <a:r>
              <a:rPr lang="en-GB" b="1" baseline="0"/>
              <a:t> Instance 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Tabelle1!$O$4:$O$9</c:f>
              <c:numCache>
                <c:formatCode>0.00</c:formatCode>
                <c:ptCount val="6"/>
                <c:pt idx="0">
                  <c:v>11.333333333333334</c:v>
                </c:pt>
                <c:pt idx="1">
                  <c:v>22.65</c:v>
                </c:pt>
                <c:pt idx="2">
                  <c:v>33.983333333333334</c:v>
                </c:pt>
                <c:pt idx="3">
                  <c:v>45.3</c:v>
                </c:pt>
                <c:pt idx="4">
                  <c:v>56.55</c:v>
                </c:pt>
                <c:pt idx="5">
                  <c:v>67.816666666666663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5-438E-B5A4-EA7F704702CF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Tabelle1!$O$10:$O$15</c:f>
              <c:numCache>
                <c:formatCode>0.00</c:formatCode>
                <c:ptCount val="6"/>
                <c:pt idx="0">
                  <c:v>11.25</c:v>
                </c:pt>
                <c:pt idx="1">
                  <c:v>22.483333333333334</c:v>
                </c:pt>
                <c:pt idx="2">
                  <c:v>33.733333333333334</c:v>
                </c:pt>
                <c:pt idx="3">
                  <c:v>44.983333333333334</c:v>
                </c:pt>
                <c:pt idx="4">
                  <c:v>56.25</c:v>
                </c:pt>
                <c:pt idx="5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5-438E-B5A4-EA7F70470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Medium Instance vs XL</a:t>
            </a:r>
            <a:r>
              <a:rPr lang="en-GB" b="1" baseline="0"/>
              <a:t> Instance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Tabelle1!$M$4:$M$9</c:f>
              <c:numCache>
                <c:formatCode>0.00%</c:formatCode>
                <c:ptCount val="6"/>
                <c:pt idx="0">
                  <c:v>0.7621</c:v>
                </c:pt>
                <c:pt idx="1">
                  <c:v>0.85670000000000002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A-4C92-AAA6-B1579C43C7F7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Tabelle1!$M$10:$M$15</c:f>
              <c:numCache>
                <c:formatCode>0.00%</c:formatCode>
                <c:ptCount val="6"/>
                <c:pt idx="0">
                  <c:v>0.7621</c:v>
                </c:pt>
                <c:pt idx="1">
                  <c:v>0.85660000000000003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A-4C92-AAA6-B1579C43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Medium Instance vs XL</a:t>
            </a:r>
            <a:r>
              <a:rPr lang="en-GB" b="1" baseline="0"/>
              <a:t> Instance 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Tabelle1!$O$4:$O$9</c:f>
              <c:numCache>
                <c:formatCode>0.00</c:formatCode>
                <c:ptCount val="6"/>
                <c:pt idx="0">
                  <c:v>11.333333333333334</c:v>
                </c:pt>
                <c:pt idx="1">
                  <c:v>22.65</c:v>
                </c:pt>
                <c:pt idx="2">
                  <c:v>33.983333333333334</c:v>
                </c:pt>
                <c:pt idx="3">
                  <c:v>45.3</c:v>
                </c:pt>
                <c:pt idx="4">
                  <c:v>56.55</c:v>
                </c:pt>
                <c:pt idx="5">
                  <c:v>67.816666666666663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5-438E-B5A4-EA7F704702CF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Tabelle1!$O$10:$O$15</c:f>
              <c:numCache>
                <c:formatCode>0.00</c:formatCode>
                <c:ptCount val="6"/>
                <c:pt idx="0">
                  <c:v>11.25</c:v>
                </c:pt>
                <c:pt idx="1">
                  <c:v>22.483333333333334</c:v>
                </c:pt>
                <c:pt idx="2">
                  <c:v>33.733333333333334</c:v>
                </c:pt>
                <c:pt idx="3">
                  <c:v>44.983333333333334</c:v>
                </c:pt>
                <c:pt idx="4">
                  <c:v>56.25</c:v>
                </c:pt>
                <c:pt idx="5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5-438E-B5A4-EA7F70470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Medium Instance vs XL</a:t>
            </a:r>
            <a:r>
              <a:rPr lang="en-GB" b="1" baseline="0"/>
              <a:t> Instance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Medium (14 core, 90GB RAM)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Tabelle1!$K$4:$K$9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Tabelle1!$M$4:$M$9</c:f>
              <c:numCache>
                <c:formatCode>0.00%</c:formatCode>
                <c:ptCount val="6"/>
                <c:pt idx="0">
                  <c:v>0.7621</c:v>
                </c:pt>
                <c:pt idx="1">
                  <c:v>0.85670000000000002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FA-4C92-AAA6-B1579C43C7F7}"/>
            </c:ext>
          </c:extLst>
        </c:ser>
        <c:ser>
          <c:idx val="1"/>
          <c:order val="1"/>
          <c:tx>
            <c:v>Xlarge (42 core, 270GB RAM)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Tabelle1!$M$10:$M$15</c:f>
              <c:numCache>
                <c:formatCode>0.00%</c:formatCode>
                <c:ptCount val="6"/>
                <c:pt idx="0">
                  <c:v>0.7621</c:v>
                </c:pt>
                <c:pt idx="1">
                  <c:v>0.85660000000000003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A-4C92-AAA6-B1579C43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Custom Epochs</a:t>
            </a:r>
            <a:r>
              <a:rPr lang="en-GB" b="1" baseline="0"/>
              <a:t> vs Custom Iterations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6 Epochs, No Custom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[Piranha_Project_Data.xlsx]Tabelle1!$O$10:$O$15</c:f>
              <c:numCache>
                <c:formatCode>0.00</c:formatCode>
                <c:ptCount val="6"/>
                <c:pt idx="0">
                  <c:v>11.25</c:v>
                </c:pt>
                <c:pt idx="1">
                  <c:v>22.483333333333334</c:v>
                </c:pt>
                <c:pt idx="2">
                  <c:v>33.733333333333334</c:v>
                </c:pt>
                <c:pt idx="3">
                  <c:v>44.983333333333334</c:v>
                </c:pt>
                <c:pt idx="4">
                  <c:v>56.25</c:v>
                </c:pt>
                <c:pt idx="5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C5-4773-AE87-7B7278ECE323}"/>
            </c:ext>
          </c:extLst>
        </c:ser>
        <c:ser>
          <c:idx val="1"/>
          <c:order val="1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[Piranha_Project_Data.xlsx]Tabelle1!$O$22:$O$31</c:f>
              <c:numCache>
                <c:formatCode>0.00</c:formatCode>
                <c:ptCount val="10"/>
                <c:pt idx="0">
                  <c:v>0.46666666666666667</c:v>
                </c:pt>
                <c:pt idx="1">
                  <c:v>0.95</c:v>
                </c:pt>
                <c:pt idx="2">
                  <c:v>1.4333333333333333</c:v>
                </c:pt>
                <c:pt idx="3">
                  <c:v>1.9166666666666667</c:v>
                </c:pt>
                <c:pt idx="4">
                  <c:v>2.3833333333333333</c:v>
                </c:pt>
                <c:pt idx="5">
                  <c:v>2.8666666666666667</c:v>
                </c:pt>
                <c:pt idx="6">
                  <c:v>3.35</c:v>
                </c:pt>
                <c:pt idx="7">
                  <c:v>3.8333333333333335</c:v>
                </c:pt>
                <c:pt idx="8">
                  <c:v>4.3166666666666664</c:v>
                </c:pt>
                <c:pt idx="9">
                  <c:v>4.7833333333333332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C5-4773-AE87-7B7278ECE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Test Accuracy Comparison - Custom Epochs vs</a:t>
            </a:r>
            <a:r>
              <a:rPr lang="en-GB" b="1" baseline="0"/>
              <a:t> Custom Iterations</a:t>
            </a:r>
            <a:br>
              <a:rPr lang="en-GB" b="1" baseline="0"/>
            </a:br>
            <a:r>
              <a:rPr lang="en-GB" sz="1100" b="0" i="0" u="none" strike="noStrike" kern="1200" spc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r>
              <a:rPr lang="en-GB" b="1" baseline="0"/>
              <a:t> 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6 Epochs, No Custom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[Piranha_Project_Data.xlsx]Tabelle1!$M$10:$M$15</c:f>
              <c:numCache>
                <c:formatCode>0.00%</c:formatCode>
                <c:ptCount val="6"/>
                <c:pt idx="0">
                  <c:v>0.7621</c:v>
                </c:pt>
                <c:pt idx="1">
                  <c:v>0.85660000000000003</c:v>
                </c:pt>
                <c:pt idx="2">
                  <c:v>0.86660000000000004</c:v>
                </c:pt>
                <c:pt idx="3">
                  <c:v>0.94520000000000004</c:v>
                </c:pt>
                <c:pt idx="4">
                  <c:v>0.95130000000000003</c:v>
                </c:pt>
                <c:pt idx="5">
                  <c:v>0.95379999999999998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59-4F3E-AF6C-9C8FC48B33C6}"/>
            </c:ext>
          </c:extLst>
        </c:ser>
        <c:ser>
          <c:idx val="1"/>
          <c:order val="1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[Piranha_Project_Data.xlsx]Tabelle1!$M$22:$M$31</c:f>
              <c:numCache>
                <c:formatCode>0.00%</c:formatCode>
                <c:ptCount val="10"/>
                <c:pt idx="0">
                  <c:v>0.3972</c:v>
                </c:pt>
                <c:pt idx="1">
                  <c:v>0.55220000000000002</c:v>
                </c:pt>
                <c:pt idx="2">
                  <c:v>0.64059999999999995</c:v>
                </c:pt>
                <c:pt idx="3">
                  <c:v>0.64659999999999995</c:v>
                </c:pt>
                <c:pt idx="4">
                  <c:v>0.65469999999999995</c:v>
                </c:pt>
                <c:pt idx="5">
                  <c:v>0.65880000000000005</c:v>
                </c:pt>
                <c:pt idx="6">
                  <c:v>0.65900000000000003</c:v>
                </c:pt>
                <c:pt idx="7">
                  <c:v>0.66090000000000004</c:v>
                </c:pt>
                <c:pt idx="8">
                  <c:v>0.66500000000000004</c:v>
                </c:pt>
                <c:pt idx="9">
                  <c:v>0.6704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59-4F3E-AF6C-9C8FC48B3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Testing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Runtime Comparison - Custom Epochs</a:t>
            </a:r>
            <a:r>
              <a:rPr lang="en-GB" b="1" baseline="0"/>
              <a:t> vs Custom Iterations</a:t>
            </a:r>
            <a:br>
              <a:rPr lang="en-GB" baseline="0"/>
            </a:br>
            <a:r>
              <a:rPr lang="en-GB" sz="1100" i="0" baseline="0">
                <a:solidFill>
                  <a:schemeClr val="bg1">
                    <a:lumMod val="50000"/>
                  </a:schemeClr>
                </a:solidFill>
              </a:rPr>
              <a:t>(a100, 2PC SecureML, 26 bit Fixed Poit Precision)</a:t>
            </a:r>
            <a:endParaRPr lang="en-GB" i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6 Epochs, No Custom Iterations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[Piranha_Project_Data.xlsx]Tabelle1!$O$10:$O$15</c:f>
              <c:numCache>
                <c:formatCode>0.00</c:formatCode>
                <c:ptCount val="6"/>
                <c:pt idx="0">
                  <c:v>11.25</c:v>
                </c:pt>
                <c:pt idx="1">
                  <c:v>22.483333333333334</c:v>
                </c:pt>
                <c:pt idx="2">
                  <c:v>33.733333333333334</c:v>
                </c:pt>
                <c:pt idx="3">
                  <c:v>44.983333333333334</c:v>
                </c:pt>
                <c:pt idx="4">
                  <c:v>56.25</c:v>
                </c:pt>
                <c:pt idx="5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C5-4773-AE87-7B7278ECE323}"/>
            </c:ext>
          </c:extLst>
        </c:ser>
        <c:ser>
          <c:idx val="1"/>
          <c:order val="1"/>
          <c:tx>
            <c:v>No Custom Epochs, 10 Iterations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[Piranha_Project_Data.xlsx]Tabelle1!$K$22:$K$31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[Piranha_Project_Data.xlsx]Tabelle1!$O$22:$O$31</c:f>
              <c:numCache>
                <c:formatCode>0.00</c:formatCode>
                <c:ptCount val="10"/>
                <c:pt idx="0">
                  <c:v>0.46666666666666667</c:v>
                </c:pt>
                <c:pt idx="1">
                  <c:v>0.95</c:v>
                </c:pt>
                <c:pt idx="2">
                  <c:v>1.4333333333333333</c:v>
                </c:pt>
                <c:pt idx="3">
                  <c:v>1.9166666666666667</c:v>
                </c:pt>
                <c:pt idx="4">
                  <c:v>2.3833333333333333</c:v>
                </c:pt>
                <c:pt idx="5">
                  <c:v>2.8666666666666667</c:v>
                </c:pt>
                <c:pt idx="6">
                  <c:v>3.35</c:v>
                </c:pt>
                <c:pt idx="7">
                  <c:v>3.8333333333333335</c:v>
                </c:pt>
                <c:pt idx="8">
                  <c:v>4.3166666666666664</c:v>
                </c:pt>
                <c:pt idx="9">
                  <c:v>4.7833333333333332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C5-4773-AE87-7B7278ECE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659296"/>
        <c:axId val="1577735824"/>
      </c:lineChart>
      <c:catAx>
        <c:axId val="155565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77735824"/>
        <c:crosses val="autoZero"/>
        <c:auto val="1"/>
        <c:lblAlgn val="ctr"/>
        <c:lblOffset val="100"/>
        <c:noMultiLvlLbl val="0"/>
      </c:catAx>
      <c:valAx>
        <c:axId val="15777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556592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21:48:20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1 203,'63'1,"-11"0,-1-2,94-14,-90 8,0 2,0 3,66 5,-10 0,-26-2,92-3,-42-20,-77 12,-30 5,0 1,34 0,-24 3,1-1,45-11,-15 6,20-4,145-37,-178 41,30-5,81-10,-104 15,0 2,112 7,-56 0,-60-2,-21-2,-1 2,0 2,66 12,-64-8,21 5,-56-10,0 0,-1 0,1 0,-1 1,1 0,-1-1,0 1,0 0,1 1,-2-1,1 1,3 3,-6-6,0 1,0-1,0 1,0-1,-1 1,1-1,0 0,-1 1,1-1,0 1,-1-1,1 0,0 1,-1-1,1 0,0 1,-1-1,1 0,-1 0,1 1,-1-1,1 0,-1 0,1 0,-1 0,1 0,-1 0,1 1,-1-1,1 0,-1 0,1-1,-1 1,1 0,-1 0,0 0,-24 2,-48-3,42 0,-1 1,1 1,-60 11,66-7,-1-2,0 0,-39-3,39 0,0 0,1 2,-43 8,-22 2,4-2,44-4,-1-1,0-2,-77-6,23 0,-499 3,564-2,1-1,-60-14,60 9,0 2,-63-3,55 8,0-2,-42-9,46 8,-46 0,48 3,-56-8,27-3,0 3,-101-1,97 10,47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21:48:21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29,'31'0,"0"1,0-1,-1-2,55-11,-45 7,-1 1,1 2,0 2,50 5,6-1,677-3,-754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21:48:24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0,'443'0,"-417"2,49 8,18 1,478-9,-276-4,-255 6,-26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22:00:59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5379,'0'-31,"1"-1,-2 1,-1-1,-9-49,-3 13,-5-73,13 98,-12-42,-1-7,2-3,8 52,1 0,-2-83,9 27,4-86,7 119,-5 47,-2 0,1-30,-5-39,2-65,9 87,-6 46,0 0,0-28,10-128,-5 89,-5 51,13-43,-10 51,-2 0,0 0,0-36,6-23,-1 0,-8 55,1 1,7-32,-8 52,3-38,-1 1,-6-84,0 37,1 70,-10-49,7 49,-3-48,9-70,-4-107,-8 184,5 46,2 0,-1-27,6-41,-4-66,-2 121,-12-42,8 43,-5-47,8-279,8 190,-3-424,1 606,1-1,0 0,1 1,0-1,8 20,-6-20,0 1,-1 0,-1 0,0 0,0 17,-2-5,-1 12,2-1,7 38,6 59,-4-27,7 68,-7-122,-4-24,-2 0,3 56,-7-64,1 0,6 25,-4-25,-1 0,1 24,-4 9,-1-24,1 0,2 1,9 53,-7-61,0 0,-1 39,-2-38,0-1,8 41,-6-51,1 1,0-1,1 0,0 0,10 17,-12-22,1 0,-1 0,0 0,-1 0,0 1,0-1,-1 1,1 13,-4 78,-1-43,5-2,13 87,-9-69,-2 0,-7 74,1-23,2-74,1-15,-1 0,-2 0,-10 59,7-71,2 0,-1 29,3-28,-1-1,-6 29,2-18,2 1,1-1,4 64,0-60,-1 1,-10 69,-23 66,24-114,4-31,-2 57,6-56,-9 49,5-49,-1 50,7 1388,-1-1462,0-4,1 1,-1 0,0 0,0 0,-1-1,1 1,-1 0,1 0,-1-1,0 1,0-1,0 1,-3 4,3-9,-1 1,1-1,0 0,-1 0,1 0,0 0,0 0,0 0,1 0,-1 0,0 0,1 0,-1 0,1-4,-2 0,-2-4,-54-149,42 117,3 0,1-1,-9-71,15 56,3 0,5-83,1 30,-3-612,1 704,1-1,6-28,-3 28,-2 0,1-27,-5-1333,0 1360,-1 1,-6-29,3 28,2 0,-1-27,4 33,0 0,0 0,-2 1,0-1,0 1,-1-1,-1 1,0 0,-6-13,5 13,1 1,0-1,2 0,-1 0,1 0,0-14,-6-37,-14-89,12 77,9 59,-1 1,0 0,-1 0,-10-30,7 30,2-1,0 1,1-1,0 0,0-21,-8-49,-15-62,21 90,1 0,7-80,-1 28,-1 61,2 1,10-54,-7 77,16-47,-10 37,-3 0,-1 0,-1 0,1-41,-8 75,4-28,2 1,16-48,-14 51,-1 0,0-1,3-44,12-73,-25 623,6-241,-3 834,1-1053,1 1,6 28,-3-28,-2 0,1 27,-5 1005,3-1026,1 1,0-1,12 37,-9-37,0 0,-2 0,2 38,5 44,-6-75,0 46,-5 1410,1-1470,1 1,6 28,-4-28,0 0,0 27,-6 80,4 97,3-187,10 40,-8-49,-1 1,-1-1,0 35,-3 40,-6 145,-6-183,6-45,1 0,-1 28,-18 118,24-219,-4-150,-20 94,2 24,14 62,0 0,1-1,-2-39,-4-33,0-6,1 36,1 21,7 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4T22:01:10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5888,'0'0,"-1"-1,0 1,0 0,1-1,-1 1,0 0,0-1,1 1,-1-1,0 1,1-1,-1 0,1 1,-1-1,0 1,1-1,0 0,-1 0,1 1,-1-1,1 0,0 0,-1 1,1-1,0-1,-7-27,3 15,-1-7,0 1,1-1,1 0,0-39,3 33,-2 1,-7-36,2 22,3-2,1 1,5-82,1 28,-5 39,-13-85,8 70,3 1,7-82,0 29,-3-622,-1 725,-1 0,-6-27,3 26,2 0,-1-24,4-1133,1 537,0 621,1 0,6-27,-4 27,0-1,0-25,-7-104,5-116,9 201,-7 45,0 1,0-30,-2 11,1-1,2 1,2 0,11-37,-14 55,-1 0,1-42,-3 40,1 0,5-29,-1 9,-1 1,-2-1,-6-80,0 27,5 3,-4-100,1 185,-1 0,1 0,-2 0,1 0,-1 0,1 1,-2-1,1 1,-1 0,0 0,-5-6,9 12,-1 1,1-1,-1 0,1 0,0 1,-1-1,1 0,0 1,-1-1,1 0,0 1,-1-1,1 1,0-1,0 0,-1 1,1-1,0 1,0-1,0 1,0-1,0 1,0-1,0 1,0-1,0 1,0-1,0 1,0-1,0 1,0-1,0 1,-1 22,3 1231,-1-1238,0 0,8 30,2 29,11 78,-20-133,0 0,2 0,10 33,-8-33,-1 1,-1 1,2 21,-1-2,15 66,0 7,-11-54,-4-31,3 58,-9 2628,0-2694,-1-1,-6 27,3-27,2 1,-1 25,5 436,-2-462,-1-1,-6 29,3-28,2 0,-1 28,-18 140,23-221,1-7,-2 1,-1-1,-13-73,7 75,3 0,1-1,1 0,6-53,-1-3,-4 65,-9-47,5 47,-1-51,6-3292,2 3347,8-47,-6 46,3-44,-8-1046,0 1095,-2-1,-6-28,-1-5,8 40,-2 1,0 0,-7-17,6 20,1-1,0 1,1-1,1 1,-3-23,-3-22,4 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E76DF-E186-46F8-B6FE-08B7496630A2}" type="datetimeFigureOut">
              <a:rPr lang="en-CH" smtClean="0"/>
              <a:t>14/12/2023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D6137-74F2-47CE-9B6C-E41DC1454638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6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9F8-E304-4AC6-85A7-C393DB84527F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1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37C-ADCD-464E-B71F-74F84379D3AD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213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7B9-B573-4FEF-8898-20E2203B137B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95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40C-6F32-4D4E-9C8F-7AC154CDD704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28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366A-EE09-4173-9263-3E22EDDF2EB6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11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0CAB-180D-4807-B1B7-6CBC94E5B4AD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54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8733-9326-463F-A047-E9C5C663809E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9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7FF8-ACAB-4E69-97E1-7AA2711B568F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21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9E4-0F13-49A3-9BD8-BF5EF54E0158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87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647B-98A2-451F-BAB4-C7F2A3DAD544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801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E72-F55C-42B7-BAB6-AFEC5E7FA2F5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F69B-507D-4BB3-B551-AB09A6530F21}" type="datetime8">
              <a:rPr lang="en-CH" smtClean="0"/>
              <a:t>14/12/2023 22:04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1F1B-513B-42FA-B30A-83AD83B1261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894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766" y="1653634"/>
            <a:ext cx="7670667" cy="1034683"/>
          </a:xfrm>
        </p:spPr>
        <p:txBody>
          <a:bodyPr>
            <a:normAutofit fontScale="90000"/>
          </a:bodyPr>
          <a:lstStyle/>
          <a:p>
            <a:pPr algn="l"/>
            <a:r>
              <a:rPr lang="en-GB" sz="8900" dirty="0" err="1">
                <a:solidFill>
                  <a:schemeClr val="bg1"/>
                </a:solidFill>
              </a:rPr>
              <a:t>Piranha_Project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767" y="2647035"/>
            <a:ext cx="4929380" cy="78196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800" dirty="0">
                <a:solidFill>
                  <a:schemeClr val="bg1">
                    <a:lumMod val="85000"/>
                  </a:schemeClr>
                </a:solidFill>
              </a:rPr>
              <a:t>Accelerating Secure Multi-Party Computations with GPUs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22ED99B5-B081-287F-1476-4C50F90DC468}"/>
              </a:ext>
            </a:extLst>
          </p:cNvPr>
          <p:cNvSpPr txBox="1">
            <a:spLocks/>
          </p:cNvSpPr>
          <p:nvPr/>
        </p:nvSpPr>
        <p:spPr>
          <a:xfrm>
            <a:off x="1379413" y="5120352"/>
            <a:ext cx="4716586" cy="1034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University of Basel, 02.11.2023</a:t>
            </a:r>
          </a:p>
          <a:p>
            <a:pPr algn="l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PETHPC-HS23, Seminar Report</a:t>
            </a:r>
          </a:p>
          <a:p>
            <a:pPr algn="l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Joan Moser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4E21C9A-9D29-17EF-F375-80FD8117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05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10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Piranha to run on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SciCORE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Consistency, Power, Reproducibility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1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11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Piranha to run on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SciCORE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Consistency, Power, Reproducibility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6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12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Piranha to run on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SciCORE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Consistency, Power, Reproducibility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new combinations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the paper leave out?</a:t>
            </a: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7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13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36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14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95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15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573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16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811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17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903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18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Edit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by hand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6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19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Edit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by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Code to produce dataset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68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034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20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Edit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by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Code to produce dataset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Produce Locally and upload to GitHub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511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21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Edit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by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Code to produce dataset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Produce Locally and upload to GitHub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Building Piranha still not working!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46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Problems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22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work</a:t>
            </a:r>
          </a:p>
          <a:p>
            <a:pPr algn="l"/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SciCORE</a:t>
            </a:r>
            <a:r>
              <a:rPr lang="en-GB" sz="2800" dirty="0">
                <a:solidFill>
                  <a:srgbClr val="FF7D7D"/>
                </a:solidFill>
              </a:rPr>
              <a:t> Modules vs </a:t>
            </a:r>
            <a:r>
              <a:rPr lang="en-GB" sz="2800" dirty="0" err="1">
                <a:solidFill>
                  <a:srgbClr val="FF7D7D"/>
                </a:solidFill>
              </a:rPr>
              <a:t>sudo</a:t>
            </a:r>
            <a:r>
              <a:rPr lang="en-GB" sz="2800" dirty="0">
                <a:solidFill>
                  <a:srgbClr val="FF7D7D"/>
                </a:solidFill>
              </a:rPr>
              <a:t> apt install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Identify Modules or manually install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7D7D"/>
                </a:solidFill>
              </a:rPr>
              <a:t>Makefile</a:t>
            </a:r>
            <a:r>
              <a:rPr lang="en-GB" sz="2800" dirty="0">
                <a:solidFill>
                  <a:srgbClr val="FF7D7D"/>
                </a:solidFill>
              </a:rPr>
              <a:t>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Edit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by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Code to produce dataset not working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Produce Locally and upload to GitHub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Building Piranha still not working!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Different parts of </a:t>
            </a:r>
            <a:r>
              <a:rPr lang="en-GB" sz="2400" dirty="0" err="1">
                <a:solidFill>
                  <a:srgbClr val="6CA644"/>
                </a:solidFill>
              </a:rPr>
              <a:t>Makefile</a:t>
            </a:r>
            <a:r>
              <a:rPr lang="en-GB" sz="2400" dirty="0">
                <a:solidFill>
                  <a:srgbClr val="6CA644"/>
                </a:solidFill>
              </a:rPr>
              <a:t> compiled by different GCC versions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CA64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9BF415-78C6-0DD0-64FA-D0BB4AE45D1A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27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23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Piranha to run on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SciCORE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Consistency, Power, Reproducibility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new combinations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the paper leave out?</a:t>
            </a: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55911B-CE2C-1FF9-A9C8-7B906DDA1554}"/>
              </a:ext>
            </a:extLst>
          </p:cNvPr>
          <p:cNvSpPr/>
          <p:nvPr/>
        </p:nvSpPr>
        <p:spPr>
          <a:xfrm>
            <a:off x="144179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055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24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6CA644"/>
                </a:solidFill>
              </a:rPr>
              <a:t>Get Piranha to run on </a:t>
            </a:r>
            <a:r>
              <a:rPr lang="en-GB" sz="2800" dirty="0" err="1">
                <a:solidFill>
                  <a:srgbClr val="6CA644"/>
                </a:solidFill>
              </a:rPr>
              <a:t>SciCORE</a:t>
            </a:r>
            <a:endParaRPr lang="en-GB" sz="2800" dirty="0">
              <a:solidFill>
                <a:srgbClr val="6CA644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Consistency, Power, Reproducibility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7D7D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new combinations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the paper leave out?</a:t>
            </a: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0C8F9D-E113-85ED-A688-9766B5D4D735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84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25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6CA644"/>
                </a:solidFill>
              </a:rPr>
              <a:t>Get Piranha to run on </a:t>
            </a:r>
            <a:r>
              <a:rPr lang="en-GB" sz="2800" dirty="0" err="1">
                <a:solidFill>
                  <a:srgbClr val="6CA644"/>
                </a:solidFill>
              </a:rPr>
              <a:t>SciCORE</a:t>
            </a:r>
            <a:endParaRPr lang="en-GB" sz="2800" dirty="0">
              <a:solidFill>
                <a:srgbClr val="6CA644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Consistency, Power, Reproducibility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It’s Thursday morning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new combinations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did the paper leave out?</a:t>
            </a:r>
          </a:p>
          <a:p>
            <a:pPr algn="l"/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EE698C-4503-E383-A513-5610EF854407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510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My Project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26</a:t>
            </a:fld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D978EF4-8A2F-E766-E896-84C49AC38AC9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4AD633-5A0D-4CE6-24A1-5D06594C3034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4E0B5C6-2F6F-357D-2451-424FC1CC5081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1E45C3-B8A9-752B-B82B-F0DF526A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rgbClr val="6CA644"/>
                </a:solidFill>
              </a:rPr>
              <a:t>Get Piranha to run on </a:t>
            </a:r>
            <a:r>
              <a:rPr lang="en-GB" sz="2800" dirty="0" err="1">
                <a:solidFill>
                  <a:srgbClr val="6CA644"/>
                </a:solidFill>
              </a:rPr>
              <a:t>SciCORE</a:t>
            </a:r>
            <a:endParaRPr lang="en-GB" sz="2800" dirty="0">
              <a:solidFill>
                <a:srgbClr val="6CA644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CA644"/>
                </a:solidFill>
              </a:rPr>
              <a:t>Consistency, Power, Reproducibility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It’s Thursday morning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Try to reproduce some figures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What is the same what is different?</a:t>
            </a:r>
          </a:p>
          <a:p>
            <a:pPr marL="514350" indent="-514350" algn="l">
              <a:buFont typeface="+mj-lt"/>
              <a:buAutoNum type="arabicPeriod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Investigate new combinations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What did the paper leave out?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Piranha work?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parameters influence what?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AF1CABC-BAD4-B5F3-59D8-2FCB2353D5B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23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How </a:t>
            </a:r>
            <a:r>
              <a:rPr lang="en-GB" sz="4800" i="1" dirty="0"/>
              <a:t>does</a:t>
            </a:r>
            <a:r>
              <a:rPr lang="en-GB" sz="4800" dirty="0"/>
              <a:t> it work?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27</a:t>
            </a:fld>
            <a:endParaRPr lang="en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723D2C-4690-A7AD-43E1-004F065170EF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B9B1EB-A921-960B-2EF8-662EA4B755B9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2E0076-AF20-1939-0B97-2300D52DBC70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64518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How </a:t>
            </a:r>
            <a:r>
              <a:rPr lang="en-GB" sz="4800" i="1" dirty="0"/>
              <a:t>does</a:t>
            </a:r>
            <a:r>
              <a:rPr lang="en-GB" sz="4800" dirty="0"/>
              <a:t> it work?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28</a:t>
            </a:fld>
            <a:endParaRPr lang="en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976513-101D-1567-E39C-AA185DE76EF7}"/>
              </a:ext>
            </a:extLst>
          </p:cNvPr>
          <p:cNvSpPr/>
          <p:nvPr/>
        </p:nvSpPr>
        <p:spPr>
          <a:xfrm>
            <a:off x="1210867" y="2168155"/>
            <a:ext cx="2220627" cy="1198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piranha_build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MPC Protocol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723D2C-4690-A7AD-43E1-004F065170EF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B9B1EB-A921-960B-2EF8-662EA4B755B9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2E0076-AF20-1939-0B97-2300D52DBC70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763787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How </a:t>
            </a:r>
            <a:r>
              <a:rPr lang="en-GB" sz="4800" i="1" dirty="0"/>
              <a:t>does</a:t>
            </a:r>
            <a:r>
              <a:rPr lang="en-GB" sz="4800" dirty="0"/>
              <a:t> it work?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29</a:t>
            </a:fld>
            <a:endParaRPr lang="en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976513-101D-1567-E39C-AA185DE76EF7}"/>
              </a:ext>
            </a:extLst>
          </p:cNvPr>
          <p:cNvSpPr/>
          <p:nvPr/>
        </p:nvSpPr>
        <p:spPr>
          <a:xfrm>
            <a:off x="1210867" y="2168155"/>
            <a:ext cx="2220627" cy="1198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piranha_build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MPC Protocol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723D2C-4690-A7AD-43E1-004F065170EF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B9B1EB-A921-960B-2EF8-662EA4B755B9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2E0076-AF20-1939-0B97-2300D52DBC70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322F2DA-2EB0-ADA7-C5C2-082590A97F1F}"/>
              </a:ext>
            </a:extLst>
          </p:cNvPr>
          <p:cNvSpPr/>
          <p:nvPr/>
        </p:nvSpPr>
        <p:spPr>
          <a:xfrm>
            <a:off x="8749336" y="2170975"/>
            <a:ext cx="2604464" cy="2703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Config.json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Party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 model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Epochs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Iterations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Size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40024753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How </a:t>
            </a:r>
            <a:r>
              <a:rPr lang="en-GB" sz="4800" i="1" dirty="0"/>
              <a:t>does</a:t>
            </a:r>
            <a:r>
              <a:rPr lang="en-GB" sz="4800" dirty="0"/>
              <a:t> it work?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30</a:t>
            </a:fld>
            <a:endParaRPr lang="en-CH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038B6B8-FE70-9608-F190-50740B05BE5F}"/>
              </a:ext>
            </a:extLst>
          </p:cNvPr>
          <p:cNvSpPr/>
          <p:nvPr/>
        </p:nvSpPr>
        <p:spPr>
          <a:xfrm>
            <a:off x="4152035" y="2168155"/>
            <a:ext cx="3876759" cy="27061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Piranha Run</a:t>
            </a: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./</a:t>
            </a:r>
            <a:r>
              <a:rPr lang="en-GB" dirty="0" err="1">
                <a:solidFill>
                  <a:schemeClr val="tx1"/>
                </a:solidFill>
              </a:rPr>
              <a:t>piranha_build</a:t>
            </a:r>
            <a:r>
              <a:rPr lang="en-GB" dirty="0">
                <a:solidFill>
                  <a:schemeClr val="tx1"/>
                </a:solidFill>
              </a:rPr>
              <a:t> –p 0 –c </a:t>
            </a:r>
            <a:r>
              <a:rPr lang="en-GB" dirty="0" err="1">
                <a:solidFill>
                  <a:schemeClr val="tx1"/>
                </a:solidFill>
              </a:rPr>
              <a:t>config.json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976513-101D-1567-E39C-AA185DE76EF7}"/>
              </a:ext>
            </a:extLst>
          </p:cNvPr>
          <p:cNvSpPr/>
          <p:nvPr/>
        </p:nvSpPr>
        <p:spPr>
          <a:xfrm>
            <a:off x="1210867" y="2168155"/>
            <a:ext cx="2220627" cy="1198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piranha_build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MPC Protocol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723D2C-4690-A7AD-43E1-004F065170EF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B9B1EB-A921-960B-2EF8-662EA4B755B9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2E0076-AF20-1939-0B97-2300D52DBC70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322F2DA-2EB0-ADA7-C5C2-082590A97F1F}"/>
              </a:ext>
            </a:extLst>
          </p:cNvPr>
          <p:cNvSpPr/>
          <p:nvPr/>
        </p:nvSpPr>
        <p:spPr>
          <a:xfrm>
            <a:off x="8749336" y="2170975"/>
            <a:ext cx="2604464" cy="2703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Config.json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Party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 model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Epochs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Iterations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Size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03925155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How </a:t>
            </a:r>
            <a:r>
              <a:rPr lang="en-GB" sz="4800" i="1" dirty="0"/>
              <a:t>does</a:t>
            </a:r>
            <a:r>
              <a:rPr lang="en-GB" sz="4800" dirty="0"/>
              <a:t> it work?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31</a:t>
            </a:fld>
            <a:endParaRPr lang="en-CH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038B6B8-FE70-9608-F190-50740B05BE5F}"/>
              </a:ext>
            </a:extLst>
          </p:cNvPr>
          <p:cNvSpPr/>
          <p:nvPr/>
        </p:nvSpPr>
        <p:spPr>
          <a:xfrm>
            <a:off x="4152035" y="2168155"/>
            <a:ext cx="3876759" cy="27061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Piranha Run</a:t>
            </a: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./</a:t>
            </a:r>
            <a:r>
              <a:rPr lang="en-GB" dirty="0" err="1">
                <a:solidFill>
                  <a:schemeClr val="tx1"/>
                </a:solidFill>
              </a:rPr>
              <a:t>piranha_build</a:t>
            </a:r>
            <a:r>
              <a:rPr lang="en-GB" dirty="0">
                <a:solidFill>
                  <a:schemeClr val="tx1"/>
                </a:solidFill>
              </a:rPr>
              <a:t> –p 0 –c </a:t>
            </a:r>
            <a:r>
              <a:rPr lang="en-GB" dirty="0" err="1">
                <a:solidFill>
                  <a:schemeClr val="tx1"/>
                </a:solidFill>
              </a:rPr>
              <a:t>config.json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976513-101D-1567-E39C-AA185DE76EF7}"/>
              </a:ext>
            </a:extLst>
          </p:cNvPr>
          <p:cNvSpPr/>
          <p:nvPr/>
        </p:nvSpPr>
        <p:spPr>
          <a:xfrm>
            <a:off x="1210867" y="2168155"/>
            <a:ext cx="2220627" cy="1198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piranha_build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MPC Protocol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723D2C-4690-A7AD-43E1-004F065170EF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0B9B1EB-A921-960B-2EF8-662EA4B755B9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2E0076-AF20-1939-0B97-2300D52DBC70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322F2DA-2EB0-ADA7-C5C2-082590A97F1F}"/>
              </a:ext>
            </a:extLst>
          </p:cNvPr>
          <p:cNvSpPr/>
          <p:nvPr/>
        </p:nvSpPr>
        <p:spPr>
          <a:xfrm>
            <a:off x="8749336" y="2170975"/>
            <a:ext cx="2604464" cy="2703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Config.json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Party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 model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Epochs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Iterations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Size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9E31FE1-5937-7BAC-B770-5AFA7B3718FB}"/>
              </a:ext>
            </a:extLst>
          </p:cNvPr>
          <p:cNvCxnSpPr>
            <a:cxnSpLocks/>
            <a:stCxn id="5" idx="2"/>
            <a:endCxn id="19" idx="2"/>
          </p:cNvCxnSpPr>
          <p:nvPr/>
        </p:nvCxnSpPr>
        <p:spPr>
          <a:xfrm rot="16200000" flipH="1">
            <a:off x="3481169" y="2206476"/>
            <a:ext cx="670178" cy="29901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9E5751A-4601-7D77-65CE-4DD7BCE97A83}"/>
              </a:ext>
            </a:extLst>
          </p:cNvPr>
          <p:cNvCxnSpPr>
            <a:cxnSpLocks/>
            <a:stCxn id="11" idx="2"/>
            <a:endCxn id="19" idx="6"/>
          </p:cNvCxnSpPr>
          <p:nvPr/>
        </p:nvCxnSpPr>
        <p:spPr>
          <a:xfrm rot="5400000" flipH="1">
            <a:off x="8041682" y="2864454"/>
            <a:ext cx="837697" cy="3182075"/>
          </a:xfrm>
          <a:prstGeom prst="bentConnector4">
            <a:avLst>
              <a:gd name="adj1" fmla="val -27289"/>
              <a:gd name="adj2" fmla="val 508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14C5A53E-25B4-1F84-BD71-5973EC5CE8DA}"/>
              </a:ext>
            </a:extLst>
          </p:cNvPr>
          <p:cNvSpPr/>
          <p:nvPr/>
        </p:nvSpPr>
        <p:spPr>
          <a:xfrm>
            <a:off x="5311335" y="3678933"/>
            <a:ext cx="1558158" cy="715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a100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EE44A8-5305-5A51-E74E-7FB425A1DFCB}"/>
              </a:ext>
            </a:extLst>
          </p:cNvPr>
          <p:cNvSpPr txBox="1"/>
          <p:nvPr/>
        </p:nvSpPr>
        <p:spPr>
          <a:xfrm>
            <a:off x="3041757" y="5876361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Output!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CCEA44A-D06F-19A2-927E-09B43EEA778B}"/>
              </a:ext>
            </a:extLst>
          </p:cNvPr>
          <p:cNvCxnSpPr>
            <a:stCxn id="19" idx="4"/>
            <a:endCxn id="28" idx="0"/>
          </p:cNvCxnSpPr>
          <p:nvPr/>
        </p:nvCxnSpPr>
        <p:spPr>
          <a:xfrm>
            <a:off x="6090414" y="4394351"/>
            <a:ext cx="0" cy="148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8463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Project Questions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32</a:t>
            </a:fld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3C8CE5-5401-8E1B-E844-221BE0731BFA}"/>
              </a:ext>
            </a:extLst>
          </p:cNvPr>
          <p:cNvSpPr txBox="1"/>
          <p:nvPr/>
        </p:nvSpPr>
        <p:spPr>
          <a:xfrm>
            <a:off x="1312804" y="1767944"/>
            <a:ext cx="9179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Reproduce Figure 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 – Accuracy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Does fixed point precision impact runtime / memory?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Reproduce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of different MPC protocols &amp; NN models</a:t>
            </a:r>
          </a:p>
          <a:p>
            <a:pPr lvl="1"/>
            <a:endParaRPr lang="en-GB" sz="2000" dirty="0"/>
          </a:p>
          <a:p>
            <a:endParaRPr lang="en-GB" sz="32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96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Project Questions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33</a:t>
            </a:fld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3C8CE5-5401-8E1B-E844-221BE0731BFA}"/>
              </a:ext>
            </a:extLst>
          </p:cNvPr>
          <p:cNvSpPr txBox="1"/>
          <p:nvPr/>
        </p:nvSpPr>
        <p:spPr>
          <a:xfrm>
            <a:off x="1312804" y="1767944"/>
            <a:ext cx="91791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Reproduce Figure 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Point Precision – Accuracy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Does fixed point precision impact runtime / memory?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Reproduce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 of different MPC protocols &amp; NN models</a:t>
            </a:r>
          </a:p>
          <a:p>
            <a:pPr lvl="1"/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7D7D"/>
                </a:solidFill>
              </a:rPr>
              <a:t>It’s Thursday!</a:t>
            </a:r>
            <a:endParaRPr lang="en-GB" sz="3200" b="1" dirty="0">
              <a:solidFill>
                <a:srgbClr val="FF7D7D"/>
              </a:solidFill>
            </a:endParaRPr>
          </a:p>
          <a:p>
            <a:endParaRPr lang="en-GB" sz="32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4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</a:t>
            </a:r>
            <a:r>
              <a:rPr lang="en-GB" sz="4800" dirty="0" err="1"/>
              <a:t>SciCORE</a:t>
            </a:r>
            <a:r>
              <a:rPr lang="en-GB" sz="4800" dirty="0"/>
              <a:t> instance to use?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34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2527EE9-478D-F02D-0ACA-779F5448A19F}"/>
              </a:ext>
            </a:extLst>
          </p:cNvPr>
          <p:cNvSpPr/>
          <p:nvPr/>
        </p:nvSpPr>
        <p:spPr>
          <a:xfrm>
            <a:off x="1976926" y="2874330"/>
            <a:ext cx="2957680" cy="14693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Medium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(14 cores, 90GB RAM)</a:t>
            </a:r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0B9FAB-0619-C1D0-78AC-29CB4CF82386}"/>
              </a:ext>
            </a:extLst>
          </p:cNvPr>
          <p:cNvSpPr/>
          <p:nvPr/>
        </p:nvSpPr>
        <p:spPr>
          <a:xfrm>
            <a:off x="6866043" y="2190103"/>
            <a:ext cx="4264411" cy="283804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err="1">
                <a:solidFill>
                  <a:schemeClr val="tx1"/>
                </a:solidFill>
              </a:rPr>
              <a:t>XLarge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(42 cores, 270GB RAM)</a:t>
            </a:r>
            <a:endParaRPr lang="en-CH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7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</a:t>
            </a:r>
            <a:r>
              <a:rPr lang="en-GB" sz="4800" dirty="0" err="1"/>
              <a:t>SciCORE</a:t>
            </a:r>
            <a:r>
              <a:rPr lang="en-GB" sz="4800" dirty="0"/>
              <a:t> instance to use?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35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04D60ADD-544C-D91A-3DE6-397E52944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590306"/>
              </p:ext>
            </p:extLst>
          </p:nvPr>
        </p:nvGraphicFramePr>
        <p:xfrm>
          <a:off x="793015" y="1293573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9C98F14-5367-4C61-9DE1-0B408A1AF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575265"/>
              </p:ext>
            </p:extLst>
          </p:nvPr>
        </p:nvGraphicFramePr>
        <p:xfrm>
          <a:off x="5365058" y="3429000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071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</a:t>
            </a:r>
            <a:r>
              <a:rPr lang="en-GB" sz="4800" dirty="0" err="1"/>
              <a:t>SciCORE</a:t>
            </a:r>
            <a:r>
              <a:rPr lang="en-GB" sz="4800" dirty="0"/>
              <a:t> instance to use?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36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04D60ADD-544C-D91A-3DE6-397E52944265}"/>
              </a:ext>
            </a:extLst>
          </p:cNvPr>
          <p:cNvGraphicFramePr>
            <a:graphicFrameLocks/>
          </p:cNvGraphicFramePr>
          <p:nvPr/>
        </p:nvGraphicFramePr>
        <p:xfrm>
          <a:off x="793015" y="1293573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9C98F14-5367-4C61-9DE1-0B408A1AFC89}"/>
              </a:ext>
            </a:extLst>
          </p:cNvPr>
          <p:cNvGraphicFramePr>
            <a:graphicFrameLocks/>
          </p:cNvGraphicFramePr>
          <p:nvPr/>
        </p:nvGraphicFramePr>
        <p:xfrm>
          <a:off x="5365058" y="3429000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2AC2AD00-8D5A-8F26-3095-3DD64131EF1A}"/>
              </a:ext>
            </a:extLst>
          </p:cNvPr>
          <p:cNvSpPr txBox="1"/>
          <p:nvPr/>
        </p:nvSpPr>
        <p:spPr>
          <a:xfrm>
            <a:off x="1724353" y="4580240"/>
            <a:ext cx="19805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7D7D"/>
                </a:solidFill>
              </a:rPr>
              <a:t>VERY slow</a:t>
            </a:r>
          </a:p>
          <a:p>
            <a:r>
              <a:rPr lang="en-GB" sz="2000" b="1" dirty="0">
                <a:solidFill>
                  <a:srgbClr val="FF7D7D"/>
                </a:solidFill>
              </a:rPr>
              <a:t>&gt;1h vs &gt;10 min</a:t>
            </a:r>
            <a:endParaRPr lang="en-CH" sz="2000" b="1" dirty="0">
              <a:solidFill>
                <a:srgbClr val="FF7D7D"/>
              </a:solidFill>
            </a:endParaRP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8ABC625-8640-81A6-64A7-F556FB8FB27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704897" y="4012324"/>
            <a:ext cx="1198179" cy="101419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3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</a:t>
            </a:r>
            <a:r>
              <a:rPr lang="en-GB" sz="4800" dirty="0" err="1"/>
              <a:t>SciCORE</a:t>
            </a:r>
            <a:r>
              <a:rPr lang="en-GB" sz="4800" dirty="0"/>
              <a:t> instance to use?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37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04D60ADD-544C-D91A-3DE6-397E52944265}"/>
              </a:ext>
            </a:extLst>
          </p:cNvPr>
          <p:cNvGraphicFramePr>
            <a:graphicFrameLocks/>
          </p:cNvGraphicFramePr>
          <p:nvPr/>
        </p:nvGraphicFramePr>
        <p:xfrm>
          <a:off x="793015" y="1293573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9C98F14-5367-4C61-9DE1-0B408A1AFC89}"/>
              </a:ext>
            </a:extLst>
          </p:cNvPr>
          <p:cNvGraphicFramePr>
            <a:graphicFrameLocks/>
          </p:cNvGraphicFramePr>
          <p:nvPr/>
        </p:nvGraphicFramePr>
        <p:xfrm>
          <a:off x="5365058" y="3429000"/>
          <a:ext cx="6254600" cy="3041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2AC2AD00-8D5A-8F26-3095-3DD64131EF1A}"/>
              </a:ext>
            </a:extLst>
          </p:cNvPr>
          <p:cNvSpPr txBox="1"/>
          <p:nvPr/>
        </p:nvSpPr>
        <p:spPr>
          <a:xfrm>
            <a:off x="1724353" y="4580240"/>
            <a:ext cx="19805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7D7D"/>
                </a:solidFill>
              </a:rPr>
              <a:t>VERY slow</a:t>
            </a:r>
          </a:p>
          <a:p>
            <a:r>
              <a:rPr lang="en-GB" sz="2000" b="1" dirty="0">
                <a:solidFill>
                  <a:srgbClr val="FF7D7D"/>
                </a:solidFill>
              </a:rPr>
              <a:t>&gt;1h vs &gt;10 min</a:t>
            </a:r>
            <a:endParaRPr lang="en-CH" sz="2000" b="1" dirty="0">
              <a:solidFill>
                <a:srgbClr val="FF7D7D"/>
              </a:solidFill>
            </a:endParaRP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8ABC625-8640-81A6-64A7-F556FB8FB27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704897" y="4012324"/>
            <a:ext cx="1198179" cy="101419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8E7CA40-36B3-C145-529B-F7AF584E68DF}"/>
              </a:ext>
            </a:extLst>
          </p:cNvPr>
          <p:cNvSpPr txBox="1"/>
          <p:nvPr/>
        </p:nvSpPr>
        <p:spPr>
          <a:xfrm>
            <a:off x="7279172" y="1812375"/>
            <a:ext cx="39698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/>
              <a:t>SciCORE</a:t>
            </a:r>
            <a:r>
              <a:rPr lang="en-GB" sz="2800" dirty="0"/>
              <a:t> Instance doesn’t seem to make a </a:t>
            </a:r>
            <a:r>
              <a:rPr lang="en-GB" sz="2800" dirty="0" err="1"/>
              <a:t>diffrence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7281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We are worse!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38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BC58A0A-755C-8EE5-F614-4A4BE7405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8" y="1369929"/>
            <a:ext cx="6654917" cy="411814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0A8B74-F940-8379-E8F2-93C5EA972183}"/>
              </a:ext>
            </a:extLst>
          </p:cNvPr>
          <p:cNvSpPr txBox="1"/>
          <p:nvPr/>
        </p:nvSpPr>
        <p:spPr>
          <a:xfrm>
            <a:off x="9264098" y="1990975"/>
            <a:ext cx="3969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Only 95% in &gt;1h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89D106C-D154-83A7-373D-E61F6E204C33}"/>
              </a:ext>
            </a:extLst>
          </p:cNvPr>
          <p:cNvCxnSpPr>
            <a:stCxn id="3" idx="1"/>
          </p:cNvCxnSpPr>
          <p:nvPr/>
        </p:nvCxnSpPr>
        <p:spPr>
          <a:xfrm flipH="1">
            <a:off x="7625301" y="2252585"/>
            <a:ext cx="1638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5813B4E-D57F-3973-8789-B41CF1E8B715}"/>
                  </a:ext>
                </a:extLst>
              </p14:cNvPr>
              <p14:cNvContentPartPr/>
              <p14:nvPr/>
            </p14:nvContentPartPr>
            <p14:xfrm>
              <a:off x="2416743" y="2200899"/>
              <a:ext cx="1074240" cy="741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5813B4E-D57F-3973-8789-B41CF1E8B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3103" y="2092899"/>
                <a:ext cx="1181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1386BBF-B4E3-968F-9C4F-C1172400A8F9}"/>
                  </a:ext>
                </a:extLst>
              </p14:cNvPr>
              <p14:cNvContentPartPr/>
              <p14:nvPr/>
            </p14:nvContentPartPr>
            <p14:xfrm>
              <a:off x="4150143" y="2263539"/>
              <a:ext cx="484560" cy="111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1386BBF-B4E3-968F-9C4F-C1172400A8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6503" y="2155539"/>
                <a:ext cx="592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481F004-0546-A1DD-7078-33A57AA6239C}"/>
                  </a:ext>
                </a:extLst>
              </p14:cNvPr>
              <p14:cNvContentPartPr/>
              <p14:nvPr/>
            </p14:nvContentPartPr>
            <p14:xfrm>
              <a:off x="7012863" y="2249859"/>
              <a:ext cx="560880" cy="1152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481F004-0546-A1DD-7078-33A57AA623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8863" y="2141859"/>
                <a:ext cx="668520" cy="2271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FF213BFB-0B5E-4241-B2D5-44307951B216}"/>
              </a:ext>
            </a:extLst>
          </p:cNvPr>
          <p:cNvSpPr/>
          <p:nvPr/>
        </p:nvSpPr>
        <p:spPr>
          <a:xfrm>
            <a:off x="144338" y="324899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819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Why?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39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4748CF-BC89-8EEA-843B-64CF044381F1}"/>
              </a:ext>
            </a:extLst>
          </p:cNvPr>
          <p:cNvSpPr txBox="1"/>
          <p:nvPr/>
        </p:nvSpPr>
        <p:spPr>
          <a:xfrm>
            <a:off x="6241743" y="440987"/>
            <a:ext cx="542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Set Iterations instead of Epochs?</a:t>
            </a:r>
          </a:p>
        </p:txBody>
      </p:sp>
    </p:spTree>
    <p:extLst>
      <p:ext uri="{BB962C8B-B14F-4D97-AF65-F5344CB8AC3E}">
        <p14:creationId xmlns:p14="http://schemas.microsoft.com/office/powerpoint/2010/main" val="75432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1721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Why?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40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4748CF-BC89-8EEA-843B-64CF044381F1}"/>
              </a:ext>
            </a:extLst>
          </p:cNvPr>
          <p:cNvSpPr txBox="1"/>
          <p:nvPr/>
        </p:nvSpPr>
        <p:spPr>
          <a:xfrm>
            <a:off x="6241743" y="440987"/>
            <a:ext cx="542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Set Iterations instead of Epochs?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FB626A55-5D90-4DB2-B75A-93505C5E29ED}"/>
              </a:ext>
            </a:extLst>
          </p:cNvPr>
          <p:cNvGraphicFramePr>
            <a:graphicFrameLocks/>
          </p:cNvGraphicFramePr>
          <p:nvPr/>
        </p:nvGraphicFramePr>
        <p:xfrm>
          <a:off x="719972" y="971817"/>
          <a:ext cx="8233197" cy="294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0CD9199E-DB46-4043-8E09-A12D08CFF667}"/>
              </a:ext>
            </a:extLst>
          </p:cNvPr>
          <p:cNvGraphicFramePr>
            <a:graphicFrameLocks/>
          </p:cNvGraphicFramePr>
          <p:nvPr/>
        </p:nvGraphicFramePr>
        <p:xfrm>
          <a:off x="838199" y="3731485"/>
          <a:ext cx="8114969" cy="3011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1749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Why?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41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4748CF-BC89-8EEA-843B-64CF044381F1}"/>
              </a:ext>
            </a:extLst>
          </p:cNvPr>
          <p:cNvSpPr txBox="1"/>
          <p:nvPr/>
        </p:nvSpPr>
        <p:spPr>
          <a:xfrm>
            <a:off x="6241743" y="440987"/>
            <a:ext cx="542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Set Iterations instead of Epochs?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FB626A55-5D90-4DB2-B75A-93505C5E29ED}"/>
              </a:ext>
            </a:extLst>
          </p:cNvPr>
          <p:cNvGraphicFramePr>
            <a:graphicFrameLocks/>
          </p:cNvGraphicFramePr>
          <p:nvPr/>
        </p:nvGraphicFramePr>
        <p:xfrm>
          <a:off x="719972" y="971817"/>
          <a:ext cx="8233197" cy="294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0CD9199E-DB46-4043-8E09-A12D08CFF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78881"/>
              </p:ext>
            </p:extLst>
          </p:nvPr>
        </p:nvGraphicFramePr>
        <p:xfrm>
          <a:off x="838199" y="3731485"/>
          <a:ext cx="8114969" cy="3011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D1A413A-8056-3490-1015-05C6D8805EB5}"/>
              </a:ext>
            </a:extLst>
          </p:cNvPr>
          <p:cNvSpPr txBox="1"/>
          <p:nvPr/>
        </p:nvSpPr>
        <p:spPr>
          <a:xfrm>
            <a:off x="9684051" y="5750224"/>
            <a:ext cx="198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7D7D"/>
                </a:solidFill>
              </a:rPr>
              <a:t>Too low!</a:t>
            </a:r>
            <a:endParaRPr lang="en-CH" sz="2000" b="1" dirty="0">
              <a:solidFill>
                <a:srgbClr val="FF7D7D"/>
              </a:solidFill>
            </a:endParaRP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1F559532-484E-2592-84FC-FFCC51CAEF0F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6873767" y="6042611"/>
            <a:ext cx="2810285" cy="292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8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Why?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42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A8F19A79-33F4-4DA0-B4E5-4CB41A902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919004"/>
              </p:ext>
            </p:extLst>
          </p:nvPr>
        </p:nvGraphicFramePr>
        <p:xfrm>
          <a:off x="719971" y="1092950"/>
          <a:ext cx="8233197" cy="282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29EDE691-F5D1-4945-9897-31AB06727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599900"/>
              </p:ext>
            </p:extLst>
          </p:nvPr>
        </p:nvGraphicFramePr>
        <p:xfrm>
          <a:off x="931805" y="3913475"/>
          <a:ext cx="7933083" cy="282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8704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NN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43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4270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NN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44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9D36D70-9E57-4B2E-A3E7-DE59F1D3E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981574"/>
              </p:ext>
            </p:extLst>
          </p:nvPr>
        </p:nvGraphicFramePr>
        <p:xfrm>
          <a:off x="793015" y="1210381"/>
          <a:ext cx="7238048" cy="270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2EC058B1-708A-488B-AA6B-D741B7F55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967310"/>
              </p:ext>
            </p:extLst>
          </p:nvPr>
        </p:nvGraphicFramePr>
        <p:xfrm>
          <a:off x="793015" y="3791905"/>
          <a:ext cx="7238048" cy="306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566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FPP?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45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0B3094A-C81C-45EE-9B87-53E94872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48856"/>
              </p:ext>
            </p:extLst>
          </p:nvPr>
        </p:nvGraphicFramePr>
        <p:xfrm>
          <a:off x="931805" y="1149857"/>
          <a:ext cx="7242616" cy="265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E14D1C1D-CB7F-4AB2-926A-C9DF7BE31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134316"/>
              </p:ext>
            </p:extLst>
          </p:nvPr>
        </p:nvGraphicFramePr>
        <p:xfrm>
          <a:off x="918492" y="3881897"/>
          <a:ext cx="7255929" cy="274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991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FPP?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46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0B3094A-C81C-45EE-9B87-53E9487270E9}"/>
              </a:ext>
            </a:extLst>
          </p:cNvPr>
          <p:cNvGraphicFramePr>
            <a:graphicFrameLocks/>
          </p:cNvGraphicFramePr>
          <p:nvPr/>
        </p:nvGraphicFramePr>
        <p:xfrm>
          <a:off x="931805" y="1149857"/>
          <a:ext cx="7242616" cy="265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E14D1C1D-CB7F-4AB2-926A-C9DF7BE31E5F}"/>
              </a:ext>
            </a:extLst>
          </p:cNvPr>
          <p:cNvGraphicFramePr>
            <a:graphicFrameLocks/>
          </p:cNvGraphicFramePr>
          <p:nvPr/>
        </p:nvGraphicFramePr>
        <p:xfrm>
          <a:off x="918492" y="3881897"/>
          <a:ext cx="7255929" cy="274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53A0A98-DCA0-ED11-1F5D-2F1D7BBB56DD}"/>
              </a:ext>
            </a:extLst>
          </p:cNvPr>
          <p:cNvSpPr txBox="1"/>
          <p:nvPr/>
        </p:nvSpPr>
        <p:spPr>
          <a:xfrm>
            <a:off x="9037664" y="4006943"/>
            <a:ext cx="2615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7D7D"/>
                </a:solidFill>
              </a:rPr>
              <a:t>Suspiciously high</a:t>
            </a:r>
            <a:endParaRPr lang="en-CH" sz="1600" b="1" dirty="0">
              <a:solidFill>
                <a:srgbClr val="FF7D7D"/>
              </a:solidFill>
            </a:endParaRP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829948E-F176-6995-F01B-98E789D1FFA6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6897414" y="4237775"/>
            <a:ext cx="2140250" cy="1965953"/>
          </a:xfrm>
          <a:prstGeom prst="bentConnector3">
            <a:avLst>
              <a:gd name="adj1" fmla="val 216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36EB8CD7-ACFE-BCF2-82A0-81F21739F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80" y="1179597"/>
            <a:ext cx="3448078" cy="2470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474DC4D-BBD8-0750-92D2-5F3C50850462}"/>
                  </a:ext>
                </a:extLst>
              </p14:cNvPr>
              <p14:cNvContentPartPr/>
              <p14:nvPr/>
            </p14:nvContentPartPr>
            <p14:xfrm>
              <a:off x="9047508" y="1216676"/>
              <a:ext cx="169560" cy="232740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474DC4D-BBD8-0750-92D2-5F3C508504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3508" y="1108676"/>
                <a:ext cx="277200" cy="25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337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4" y="115174"/>
            <a:ext cx="107504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MPC protocol?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47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21CFA7-5E5C-4944-A817-E92C9DB47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6590"/>
              </p:ext>
            </p:extLst>
          </p:nvPr>
        </p:nvGraphicFramePr>
        <p:xfrm>
          <a:off x="787465" y="1149857"/>
          <a:ext cx="7883569" cy="2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7AA2E3C-3B7C-4560-AFEC-BB0A2BB28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43445"/>
              </p:ext>
            </p:extLst>
          </p:nvPr>
        </p:nvGraphicFramePr>
        <p:xfrm>
          <a:off x="793014" y="4092333"/>
          <a:ext cx="7817585" cy="284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614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4" y="115174"/>
            <a:ext cx="107504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Maybe we need a different MPC protocol?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48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21CFA7-5E5C-4944-A817-E92C9DB477A6}"/>
              </a:ext>
            </a:extLst>
          </p:cNvPr>
          <p:cNvGraphicFramePr>
            <a:graphicFrameLocks/>
          </p:cNvGraphicFramePr>
          <p:nvPr/>
        </p:nvGraphicFramePr>
        <p:xfrm>
          <a:off x="787465" y="1149857"/>
          <a:ext cx="7883569" cy="2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7AA2E3C-3B7C-4560-AFEC-BB0A2BB28536}"/>
              </a:ext>
            </a:extLst>
          </p:cNvPr>
          <p:cNvGraphicFramePr>
            <a:graphicFrameLocks/>
          </p:cNvGraphicFramePr>
          <p:nvPr/>
        </p:nvGraphicFramePr>
        <p:xfrm>
          <a:off x="793014" y="4092333"/>
          <a:ext cx="7817585" cy="284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1DF24707-F7BB-DDEE-5EF4-897D5AE066EA}"/>
              </a:ext>
            </a:extLst>
          </p:cNvPr>
          <p:cNvSpPr txBox="1"/>
          <p:nvPr/>
        </p:nvSpPr>
        <p:spPr>
          <a:xfrm>
            <a:off x="9431803" y="4321448"/>
            <a:ext cx="2615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7D7D"/>
                </a:solidFill>
              </a:rPr>
              <a:t>Should be ~10% according to paper</a:t>
            </a:r>
            <a:endParaRPr lang="en-CH" sz="1600" b="1" dirty="0">
              <a:solidFill>
                <a:srgbClr val="FF7D7D"/>
              </a:solidFill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6CD189CB-23E5-4A3E-9F25-8CE56F2DA1A1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7291553" y="4736946"/>
            <a:ext cx="2140250" cy="1781289"/>
          </a:xfrm>
          <a:prstGeom prst="bentConnector3">
            <a:avLst>
              <a:gd name="adj1" fmla="val 34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1EFD3304-73CE-5043-2024-6D8605B12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34" y="1596858"/>
            <a:ext cx="3076060" cy="22041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0F5CF9E8-FEB7-E1E7-4161-FCEE01A2271C}"/>
                  </a:ext>
                </a:extLst>
              </p14:cNvPr>
              <p14:cNvContentPartPr/>
              <p14:nvPr/>
            </p14:nvContentPartPr>
            <p14:xfrm>
              <a:off x="9497868" y="1474759"/>
              <a:ext cx="79920" cy="21564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0F5CF9E8-FEB7-E1E7-4161-FCEE01A227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4228" y="1366759"/>
                <a:ext cx="187560" cy="23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2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Memory Management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49</a:t>
            </a:fld>
            <a:endParaRPr lang="en-CH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CC8BE3-7F63-42D6-F8FA-9CF18A707ADD}"/>
              </a:ext>
            </a:extLst>
          </p:cNvPr>
          <p:cNvSpPr/>
          <p:nvPr/>
        </p:nvSpPr>
        <p:spPr>
          <a:xfrm>
            <a:off x="144338" y="324900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51D558B-4FE1-3F34-2466-ACCCE34302C8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8BE011-84E9-420F-A269-BAD3644E40EF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870A0B4-FC0D-64A6-F40F-D86CC5BCC157}"/>
              </a:ext>
            </a:extLst>
          </p:cNvPr>
          <p:cNvSpPr/>
          <p:nvPr/>
        </p:nvSpPr>
        <p:spPr>
          <a:xfrm>
            <a:off x="144338" y="57650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6EFB62-F2D4-3F96-27E4-2F1A38C83799}"/>
              </a:ext>
            </a:extLst>
          </p:cNvPr>
          <p:cNvSpPr/>
          <p:nvPr/>
        </p:nvSpPr>
        <p:spPr>
          <a:xfrm>
            <a:off x="128414" y="732950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3AD7401-1F8F-2EC5-1E21-58EB36762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604470"/>
              </p:ext>
            </p:extLst>
          </p:nvPr>
        </p:nvGraphicFramePr>
        <p:xfrm>
          <a:off x="1045511" y="1633967"/>
          <a:ext cx="6001675" cy="449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32E6AC0-0543-DE44-82F0-1C48AD8B1A27}"/>
              </a:ext>
            </a:extLst>
          </p:cNvPr>
          <p:cNvSpPr txBox="1"/>
          <p:nvPr/>
        </p:nvSpPr>
        <p:spPr>
          <a:xfrm>
            <a:off x="7444020" y="2937365"/>
            <a:ext cx="48257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Same output, </a:t>
            </a:r>
          </a:p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iteration, </a:t>
            </a:r>
          </a:p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epoch, </a:t>
            </a:r>
          </a:p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different fixed point precision</a:t>
            </a:r>
            <a:endParaRPr lang="en-CH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MPC Protocols very slow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6507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Conclusion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50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2350975"/>
            <a:ext cx="8477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Piranha is useful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(in 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Not read for use yet!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Bugs in </a:t>
            </a:r>
            <a:r>
              <a:rPr lang="en-GB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Makefile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Bugs in configs,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Bugs when parsing,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Ect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C675E2-11BA-47BA-82B9-D000AD0E9786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B0F1C7-296D-968B-AEC4-6D0F5539FCA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rgbClr val="FFEA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842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51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5806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52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Misunderstood the Project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Not just swapping a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7791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53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Misunderstood the Project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Not just swapping a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Decided Experiments too early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Didn’t know runtime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Build on top of previous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331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54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Misunderstood the Project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Not just swapping a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Decided Experiments too early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Didn’t know runtime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Build on top of previous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Evaluation had to be slimmed down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Very few reruns to verify results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Couldn’t do proper analysis as hoped</a:t>
            </a:r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7618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55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Misunderstood the Project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Not just swapping a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Decided Experiments too early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Didn’t know runtime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Build on top of previous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Evaluation had to be slimmed down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Very few reruns to verify results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Couldn’t do proper analysis as hoped</a:t>
            </a:r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Sometimes it is what it is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	Stay flexible, get help</a:t>
            </a:r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7973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10317220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sz="4800" dirty="0"/>
              <a:t>What went wrong?</a:t>
            </a:r>
            <a:endParaRPr lang="en-CH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D7D04-5927-EEBF-3E03-282CE40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56</a:t>
            </a:fld>
            <a:endParaRPr lang="en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A58C95-AFA7-6450-4155-890F939F2803}"/>
              </a:ext>
            </a:extLst>
          </p:cNvPr>
          <p:cNvSpPr txBox="1"/>
          <p:nvPr/>
        </p:nvSpPr>
        <p:spPr>
          <a:xfrm>
            <a:off x="1504950" y="1198427"/>
            <a:ext cx="84772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Misunderstood the Project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Not just swapping a few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Decided Experiments too early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Didn’t know runtime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Build on top of previous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7D7D"/>
                </a:solidFill>
              </a:rPr>
              <a:t>Evaluation had to be slimmed down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Very few reruns to verify results</a:t>
            </a:r>
          </a:p>
          <a:p>
            <a:pPr lvl="1"/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Couldn’t do proper analysis as hoped</a:t>
            </a:r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Sometimes it is what it is</a:t>
            </a:r>
          </a:p>
          <a:p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	Stay flexible, get help</a:t>
            </a:r>
          </a:p>
          <a:p>
            <a:endParaRPr lang="en-GB" sz="2800" dirty="0"/>
          </a:p>
          <a:p>
            <a:pPr lvl="1"/>
            <a:endParaRPr lang="en-GB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094E3CE-D323-9929-02EB-6B1E99F9757E}"/>
              </a:ext>
            </a:extLst>
          </p:cNvPr>
          <p:cNvSpPr/>
          <p:nvPr/>
        </p:nvSpPr>
        <p:spPr>
          <a:xfrm>
            <a:off x="144338" y="199097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D02B4D4-D948-A214-CD91-F415AED26B35}"/>
              </a:ext>
            </a:extLst>
          </p:cNvPr>
          <p:cNvSpPr/>
          <p:nvPr/>
        </p:nvSpPr>
        <p:spPr>
          <a:xfrm>
            <a:off x="144338" y="4507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FFF7A8-0EAD-A76C-7B77-670F205450BF}"/>
              </a:ext>
            </a:extLst>
          </p:cNvPr>
          <p:cNvSpPr txBox="1"/>
          <p:nvPr/>
        </p:nvSpPr>
        <p:spPr>
          <a:xfrm>
            <a:off x="5980921" y="5771575"/>
            <a:ext cx="4582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Special thanks to Osman!</a:t>
            </a:r>
            <a:endParaRPr lang="en-CH" sz="3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85098E-A882-93FF-25D1-40C270980A27}"/>
              </a:ext>
            </a:extLst>
          </p:cNvPr>
          <p:cNvSpPr txBox="1"/>
          <p:nvPr/>
        </p:nvSpPr>
        <p:spPr>
          <a:xfrm>
            <a:off x="7546706" y="925386"/>
            <a:ext cx="42357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Beware ye who enter here!</a:t>
            </a:r>
          </a:p>
          <a:p>
            <a:pPr algn="ctr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https://github.com/Samuraig5/piranha</a:t>
            </a:r>
            <a:endParaRPr lang="en-CH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MPC Protocols very slow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GPU Acceleration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534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MPC Protocols very slow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GPU Acceleration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Requires specialist knowledge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752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MPC Protocols very slow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GPU Acceleration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Requires specialist knowledge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Piranha!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0DD9-F82C-940B-D750-CAC11305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05" y="115174"/>
            <a:ext cx="5949843" cy="1034683"/>
          </a:xfrm>
          <a:noFill/>
        </p:spPr>
        <p:txBody>
          <a:bodyPr>
            <a:noAutofit/>
          </a:bodyPr>
          <a:lstStyle/>
          <a:p>
            <a:pPr algn="l"/>
            <a:r>
              <a:rPr lang="en-GB" dirty="0"/>
              <a:t>A Quick Reminder</a:t>
            </a:r>
            <a:endParaRPr lang="en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FFFEBF-03C3-5719-2AEC-CDA9DC50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05" y="1511300"/>
            <a:ext cx="10739495" cy="501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Neural Networks on sensitive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Violates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MPC Protocols can preserve 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MPC Protocols very slow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GPU Acceleration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Requires specialist knowledge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6CA644"/>
                </a:solidFill>
              </a:rPr>
              <a:t>Piranha!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7D7D"/>
                </a:solidFill>
              </a:rPr>
              <a:t>But…</a:t>
            </a:r>
          </a:p>
          <a:p>
            <a:pPr lvl="1" algn="l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486A18-A51D-0AC7-C719-B6DDAFD86C2A}"/>
              </a:ext>
            </a:extLst>
          </p:cNvPr>
          <p:cNvSpPr/>
          <p:nvPr/>
        </p:nvSpPr>
        <p:spPr>
          <a:xfrm>
            <a:off x="0" y="0"/>
            <a:ext cx="64867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B6053F-4AFC-689C-24C0-BE9AD8B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F1B-513B-42FA-B30A-83AD83B1261F}" type="slidenum">
              <a:rPr lang="en-CH" smtClean="0"/>
              <a:t>9</a:t>
            </a:fld>
            <a:endParaRPr lang="en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11E83C-6267-6155-67F3-7B6EE688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5314278"/>
            <a:ext cx="7113665" cy="1349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202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1913</Words>
  <Application>Microsoft Office PowerPoint</Application>
  <PresentationFormat>Breitbild</PresentationFormat>
  <Paragraphs>482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</vt:lpstr>
      <vt:lpstr>Piranha_Project</vt:lpstr>
      <vt:lpstr>A Quick Reminder</vt:lpstr>
      <vt:lpstr>A Quick Reminder</vt:lpstr>
      <vt:lpstr>A Quick Reminder</vt:lpstr>
      <vt:lpstr>A Quick Reminder</vt:lpstr>
      <vt:lpstr>A Quick Reminder</vt:lpstr>
      <vt:lpstr>A Quick Reminder</vt:lpstr>
      <vt:lpstr>A Quick Reminder</vt:lpstr>
      <vt:lpstr>A Quick Reminder</vt:lpstr>
      <vt:lpstr>My Project</vt:lpstr>
      <vt:lpstr>My Project</vt:lpstr>
      <vt:lpstr>My Project</vt:lpstr>
      <vt:lpstr>My Problems</vt:lpstr>
      <vt:lpstr>My Problems</vt:lpstr>
      <vt:lpstr>My Problems</vt:lpstr>
      <vt:lpstr>My Problems</vt:lpstr>
      <vt:lpstr>My Problems</vt:lpstr>
      <vt:lpstr>My Problems</vt:lpstr>
      <vt:lpstr>My Problems</vt:lpstr>
      <vt:lpstr>My Problems</vt:lpstr>
      <vt:lpstr>My Problems</vt:lpstr>
      <vt:lpstr>My Problems</vt:lpstr>
      <vt:lpstr>My Project</vt:lpstr>
      <vt:lpstr>My Project</vt:lpstr>
      <vt:lpstr>My Project</vt:lpstr>
      <vt:lpstr>My Project</vt:lpstr>
      <vt:lpstr>How does it work?</vt:lpstr>
      <vt:lpstr>How does it work?</vt:lpstr>
      <vt:lpstr>How does it work?</vt:lpstr>
      <vt:lpstr>How does it work?</vt:lpstr>
      <vt:lpstr>How does it work?</vt:lpstr>
      <vt:lpstr>Project Questions</vt:lpstr>
      <vt:lpstr>Project Questions</vt:lpstr>
      <vt:lpstr>What SciCORE instance to use?</vt:lpstr>
      <vt:lpstr>What SciCORE instance to use?</vt:lpstr>
      <vt:lpstr>What SciCORE instance to use?</vt:lpstr>
      <vt:lpstr>What SciCORE instance to use?</vt:lpstr>
      <vt:lpstr>We are worse!</vt:lpstr>
      <vt:lpstr>Why?</vt:lpstr>
      <vt:lpstr>Why?</vt:lpstr>
      <vt:lpstr>Why?</vt:lpstr>
      <vt:lpstr>Why?</vt:lpstr>
      <vt:lpstr>Maybe we need a different NN</vt:lpstr>
      <vt:lpstr>Maybe we need a different NN</vt:lpstr>
      <vt:lpstr>Maybe we need a different FPP?</vt:lpstr>
      <vt:lpstr>Maybe we need a different FPP?</vt:lpstr>
      <vt:lpstr>Maybe we need a different MPC protocol?</vt:lpstr>
      <vt:lpstr>Maybe we need a different MPC protocol?</vt:lpstr>
      <vt:lpstr>Memory Management</vt:lpstr>
      <vt:lpstr>Conclusion</vt:lpstr>
      <vt:lpstr>What went wrong?</vt:lpstr>
      <vt:lpstr>What went wrong?</vt:lpstr>
      <vt:lpstr>What went wrong?</vt:lpstr>
      <vt:lpstr>What went wrong?</vt:lpstr>
      <vt:lpstr>What went wrong?</vt:lpstr>
      <vt:lpstr>What went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Piranha</dc:title>
  <dc:creator>Gian Moser</dc:creator>
  <cp:lastModifiedBy>Gian Moser</cp:lastModifiedBy>
  <cp:revision>22</cp:revision>
  <dcterms:created xsi:type="dcterms:W3CDTF">2023-11-02T12:13:02Z</dcterms:created>
  <dcterms:modified xsi:type="dcterms:W3CDTF">2023-12-14T22:13:46Z</dcterms:modified>
</cp:coreProperties>
</file>