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93" r:id="rId2"/>
    <p:sldId id="257" r:id="rId3"/>
    <p:sldId id="258" r:id="rId4"/>
    <p:sldId id="259" r:id="rId5"/>
    <p:sldId id="30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4" r:id="rId22"/>
    <p:sldId id="275" r:id="rId23"/>
    <p:sldId id="276" r:id="rId24"/>
    <p:sldId id="277" r:id="rId25"/>
    <p:sldId id="278" r:id="rId26"/>
    <p:sldId id="296" r:id="rId27"/>
    <p:sldId id="279" r:id="rId28"/>
    <p:sldId id="280" r:id="rId29"/>
    <p:sldId id="281" r:id="rId30"/>
    <p:sldId id="295" r:id="rId31"/>
    <p:sldId id="283" r:id="rId32"/>
    <p:sldId id="292" r:id="rId33"/>
    <p:sldId id="284" r:id="rId34"/>
    <p:sldId id="285" r:id="rId35"/>
    <p:sldId id="286" r:id="rId36"/>
    <p:sldId id="287" r:id="rId37"/>
    <p:sldId id="288" r:id="rId38"/>
    <p:sldId id="289" r:id="rId39"/>
    <p:sldId id="297" r:id="rId40"/>
    <p:sldId id="290" r:id="rId41"/>
    <p:sldId id="298" r:id="rId42"/>
    <p:sldId id="299" r:id="rId43"/>
    <p:sldId id="300" r:id="rId44"/>
    <p:sldId id="301" r:id="rId45"/>
    <p:sldId id="29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884D-67AD-7A4C-8AEB-39C007F44837}" type="datetimeFigureOut">
              <a:rPr lang="en-US" smtClean="0"/>
              <a:t>4/15/13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7B33-227F-8848-BA9F-798A5C7B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3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678AB-898C-0B46-9B7E-C57D40E6BB70}" type="slidenum">
              <a:rPr lang="en-US"/>
              <a:pPr/>
              <a:t>26</a:t>
            </a:fld>
            <a:endParaRPr 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55700" y="693738"/>
            <a:ext cx="4552950" cy="34147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0787" cy="41116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03F60-289B-1A47-B567-4DC3BB8A774E}" type="slidenum">
              <a:rPr lang="en-US"/>
              <a:pPr/>
              <a:t>39</a:t>
            </a:fld>
            <a:endParaRPr 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 lIns="89886" tIns="44943" rIns="89886" bIns="449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6E8E4-7AD4-6149-B512-6E6CB31AB6B4}" type="slidenum">
              <a:rPr 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F0FE9-3AEA-C344-8063-F3D38AB4F2A9}" type="slidenum">
              <a:rPr lang="en-US"/>
              <a:pPr/>
              <a:t>42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93257-30FD-4746-BD11-2C3B1875C08B}" type="slidenum">
              <a:rPr lang="en-US"/>
              <a:pPr/>
              <a:t>43</a:t>
            </a:fld>
            <a:endParaRPr 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5F948-AFEB-964F-9132-B515C08D62AF}" type="slidenum">
              <a:rPr lang="en-US"/>
              <a:pPr/>
              <a:t>44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6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0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5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DFA2-0325-DA46-B043-2DA232D4833B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CADDF-C4B2-CB49-9A3E-345B92A3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hout.apache.org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day@maprtech.com" TargetMode="External"/><Relationship Id="rId3" Type="http://schemas.openxmlformats.org/officeDocument/2006/relationships/hyperlink" Target="mailto:allenday@allenday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nning.com/owen/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dunning/MiA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lenday/mapr-text-analysis" TargetMode="External"/><Relationship Id="rId3" Type="http://schemas.openxmlformats.org/officeDocument/2006/relationships/hyperlink" Target="https://github.com/tdunning/Mi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1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Interpreted Languages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SQL, Pig, Bash</a:t>
            </a:r>
          </a:p>
          <a:p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Matrices, Vectors, Sparse vs. Dense</a:t>
            </a:r>
          </a:p>
          <a:p>
            <a:pPr lvl="1"/>
            <a:r>
              <a:rPr lang="en-US" dirty="0" smtClean="0"/>
              <a:t>Matrix Multiplication</a:t>
            </a:r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1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Interpreted Languages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SQL, Pig, Bash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Linear Algebra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Matrices, Vectors, Sparse vs. Dense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Matrix Multiplication</a:t>
            </a:r>
          </a:p>
          <a:p>
            <a:r>
              <a:rPr lang="en-US" dirty="0" smtClean="0"/>
              <a:t>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58590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Technical Prerequisites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Build </a:t>
            </a:r>
            <a:r>
              <a:rPr lang="en-US" dirty="0" smtClean="0"/>
              <a:t>something </a:t>
            </a:r>
            <a:r>
              <a:rPr lang="en-US" dirty="0" smtClean="0"/>
              <a:t>useful</a:t>
            </a:r>
          </a:p>
          <a:p>
            <a:pPr lvl="1"/>
            <a:r>
              <a:rPr lang="en-US" dirty="0" smtClean="0"/>
              <a:t>Balance of theory and practice</a:t>
            </a:r>
            <a:endParaRPr lang="en-US" dirty="0" smtClean="0"/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4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565434" y="5693590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65434" y="1699438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05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Technical Prerequisites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Objectives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4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Mahout intro</a:t>
            </a:r>
          </a:p>
          <a:p>
            <a:pPr lvl="1"/>
            <a:r>
              <a:rPr lang="en-US" dirty="0" smtClean="0"/>
              <a:t>Clustering Intro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Clustering Quality</a:t>
            </a:r>
          </a:p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Canopy Clustering</a:t>
            </a:r>
          </a:p>
          <a:p>
            <a:pPr lvl="1"/>
            <a:r>
              <a:rPr lang="en-US" dirty="0" smtClean="0"/>
              <a:t>Document Normalization /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Corpus Normalization</a:t>
            </a:r>
          </a:p>
          <a:p>
            <a:pPr lvl="1"/>
            <a:r>
              <a:rPr lang="en-US" dirty="0" smtClean="0"/>
              <a:t>Classification Intro</a:t>
            </a:r>
          </a:p>
        </p:txBody>
      </p:sp>
    </p:spTree>
    <p:extLst>
      <p:ext uri="{BB962C8B-B14F-4D97-AF65-F5344CB8AC3E}">
        <p14:creationId xmlns:p14="http://schemas.microsoft.com/office/powerpoint/2010/main" val="246676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3</a:t>
            </a:r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Dimension Reduction Intro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r>
              <a:rPr lang="en-US" dirty="0" smtClean="0"/>
              <a:t>Day 4</a:t>
            </a:r>
          </a:p>
          <a:p>
            <a:pPr lvl="1"/>
            <a:r>
              <a:rPr lang="en-US" dirty="0" smtClean="0"/>
              <a:t>Feature Co-occurrence</a:t>
            </a:r>
          </a:p>
          <a:p>
            <a:pPr lvl="1"/>
            <a:r>
              <a:rPr lang="en-US" dirty="0" smtClean="0"/>
              <a:t>Statistically Interesting Phrases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400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6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Mahout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6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Machine Learning Library</a:t>
            </a:r>
          </a:p>
          <a:p>
            <a:r>
              <a:rPr lang="en-US" dirty="0" smtClean="0"/>
              <a:t>It’s an Apache Software Foundation Project</a:t>
            </a:r>
          </a:p>
          <a:p>
            <a:pPr lvl="1"/>
            <a:r>
              <a:rPr lang="en-US" dirty="0">
                <a:hlinkClick r:id="rId2"/>
              </a:rPr>
              <a:t>http://mahout.apache.org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It’s designed for scaling to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400557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Parallelized </a:t>
            </a:r>
            <a:r>
              <a:rPr lang="en-US" dirty="0" smtClean="0"/>
              <a:t>algorithms using </a:t>
            </a:r>
            <a:r>
              <a:rPr lang="en-US" dirty="0"/>
              <a:t>MapReduce (Hadoop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Data Structures designed for efficiency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E.g. </a:t>
            </a:r>
            <a:r>
              <a:rPr lang="en-US" dirty="0"/>
              <a:t>c</a:t>
            </a:r>
            <a:r>
              <a:rPr lang="en-US" dirty="0" smtClean="0"/>
              <a:t>ustom Map&lt;K,V&gt;, Iterator&lt;I&gt;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5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Software Foundation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Open Source Entity</a:t>
            </a:r>
          </a:p>
          <a:p>
            <a:r>
              <a:rPr lang="en-US" dirty="0" smtClean="0"/>
              <a:t>Home to many projects.  We’ll be using:</a:t>
            </a:r>
          </a:p>
          <a:p>
            <a:pPr lvl="1"/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HBase</a:t>
            </a:r>
          </a:p>
          <a:p>
            <a:pPr lvl="1"/>
            <a:r>
              <a:rPr lang="en-US" dirty="0" err="1" smtClean="0"/>
              <a:t>Lucene</a:t>
            </a:r>
            <a:r>
              <a:rPr lang="en-US" dirty="0" smtClean="0"/>
              <a:t>/</a:t>
            </a:r>
            <a:r>
              <a:rPr lang="en-US" dirty="0" err="1" smtClean="0"/>
              <a:t>Solr</a:t>
            </a:r>
            <a:endParaRPr lang="en-US" dirty="0" smtClean="0"/>
          </a:p>
          <a:p>
            <a:pPr lvl="1"/>
            <a:r>
              <a:rPr lang="en-US" dirty="0" smtClean="0"/>
              <a:t>Mahout</a:t>
            </a:r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err="1" smtClean="0"/>
              <a:t>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99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(ML)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“Machine Learning is programming computers to optimize a </a:t>
            </a:r>
            <a:r>
              <a:rPr lang="en-US" dirty="0" smtClean="0">
                <a:solidFill>
                  <a:srgbClr val="FF0000"/>
                </a:solidFill>
              </a:rPr>
              <a:t>performance criterion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example data </a:t>
            </a:r>
            <a:r>
              <a:rPr lang="en-US" dirty="0" smtClean="0"/>
              <a:t>or past experience”</a:t>
            </a:r>
          </a:p>
          <a:p>
            <a:pPr lvl="1"/>
            <a:r>
              <a:rPr lang="en-US" i="1" dirty="0" smtClean="0"/>
              <a:t>Intro. To Machine Learning</a:t>
            </a:r>
            <a:r>
              <a:rPr lang="en-US" dirty="0" smtClean="0"/>
              <a:t> by E. </a:t>
            </a:r>
            <a:r>
              <a:rPr lang="en-US" dirty="0" err="1" smtClean="0"/>
              <a:t>Alpaydin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ML Use-Cases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Recommend friends/dates/products</a:t>
            </a:r>
          </a:p>
          <a:p>
            <a:r>
              <a:rPr lang="en-US" dirty="0" smtClean="0"/>
              <a:t>Classify</a:t>
            </a:r>
            <a:r>
              <a:rPr lang="en-US" baseline="0" dirty="0" smtClean="0"/>
              <a:t> content into predefined groups</a:t>
            </a:r>
          </a:p>
          <a:p>
            <a:r>
              <a:rPr lang="en-US" baseline="0" dirty="0" smtClean="0">
                <a:solidFill>
                  <a:srgbClr val="000000"/>
                </a:solidFill>
              </a:rPr>
              <a:t>Find similar content based on object properties</a:t>
            </a:r>
          </a:p>
          <a:p>
            <a:r>
              <a:rPr lang="en-US" baseline="0" dirty="0" smtClean="0"/>
              <a:t>Find associations/patterns in actions/behaviors</a:t>
            </a:r>
          </a:p>
          <a:p>
            <a:r>
              <a:rPr lang="en-US" dirty="0" smtClean="0"/>
              <a:t>Identify key topics in large collections of text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Detect anomalies in machine output</a:t>
            </a:r>
          </a:p>
          <a:p>
            <a:r>
              <a:rPr lang="en-US" dirty="0" smtClean="0"/>
              <a:t>Ranking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81684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ML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Matrices (and Vectors)</a:t>
            </a:r>
          </a:p>
          <a:p>
            <a:pPr lvl="1"/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Dense vs. Sparse</a:t>
            </a:r>
          </a:p>
          <a:p>
            <a:pPr lvl="1"/>
            <a:r>
              <a:rPr lang="en-US" dirty="0" smtClean="0"/>
              <a:t>Normalization</a:t>
            </a:r>
          </a:p>
          <a:p>
            <a:pPr lvl="1"/>
            <a:r>
              <a:rPr lang="en-US" dirty="0" err="1" smtClean="0"/>
              <a:t>Marginals</a:t>
            </a:r>
            <a:endParaRPr lang="en-US" dirty="0" smtClean="0"/>
          </a:p>
          <a:p>
            <a:r>
              <a:rPr lang="en-US" dirty="0" err="1" smtClean="0"/>
              <a:t>Whiteboarding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876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– Task Types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733550"/>
            <a:ext cx="8091487" cy="3648075"/>
          </a:xfrm>
        </p:spPr>
        <p:txBody>
          <a:bodyPr/>
          <a:lstStyle/>
          <a:p>
            <a:r>
              <a:rPr lang="en-US"/>
              <a:t>Prediction Methods</a:t>
            </a:r>
          </a:p>
          <a:p>
            <a:pPr lvl="1"/>
            <a:r>
              <a:rPr lang="en-US"/>
              <a:t>Use some variables to predict unknown or future values of other variables.</a:t>
            </a:r>
          </a:p>
          <a:p>
            <a:pPr lvl="2">
              <a:buFont typeface="Wingdings" charset="0"/>
              <a:buNone/>
            </a:pPr>
            <a:endParaRPr lang="en-US"/>
          </a:p>
          <a:p>
            <a:r>
              <a:rPr lang="en-US"/>
              <a:t>Description Methods</a:t>
            </a:r>
          </a:p>
          <a:p>
            <a:pPr lvl="1"/>
            <a:r>
              <a:rPr lang="en-US"/>
              <a:t>Find human-interpretable patterns that describe the data.</a:t>
            </a:r>
          </a:p>
          <a:p>
            <a:pPr lvl="2">
              <a:buFont typeface="Wing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0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Assignment of an object to a pre-defined group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Grouping of objects by shared attributes</a:t>
            </a:r>
          </a:p>
          <a:p>
            <a:r>
              <a:rPr lang="en-US" dirty="0" smtClean="0"/>
              <a:t>Dimension Reduction</a:t>
            </a:r>
          </a:p>
          <a:p>
            <a:pPr lvl="1"/>
            <a:r>
              <a:rPr lang="en-US" dirty="0" smtClean="0"/>
              <a:t>Merging groups of attributes</a:t>
            </a:r>
          </a:p>
          <a:p>
            <a:r>
              <a:rPr lang="en-US" dirty="0" smtClean="0"/>
              <a:t>Co-occurrence</a:t>
            </a:r>
          </a:p>
          <a:p>
            <a:pPr lvl="1"/>
            <a:r>
              <a:rPr lang="en-US" dirty="0" smtClean="0"/>
              <a:t>Measure distance between object pairs</a:t>
            </a:r>
          </a:p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Sorting objects based on an implicit user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cwiki.apache.org</a:t>
            </a:r>
            <a:r>
              <a:rPr lang="en-US" dirty="0"/>
              <a:t>/confluence/display/MAHOUT/Algorithms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66131"/>
            <a:ext cx="448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Which are predictive?  Which are descriptive?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8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Mahout – Structure / Usage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17638"/>
            <a:ext cx="6248400" cy="4775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445151" y="1656131"/>
            <a:ext cx="3063046" cy="759578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4046706" y="2035920"/>
            <a:ext cx="398445" cy="62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0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Mahout (and ML) – Typical Use-Case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 raw data</a:t>
            </a:r>
          </a:p>
          <a:p>
            <a:r>
              <a:rPr lang="en-US" dirty="0" smtClean="0"/>
              <a:t>Pre-process data</a:t>
            </a:r>
          </a:p>
          <a:p>
            <a:pPr lvl="1"/>
            <a:r>
              <a:rPr lang="en-US" dirty="0" smtClean="0"/>
              <a:t>Create data structures (cleaning, formatting)</a:t>
            </a:r>
          </a:p>
          <a:p>
            <a:pPr lvl="1"/>
            <a:r>
              <a:rPr lang="en-US" dirty="0" smtClean="0"/>
              <a:t>Create features (aggregating)</a:t>
            </a:r>
          </a:p>
          <a:p>
            <a:r>
              <a:rPr lang="en-US" dirty="0" smtClean="0"/>
              <a:t>Explore data / choose methods</a:t>
            </a:r>
          </a:p>
          <a:p>
            <a:pPr lvl="1"/>
            <a:r>
              <a:rPr lang="en-US" dirty="0" smtClean="0"/>
              <a:t>Sampling, feature selection, dimension reduction</a:t>
            </a:r>
          </a:p>
          <a:p>
            <a:r>
              <a:rPr lang="en-US" dirty="0" smtClean="0"/>
              <a:t>Tune and test (boosting)</a:t>
            </a:r>
          </a:p>
          <a:p>
            <a:r>
              <a:rPr lang="en-US" dirty="0" smtClean="0"/>
              <a:t>Package/release</a:t>
            </a:r>
          </a:p>
        </p:txBody>
      </p:sp>
    </p:spTree>
    <p:extLst>
      <p:ext uri="{BB962C8B-B14F-4D97-AF65-F5344CB8AC3E}">
        <p14:creationId xmlns:p14="http://schemas.microsoft.com/office/powerpoint/2010/main" val="274184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– Allen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MapR Technologies</a:t>
            </a:r>
          </a:p>
          <a:p>
            <a:pPr lvl="1"/>
            <a:r>
              <a:rPr lang="en-US" dirty="0" smtClean="0"/>
              <a:t>Professional Services</a:t>
            </a:r>
          </a:p>
          <a:p>
            <a:pPr lvl="1"/>
            <a:r>
              <a:rPr lang="en-US" dirty="0" smtClean="0"/>
              <a:t>Data </a:t>
            </a:r>
            <a:r>
              <a:rPr lang="en-US" dirty="0" smtClean="0"/>
              <a:t>Scientist</a:t>
            </a:r>
          </a:p>
          <a:p>
            <a:pPr lvl="1"/>
            <a:r>
              <a:rPr lang="en-US" dirty="0" smtClean="0"/>
              <a:t>My Background</a:t>
            </a:r>
            <a:endParaRPr lang="en-US" dirty="0" smtClean="0"/>
          </a:p>
          <a:p>
            <a:r>
              <a:rPr lang="en-US" dirty="0" smtClean="0"/>
              <a:t>Contact info</a:t>
            </a:r>
          </a:p>
          <a:p>
            <a:pPr lvl="1"/>
            <a:r>
              <a:rPr lang="en-US" dirty="0" smtClean="0">
                <a:hlinkClick r:id="rId2"/>
              </a:rPr>
              <a:t>aday@maprtech.com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allenday@allenday.com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allenday</a:t>
            </a:r>
            <a:endParaRPr lang="en-US" dirty="0" smtClean="0"/>
          </a:p>
          <a:p>
            <a:pPr lvl="1"/>
            <a:r>
              <a:rPr lang="en-US" dirty="0" smtClean="0"/>
              <a:t>+1 (310) 804-</a:t>
            </a:r>
            <a:r>
              <a:rPr lang="en-US" dirty="0" smtClean="0"/>
              <a:t>5304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5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Mahout (and ML) – Typical Use-Case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Gather raw data</a:t>
            </a:r>
          </a:p>
          <a:p>
            <a:r>
              <a:rPr lang="en-US" dirty="0" smtClean="0"/>
              <a:t>Pre-process data</a:t>
            </a:r>
          </a:p>
          <a:p>
            <a:pPr lvl="1"/>
            <a:r>
              <a:rPr lang="en-US" dirty="0" smtClean="0"/>
              <a:t>Create data structures (cleaning, formatting)</a:t>
            </a:r>
          </a:p>
          <a:p>
            <a:pPr lvl="1"/>
            <a:r>
              <a:rPr lang="en-US" dirty="0" smtClean="0"/>
              <a:t>Create features (aggregating)</a:t>
            </a:r>
          </a:p>
          <a:p>
            <a:r>
              <a:rPr lang="en-US" u="sng" dirty="0" smtClean="0"/>
              <a:t>Explore data / choose methods</a:t>
            </a:r>
          </a:p>
          <a:p>
            <a:pPr lvl="1"/>
            <a:r>
              <a:rPr lang="en-US" dirty="0" smtClean="0"/>
              <a:t>Sampling, feature selection, dimension reduction</a:t>
            </a:r>
          </a:p>
          <a:p>
            <a:r>
              <a:rPr lang="en-US" u="sng" dirty="0" smtClean="0"/>
              <a:t>Tune and test (boosting)</a:t>
            </a:r>
          </a:p>
          <a:p>
            <a:r>
              <a:rPr lang="en-US" dirty="0" smtClean="0"/>
              <a:t>Package/release</a:t>
            </a:r>
          </a:p>
        </p:txBody>
      </p:sp>
    </p:spTree>
    <p:extLst>
      <p:ext uri="{BB962C8B-B14F-4D97-AF65-F5344CB8AC3E}">
        <p14:creationId xmlns:p14="http://schemas.microsoft.com/office/powerpoint/2010/main" val="427361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0"/>
            <a:ext cx="4205773" cy="6858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2162" y="1708915"/>
            <a:ext cx="465081" cy="31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8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4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4x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5826496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5344" y="5001921"/>
            <a:ext cx="513255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5826496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39924" y="5001921"/>
            <a:ext cx="392797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03267" y="5106674"/>
            <a:ext cx="1139113" cy="1139182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98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ris-2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3" y="0"/>
            <a:ext cx="685800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414072" y="471384"/>
            <a:ext cx="4002289" cy="4294843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5344" y="5001921"/>
            <a:ext cx="5132555" cy="1139182"/>
          </a:xfrm>
          <a:prstGeom prst="ellipse">
            <a:avLst/>
          </a:prstGeom>
          <a:solidFill>
            <a:srgbClr val="C0504D">
              <a:alpha val="51000"/>
            </a:srgbClr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07450" y="0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36521" y="711079"/>
            <a:ext cx="1139113" cy="1139182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62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Given a set of data points, each having a set of attributes, and a similarity measure among them, find clusters such </a:t>
            </a:r>
            <a:r>
              <a:rPr lang="en-US" dirty="0" smtClean="0"/>
              <a:t>that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Data points in one cluster are more similar to one another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Data points in separate clusters are less similar to one another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98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new course</a:t>
            </a:r>
          </a:p>
          <a:p>
            <a:pPr lvl="1"/>
            <a:r>
              <a:rPr lang="en-US" dirty="0" smtClean="0"/>
              <a:t>I’m writing it as we proceed</a:t>
            </a:r>
          </a:p>
          <a:p>
            <a:pPr lvl="1"/>
            <a:r>
              <a:rPr lang="en-US" dirty="0" smtClean="0"/>
              <a:t>Custom-tailored for you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2"/>
            <a:r>
              <a:rPr lang="en-US" dirty="0" smtClean="0"/>
              <a:t>… there will be rough edges</a:t>
            </a:r>
          </a:p>
          <a:p>
            <a:pPr lvl="2"/>
            <a:r>
              <a:rPr lang="en-US" dirty="0" smtClean="0"/>
              <a:t>… let’s keep it interactive</a:t>
            </a:r>
            <a:endParaRPr lang="en-US" dirty="0" smtClean="0"/>
          </a:p>
          <a:p>
            <a:r>
              <a:rPr lang="en-US" dirty="0" smtClean="0"/>
              <a:t>Leans heavily on Mahout In Action</a:t>
            </a:r>
          </a:p>
          <a:p>
            <a:pPr lvl="1"/>
            <a:r>
              <a:rPr lang="en-US" dirty="0">
                <a:hlinkClick r:id="rId2"/>
              </a:rPr>
              <a:t>https://github.com/tdunning/</a:t>
            </a:r>
            <a:r>
              <a:rPr lang="en-US" dirty="0" smtClean="0">
                <a:hlinkClick r:id="rId2"/>
              </a:rPr>
              <a:t>MiA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http://manning.com/owen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owen_cover1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483100"/>
            <a:ext cx="1905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73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Parts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K-means, Canopy, Hierarchical</a:t>
            </a:r>
          </a:p>
          <a:p>
            <a:r>
              <a:rPr lang="en-US" dirty="0" smtClean="0"/>
              <a:t>Similarity / Dissimilarity Measure</a:t>
            </a:r>
          </a:p>
          <a:p>
            <a:pPr lvl="1"/>
            <a:r>
              <a:rPr lang="en-US" dirty="0" smtClean="0"/>
              <a:t>e.g. L</a:t>
            </a:r>
            <a:r>
              <a:rPr lang="en-US" baseline="-25000" dirty="0" smtClean="0"/>
              <a:t>0</a:t>
            </a:r>
            <a:r>
              <a:rPr lang="en-US" dirty="0" smtClean="0"/>
              <a:t>-L</a:t>
            </a:r>
            <a:r>
              <a:rPr lang="en-US" baseline="-25000" dirty="0" smtClean="0"/>
              <a:t>2</a:t>
            </a:r>
            <a:r>
              <a:rPr lang="en-US" dirty="0" smtClean="0"/>
              <a:t>, Pearson r</a:t>
            </a:r>
            <a:r>
              <a:rPr lang="en-US" baseline="30000" dirty="0" smtClean="0"/>
              <a:t>2</a:t>
            </a:r>
            <a:r>
              <a:rPr lang="en-US" dirty="0" smtClean="0"/>
              <a:t>, cosine, </a:t>
            </a:r>
            <a:r>
              <a:rPr lang="en-US" dirty="0" err="1" smtClean="0"/>
              <a:t>Tanimoto</a:t>
            </a:r>
            <a:r>
              <a:rPr lang="en-US" dirty="0" smtClean="0"/>
              <a:t> 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dimension weights</a:t>
            </a:r>
          </a:p>
          <a:p>
            <a:r>
              <a:rPr lang="en-US" dirty="0" smtClean="0"/>
              <a:t>Stopping Condition</a:t>
            </a:r>
          </a:p>
          <a:p>
            <a:pPr lvl="1"/>
            <a:r>
              <a:rPr lang="en-US" dirty="0" smtClean="0"/>
              <a:t>e.g. K=3, max-distance=</a:t>
            </a:r>
            <a:r>
              <a:rPr lang="en-US" dirty="0" smtClean="0"/>
              <a:t>0.5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57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600"/>
              <a:t>Notion of a cluster can be ambiguous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685800" y="1905000"/>
            <a:ext cx="3344863" cy="1479550"/>
            <a:chOff x="432" y="1200"/>
            <a:chExt cx="2107" cy="932"/>
          </a:xfrm>
        </p:grpSpPr>
        <p:grpSp>
          <p:nvGrpSpPr>
            <p:cNvPr id="6148" name="Group 4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149" name="Oval 5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0" name="Oval 6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1" name="Oval 7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" name="Oval 8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" name="Oval 9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Oval 10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Oval 11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" name="Oval 12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" name="Oval 13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" name="Oval 14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Oval 24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How many clusters?</a:t>
              </a:r>
              <a:endParaRPr lang="en-US" sz="1600">
                <a:latin typeface="Times New Roman" charset="0"/>
              </a:endParaRPr>
            </a:p>
          </p:txBody>
        </p:sp>
      </p:grp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4960938" y="4114800"/>
            <a:ext cx="3344862" cy="1371600"/>
            <a:chOff x="3125" y="2592"/>
            <a:chExt cx="2107" cy="864"/>
          </a:xfrm>
        </p:grpSpPr>
        <p:grpSp>
          <p:nvGrpSpPr>
            <p:cNvPr id="6171" name="Group 27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7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6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9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1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AutoShape 42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7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AutoShape 44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9" name="AutoShape 45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0" name="AutoShape 46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1" name="AutoShape 47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92" name="Rectangle 4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Four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6193" name="Group 49"/>
          <p:cNvGrpSpPr>
            <a:grpSpLocks/>
          </p:cNvGrpSpPr>
          <p:nvPr/>
        </p:nvGrpSpPr>
        <p:grpSpPr bwMode="auto">
          <a:xfrm>
            <a:off x="685800" y="4114800"/>
            <a:ext cx="3344863" cy="1371600"/>
            <a:chOff x="432" y="2592"/>
            <a:chExt cx="2107" cy="864"/>
          </a:xfrm>
        </p:grpSpPr>
        <p:grpSp>
          <p:nvGrpSpPr>
            <p:cNvPr id="6194" name="Group 50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9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0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1" name="AutoShape 57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2" name="AutoShape 58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3" name="AutoShape 59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Rectangle 66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Rectangle 67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Rectangle 68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3" name="Rectangle 69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Rectangle 70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15" name="Rectangle 71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Two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6216" name="Group 72"/>
          <p:cNvGrpSpPr>
            <a:grpSpLocks/>
          </p:cNvGrpSpPr>
          <p:nvPr/>
        </p:nvGrpSpPr>
        <p:grpSpPr bwMode="auto">
          <a:xfrm>
            <a:off x="4960938" y="1905000"/>
            <a:ext cx="3344862" cy="1479550"/>
            <a:chOff x="3125" y="1200"/>
            <a:chExt cx="2107" cy="932"/>
          </a:xfrm>
        </p:grpSpPr>
        <p:grpSp>
          <p:nvGrpSpPr>
            <p:cNvPr id="6217" name="Group 73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21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1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2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3" name="AutoShape 79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AutoShape 80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1" name="AutoShape 87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2" name="AutoShape 88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3" name="AutoShape 89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4" name="AutoShape 90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5" name="Oval 91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Oval 92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Oval 93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38" name="Rectangle 94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>
                  <a:latin typeface="Times New Roman" charset="0"/>
                  <a:cs typeface="Times New Roman" charset="0"/>
                </a:rPr>
                <a:t>Six Clusters</a:t>
              </a:r>
              <a:r>
                <a:rPr lang="en-US" sz="1600">
                  <a:latin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20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Partitional Clustering</a:t>
            </a:r>
          </a:p>
        </p:txBody>
      </p:sp>
      <p:sp>
        <p:nvSpPr>
          <p:cNvPr id="8195" name="Freeform 3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9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3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7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8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Original Points</a:t>
            </a:r>
          </a:p>
        </p:txBody>
      </p: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21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VISIO" r:id="rId4" imgW="1549800" imgH="2097000" progId="Visio.Drawing.6">
                    <p:embed/>
                  </p:oleObj>
                </mc:Choice>
                <mc:Fallback>
                  <p:oleObj name="VISIO" r:id="rId4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47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Hierarchical Clustering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14400" y="24384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VISIO" r:id="rId4" imgW="2761200" imgH="1794600" progId="Visio.Drawing.6">
                  <p:embed/>
                </p:oleObj>
              </mc:Choice>
              <mc:Fallback>
                <p:oleObj name="VISIO" r:id="rId4" imgW="2761200" imgH="179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410200" y="1828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VISIO" r:id="rId6" imgW="1380960" imgH="1779120" progId="Visio.Drawing.6">
                  <p:embed/>
                </p:oleObj>
              </mc:Choice>
              <mc:Fallback>
                <p:oleObj name="VISIO" r:id="rId6" imgW="1380960" imgH="177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638800" y="44196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 b="1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3795041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sz="320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16863" cy="446087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/>
              <a:t>Exclusive versus non-exclusive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 non-exclusive clusterings, points may belong to multiple clusters.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Can represent multiple classes or </a:t>
            </a:r>
            <a:r>
              <a:rPr lang="ja-JP" altLang="en-US" sz="2400">
                <a:latin typeface="Arial"/>
              </a:rPr>
              <a:t>‘</a:t>
            </a:r>
            <a:r>
              <a:rPr lang="en-US" sz="2400"/>
              <a:t>border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points</a:t>
            </a:r>
          </a:p>
          <a:p>
            <a:pPr>
              <a:lnSpc>
                <a:spcPct val="80000"/>
              </a:lnSpc>
            </a:pPr>
            <a:r>
              <a:rPr lang="en-US" sz="2400" b="1"/>
              <a:t>Fuzzy versus non-fuzzy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 fuzzy clustering, a point belongs to every cluster with some weight between 0 and 1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Weights must sum to 1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Probabilistic clustering has similar characteristics</a:t>
            </a:r>
          </a:p>
          <a:p>
            <a:pPr>
              <a:lnSpc>
                <a:spcPct val="80000"/>
              </a:lnSpc>
            </a:pPr>
            <a:r>
              <a:rPr lang="en-US" sz="2400" b="1"/>
              <a:t>Partial versus complete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 some cases, we only want to cluster some of the data</a:t>
            </a:r>
          </a:p>
          <a:p>
            <a:pPr>
              <a:lnSpc>
                <a:spcPct val="80000"/>
              </a:lnSpc>
            </a:pPr>
            <a:r>
              <a:rPr lang="en-US" sz="2400" b="1"/>
              <a:t>Heterogeneous versus homogeneous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Cluster of widely different sizes, shapes, and densities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1873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2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Prerequisites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7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 Prerequisites</a:t>
            </a:r>
          </a:p>
          <a:p>
            <a:pPr lvl="1"/>
            <a:r>
              <a:rPr lang="en-US" dirty="0" smtClean="0"/>
              <a:t>Laptop setup</a:t>
            </a:r>
          </a:p>
          <a:p>
            <a:pPr lvl="2"/>
            <a:r>
              <a:rPr lang="en-US" dirty="0" smtClean="0"/>
              <a:t>Java environment</a:t>
            </a:r>
          </a:p>
          <a:p>
            <a:pPr lvl="2"/>
            <a:r>
              <a:rPr lang="en-US" dirty="0" smtClean="0"/>
              <a:t>Maven </a:t>
            </a:r>
            <a:r>
              <a:rPr lang="en-US" dirty="0" smtClean="0"/>
              <a:t>projects </a:t>
            </a:r>
            <a:r>
              <a:rPr lang="en-US" dirty="0" smtClean="0"/>
              <a:t>OK</a:t>
            </a:r>
          </a:p>
          <a:p>
            <a:pPr lvl="3"/>
            <a:r>
              <a:rPr lang="en-US" dirty="0" smtClean="0">
                <a:hlinkClick r:id="rId2"/>
              </a:rPr>
              <a:t>https://github.com/allenday/mapr-text-</a:t>
            </a:r>
            <a:r>
              <a:rPr lang="en-US" dirty="0" smtClean="0">
                <a:hlinkClick r:id="rId2"/>
              </a:rPr>
              <a:t>analysis</a:t>
            </a:r>
            <a:endParaRPr lang="en-US" dirty="0" smtClean="0"/>
          </a:p>
          <a:p>
            <a:pPr lvl="4"/>
            <a:r>
              <a:rPr lang="en-US" smtClean="0"/>
              <a:t>slides </a:t>
            </a:r>
            <a:r>
              <a:rPr lang="en-US" dirty="0" smtClean="0"/>
              <a:t>are here</a:t>
            </a:r>
            <a:endParaRPr lang="en-US" dirty="0" smtClean="0"/>
          </a:p>
          <a:p>
            <a:pPr lvl="3"/>
            <a:r>
              <a:rPr lang="en-US" dirty="0">
                <a:hlinkClick r:id="rId3"/>
              </a:rPr>
              <a:t>https://github.com/tdunning/</a:t>
            </a:r>
            <a:r>
              <a:rPr lang="en-US" dirty="0" smtClean="0">
                <a:hlinkClick r:id="rId3"/>
              </a:rPr>
              <a:t>MiA</a:t>
            </a:r>
            <a:endParaRPr lang="en-US" dirty="0" smtClean="0"/>
          </a:p>
          <a:p>
            <a:pPr lvl="1"/>
            <a:r>
              <a:rPr lang="en-US" dirty="0" smtClean="0"/>
              <a:t>Skills survey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Objectives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Schedule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8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Dev</a:t>
            </a:r>
            <a:r>
              <a:rPr lang="en-US" dirty="0" smtClean="0"/>
              <a:t> tech</a:t>
            </a:r>
          </a:p>
          <a:p>
            <a:pPr lvl="1"/>
            <a:r>
              <a:rPr lang="en-US" dirty="0" smtClean="0"/>
              <a:t>Maven, Eclipse,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Solr</a:t>
            </a:r>
            <a:r>
              <a:rPr lang="en-US" dirty="0" smtClean="0"/>
              <a:t>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7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/>
              <a:t>Hadoop tech</a:t>
            </a:r>
          </a:p>
          <a:p>
            <a:pPr lvl="1"/>
            <a:r>
              <a:rPr lang="en-US" dirty="0" smtClean="0"/>
              <a:t>MapReduce, Hadoop, Cascading, Pig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6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Dev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Maven, Eclipse, </a:t>
            </a:r>
            <a:r>
              <a:rPr lang="en-US" dirty="0" err="1" smtClean="0">
                <a:solidFill>
                  <a:srgbClr val="BFBFBF"/>
                </a:solidFill>
              </a:rPr>
              <a:t>Github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Solr</a:t>
            </a:r>
            <a:r>
              <a:rPr lang="en-US" dirty="0" smtClean="0">
                <a:solidFill>
                  <a:srgbClr val="BFBFBF"/>
                </a:solidFill>
              </a:rPr>
              <a:t>, </a:t>
            </a:r>
            <a:r>
              <a:rPr lang="en-US" dirty="0" err="1" smtClean="0">
                <a:solidFill>
                  <a:srgbClr val="BFBFBF"/>
                </a:solidFill>
              </a:rPr>
              <a:t>Lucene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Hadoop tech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MapReduce, Hadoop, Cascading, Pig</a:t>
            </a:r>
          </a:p>
          <a:p>
            <a:r>
              <a:rPr lang="en-US" dirty="0" smtClean="0"/>
              <a:t>Interpreted Languages</a:t>
            </a:r>
          </a:p>
          <a:p>
            <a:pPr lvl="1"/>
            <a:r>
              <a:rPr lang="en-US" dirty="0" smtClean="0"/>
              <a:t>SQL, Pig, Bash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9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989</Words>
  <Application>Microsoft Macintosh PowerPoint</Application>
  <PresentationFormat>On-screen Show (4:3)</PresentationFormat>
  <Paragraphs>247</Paragraphs>
  <Slides>45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Microsoft Visio Drawing</vt:lpstr>
      <vt:lpstr>PowerPoint Presentation</vt:lpstr>
      <vt:lpstr>Text Analysis Workshop</vt:lpstr>
      <vt:lpstr>Details – Allen Day</vt:lpstr>
      <vt:lpstr>Workshop Overview</vt:lpstr>
      <vt:lpstr>Workshop Overview</vt:lpstr>
      <vt:lpstr>Workshop Overview</vt:lpstr>
      <vt:lpstr>Skills Survey</vt:lpstr>
      <vt:lpstr>Skills Survey</vt:lpstr>
      <vt:lpstr>Skills Survey</vt:lpstr>
      <vt:lpstr>Skills Survey</vt:lpstr>
      <vt:lpstr>Skills Survey</vt:lpstr>
      <vt:lpstr>Workshop Overview</vt:lpstr>
      <vt:lpstr>PowerPoint Presentation</vt:lpstr>
      <vt:lpstr>Workshop Overview</vt:lpstr>
      <vt:lpstr>Workshop Schedule</vt:lpstr>
      <vt:lpstr>Workshop Schedule</vt:lpstr>
      <vt:lpstr>PowerPoint Presentation</vt:lpstr>
      <vt:lpstr>Mahout Workshop, Section 1</vt:lpstr>
      <vt:lpstr>Apache Mahout</vt:lpstr>
      <vt:lpstr>Mahout Introduction</vt:lpstr>
      <vt:lpstr>Mahout – Scalability</vt:lpstr>
      <vt:lpstr>Apache Software Foundation</vt:lpstr>
      <vt:lpstr>Machine Learning (ML)</vt:lpstr>
      <vt:lpstr>Common ML Use-Cases</vt:lpstr>
      <vt:lpstr>Common ML Terminology</vt:lpstr>
      <vt:lpstr>ML – Task Types</vt:lpstr>
      <vt:lpstr>Mahout – Algorithms</vt:lpstr>
      <vt:lpstr>Mahout – Structure / Usage</vt:lpstr>
      <vt:lpstr>Mahout (and ML) – Typical Use-Case Workflow</vt:lpstr>
      <vt:lpstr>Mahout (and ML) – Typical Use-Case Workflow</vt:lpstr>
      <vt:lpstr>PowerPoint Presentation</vt:lpstr>
      <vt:lpstr>PowerPoint Presentation</vt:lpstr>
      <vt:lpstr>Clustering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Clustering Goal</vt:lpstr>
      <vt:lpstr>Clustering: Parts List</vt:lpstr>
      <vt:lpstr>Notion of a cluster can be ambiguous</vt:lpstr>
      <vt:lpstr>Partitional Clustering</vt:lpstr>
      <vt:lpstr>Hierarchical Clustering</vt:lpstr>
      <vt:lpstr>Other Distinctions Between Sets of Clusters</vt:lpstr>
      <vt:lpstr>PowerPoint Presentation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 Workshop</dc:title>
  <dc:creator>Allen Day</dc:creator>
  <cp:lastModifiedBy>Allen Day</cp:lastModifiedBy>
  <cp:revision>37</cp:revision>
  <dcterms:created xsi:type="dcterms:W3CDTF">2013-04-15T00:14:38Z</dcterms:created>
  <dcterms:modified xsi:type="dcterms:W3CDTF">2013-04-15T18:00:26Z</dcterms:modified>
</cp:coreProperties>
</file>