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79" r:id="rId9"/>
    <p:sldId id="280" r:id="rId10"/>
    <p:sldId id="282" r:id="rId11"/>
    <p:sldId id="300" r:id="rId12"/>
    <p:sldId id="259" r:id="rId13"/>
    <p:sldId id="278" r:id="rId14"/>
    <p:sldId id="271" r:id="rId15"/>
    <p:sldId id="272" r:id="rId16"/>
    <p:sldId id="273" r:id="rId17"/>
    <p:sldId id="274" r:id="rId18"/>
    <p:sldId id="275" r:id="rId19"/>
    <p:sldId id="276" r:id="rId20"/>
    <p:sldId id="270" r:id="rId21"/>
    <p:sldId id="260" r:id="rId22"/>
    <p:sldId id="285" r:id="rId23"/>
    <p:sldId id="287" r:id="rId24"/>
    <p:sldId id="290" r:id="rId25"/>
    <p:sldId id="292" r:id="rId26"/>
    <p:sldId id="293" r:id="rId27"/>
    <p:sldId id="295" r:id="rId28"/>
    <p:sldId id="294" r:id="rId29"/>
    <p:sldId id="286" r:id="rId30"/>
    <p:sldId id="301" r:id="rId31"/>
    <p:sldId id="296" r:id="rId32"/>
    <p:sldId id="302" r:id="rId33"/>
    <p:sldId id="261" r:id="rId34"/>
    <p:sldId id="262" r:id="rId35"/>
    <p:sldId id="288" r:id="rId36"/>
    <p:sldId id="291" r:id="rId37"/>
    <p:sldId id="298" r:id="rId38"/>
    <p:sldId id="297" r:id="rId39"/>
    <p:sldId id="299" r:id="rId40"/>
    <p:sldId id="263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22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0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0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8045-1694-A845-BEE3-E8FD789618E8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4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0alkWY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</a:t>
            </a:r>
            <a:br>
              <a:rPr lang="en-US" dirty="0" smtClean="0"/>
            </a:br>
            <a:r>
              <a:rPr lang="en-US" dirty="0" smtClean="0"/>
              <a:t>“Undo” Effect of Unequal Distribution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12301"/>
              </p:ext>
            </p:extLst>
          </p:nvPr>
        </p:nvGraphicFramePr>
        <p:xfrm>
          <a:off x="296914" y="1669779"/>
          <a:ext cx="85511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187"/>
                <a:gridCol w="1849452"/>
                <a:gridCol w="1726155"/>
                <a:gridCol w="1886442"/>
                <a:gridCol w="727451"/>
                <a:gridCol w="746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</a:t>
                      </a:r>
                    </a:p>
                    <a:p>
                      <a:r>
                        <a:rPr lang="en-US" dirty="0" smtClean="0"/>
                        <a:t>(max)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27/27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4/27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24/27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3/33</a:t>
                      </a:r>
                      <a:r>
                        <a:rPr lang="en-US" baseline="0" dirty="0" smtClean="0"/>
                        <a:t> * l</a:t>
                      </a:r>
                      <a:r>
                        <a:rPr lang="en-US" dirty="0" smtClean="0"/>
                        <a:t>og(2/3)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33/33 * log(2/3)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0/33 * log(2/3)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0/33 * log(2/3)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33/33</a:t>
                      </a:r>
                      <a:r>
                        <a:rPr lang="en-US" baseline="0" dirty="0" smtClean="0"/>
                        <a:t> * log(</a:t>
                      </a:r>
                      <a:r>
                        <a:rPr lang="en-US" dirty="0" smtClean="0"/>
                        <a:t>2/3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29/33 * log(2/3)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14/17 * log(2/3)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0/17</a:t>
                      </a:r>
                      <a:r>
                        <a:rPr lang="en-US" baseline="0" dirty="0" smtClean="0"/>
                        <a:t> * log(</a:t>
                      </a:r>
                      <a:r>
                        <a:rPr lang="en-US" dirty="0" smtClean="0"/>
                        <a:t>2/3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17/17</a:t>
                      </a:r>
                      <a:r>
                        <a:rPr lang="en-US" baseline="0" dirty="0" smtClean="0"/>
                        <a:t> * log(</a:t>
                      </a:r>
                      <a:r>
                        <a:rPr lang="en-US" dirty="0" smtClean="0"/>
                        <a:t>2/3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81648"/>
              </p:ext>
            </p:extLst>
          </p:nvPr>
        </p:nvGraphicFramePr>
        <p:xfrm>
          <a:off x="296914" y="4214003"/>
          <a:ext cx="85511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187"/>
                <a:gridCol w="1849452"/>
                <a:gridCol w="1726155"/>
                <a:gridCol w="1886442"/>
                <a:gridCol w="727451"/>
                <a:gridCol w="746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</a:t>
                      </a:r>
                    </a:p>
                    <a:p>
                      <a:r>
                        <a:rPr lang="en-US" dirty="0" smtClean="0"/>
                        <a:t>(max)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76339"/>
            <a:ext cx="764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I’ve used </a:t>
            </a:r>
            <a:r>
              <a:rPr lang="en-US" dirty="0" err="1" smtClean="0"/>
              <a:t>TF</a:t>
            </a:r>
            <a:r>
              <a:rPr lang="en-US" baseline="-25000" dirty="0" err="1" smtClean="0"/>
              <a:t>max</a:t>
            </a:r>
            <a:r>
              <a:rPr lang="en-US" dirty="0" smtClean="0"/>
              <a:t> and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bool</a:t>
            </a:r>
            <a:r>
              <a:rPr lang="en-US" dirty="0" smtClean="0"/>
              <a:t> here.  Other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variants are also valid.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08602" y="0"/>
            <a:ext cx="63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7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</a:t>
            </a:r>
            <a:br>
              <a:rPr lang="en-US" dirty="0" smtClean="0"/>
            </a:br>
            <a:r>
              <a:rPr lang="en-US" dirty="0" smtClean="0"/>
              <a:t>“Undo” Effect of Unequal Distribution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85956"/>
              </p:ext>
            </p:extLst>
          </p:nvPr>
        </p:nvGraphicFramePr>
        <p:xfrm>
          <a:off x="296914" y="1669779"/>
          <a:ext cx="85511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187"/>
                <a:gridCol w="1849452"/>
                <a:gridCol w="1726155"/>
                <a:gridCol w="1886442"/>
                <a:gridCol w="727451"/>
                <a:gridCol w="746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</a:t>
                      </a:r>
                    </a:p>
                    <a:p>
                      <a:r>
                        <a:rPr lang="en-US" dirty="0" smtClean="0"/>
                        <a:t>(sum)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27/55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4/55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24/55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3/36 </a:t>
                      </a:r>
                      <a:r>
                        <a:rPr lang="en-US" baseline="0" dirty="0" smtClean="0"/>
                        <a:t>* l</a:t>
                      </a:r>
                      <a:r>
                        <a:rPr lang="en-US" dirty="0" smtClean="0"/>
                        <a:t>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33/36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0/36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0/62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33/62 </a:t>
                      </a:r>
                      <a:r>
                        <a:rPr lang="en-US" baseline="0" dirty="0" smtClean="0"/>
                        <a:t>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29/62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14/31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0/31 </a:t>
                      </a:r>
                      <a:r>
                        <a:rPr lang="en-US" baseline="0" dirty="0" smtClean="0"/>
                        <a:t>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17/31 </a:t>
                      </a:r>
                      <a:r>
                        <a:rPr lang="en-US" baseline="0" dirty="0" smtClean="0"/>
                        <a:t>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27566"/>
              </p:ext>
            </p:extLst>
          </p:nvPr>
        </p:nvGraphicFramePr>
        <p:xfrm>
          <a:off x="296914" y="4214003"/>
          <a:ext cx="85511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187"/>
                <a:gridCol w="1849452"/>
                <a:gridCol w="1726155"/>
                <a:gridCol w="1886442"/>
                <a:gridCol w="727451"/>
                <a:gridCol w="746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</a:t>
                      </a:r>
                    </a:p>
                    <a:p>
                      <a:r>
                        <a:rPr lang="en-US" dirty="0" smtClean="0"/>
                        <a:t>(sum)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76339"/>
            <a:ext cx="764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I’ve used </a:t>
            </a:r>
            <a:r>
              <a:rPr lang="en-US" dirty="0" err="1" smtClean="0"/>
              <a:t>TF</a:t>
            </a:r>
            <a:r>
              <a:rPr lang="en-US" baseline="-25000" dirty="0" err="1" smtClean="0"/>
              <a:t>max</a:t>
            </a:r>
            <a:r>
              <a:rPr lang="en-US" dirty="0" smtClean="0"/>
              <a:t> and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bool</a:t>
            </a:r>
            <a:r>
              <a:rPr lang="en-US" dirty="0" smtClean="0"/>
              <a:t> here.  Other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variants are also valid.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08602" y="0"/>
            <a:ext cx="63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5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in Cascading</a:t>
            </a:r>
            <a:br>
              <a:rPr lang="en-US" dirty="0" smtClean="0"/>
            </a:br>
            <a:r>
              <a:rPr lang="en-US" dirty="0" smtClean="0"/>
              <a:t>(on Hadoop)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7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</a:p>
        </p:txBody>
      </p:sp>
    </p:spTree>
    <p:extLst>
      <p:ext uri="{BB962C8B-B14F-4D97-AF65-F5344CB8AC3E}">
        <p14:creationId xmlns:p14="http://schemas.microsoft.com/office/powerpoint/2010/main" val="371876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</a:p>
        </p:txBody>
      </p:sp>
    </p:spTree>
    <p:extLst>
      <p:ext uri="{BB962C8B-B14F-4D97-AF65-F5344CB8AC3E}">
        <p14:creationId xmlns:p14="http://schemas.microsoft.com/office/powerpoint/2010/main" val="142963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</a:p>
        </p:txBody>
      </p:sp>
    </p:spTree>
    <p:extLst>
      <p:ext uri="{BB962C8B-B14F-4D97-AF65-F5344CB8AC3E}">
        <p14:creationId xmlns:p14="http://schemas.microsoft.com/office/powerpoint/2010/main" val="20093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</a:p>
        </p:txBody>
      </p:sp>
    </p:spTree>
    <p:extLst>
      <p:ext uri="{BB962C8B-B14F-4D97-AF65-F5344CB8AC3E}">
        <p14:creationId xmlns:p14="http://schemas.microsoft.com/office/powerpoint/2010/main" val="150744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</a:p>
        </p:txBody>
      </p:sp>
    </p:spTree>
    <p:extLst>
      <p:ext uri="{BB962C8B-B14F-4D97-AF65-F5344CB8AC3E}">
        <p14:creationId xmlns:p14="http://schemas.microsoft.com/office/powerpoint/2010/main" val="149241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6 at 12.17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111" y="0"/>
            <a:ext cx="839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pacoid</a:t>
            </a:r>
            <a:r>
              <a:rPr lang="en-US" dirty="0"/>
              <a:t>/intro-to-data-science-for-enterprise-big-data</a:t>
            </a:r>
          </a:p>
        </p:txBody>
      </p:sp>
    </p:spTree>
    <p:extLst>
      <p:ext uri="{BB962C8B-B14F-4D97-AF65-F5344CB8AC3E}">
        <p14:creationId xmlns:p14="http://schemas.microsoft.com/office/powerpoint/2010/main" val="293195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5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Intro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</a:t>
            </a:r>
            <a:r>
              <a:rPr lang="en-US" dirty="0"/>
              <a:t>-dimensional observations </a:t>
            </a:r>
            <a:r>
              <a:rPr lang="en-US" i="1" dirty="0"/>
              <a:t>X</a:t>
            </a:r>
            <a:r>
              <a:rPr lang="en-US" dirty="0"/>
              <a:t> (x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2+ known classes </a:t>
            </a:r>
            <a:r>
              <a:rPr lang="en-US" i="1" dirty="0" smtClean="0"/>
              <a:t>K</a:t>
            </a:r>
            <a:r>
              <a:rPr lang="en-US" dirty="0" smtClean="0"/>
              <a:t> on some subset of </a:t>
            </a:r>
            <a:r>
              <a:rPr lang="en-US" i="1" dirty="0" smtClean="0"/>
              <a:t>X</a:t>
            </a:r>
            <a:endParaRPr lang="en-US" i="1" dirty="0"/>
          </a:p>
          <a:p>
            <a:r>
              <a:rPr lang="en-US" dirty="0" smtClean="0"/>
              <a:t>Find function f(x) to assign each </a:t>
            </a:r>
            <a:r>
              <a:rPr lang="en-US" i="1" dirty="0" smtClean="0"/>
              <a:t>X</a:t>
            </a:r>
            <a:r>
              <a:rPr lang="en-US" dirty="0" smtClean="0"/>
              <a:t> to a class </a:t>
            </a:r>
            <a:r>
              <a:rPr lang="en-US" i="1" dirty="0" smtClean="0"/>
              <a:t>K</a:t>
            </a:r>
            <a:endParaRPr lang="en-US" dirty="0"/>
          </a:p>
          <a:p>
            <a:pPr lvl="1"/>
            <a:r>
              <a:rPr lang="en-US" dirty="0" smtClean="0"/>
              <a:t>Make it perform well</a:t>
            </a:r>
          </a:p>
          <a:p>
            <a:pPr lvl="2"/>
            <a:r>
              <a:rPr lang="en-US" dirty="0" smtClean="0"/>
              <a:t>Precision </a:t>
            </a:r>
            <a:r>
              <a:rPr lang="en-US" dirty="0" err="1" smtClean="0"/>
              <a:t>vs</a:t>
            </a:r>
            <a:r>
              <a:rPr lang="en-US" dirty="0" smtClean="0"/>
              <a:t> Recall.  Resource and </a:t>
            </a:r>
            <a:r>
              <a:rPr lang="en-US" dirty="0"/>
              <a:t>t</a:t>
            </a:r>
            <a:r>
              <a:rPr lang="en-US" dirty="0" smtClean="0"/>
              <a:t>ime complexity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-dimensional observations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(x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…,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2+ known classes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on some subset of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Find function f(x) to assign each </a:t>
            </a:r>
            <a:r>
              <a:rPr lang="en-US" i="1" dirty="0" smtClean="0"/>
              <a:t>X</a:t>
            </a:r>
            <a:r>
              <a:rPr lang="en-US" dirty="0" smtClean="0"/>
              <a:t> to a class </a:t>
            </a:r>
            <a:r>
              <a:rPr lang="en-US" i="1" dirty="0" smtClean="0"/>
              <a:t>K</a:t>
            </a:r>
            <a:endParaRPr lang="en-US" dirty="0"/>
          </a:p>
          <a:p>
            <a:pPr lvl="1"/>
            <a:r>
              <a:rPr lang="en-US" dirty="0" smtClean="0"/>
              <a:t>Make it perform well</a:t>
            </a:r>
          </a:p>
          <a:p>
            <a:pPr lvl="2"/>
            <a:r>
              <a:rPr lang="en-US" dirty="0" smtClean="0">
                <a:solidFill>
                  <a:srgbClr val="BFBFBF"/>
                </a:solidFill>
              </a:rPr>
              <a:t>Precision </a:t>
            </a:r>
            <a:r>
              <a:rPr lang="en-US" dirty="0" err="1" smtClean="0">
                <a:solidFill>
                  <a:srgbClr val="BFBFBF"/>
                </a:solidFill>
              </a:rPr>
              <a:t>vs</a:t>
            </a:r>
            <a:r>
              <a:rPr lang="en-US" dirty="0" smtClean="0">
                <a:solidFill>
                  <a:srgbClr val="BFBFBF"/>
                </a:solidFill>
              </a:rPr>
              <a:t> Recall.  Resource and </a:t>
            </a:r>
            <a:r>
              <a:rPr lang="en-US" dirty="0">
                <a:solidFill>
                  <a:srgbClr val="BFBFBF"/>
                </a:solidFill>
              </a:rPr>
              <a:t>t</a:t>
            </a:r>
            <a:r>
              <a:rPr lang="en-US" dirty="0" smtClean="0">
                <a:solidFill>
                  <a:srgbClr val="BFBFBF"/>
                </a:solidFill>
              </a:rPr>
              <a:t>ime complexity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7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Security – Does an observation fall outside of normal behavior </a:t>
            </a:r>
            <a:r>
              <a:rPr lang="en-US" dirty="0" smtClean="0">
                <a:solidFill>
                  <a:srgbClr val="FF0000"/>
                </a:solidFill>
              </a:rPr>
              <a:t>boundaries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Marketing – Can a user’s gender be </a:t>
            </a:r>
            <a:r>
              <a:rPr lang="en-US" dirty="0" smtClean="0">
                <a:solidFill>
                  <a:srgbClr val="FF0000"/>
                </a:solidFill>
              </a:rPr>
              <a:t>inferred</a:t>
            </a:r>
            <a:r>
              <a:rPr lang="en-US" dirty="0" smtClean="0"/>
              <a:t> by browsing behavior?  Search terms?</a:t>
            </a:r>
          </a:p>
          <a:p>
            <a:r>
              <a:rPr lang="en-US" dirty="0" smtClean="0"/>
              <a:t>Search – Does the user’s query pattern </a:t>
            </a:r>
            <a:r>
              <a:rPr lang="en-US" dirty="0" smtClean="0">
                <a:solidFill>
                  <a:srgbClr val="FF0000"/>
                </a:solidFill>
              </a:rPr>
              <a:t>imply</a:t>
            </a:r>
            <a:r>
              <a:rPr lang="en-US" dirty="0" smtClean="0"/>
              <a:t> she wants documents of a particular class?</a:t>
            </a:r>
          </a:p>
          <a:p>
            <a:endParaRPr lang="en-US" dirty="0"/>
          </a:p>
          <a:p>
            <a:r>
              <a:rPr lang="en-US" dirty="0" smtClean="0"/>
              <a:t>Health – Emergency Room triage.  Does this patient need to be seen immediately?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0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EDDC66-358C-784A-82AB-1A86824DE6E9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32771" name="Rectangle 34"/>
          <p:cNvSpPr>
            <a:spLocks noChangeArrowheads="1"/>
          </p:cNvSpPr>
          <p:nvPr/>
        </p:nvSpPr>
        <p:spPr bwMode="auto">
          <a:xfrm>
            <a:off x="5638800" y="2819400"/>
            <a:ext cx="3429000" cy="3352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200400"/>
            <a:ext cx="4953000" cy="25908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hlink"/>
                </a:solidFill>
                <a:ea typeface="+mn-ea"/>
              </a:rPr>
              <a:t>Given:</a:t>
            </a:r>
            <a:r>
              <a:rPr lang="en-US" sz="2000" dirty="0" smtClean="0">
                <a:ea typeface="+mn-ea"/>
              </a:rPr>
              <a:t> </a:t>
            </a:r>
          </a:p>
          <a:p>
            <a:pPr marL="533400" indent="-5334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ea typeface="+mn-ea"/>
              </a:rPr>
              <a:t>      Training examples </a:t>
            </a:r>
            <a:r>
              <a:rPr lang="en-US" dirty="0" smtClean="0">
                <a:solidFill>
                  <a:schemeClr val="hlink"/>
                </a:solidFill>
                <a:ea typeface="+mn-ea"/>
              </a:rPr>
              <a:t>(</a:t>
            </a:r>
            <a:r>
              <a:rPr lang="en-US" dirty="0" err="1" smtClean="0">
                <a:solidFill>
                  <a:schemeClr val="hlink"/>
                </a:solidFill>
                <a:ea typeface="+mn-ea"/>
              </a:rPr>
              <a:t>x,f</a:t>
            </a:r>
            <a:r>
              <a:rPr lang="en-US" dirty="0" smtClean="0">
                <a:solidFill>
                  <a:schemeClr val="hlink"/>
                </a:solidFill>
                <a:ea typeface="+mn-ea"/>
              </a:rPr>
              <a:t>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(</a:t>
            </a:r>
            <a:r>
              <a:rPr lang="en-US" dirty="0" smtClean="0">
                <a:solidFill>
                  <a:schemeClr val="hlink"/>
                </a:solidFill>
                <a:ea typeface="+mn-ea"/>
              </a:rPr>
              <a:t>x))</a:t>
            </a:r>
            <a:r>
              <a:rPr lang="en-US" dirty="0" smtClean="0">
                <a:ea typeface="+mn-ea"/>
              </a:rPr>
              <a:t>  </a:t>
            </a:r>
          </a:p>
          <a:p>
            <a:pPr marL="533400" indent="-5334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ea typeface="+mn-ea"/>
              </a:rPr>
              <a:t>       of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unknown</a:t>
            </a:r>
            <a:r>
              <a:rPr lang="en-US" dirty="0" smtClean="0">
                <a:ea typeface="+mn-ea"/>
              </a:rPr>
              <a:t> function</a:t>
            </a:r>
            <a:r>
              <a:rPr lang="en-US" i="1" dirty="0" smtClean="0">
                <a:ea typeface="+mn-ea"/>
              </a:rPr>
              <a:t> </a:t>
            </a:r>
            <a:r>
              <a:rPr lang="en-US" dirty="0" smtClean="0">
                <a:solidFill>
                  <a:schemeClr val="hlink"/>
                </a:solidFill>
                <a:ea typeface="+mn-ea"/>
              </a:rPr>
              <a:t>f </a:t>
            </a:r>
            <a:r>
              <a:rPr lang="en-US" i="1" dirty="0" smtClean="0">
                <a:solidFill>
                  <a:srgbClr val="000066"/>
                </a:solidFill>
                <a:ea typeface="+mn-ea"/>
              </a:rPr>
              <a:t> </a:t>
            </a:r>
            <a:r>
              <a:rPr lang="en-US" dirty="0" smtClean="0">
                <a:solidFill>
                  <a:srgbClr val="000066"/>
                </a:solidFill>
                <a:ea typeface="+mn-ea"/>
              </a:rPr>
              <a:t>       </a:t>
            </a:r>
          </a:p>
          <a:p>
            <a:pPr marL="533400" indent="-533400">
              <a:spcBef>
                <a:spcPct val="0"/>
              </a:spcBef>
              <a:buFontTx/>
              <a:buNone/>
              <a:defRPr/>
            </a:pPr>
            <a:endParaRPr lang="en-US" dirty="0" smtClean="0">
              <a:solidFill>
                <a:schemeClr val="hlink"/>
              </a:solidFill>
              <a:ea typeface="+mn-ea"/>
            </a:endParaRPr>
          </a:p>
          <a:p>
            <a:pPr marL="533400" indent="-533400">
              <a:spcBef>
                <a:spcPct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hlink"/>
                </a:solidFill>
                <a:ea typeface="+mn-ea"/>
              </a:rPr>
              <a:t>Find:</a:t>
            </a:r>
            <a:r>
              <a:rPr lang="en-US" sz="2000" dirty="0" smtClean="0">
                <a:ea typeface="+mn-ea"/>
              </a:rPr>
              <a:t> </a:t>
            </a:r>
          </a:p>
          <a:p>
            <a:pPr marL="533400" indent="-533400"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ea typeface="+mn-ea"/>
              </a:rPr>
              <a:t>       </a:t>
            </a:r>
            <a:r>
              <a:rPr lang="en-US" dirty="0" smtClean="0">
                <a:ea typeface="+mn-ea"/>
              </a:rPr>
              <a:t>A good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approximation</a:t>
            </a:r>
            <a:r>
              <a:rPr lang="en-US" dirty="0" smtClean="0">
                <a:ea typeface="+mn-ea"/>
              </a:rPr>
              <a:t> to </a:t>
            </a:r>
            <a:r>
              <a:rPr lang="en-US" dirty="0" smtClean="0">
                <a:solidFill>
                  <a:schemeClr val="hlink"/>
                </a:solidFill>
                <a:ea typeface="+mn-ea"/>
              </a:rPr>
              <a:t>f</a:t>
            </a:r>
            <a:r>
              <a:rPr lang="en-US" dirty="0" smtClean="0">
                <a:ea typeface="+mn-ea"/>
              </a:rPr>
              <a:t> 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614988" y="190817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Arial Narrow" charset="0"/>
              </a:rPr>
              <a:t>y  =</a:t>
            </a:r>
            <a:r>
              <a:rPr lang="en-US" b="1" i="1">
                <a:solidFill>
                  <a:srgbClr val="0000FF"/>
                </a:solidFill>
                <a:latin typeface="Arial Narrow" charset="0"/>
              </a:rPr>
              <a:t> f </a:t>
            </a:r>
            <a:r>
              <a:rPr lang="en-US" b="1">
                <a:solidFill>
                  <a:srgbClr val="0000FF"/>
                </a:solidFill>
                <a:latin typeface="Arial Narrow" charset="0"/>
              </a:rPr>
              <a:t>(x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1</a:t>
            </a:r>
            <a:r>
              <a:rPr lang="en-US" b="1">
                <a:solidFill>
                  <a:srgbClr val="0000FF"/>
                </a:solidFill>
                <a:latin typeface="Arial Narrow" charset="0"/>
              </a:rPr>
              <a:t>, 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2</a:t>
            </a:r>
            <a:r>
              <a:rPr lang="en-US" b="1">
                <a:solidFill>
                  <a:srgbClr val="0000FF"/>
                </a:solidFill>
                <a:latin typeface="Arial Narrow" charset="0"/>
              </a:rPr>
              <a:t>, 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3</a:t>
            </a:r>
            <a:r>
              <a:rPr lang="en-US" b="1">
                <a:solidFill>
                  <a:srgbClr val="0000FF"/>
                </a:solidFill>
                <a:latin typeface="Arial Narrow" charset="0"/>
              </a:rPr>
              <a:t>, 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4</a:t>
            </a:r>
            <a:r>
              <a:rPr lang="en-US" b="1">
                <a:solidFill>
                  <a:srgbClr val="0000FF"/>
                </a:solidFill>
                <a:latin typeface="Arial Narrow" charset="0"/>
              </a:rPr>
              <a:t>)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871788" y="1527175"/>
            <a:ext cx="1828800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395788" y="19843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4700588" y="21367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024188" y="1755775"/>
            <a:ext cx="144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rgbClr val="003300"/>
                </a:solidFill>
                <a:latin typeface="Arial Narrow" charset="0"/>
              </a:rPr>
              <a:t>Unknown</a:t>
            </a:r>
          </a:p>
          <a:p>
            <a:r>
              <a:rPr lang="en-US" sz="2000" b="1">
                <a:solidFill>
                  <a:srgbClr val="003300"/>
                </a:solidFill>
                <a:latin typeface="Arial Narrow" charset="0"/>
              </a:rPr>
              <a:t>function</a:t>
            </a:r>
            <a:endParaRPr lang="en-US" sz="2000" b="1" u="sng">
              <a:solidFill>
                <a:srgbClr val="003300"/>
              </a:solidFill>
              <a:latin typeface="Arial Narrow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957388" y="16033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1957388" y="19335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1957388" y="22637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1957388" y="25939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1309688" y="1371600"/>
            <a:ext cx="41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Arial Narrow" charset="0"/>
              </a:rPr>
              <a:t>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1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309688" y="1704975"/>
            <a:ext cx="70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Arial Narrow" charset="0"/>
              </a:rPr>
              <a:t>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2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295400" y="2032000"/>
            <a:ext cx="41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Arial Narrow" charset="0"/>
              </a:rPr>
              <a:t>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3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309688" y="2362200"/>
            <a:ext cx="41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Arial Narrow" charset="0"/>
              </a:rPr>
              <a:t>x</a:t>
            </a:r>
            <a:r>
              <a:rPr lang="en-US" sz="1600" b="1">
                <a:solidFill>
                  <a:srgbClr val="0000FF"/>
                </a:solidFill>
                <a:latin typeface="Arial Narrow" charset="0"/>
              </a:rPr>
              <a:t>4</a:t>
            </a:r>
          </a:p>
        </p:txBody>
      </p:sp>
      <p:grpSp>
        <p:nvGrpSpPr>
          <p:cNvPr id="32786" name="Group 18"/>
          <p:cNvGrpSpPr>
            <a:grpSpLocks/>
          </p:cNvGrpSpPr>
          <p:nvPr/>
        </p:nvGrpSpPr>
        <p:grpSpPr bwMode="auto">
          <a:xfrm>
            <a:off x="5521325" y="2819400"/>
            <a:ext cx="3241675" cy="3203575"/>
            <a:chOff x="2134" y="1774"/>
            <a:chExt cx="2042" cy="2018"/>
          </a:xfrm>
        </p:grpSpPr>
        <p:grpSp>
          <p:nvGrpSpPr>
            <p:cNvPr id="32788" name="Group 19"/>
            <p:cNvGrpSpPr>
              <a:grpSpLocks/>
            </p:cNvGrpSpPr>
            <p:nvPr/>
          </p:nvGrpSpPr>
          <p:grpSpPr bwMode="auto">
            <a:xfrm>
              <a:off x="2134" y="1774"/>
              <a:ext cx="2021" cy="288"/>
              <a:chOff x="2016" y="1774"/>
              <a:chExt cx="2021" cy="288"/>
            </a:xfrm>
          </p:grpSpPr>
          <p:sp>
            <p:nvSpPr>
              <p:cNvPr id="32799" name="Text Box 20"/>
              <p:cNvSpPr txBox="1">
                <a:spLocks noChangeArrowheads="1"/>
              </p:cNvSpPr>
              <p:nvPr/>
            </p:nvSpPr>
            <p:spPr bwMode="auto">
              <a:xfrm>
                <a:off x="2016" y="1774"/>
                <a:ext cx="7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000066"/>
                    </a:solidFill>
                    <a:latin typeface="Arial Narrow" charset="0"/>
                  </a:rPr>
                  <a:t> </a:t>
                </a:r>
                <a:r>
                  <a:rPr lang="en-US" sz="2000" b="1">
                    <a:solidFill>
                      <a:srgbClr val="0000FF"/>
                    </a:solidFill>
                    <a:latin typeface="Arial Narrow" charset="0"/>
                  </a:rPr>
                  <a:t> Example </a:t>
                </a:r>
                <a:endParaRPr lang="en-US" b="1">
                  <a:solidFill>
                    <a:srgbClr val="000066"/>
                  </a:solidFill>
                  <a:latin typeface="Arial Narrow" charset="0"/>
                </a:endParaRPr>
              </a:p>
            </p:txBody>
          </p:sp>
          <p:sp>
            <p:nvSpPr>
              <p:cNvPr id="32800" name="Text Box 21"/>
              <p:cNvSpPr txBox="1">
                <a:spLocks noChangeArrowheads="1"/>
              </p:cNvSpPr>
              <p:nvPr/>
            </p:nvSpPr>
            <p:spPr bwMode="auto">
              <a:xfrm>
                <a:off x="2708" y="1774"/>
                <a:ext cx="1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0000FF"/>
                    </a:solidFill>
                    <a:latin typeface="Arial Narrow" charset="0"/>
                  </a:rPr>
                  <a:t> x</a:t>
                </a:r>
                <a:r>
                  <a:rPr lang="en-US" sz="1600" b="1">
                    <a:solidFill>
                      <a:srgbClr val="0000FF"/>
                    </a:solidFill>
                    <a:latin typeface="Arial Narrow" charset="0"/>
                  </a:rPr>
                  <a:t>1</a:t>
                </a:r>
                <a:r>
                  <a:rPr lang="en-US" b="1">
                    <a:solidFill>
                      <a:srgbClr val="0000FF"/>
                    </a:solidFill>
                    <a:latin typeface="Arial Narrow" charset="0"/>
                  </a:rPr>
                  <a:t>   x</a:t>
                </a:r>
                <a:r>
                  <a:rPr lang="en-US" sz="1600" b="1">
                    <a:solidFill>
                      <a:srgbClr val="0000FF"/>
                    </a:solidFill>
                    <a:latin typeface="Arial Narrow" charset="0"/>
                  </a:rPr>
                  <a:t>2</a:t>
                </a:r>
                <a:r>
                  <a:rPr lang="en-US" b="1">
                    <a:solidFill>
                      <a:srgbClr val="0000FF"/>
                    </a:solidFill>
                    <a:latin typeface="Arial Narrow" charset="0"/>
                  </a:rPr>
                  <a:t>   x</a:t>
                </a:r>
                <a:r>
                  <a:rPr lang="en-US" sz="1600" b="1">
                    <a:solidFill>
                      <a:srgbClr val="0000FF"/>
                    </a:solidFill>
                    <a:latin typeface="Arial Narrow" charset="0"/>
                  </a:rPr>
                  <a:t>3</a:t>
                </a:r>
                <a:r>
                  <a:rPr lang="en-US" b="1">
                    <a:solidFill>
                      <a:srgbClr val="0000FF"/>
                    </a:solidFill>
                    <a:latin typeface="Arial Narrow" charset="0"/>
                  </a:rPr>
                  <a:t>  x</a:t>
                </a:r>
                <a:r>
                  <a:rPr lang="en-US" sz="1600" b="1">
                    <a:solidFill>
                      <a:srgbClr val="0000FF"/>
                    </a:solidFill>
                    <a:latin typeface="Arial Narrow" charset="0"/>
                  </a:rPr>
                  <a:t>4     </a:t>
                </a:r>
                <a:r>
                  <a:rPr lang="en-US" b="1">
                    <a:solidFill>
                      <a:srgbClr val="0000FF"/>
                    </a:solidFill>
                    <a:latin typeface="Arial Narrow" charset="0"/>
                  </a:rPr>
                  <a:t>y</a:t>
                </a:r>
                <a:endParaRPr lang="en-US" sz="1600" b="1">
                  <a:solidFill>
                    <a:srgbClr val="0000FF"/>
                  </a:solidFill>
                  <a:latin typeface="Arial Narrow" charset="0"/>
                </a:endParaRPr>
              </a:p>
            </p:txBody>
          </p:sp>
        </p:grp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2407" y="2021"/>
              <a:ext cx="17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 1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0     0     1     0     0</a:t>
              </a:r>
              <a:endParaRPr lang="en-US" sz="1600" b="1">
                <a:solidFill>
                  <a:srgbClr val="0000FF"/>
                </a:solidFill>
                <a:latin typeface="Arial Narrow" charset="0"/>
              </a:endParaRPr>
            </a:p>
          </p:txBody>
        </p:sp>
        <p:sp>
          <p:nvSpPr>
            <p:cNvPr id="32790" name="Text Box 23"/>
            <p:cNvSpPr txBox="1">
              <a:spLocks noChangeArrowheads="1"/>
            </p:cNvSpPr>
            <p:nvPr/>
          </p:nvSpPr>
          <p:spPr bwMode="auto">
            <a:xfrm>
              <a:off x="2400" y="2515"/>
              <a:ext cx="17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3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0     0     1     1     1</a:t>
              </a:r>
              <a:endParaRPr lang="en-US" sz="1600" b="1">
                <a:solidFill>
                  <a:srgbClr val="0000FF"/>
                </a:solidFill>
                <a:latin typeface="Arial Narrow" charset="0"/>
              </a:endParaRPr>
            </a:p>
          </p:txBody>
        </p:sp>
        <p:sp>
          <p:nvSpPr>
            <p:cNvPr id="32791" name="Text Box 24"/>
            <p:cNvSpPr txBox="1">
              <a:spLocks noChangeArrowheads="1"/>
            </p:cNvSpPr>
            <p:nvPr/>
          </p:nvSpPr>
          <p:spPr bwMode="auto">
            <a:xfrm>
              <a:off x="2400" y="2762"/>
              <a:ext cx="17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4          1      0     0     1     1</a:t>
              </a:r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2400" y="3009"/>
              <a:ext cx="17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5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0      1    1     0     0</a:t>
              </a:r>
            </a:p>
          </p:txBody>
        </p:sp>
        <p:sp>
          <p:nvSpPr>
            <p:cNvPr id="32793" name="Text Box 26"/>
            <p:cNvSpPr txBox="1">
              <a:spLocks noChangeArrowheads="1"/>
            </p:cNvSpPr>
            <p:nvPr/>
          </p:nvSpPr>
          <p:spPr bwMode="auto">
            <a:xfrm>
              <a:off x="2407" y="3256"/>
              <a:ext cx="17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6 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1      1    0     0     0</a:t>
              </a:r>
            </a:p>
          </p:txBody>
        </p:sp>
        <p:sp>
          <p:nvSpPr>
            <p:cNvPr id="32794" name="Text Box 27"/>
            <p:cNvSpPr txBox="1">
              <a:spLocks noChangeArrowheads="1"/>
            </p:cNvSpPr>
            <p:nvPr/>
          </p:nvSpPr>
          <p:spPr bwMode="auto">
            <a:xfrm>
              <a:off x="2407" y="3502"/>
              <a:ext cx="1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7 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 0      1     0     1    0</a:t>
              </a:r>
              <a:endParaRPr lang="en-US" sz="1600" b="1">
                <a:solidFill>
                  <a:srgbClr val="0000FF"/>
                </a:solidFill>
                <a:latin typeface="Arial Narrow" charset="0"/>
              </a:endParaRPr>
            </a:p>
          </p:txBody>
        </p:sp>
        <p:sp>
          <p:nvSpPr>
            <p:cNvPr id="32795" name="Text Box 28"/>
            <p:cNvSpPr txBox="1">
              <a:spLocks noChangeArrowheads="1"/>
            </p:cNvSpPr>
            <p:nvPr/>
          </p:nvSpPr>
          <p:spPr bwMode="auto">
            <a:xfrm>
              <a:off x="2400" y="2268"/>
              <a:ext cx="17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2</a:t>
              </a:r>
              <a:r>
                <a:rPr lang="en-US" b="1">
                  <a:solidFill>
                    <a:srgbClr val="0000FF"/>
                  </a:solidFill>
                  <a:latin typeface="Arial Narrow" charset="0"/>
                </a:rPr>
                <a:t>         </a:t>
              </a:r>
              <a:r>
                <a:rPr lang="en-US" sz="2000" b="1">
                  <a:solidFill>
                    <a:srgbClr val="0000FF"/>
                  </a:solidFill>
                  <a:latin typeface="Arial Narrow" charset="0"/>
                </a:rPr>
                <a:t>0     1     0     0     0</a:t>
              </a:r>
              <a:endParaRPr lang="en-US" sz="1600" b="1">
                <a:solidFill>
                  <a:srgbClr val="0000FF"/>
                </a:solidFill>
                <a:latin typeface="Arial Narrow" charset="0"/>
              </a:endParaRPr>
            </a:p>
          </p:txBody>
        </p:sp>
        <p:sp>
          <p:nvSpPr>
            <p:cNvPr id="32796" name="Line 29"/>
            <p:cNvSpPr>
              <a:spLocks noChangeShapeType="1"/>
            </p:cNvSpPr>
            <p:nvPr/>
          </p:nvSpPr>
          <p:spPr bwMode="auto">
            <a:xfrm>
              <a:off x="2208" y="2064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30"/>
            <p:cNvSpPr>
              <a:spLocks noChangeShapeType="1"/>
            </p:cNvSpPr>
            <p:nvPr/>
          </p:nvSpPr>
          <p:spPr bwMode="auto">
            <a:xfrm>
              <a:off x="3888" y="1824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31"/>
            <p:cNvSpPr>
              <a:spLocks noChangeShapeType="1"/>
            </p:cNvSpPr>
            <p:nvPr/>
          </p:nvSpPr>
          <p:spPr bwMode="auto">
            <a:xfrm>
              <a:off x="2208" y="3792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7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Learning is impossible, unless…</a:t>
            </a:r>
          </a:p>
        </p:txBody>
      </p:sp>
    </p:spTree>
    <p:extLst>
      <p:ext uri="{BB962C8B-B14F-4D97-AF65-F5344CB8AC3E}">
        <p14:creationId xmlns:p14="http://schemas.microsoft.com/office/powerpoint/2010/main" val="2116284118"/>
      </p:ext>
    </p:extLst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 vs. Recall</a:t>
            </a:r>
            <a:br>
              <a:rPr lang="en-US" dirty="0" smtClean="0"/>
            </a:br>
            <a:r>
              <a:rPr lang="en-US" dirty="0" smtClean="0"/>
              <a:t>aka Sensitivity vs.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497377"/>
            <a:ext cx="487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Precision_and_recall</a:t>
            </a:r>
            <a:endParaRPr lang="en-US" dirty="0"/>
          </a:p>
        </p:txBody>
      </p:sp>
      <p:pic>
        <p:nvPicPr>
          <p:cNvPr id="5" name="Picture 4" descr="Screen Shot 2013-04-16 at 1.1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445000" cy="2222500"/>
          </a:xfrm>
          <a:prstGeom prst="rect">
            <a:avLst/>
          </a:prstGeom>
        </p:spPr>
      </p:pic>
      <p:pic>
        <p:nvPicPr>
          <p:cNvPr id="6" name="Picture 5" descr="91b88600b433b3059101d0295735daf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56316"/>
            <a:ext cx="1841500" cy="558800"/>
          </a:xfrm>
          <a:prstGeom prst="rect">
            <a:avLst/>
          </a:prstGeom>
        </p:spPr>
      </p:pic>
      <p:pic>
        <p:nvPicPr>
          <p:cNvPr id="7" name="Picture 6" descr="a87a5d89797001aa6c8d9a7031caf1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1256"/>
            <a:ext cx="2133600" cy="558800"/>
          </a:xfrm>
          <a:prstGeom prst="rect">
            <a:avLst/>
          </a:prstGeom>
        </p:spPr>
      </p:pic>
      <p:pic>
        <p:nvPicPr>
          <p:cNvPr id="8" name="Picture 7" descr="Screen Shot 2013-04-16 at 1.16.4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1600200"/>
            <a:ext cx="30988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5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-dimensional observations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(x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…,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2+ known classes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on some subset of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Find function f(x) to assign each </a:t>
            </a:r>
            <a:r>
              <a:rPr lang="en-US" i="1" dirty="0" smtClean="0"/>
              <a:t>X</a:t>
            </a:r>
            <a:r>
              <a:rPr lang="en-US" dirty="0" smtClean="0"/>
              <a:t> to a class </a:t>
            </a:r>
            <a:r>
              <a:rPr lang="en-US" i="1" dirty="0" smtClean="0"/>
              <a:t>K</a:t>
            </a:r>
            <a:endParaRPr lang="en-US" dirty="0"/>
          </a:p>
          <a:p>
            <a:pPr lvl="1"/>
            <a:r>
              <a:rPr lang="en-US" dirty="0" smtClean="0"/>
              <a:t>Make it perform well</a:t>
            </a:r>
          </a:p>
          <a:p>
            <a:pPr lvl="2"/>
            <a:r>
              <a:rPr lang="en-US" dirty="0" smtClean="0">
                <a:solidFill>
                  <a:srgbClr val="BFBFBF"/>
                </a:solidFill>
              </a:rPr>
              <a:t>Precision </a:t>
            </a:r>
            <a:r>
              <a:rPr lang="en-US" dirty="0" err="1" smtClean="0">
                <a:solidFill>
                  <a:srgbClr val="BFBFBF"/>
                </a:solidFill>
              </a:rPr>
              <a:t>vs</a:t>
            </a:r>
            <a:r>
              <a:rPr lang="en-US" dirty="0" smtClean="0">
                <a:solidFill>
                  <a:srgbClr val="BFBFBF"/>
                </a:solidFill>
              </a:rPr>
              <a:t> Recall.  Resource and </a:t>
            </a:r>
            <a:r>
              <a:rPr lang="en-US" dirty="0">
                <a:solidFill>
                  <a:srgbClr val="BFBFBF"/>
                </a:solidFill>
              </a:rPr>
              <a:t>t</a:t>
            </a:r>
            <a:r>
              <a:rPr lang="en-US" dirty="0" smtClean="0">
                <a:solidFill>
                  <a:srgbClr val="BFBFBF"/>
                </a:solidFill>
              </a:rPr>
              <a:t>ime complexity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0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13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Receiver_operating_characteristic</a:t>
            </a:r>
            <a:endParaRPr lang="en-US" dirty="0"/>
          </a:p>
        </p:txBody>
      </p:sp>
      <p:pic>
        <p:nvPicPr>
          <p:cNvPr id="6" name="Picture 5" descr="Roccurv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2" y="1238322"/>
            <a:ext cx="5412730" cy="52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9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Non-linear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g11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64" y="2449042"/>
            <a:ext cx="4044136" cy="3706297"/>
          </a:xfrm>
          <a:prstGeom prst="rect">
            <a:avLst/>
          </a:prstGeom>
        </p:spPr>
      </p:pic>
      <p:pic>
        <p:nvPicPr>
          <p:cNvPr id="5" name="Picture 4" descr="628px-Svm_separating_hyperpla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9042"/>
            <a:ext cx="3848720" cy="3677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44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Linear_classifier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7 at 10.1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672"/>
            <a:ext cx="9144000" cy="63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9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Bayesian Classifiers</a:t>
            </a:r>
          </a:p>
          <a:p>
            <a:r>
              <a:rPr lang="en-US" dirty="0" smtClean="0"/>
              <a:t>Support Vector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2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17 at 10.15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60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classifier that:</a:t>
            </a:r>
          </a:p>
          <a:p>
            <a:endParaRPr lang="en-US" dirty="0" smtClean="0"/>
          </a:p>
          <a:p>
            <a:r>
              <a:rPr lang="en-US" dirty="0" smtClean="0"/>
              <a:t>Can train on a small # of observations</a:t>
            </a:r>
          </a:p>
          <a:p>
            <a:r>
              <a:rPr lang="en-US" dirty="0" smtClean="0"/>
              <a:t>Assumes independence between features</a:t>
            </a:r>
          </a:p>
          <a:p>
            <a:r>
              <a:rPr lang="en-US" dirty="0" smtClean="0"/>
              <a:t>Simple to implement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Naive_Bayes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47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i="1" dirty="0"/>
              <a:t>K</a:t>
            </a:r>
            <a:r>
              <a:rPr lang="en-US" dirty="0"/>
              <a:t>=2-class classifiers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&gt;2 possible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Spam vs. Non-spam</a:t>
            </a:r>
          </a:p>
          <a:p>
            <a:pPr lvl="1"/>
            <a:r>
              <a:rPr lang="en-US" dirty="0"/>
              <a:t>Female vs. Male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5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vs. Posterior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vs.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00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prior probability of a class </a:t>
            </a:r>
            <a:r>
              <a:rPr lang="en-US" i="1" dirty="0" smtClean="0"/>
              <a:t>k</a:t>
            </a:r>
            <a:r>
              <a:rPr lang="en-US" dirty="0" smtClean="0"/>
              <a:t> in </a:t>
            </a:r>
            <a:r>
              <a:rPr lang="en-US" i="1" dirty="0" smtClean="0"/>
              <a:t>K</a:t>
            </a:r>
            <a:endParaRPr lang="en-US" dirty="0" smtClean="0"/>
          </a:p>
          <a:p>
            <a:r>
              <a:rPr lang="en-US" dirty="0" smtClean="0"/>
              <a:t>…the prior probabilities of </a:t>
            </a:r>
            <a:r>
              <a:rPr lang="en-US" i="1" dirty="0" smtClean="0"/>
              <a:t>N</a:t>
            </a:r>
            <a:r>
              <a:rPr lang="en-US" dirty="0" smtClean="0"/>
              <a:t> object features</a:t>
            </a:r>
          </a:p>
          <a:p>
            <a:r>
              <a:rPr lang="en-US" dirty="0" smtClean="0"/>
              <a:t>…and their associations with </a:t>
            </a:r>
            <a:r>
              <a:rPr lang="en-US" i="1" dirty="0" smtClean="0"/>
              <a:t>k</a:t>
            </a:r>
          </a:p>
          <a:p>
            <a:r>
              <a:rPr lang="en-US" dirty="0" smtClean="0"/>
              <a:t>Calculate the posterior probability that a given object belongs to class </a:t>
            </a:r>
            <a:r>
              <a:rPr lang="en-US" i="1" dirty="0" smtClean="0"/>
              <a:t>k</a:t>
            </a:r>
          </a:p>
          <a:p>
            <a:endParaRPr lang="en-US" dirty="0" smtClean="0"/>
          </a:p>
          <a:p>
            <a:r>
              <a:rPr lang="en-US" dirty="0" smtClean="0"/>
              <a:t>Easier to work through an example</a:t>
            </a:r>
          </a:p>
          <a:p>
            <a:pPr lvl="1"/>
            <a:r>
              <a:rPr lang="en-US" dirty="0">
                <a:hlinkClick r:id="rId2"/>
              </a:rPr>
              <a:t>http://bit.ly/</a:t>
            </a:r>
            <a:r>
              <a:rPr lang="en-US" dirty="0" smtClean="0">
                <a:hlinkClick r:id="rId2"/>
              </a:rPr>
              <a:t>10alkWY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Naive_Bayes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46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Best use of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vs. Test</a:t>
            </a:r>
          </a:p>
          <a:p>
            <a:r>
              <a:rPr lang="en-US" dirty="0" smtClean="0"/>
              <a:t>Cross-validation</a:t>
            </a:r>
          </a:p>
          <a:p>
            <a:r>
              <a:rPr lang="en-US" dirty="0" smtClean="0"/>
              <a:t>ROC</a:t>
            </a:r>
            <a:br>
              <a:rPr lang="en-US" dirty="0" smtClean="0"/>
            </a:br>
            <a:r>
              <a:rPr lang="en-US" dirty="0" smtClean="0"/>
              <a:t>Ensembles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Naive_Bayes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0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3 (this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3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05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4 (next one)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3120" y="4006819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4033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05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4 (next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8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Observation:</a:t>
            </a:r>
            <a:br>
              <a:rPr lang="en-US" dirty="0" smtClean="0"/>
            </a:br>
            <a:r>
              <a:rPr lang="en-US" dirty="0" smtClean="0"/>
              <a:t>Unequal Word Distributions</a:t>
            </a:r>
            <a:endParaRPr lang="en-US" dirty="0"/>
          </a:p>
        </p:txBody>
      </p:sp>
      <p:pic>
        <p:nvPicPr>
          <p:cNvPr id="5" name="Picture 4" descr="Wikipedia-n-zip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29" y="1417638"/>
            <a:ext cx="6809516" cy="5107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386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Zipf's_law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82287" y="1504137"/>
            <a:ext cx="2207013" cy="1972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8090" y="3593263"/>
            <a:ext cx="124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631" y="3913279"/>
            <a:ext cx="8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Jargon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19899" y="4282611"/>
            <a:ext cx="2207013" cy="1972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00534" y="6485317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299" y="5885917"/>
            <a:ext cx="11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8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</a:t>
            </a:r>
            <a:br>
              <a:rPr lang="en-US" dirty="0" smtClean="0"/>
            </a:br>
            <a:r>
              <a:rPr lang="en-US" dirty="0" smtClean="0"/>
              <a:t>“Undo” Effect of Unequal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84542"/>
              </p:ext>
            </p:extLst>
          </p:nvPr>
        </p:nvGraphicFramePr>
        <p:xfrm>
          <a:off x="999706" y="1837932"/>
          <a:ext cx="716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 (max)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73877"/>
              </p:ext>
            </p:extLst>
          </p:nvPr>
        </p:nvGraphicFramePr>
        <p:xfrm>
          <a:off x="457200" y="4086260"/>
          <a:ext cx="85511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187"/>
                <a:gridCol w="1849452"/>
                <a:gridCol w="1726155"/>
                <a:gridCol w="1886442"/>
                <a:gridCol w="727451"/>
                <a:gridCol w="746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</a:t>
                      </a:r>
                    </a:p>
                    <a:p>
                      <a:r>
                        <a:rPr lang="en-US" dirty="0" smtClean="0"/>
                        <a:t>(max)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27/27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4/27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24/27 * log(3/3)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3/33</a:t>
                      </a:r>
                      <a:r>
                        <a:rPr lang="en-US" baseline="0" dirty="0" smtClean="0"/>
                        <a:t> * l</a:t>
                      </a:r>
                      <a:r>
                        <a:rPr lang="en-US" dirty="0" smtClean="0"/>
                        <a:t>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33/33</a:t>
                      </a:r>
                      <a:r>
                        <a:rPr lang="en-US" baseline="0" dirty="0" smtClean="0"/>
                        <a:t>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29/33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best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14/17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0/17</a:t>
                      </a:r>
                      <a:r>
                        <a:rPr lang="en-US" baseline="0" dirty="0" smtClean="0"/>
                        <a:t>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17/17</a:t>
                      </a:r>
                      <a:r>
                        <a:rPr lang="en-US" baseline="0" dirty="0" smtClean="0"/>
                        <a:t> * log(3/2)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61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1289</Words>
  <Application>Microsoft Macintosh PowerPoint</Application>
  <PresentationFormat>On-screen Show (4:3)</PresentationFormat>
  <Paragraphs>301</Paragraphs>
  <Slides>41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Mahout Workshop, Section 4</vt:lpstr>
      <vt:lpstr>PowerPoint Presentation</vt:lpstr>
      <vt:lpstr>PowerPoint Presentation</vt:lpstr>
      <vt:lpstr>PowerPoint Presentation</vt:lpstr>
      <vt:lpstr>PowerPoint Presentation</vt:lpstr>
      <vt:lpstr>TF-IDF</vt:lpstr>
      <vt:lpstr>Observation: Unequal Word Distributions</vt:lpstr>
      <vt:lpstr>Motivation: “Undo” Effect of Unequal Distribution</vt:lpstr>
      <vt:lpstr>Motivation: “Undo” Effect of Unequal Distribution</vt:lpstr>
      <vt:lpstr>Motivation: “Undo” Effect of Unequal Distribution</vt:lpstr>
      <vt:lpstr>PowerPoint Presentation</vt:lpstr>
      <vt:lpstr>TF-IDF in Cascading (on Hadoop)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Intro</vt:lpstr>
      <vt:lpstr>What is it?</vt:lpstr>
      <vt:lpstr>What is it?</vt:lpstr>
      <vt:lpstr>Applications</vt:lpstr>
      <vt:lpstr>Learning is impossible, unless…</vt:lpstr>
      <vt:lpstr>Precision vs. Recall aka Sensitivity vs. Specificity</vt:lpstr>
      <vt:lpstr>PowerPoint Presentation</vt:lpstr>
      <vt:lpstr>ROC Curve</vt:lpstr>
      <vt:lpstr>Linear vs. Non-linear</vt:lpstr>
      <vt:lpstr>PowerPoint Presentation</vt:lpstr>
      <vt:lpstr>PowerPoint Presentation</vt:lpstr>
      <vt:lpstr>PowerPoint Presentation</vt:lpstr>
      <vt:lpstr>PowerPoint Presentation</vt:lpstr>
      <vt:lpstr>Naïve Bayes</vt:lpstr>
      <vt:lpstr>What is it?</vt:lpstr>
      <vt:lpstr>Applications</vt:lpstr>
      <vt:lpstr>Prior vs. Posterior Probabilities</vt:lpstr>
      <vt:lpstr>How does it work?</vt:lpstr>
      <vt:lpstr>Making Best use of Data</vt:lpstr>
      <vt:lpstr>PowerPoint Presentation</vt:lpstr>
      <vt:lpstr>Hierarchical Clustering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Day</dc:creator>
  <cp:lastModifiedBy>Allen Day</cp:lastModifiedBy>
  <cp:revision>86</cp:revision>
  <dcterms:created xsi:type="dcterms:W3CDTF">2013-04-15T00:29:41Z</dcterms:created>
  <dcterms:modified xsi:type="dcterms:W3CDTF">2013-04-17T17:32:40Z</dcterms:modified>
</cp:coreProperties>
</file>