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9" r:id="rId2"/>
    <p:sldId id="268" r:id="rId3"/>
    <p:sldId id="264" r:id="rId4"/>
    <p:sldId id="276" r:id="rId5"/>
    <p:sldId id="270" r:id="rId6"/>
    <p:sldId id="277" r:id="rId7"/>
    <p:sldId id="274" r:id="rId8"/>
    <p:sldId id="280" r:id="rId9"/>
    <p:sldId id="273" r:id="rId10"/>
    <p:sldId id="275" r:id="rId11"/>
    <p:sldId id="278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2" r:id="rId20"/>
    <p:sldId id="265" r:id="rId21"/>
    <p:sldId id="266" r:id="rId22"/>
    <p:sldId id="279" r:id="rId23"/>
    <p:sldId id="281" r:id="rId24"/>
    <p:sldId id="283" r:id="rId25"/>
    <p:sldId id="285" r:id="rId26"/>
    <p:sldId id="284" r:id="rId27"/>
    <p:sldId id="286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80BD2-6CA2-1C4C-A1A3-76D4D1EFC2A6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C05C-4B94-1249-B4AC-E15E0B41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1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4FD07-8637-304F-8DF3-EE801F890FFC}" type="slidenum">
              <a:rPr lang="en-US"/>
              <a:pPr/>
              <a:t>12</a:t>
            </a:fld>
            <a:endParaRPr 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38562-B75C-8D48-B355-B6C8B17DFC29}" type="slidenum">
              <a:rPr lang="en-US"/>
              <a:pPr/>
              <a:t>27</a:t>
            </a:fld>
            <a:endParaRPr 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1F100-4955-534A-85DE-DA89712C3C04}" type="slidenum">
              <a:rPr lang="en-US"/>
              <a:pPr/>
              <a:t>13</a:t>
            </a:fld>
            <a:endParaRPr lang="en-US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80BDE-A52E-D845-B22E-DA7EEBC7D3AA}" type="slidenum">
              <a:rPr lang="en-US"/>
              <a:pPr/>
              <a:t>14</a:t>
            </a:fld>
            <a:endParaRPr 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6C1CC-1CFF-004A-863D-B30BD08DBDBD}" type="slidenum">
              <a:rPr lang="en-US"/>
              <a:pPr/>
              <a:t>15</a:t>
            </a:fld>
            <a:endParaRPr lang="en-US"/>
          </a:p>
        </p:txBody>
      </p:sp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34CF3-0639-5245-8FE5-C70C5F3CFD95}" type="slidenum">
              <a:rPr lang="en-US"/>
              <a:pPr/>
              <a:t>16</a:t>
            </a:fld>
            <a:endParaRPr lang="en-US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80013-F9CE-884A-9451-E272E9CAA301}" type="slidenum">
              <a:rPr lang="en-US"/>
              <a:pPr/>
              <a:t>17</a:t>
            </a:fld>
            <a:endParaRPr lang="en-US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07DB7-A085-3743-8B37-5CF56222C63F}" type="slidenum">
              <a:rPr lang="en-US"/>
              <a:pPr/>
              <a:t>18</a:t>
            </a:fld>
            <a:endParaRPr lang="en-US"/>
          </a:p>
        </p:txBody>
      </p:sp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26464-9DD5-B14C-BF4A-EE19CCDADA03}" type="slidenum">
              <a:rPr lang="en-US"/>
              <a:pPr/>
              <a:t>24</a:t>
            </a:fld>
            <a:endParaRPr lang="en-US"/>
          </a:p>
        </p:txBody>
      </p:sp>
      <p:sp>
        <p:nvSpPr>
          <p:cNvPr id="49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428A1-6906-1645-99C6-484F21B36799}" type="slidenum">
              <a:rPr lang="en-US"/>
              <a:pPr/>
              <a:t>25</a:t>
            </a:fld>
            <a:endParaRPr 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4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328E-EE60-1145-9D2D-118D789F652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52D9-C553-6E4F-AE8A-EFCEE50CA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5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2bxnRN" TargetMode="External"/><Relationship Id="rId4" Type="http://schemas.openxmlformats.org/officeDocument/2006/relationships/hyperlink" Target="http://bit.ly/14qiE9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5eZHG5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2bxnRN" TargetMode="External"/><Relationship Id="rId4" Type="http://schemas.openxmlformats.org/officeDocument/2006/relationships/hyperlink" Target="http://bit.ly/14qiE9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5eZHG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00801" y="40315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4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-tight-b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57200"/>
            <a:ext cx="6096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30" y="274638"/>
            <a:ext cx="8229600" cy="1143000"/>
          </a:xfrm>
        </p:spPr>
        <p:txBody>
          <a:bodyPr/>
          <a:lstStyle/>
          <a:p>
            <a:r>
              <a:rPr lang="en-US" dirty="0" smtClean="0"/>
              <a:t>Typical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smtClean="0"/>
              <a:t>means Failure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7363" y="1946612"/>
            <a:ext cx="23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Selecting two seeds here cannot be </a:t>
            </a:r>
          </a:p>
          <a:p>
            <a:pPr algn="r"/>
            <a:r>
              <a:rPr lang="en-US" dirty="0" smtClean="0"/>
              <a:t>fixed with Lloyds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1125" y="3091364"/>
            <a:ext cx="237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Result is that these two clusters get glued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K-means has problems when clusters are of differing </a:t>
            </a:r>
          </a:p>
          <a:p>
            <a:pPr lvl="1"/>
            <a:r>
              <a:rPr lang="en-US"/>
              <a:t>Sizes</a:t>
            </a:r>
          </a:p>
          <a:p>
            <a:pPr lvl="1"/>
            <a:r>
              <a:rPr lang="en-US"/>
              <a:t>Densities</a:t>
            </a:r>
          </a:p>
          <a:p>
            <a:pPr lvl="1"/>
            <a:r>
              <a:rPr lang="en-US"/>
              <a:t>Non-globular shapes</a:t>
            </a:r>
          </a:p>
          <a:p>
            <a:endParaRPr lang="en-US"/>
          </a:p>
          <a:p>
            <a:r>
              <a:rPr lang="en-US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190330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600"/>
              <a:t>Limitations of K-means: Differing Sizes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20476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200"/>
              <a:t>Limitations of K-means: Differing Density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81286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sz="2800"/>
              <a:t>Limitations of K-means: Non-globular Shapes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57075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>
            <a:normAutofit fontScale="90000"/>
          </a:bodyPr>
          <a:lstStyle/>
          <a:p>
            <a:r>
              <a:rPr lang="en-US" sz="4000"/>
              <a:t>Overcoming K-means Limitations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				K-means Clusters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One solution is to use many clusters.</a:t>
            </a:r>
          </a:p>
          <a:p>
            <a:pPr lvl="1" eaLnBrk="0" hangingPunct="0"/>
            <a:r>
              <a:rPr lang="en-US" sz="200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75670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4000"/>
              <a:t>Overcoming K-means Limitations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				K-means Clusters</a:t>
            </a: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566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>
            <a:normAutofit fontScale="90000"/>
          </a:bodyPr>
          <a:lstStyle/>
          <a:p>
            <a:r>
              <a:rPr lang="en-US" sz="4000"/>
              <a:t>Overcoming K-means Limitations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600200"/>
            <a:ext cx="7916863" cy="852488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/>
          </a:p>
          <a:p>
            <a:pPr marL="990600" lvl="1" indent="-533400">
              <a:lnSpc>
                <a:spcPct val="90000"/>
              </a:lnSpc>
            </a:pPr>
            <a:endParaRPr lang="en-US" sz="2400"/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4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				K-means Clusters</a:t>
            </a: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3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-2-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53842"/>
            <a:ext cx="6096000" cy="6096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 </a:t>
            </a:r>
            <a:r>
              <a:rPr lang="en-US" i="1" dirty="0"/>
              <a:t>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9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5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and tuning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-2-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53842"/>
            <a:ext cx="6096000" cy="6096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 </a:t>
            </a:r>
            <a:r>
              <a:rPr lang="en-US" i="1" dirty="0"/>
              <a:t>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4572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to Measure?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tuning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$JAVA_HOME</a:t>
            </a:r>
          </a:p>
          <a:p>
            <a:pPr lvl="1"/>
            <a:r>
              <a:rPr lang="en-US" dirty="0" smtClean="0"/>
              <a:t>which mahout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15eZHG5</a:t>
            </a:r>
            <a:r>
              <a:rPr lang="en-US" dirty="0" smtClean="0"/>
              <a:t> ~ L 137</a:t>
            </a:r>
            <a:endParaRPr lang="en-US" dirty="0"/>
          </a:p>
          <a:p>
            <a:r>
              <a:rPr lang="en-US" dirty="0">
                <a:hlinkClick r:id="rId3"/>
              </a:rPr>
              <a:t>http://bit.ly/</a:t>
            </a:r>
            <a:r>
              <a:rPr lang="en-US" dirty="0" smtClean="0">
                <a:hlinkClick r:id="rId3"/>
              </a:rPr>
              <a:t>12bxnRN</a:t>
            </a:r>
            <a:r>
              <a:rPr lang="en-US" dirty="0" smtClean="0"/>
              <a:t> ~ L 106</a:t>
            </a:r>
          </a:p>
          <a:p>
            <a:r>
              <a:rPr lang="en-US" dirty="0">
                <a:hlinkClick r:id="rId4"/>
              </a:rPr>
              <a:t>http://bit.ly/</a:t>
            </a:r>
            <a:r>
              <a:rPr lang="en-US" dirty="0" smtClean="0">
                <a:hlinkClick r:id="rId4"/>
              </a:rPr>
              <a:t>14qiE97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69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</a:t>
            </a:r>
            <a:r>
              <a:rPr lang="en-US" dirty="0"/>
              <a:t>//</a:t>
            </a:r>
            <a:r>
              <a:rPr lang="en-US" dirty="0" err="1"/>
              <a:t>cwiki.apache.org</a:t>
            </a:r>
            <a:r>
              <a:rPr lang="en-US" dirty="0"/>
              <a:t>/MAHOUT/quick-tour-of-text-analysis-using-the-mahout-command-</a:t>
            </a:r>
            <a:r>
              <a:rPr lang="en-US" dirty="0" err="1"/>
              <a:t>line.html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 and Intra-Cluster Distance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31888"/>
          </a:xfrm>
        </p:spPr>
        <p:txBody>
          <a:bodyPr/>
          <a:lstStyle/>
          <a:p>
            <a:r>
              <a:rPr lang="en-US" sz="20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3" name="Group 31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AutoShape 33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Inter-cluster distances are maximized</a:t>
              </a:r>
            </a:p>
          </p:txBody>
        </p:sp>
      </p:grpSp>
      <p:grpSp>
        <p:nvGrpSpPr>
          <p:cNvPr id="3106" name="Group 34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10" name="Group 38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111" name="Line 39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AutoShape 40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7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K-means Clusters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Most common measure is Sum of Squared Error (SSE)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each point, the error is the distance to the nearest cluster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 i="1"/>
              <a:t>x </a:t>
            </a:r>
            <a:r>
              <a:rPr lang="en-US" sz="2000"/>
              <a:t>is a data point in cluster </a:t>
            </a:r>
            <a:r>
              <a:rPr lang="en-US" sz="2000" i="1"/>
              <a:t>C</a:t>
            </a:r>
            <a:r>
              <a:rPr lang="en-US" sz="2000" baseline="-25000"/>
              <a:t>i </a:t>
            </a:r>
            <a:r>
              <a:rPr lang="en-US" sz="2000"/>
              <a:t>and </a:t>
            </a:r>
            <a:r>
              <a:rPr lang="en-US" sz="2000" i="1"/>
              <a:t>m</a:t>
            </a:r>
            <a:r>
              <a:rPr lang="en-US" sz="2000" i="1" baseline="-25000"/>
              <a:t>i</a:t>
            </a:r>
            <a:r>
              <a:rPr lang="en-US" sz="2000"/>
              <a:t> is the representative point for cluster </a:t>
            </a:r>
            <a:r>
              <a:rPr lang="en-US" sz="2000" i="1"/>
              <a:t>C</a:t>
            </a:r>
            <a:r>
              <a:rPr lang="en-US" sz="2000" baseline="-25000"/>
              <a:t>i</a:t>
            </a:r>
            <a:r>
              <a:rPr lang="en-US" sz="2000"/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 can show that </a:t>
            </a:r>
            <a:r>
              <a:rPr lang="en-US" sz="2000" i="1"/>
              <a:t>m</a:t>
            </a:r>
            <a:r>
              <a:rPr lang="en-US" sz="2000" i="1" baseline="-25000"/>
              <a:t>i</a:t>
            </a:r>
            <a:r>
              <a:rPr lang="en-US" sz="2000" baseline="-25000"/>
              <a:t> </a:t>
            </a:r>
            <a:r>
              <a:rPr lang="en-US" sz="2000"/>
              <a:t>corresponds to the center (mean) of the cluster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Given two clusterings, we can choose the one with the smallest error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One easy way to reduce SSE is to increase K, the number of clusters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00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286000" y="2743200"/>
          <a:ext cx="3141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511280" imgH="457200" progId="Equation.3">
                  <p:embed/>
                </p:oleObj>
              </mc:Choice>
              <mc:Fallback>
                <p:oleObj name="Equation" r:id="rId4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31416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4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Distance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Metric Choice affects clustering</a:t>
            </a:r>
          </a:p>
          <a:p>
            <a:pPr lvl="1"/>
            <a:r>
              <a:rPr lang="en-US" dirty="0" smtClean="0"/>
              <a:t>Euclidean </a:t>
            </a:r>
            <a:r>
              <a:rPr lang="en-US" dirty="0" err="1" smtClean="0"/>
              <a:t>vs</a:t>
            </a:r>
            <a:r>
              <a:rPr lang="en-US" dirty="0" smtClean="0"/>
              <a:t> Cosine </a:t>
            </a:r>
            <a:r>
              <a:rPr lang="en-US" dirty="0" err="1" smtClean="0"/>
              <a:t>vs</a:t>
            </a:r>
            <a:r>
              <a:rPr lang="en-US" dirty="0" smtClean="0"/>
              <a:t> Manhattan</a:t>
            </a:r>
          </a:p>
          <a:p>
            <a:pPr lvl="1"/>
            <a:r>
              <a:rPr lang="en-US" dirty="0" smtClean="0"/>
              <a:t>How do these affect inter- and intra-cluster (mean/max/min) distances?</a:t>
            </a:r>
          </a:p>
          <a:p>
            <a:pPr lvl="1"/>
            <a:endParaRPr lang="en-US" dirty="0"/>
          </a:p>
          <a:p>
            <a:r>
              <a:rPr lang="en-US" dirty="0" smtClean="0"/>
              <a:t>Domain-specific knowledge – boosting</a:t>
            </a:r>
          </a:p>
          <a:p>
            <a:pPr lvl="1"/>
            <a:r>
              <a:rPr lang="en-US" dirty="0" err="1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= (f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 </a:t>
            </a:r>
            <a:r>
              <a:rPr lang="en-US" dirty="0" smtClean="0"/>
              <a:t>(w</a:t>
            </a:r>
            <a:r>
              <a:rPr lang="en-US" baseline="-25000" dirty="0" smtClean="0"/>
              <a:t>1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/>
              <a:t>, …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133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K-means Clusters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incorporate measure of separation between clusters, not only similarity inside each cluster</a:t>
            </a:r>
          </a:p>
          <a:p>
            <a:r>
              <a:rPr lang="en-US" dirty="0"/>
              <a:t>Dissimilarity ratio = (inter-cluster distance / intra-cluster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51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smtClean="0"/>
              <a:t>means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visual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3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–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parameter </a:t>
            </a:r>
            <a:r>
              <a:rPr lang="en-US" i="1" dirty="0" smtClean="0"/>
              <a:t>K</a:t>
            </a:r>
          </a:p>
          <a:p>
            <a:r>
              <a:rPr lang="en-US" dirty="0" smtClean="0"/>
              <a:t>And a set of observations </a:t>
            </a:r>
            <a:r>
              <a:rPr lang="en-US" i="1" dirty="0" smtClean="0"/>
              <a:t>X</a:t>
            </a:r>
            <a:r>
              <a:rPr lang="en-US" dirty="0" smtClean="0"/>
              <a:t> (x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that are </a:t>
            </a:r>
            <a:r>
              <a:rPr lang="en-US" i="1" dirty="0"/>
              <a:t>d</a:t>
            </a:r>
            <a:r>
              <a:rPr lang="en-US" dirty="0"/>
              <a:t>-</a:t>
            </a:r>
            <a:r>
              <a:rPr lang="en-US" dirty="0" smtClean="0"/>
              <a:t>dimensional vectors</a:t>
            </a:r>
          </a:p>
          <a:p>
            <a:r>
              <a:rPr lang="en-US" dirty="0" smtClean="0"/>
              <a:t>Identify </a:t>
            </a:r>
            <a:r>
              <a:rPr lang="en-US" i="1" dirty="0" smtClean="0"/>
              <a:t>K</a:t>
            </a:r>
            <a:r>
              <a:rPr lang="en-US" dirty="0" smtClean="0"/>
              <a:t> mean </a:t>
            </a:r>
            <a:r>
              <a:rPr lang="en-US" dirty="0" smtClean="0"/>
              <a:t>vectors (centroids) </a:t>
            </a:r>
            <a:r>
              <a:rPr lang="en-US" i="1" dirty="0" smtClean="0"/>
              <a:t>C</a:t>
            </a:r>
            <a:r>
              <a:rPr lang="en-US" dirty="0" smtClean="0"/>
              <a:t> that partition the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090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Lloyd’s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Part of CS folk-lore</a:t>
            </a:r>
          </a:p>
          <a:p>
            <a:r>
              <a:rPr lang="en-US" dirty="0" smtClean="0"/>
              <a:t>Developed in the late 50’s for signal quantization, published in 80’s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initialize </a:t>
            </a:r>
            <a:r>
              <a:rPr lang="en-US" i="1" dirty="0" smtClean="0"/>
              <a:t>k</a:t>
            </a:r>
            <a:r>
              <a:rPr lang="en-US" dirty="0" smtClean="0"/>
              <a:t> cluster centroids somehow</a:t>
            </a:r>
          </a:p>
          <a:p>
            <a:pPr marL="274320" lvl="1" indent="0">
              <a:buNone/>
            </a:pPr>
            <a:r>
              <a:rPr lang="en-US" dirty="0" smtClean="0"/>
              <a:t>for each of many iterations: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for each data point: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assign point to nearest cluster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recompute</a:t>
            </a:r>
            <a:r>
              <a:rPr lang="en-US" dirty="0" smtClean="0"/>
              <a:t> cluster centroids from points assigned to clusters</a:t>
            </a:r>
          </a:p>
          <a:p>
            <a:pPr marL="274320" lvl="1" indent="0">
              <a:buNone/>
            </a:pPr>
            <a:endParaRPr lang="en-US" dirty="0"/>
          </a:p>
          <a:p>
            <a:pPr marL="406908" indent="-342900"/>
            <a:r>
              <a:rPr lang="en-US" b="1" dirty="0"/>
              <a:t>Highly variable </a:t>
            </a:r>
            <a:r>
              <a:rPr lang="en-US" b="1" dirty="0" smtClean="0"/>
              <a:t>quality, several restarts recommended</a:t>
            </a:r>
            <a:endParaRPr lang="en-US" b="1" dirty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7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Lloyd’s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384300"/>
            <a:ext cx="4521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tuning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$JAVA_HOME</a:t>
            </a:r>
          </a:p>
          <a:p>
            <a:pPr lvl="1"/>
            <a:r>
              <a:rPr lang="en-US" dirty="0" smtClean="0"/>
              <a:t>which mahout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15eZHG5</a:t>
            </a:r>
            <a:r>
              <a:rPr lang="en-US" dirty="0" smtClean="0"/>
              <a:t> ~ L 137</a:t>
            </a:r>
            <a:endParaRPr lang="en-US" dirty="0"/>
          </a:p>
          <a:p>
            <a:r>
              <a:rPr lang="en-US" dirty="0">
                <a:hlinkClick r:id="rId3"/>
              </a:rPr>
              <a:t>http://bit.ly/</a:t>
            </a:r>
            <a:r>
              <a:rPr lang="en-US" dirty="0" smtClean="0">
                <a:hlinkClick r:id="rId3"/>
              </a:rPr>
              <a:t>12bxnRN</a:t>
            </a:r>
            <a:r>
              <a:rPr lang="en-US" dirty="0" smtClean="0"/>
              <a:t> ~ L 106</a:t>
            </a:r>
          </a:p>
          <a:p>
            <a:r>
              <a:rPr lang="en-US" dirty="0">
                <a:hlinkClick r:id="rId4"/>
              </a:rPr>
              <a:t>http://bit.ly/</a:t>
            </a:r>
            <a:r>
              <a:rPr lang="en-US" dirty="0" smtClean="0">
                <a:hlinkClick r:id="rId4"/>
              </a:rPr>
              <a:t>14qiE97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69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</a:t>
            </a:r>
            <a:r>
              <a:rPr lang="en-US" dirty="0"/>
              <a:t>//</a:t>
            </a:r>
            <a:r>
              <a:rPr lang="en-US" dirty="0" err="1"/>
              <a:t>cwiki.apache.org</a:t>
            </a:r>
            <a:r>
              <a:rPr lang="en-US" dirty="0"/>
              <a:t>/MAHOUT/quick-tour-of-text-analysis-using-the-mahout-command-</a:t>
            </a:r>
            <a:r>
              <a:rPr lang="en-US" dirty="0" err="1"/>
              <a:t>line.html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1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the </a:t>
            </a:r>
            <a:r>
              <a:rPr lang="en-US" i="1" dirty="0" smtClean="0"/>
              <a:t>K</a:t>
            </a:r>
            <a:r>
              <a:rPr lang="en-US" dirty="0" smtClean="0"/>
              <a:t> centroids?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a-priori knowledge is useful…</a:t>
            </a:r>
          </a:p>
          <a:p>
            <a:pPr lvl="1"/>
            <a:r>
              <a:rPr lang="en-US" dirty="0" smtClean="0"/>
              <a:t>Leads to faster convergence</a:t>
            </a:r>
          </a:p>
          <a:p>
            <a:pPr lvl="1"/>
            <a:r>
              <a:rPr lang="en-US" dirty="0" smtClean="0"/>
              <a:t>More consistent results</a:t>
            </a:r>
          </a:p>
        </p:txBody>
      </p:sp>
    </p:spTree>
    <p:extLst>
      <p:ext uri="{BB962C8B-B14F-4D97-AF65-F5344CB8AC3E}">
        <p14:creationId xmlns:p14="http://schemas.microsoft.com/office/powerpoint/2010/main" val="177868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666</Words>
  <Application>Microsoft Macintosh PowerPoint</Application>
  <PresentationFormat>On-screen Show (4:3)</PresentationFormat>
  <Paragraphs>124</Paragraphs>
  <Slides>28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Microsoft Equation</vt:lpstr>
      <vt:lpstr>PowerPoint Presentation</vt:lpstr>
      <vt:lpstr>Mahout Workshop, Section 1</vt:lpstr>
      <vt:lpstr>K-means Clustering</vt:lpstr>
      <vt:lpstr>PowerPoint Presentation</vt:lpstr>
      <vt:lpstr>K-Means – Overview</vt:lpstr>
      <vt:lpstr>Lloyd’s Algorithm</vt:lpstr>
      <vt:lpstr>Lloyd’s Algorithm</vt:lpstr>
      <vt:lpstr>Hands-on Lab</vt:lpstr>
      <vt:lpstr>How to Choose the K centroids?</vt:lpstr>
      <vt:lpstr>PowerPoint Presentation</vt:lpstr>
      <vt:lpstr>Typical K-means Failure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How to Choose K?</vt:lpstr>
      <vt:lpstr>PowerPoint Presentation</vt:lpstr>
      <vt:lpstr>Quality and tuning</vt:lpstr>
      <vt:lpstr>How to Choose K?</vt:lpstr>
      <vt:lpstr>Hands-on Lab</vt:lpstr>
      <vt:lpstr>Inter- and Intra-Cluster Distance</vt:lpstr>
      <vt:lpstr>Evaluating K-means Clusters</vt:lpstr>
      <vt:lpstr>Impact of Distance Metric</vt:lpstr>
      <vt:lpstr>Evaluating K-means Clusters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Intro</dc:title>
  <dc:creator>Allen Day</dc:creator>
  <cp:lastModifiedBy>Allen Day</cp:lastModifiedBy>
  <cp:revision>46</cp:revision>
  <dcterms:created xsi:type="dcterms:W3CDTF">2013-04-15T00:17:11Z</dcterms:created>
  <dcterms:modified xsi:type="dcterms:W3CDTF">2013-04-15T17:48:09Z</dcterms:modified>
</cp:coreProperties>
</file>