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2"/>
  </p:notesMasterIdLst>
  <p:sldIdLst>
    <p:sldId id="256" r:id="rId2"/>
    <p:sldId id="257" r:id="rId3"/>
    <p:sldId id="265" r:id="rId4"/>
    <p:sldId id="266" r:id="rId5"/>
    <p:sldId id="268" r:id="rId6"/>
    <p:sldId id="267" r:id="rId7"/>
    <p:sldId id="270" r:id="rId8"/>
    <p:sldId id="273" r:id="rId9"/>
    <p:sldId id="272" r:id="rId10"/>
    <p:sldId id="276" r:id="rId11"/>
    <p:sldId id="275" r:id="rId12"/>
    <p:sldId id="277" r:id="rId13"/>
    <p:sldId id="278" r:id="rId14"/>
    <p:sldId id="279" r:id="rId15"/>
    <p:sldId id="258" r:id="rId16"/>
    <p:sldId id="269" r:id="rId17"/>
    <p:sldId id="280" r:id="rId18"/>
    <p:sldId id="281" r:id="rId19"/>
    <p:sldId id="282" r:id="rId20"/>
    <p:sldId id="283" r:id="rId21"/>
    <p:sldId id="284" r:id="rId22"/>
    <p:sldId id="285" r:id="rId23"/>
    <p:sldId id="310"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18" r:id="rId46"/>
    <p:sldId id="307" r:id="rId47"/>
    <p:sldId id="308" r:id="rId48"/>
    <p:sldId id="309" r:id="rId49"/>
    <p:sldId id="263" r:id="rId50"/>
    <p:sldId id="264" r:id="rId51"/>
    <p:sldId id="314" r:id="rId52"/>
    <p:sldId id="317" r:id="rId53"/>
    <p:sldId id="315" r:id="rId54"/>
    <p:sldId id="316" r:id="rId55"/>
    <p:sldId id="259" r:id="rId56"/>
    <p:sldId id="260" r:id="rId57"/>
    <p:sldId id="311" r:id="rId58"/>
    <p:sldId id="312" r:id="rId59"/>
    <p:sldId id="313" r:id="rId60"/>
    <p:sldId id="261"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3" d="100"/>
          <a:sy n="103" d="100"/>
        </p:scale>
        <p:origin x="-1800"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1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interSettings" Target="printerSettings/printerSettings1.bin"/><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97F5F4-AF6A-A348-BBB5-0F66A8BA6186}" type="datetimeFigureOut">
              <a:rPr lang="en-US" smtClean="0"/>
              <a:t>4/16/13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0CA43C-872F-164C-9839-CDCFA0A85A52}" type="slidenum">
              <a:rPr lang="en-US" smtClean="0"/>
              <a:t>‹#›</a:t>
            </a:fld>
            <a:endParaRPr lang="en-US"/>
          </a:p>
        </p:txBody>
      </p:sp>
    </p:spTree>
    <p:extLst>
      <p:ext uri="{BB962C8B-B14F-4D97-AF65-F5344CB8AC3E}">
        <p14:creationId xmlns:p14="http://schemas.microsoft.com/office/powerpoint/2010/main" val="34915679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DD2041B-F79B-6949-A2D6-BFE2FFFB32FA}" type="slidenum">
              <a:rPr lang="zh-CN" altLang="en-US">
                <a:ea typeface="宋体" charset="0"/>
              </a:rPr>
              <a:pPr eaLnBrk="1" hangingPunct="1"/>
              <a:t>7</a:t>
            </a:fld>
            <a:endParaRPr lang="en-US" altLang="zh-CN">
              <a:ea typeface="宋体" charset="0"/>
            </a:endParaRPr>
          </a:p>
        </p:txBody>
      </p:sp>
      <p:sp>
        <p:nvSpPr>
          <p:cNvPr id="59395" name="Text Box 2"/>
          <p:cNvSpPr txBox="1">
            <a:spLocks noChangeArrowheads="1"/>
          </p:cNvSpPr>
          <p:nvPr/>
        </p:nvSpPr>
        <p:spPr bwMode="auto">
          <a:xfrm>
            <a:off x="1142489" y="686474"/>
            <a:ext cx="4568421" cy="3426695"/>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59396" name="Text Box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defTabSz="422041"/>
            <a:r>
              <a:rPr lang="fr-FR" altLang="zh-CN">
                <a:ea typeface="宋体" charset="0"/>
                <a:cs typeface="宋体" charset="0"/>
              </a:rPr>
              <a:t>glamorous</a:t>
            </a:r>
          </a:p>
          <a:p>
            <a:pPr defTabSz="422041"/>
            <a:r>
              <a:rPr lang="fr-FR" altLang="zh-CN">
                <a:ea typeface="宋体" charset="0"/>
                <a:cs typeface="宋体" charset="0"/>
              </a:rPr>
              <a:t>[5^lAmErEs]</a:t>
            </a:r>
          </a:p>
          <a:p>
            <a:pPr defTabSz="422041"/>
            <a:r>
              <a:rPr lang="fr-FR" altLang="zh-CN">
                <a:ea typeface="宋体" charset="0"/>
                <a:cs typeface="宋体" charset="0"/>
              </a:rPr>
              <a:t>adj.</a:t>
            </a:r>
          </a:p>
          <a:p>
            <a:pPr defTabSz="422041"/>
            <a:r>
              <a:rPr lang="zh-CN" altLang="fr-FR">
                <a:ea typeface="宋体" charset="0"/>
                <a:cs typeface="宋体" charset="0"/>
              </a:rPr>
              <a:t>富有魅力的</a:t>
            </a:r>
            <a:r>
              <a:rPr lang="fr-FR" altLang="zh-CN">
                <a:ea typeface="宋体" charset="0"/>
                <a:cs typeface="宋体" charset="0"/>
              </a:rPr>
              <a:t>, </a:t>
            </a:r>
            <a:r>
              <a:rPr lang="zh-CN" altLang="fr-FR">
                <a:ea typeface="宋体" charset="0"/>
                <a:cs typeface="宋体" charset="0"/>
              </a:rPr>
              <a:t>迷人的</a:t>
            </a:r>
            <a:endParaRPr lang="zh-CN" altLang="en-US">
              <a:ea typeface="宋体" charset="0"/>
              <a:cs typeface="宋体"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E289B0A-1EA1-7347-BBD8-570296BE024D}" type="slidenum">
              <a:rPr lang="zh-CN" altLang="en-US">
                <a:ea typeface="宋体" charset="0"/>
              </a:rPr>
              <a:pPr eaLnBrk="1" hangingPunct="1"/>
              <a:t>24</a:t>
            </a:fld>
            <a:endParaRPr lang="en-US" altLang="zh-CN">
              <a:ea typeface="宋体" charset="0"/>
            </a:endParaRPr>
          </a:p>
        </p:txBody>
      </p:sp>
      <p:sp>
        <p:nvSpPr>
          <p:cNvPr id="82947"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82948"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3CAF424-52F3-1D49-AC70-5B0EE0673218}" type="slidenum">
              <a:rPr lang="zh-CN" altLang="en-US">
                <a:ea typeface="宋体" charset="0"/>
              </a:rPr>
              <a:pPr eaLnBrk="1" hangingPunct="1"/>
              <a:t>25</a:t>
            </a:fld>
            <a:endParaRPr lang="en-US" altLang="zh-CN">
              <a:ea typeface="宋体" charset="0"/>
            </a:endParaRPr>
          </a:p>
        </p:txBody>
      </p:sp>
      <p:sp>
        <p:nvSpPr>
          <p:cNvPr id="83971"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83972"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44B4C67-C35B-5746-967A-A42D8863E8BD}" type="slidenum">
              <a:rPr lang="zh-CN" altLang="en-US">
                <a:ea typeface="宋体" charset="0"/>
              </a:rPr>
              <a:pPr eaLnBrk="1" hangingPunct="1"/>
              <a:t>26</a:t>
            </a:fld>
            <a:endParaRPr lang="en-US" altLang="zh-CN">
              <a:ea typeface="宋体" charset="0"/>
            </a:endParaRPr>
          </a:p>
        </p:txBody>
      </p:sp>
      <p:sp>
        <p:nvSpPr>
          <p:cNvPr id="84995"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84996"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DD70D3B-9677-3442-B97C-949A192E27EA}" type="slidenum">
              <a:rPr lang="zh-CN" altLang="en-US">
                <a:ea typeface="宋体" charset="0"/>
              </a:rPr>
              <a:pPr eaLnBrk="1" hangingPunct="1"/>
              <a:t>27</a:t>
            </a:fld>
            <a:endParaRPr lang="en-US" altLang="zh-CN">
              <a:ea typeface="宋体" charset="0"/>
            </a:endParaRPr>
          </a:p>
        </p:txBody>
      </p:sp>
      <p:sp>
        <p:nvSpPr>
          <p:cNvPr id="86019"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86020"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4270B7C-BA9B-CD47-9C9B-263977ABB583}" type="slidenum">
              <a:rPr lang="zh-CN" altLang="en-US">
                <a:ea typeface="宋体" charset="0"/>
              </a:rPr>
              <a:pPr eaLnBrk="1" hangingPunct="1"/>
              <a:t>28</a:t>
            </a:fld>
            <a:endParaRPr lang="en-US" altLang="zh-CN">
              <a:ea typeface="宋体" charset="0"/>
            </a:endParaRPr>
          </a:p>
        </p:txBody>
      </p:sp>
      <p:sp>
        <p:nvSpPr>
          <p:cNvPr id="87043"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87044"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17B749C-FA9D-3A4B-B65E-E8FDEEA9BA93}" type="slidenum">
              <a:rPr lang="zh-CN" altLang="en-US">
                <a:ea typeface="宋体" charset="0"/>
              </a:rPr>
              <a:pPr eaLnBrk="1" hangingPunct="1"/>
              <a:t>29</a:t>
            </a:fld>
            <a:endParaRPr lang="en-US" altLang="zh-CN">
              <a:ea typeface="宋体" charset="0"/>
            </a:endParaRPr>
          </a:p>
        </p:txBody>
      </p:sp>
      <p:sp>
        <p:nvSpPr>
          <p:cNvPr id="88067"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88068"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A86322D-09FA-B442-B9F9-E0CE4F579E58}" type="slidenum">
              <a:rPr lang="zh-CN" altLang="en-US">
                <a:ea typeface="宋体" charset="0"/>
              </a:rPr>
              <a:pPr eaLnBrk="1" hangingPunct="1"/>
              <a:t>30</a:t>
            </a:fld>
            <a:endParaRPr lang="en-US" altLang="zh-CN">
              <a:ea typeface="宋体" charset="0"/>
            </a:endParaRPr>
          </a:p>
        </p:txBody>
      </p:sp>
      <p:sp>
        <p:nvSpPr>
          <p:cNvPr id="89091"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89092"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EB832E2-3258-7847-8B7C-A46B6A96E969}" type="slidenum">
              <a:rPr lang="zh-CN" altLang="en-US">
                <a:ea typeface="宋体" charset="0"/>
              </a:rPr>
              <a:pPr eaLnBrk="1" hangingPunct="1"/>
              <a:t>31</a:t>
            </a:fld>
            <a:endParaRPr lang="en-US" altLang="zh-CN">
              <a:ea typeface="宋体" charset="0"/>
            </a:endParaRPr>
          </a:p>
        </p:txBody>
      </p:sp>
      <p:sp>
        <p:nvSpPr>
          <p:cNvPr id="90115"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90116"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7A19D3C-A925-0A43-B408-6B851CA62D61}" type="slidenum">
              <a:rPr lang="zh-CN" altLang="en-US">
                <a:ea typeface="宋体" charset="0"/>
              </a:rPr>
              <a:pPr eaLnBrk="1" hangingPunct="1"/>
              <a:t>32</a:t>
            </a:fld>
            <a:endParaRPr lang="en-US" altLang="zh-CN">
              <a:ea typeface="宋体" charset="0"/>
            </a:endParaRPr>
          </a:p>
        </p:txBody>
      </p:sp>
      <p:sp>
        <p:nvSpPr>
          <p:cNvPr id="91139"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91140"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DAD7428-4BFA-FF46-8737-1392AA26EF16}" type="slidenum">
              <a:rPr lang="zh-CN" altLang="en-US">
                <a:ea typeface="宋体" charset="0"/>
              </a:rPr>
              <a:pPr eaLnBrk="1" hangingPunct="1"/>
              <a:t>33</a:t>
            </a:fld>
            <a:endParaRPr lang="en-US" altLang="zh-CN">
              <a:ea typeface="宋体" charset="0"/>
            </a:endParaRPr>
          </a:p>
        </p:txBody>
      </p:sp>
      <p:sp>
        <p:nvSpPr>
          <p:cNvPr id="92163"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92164"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058" tIns="41029" rIns="82058" bIns="41029" anchor="ctr"/>
          <a:lstStyle/>
          <a:p>
            <a:endParaRPr lang="en-US"/>
          </a:p>
        </p:txBody>
      </p:sp>
      <p:sp>
        <p:nvSpPr>
          <p:cNvPr id="4098" name="Text Box 2"/>
          <p:cNvSpPr txBox="1">
            <a:spLocks noGrp="1" noChangeArrowheads="1"/>
          </p:cNvSpPr>
          <p:nvPr>
            <p:ph type="body"/>
          </p:nvPr>
        </p:nvSpPr>
        <p:spPr bwMode="auto">
          <a:xfrm>
            <a:off x="1046350" y="4352637"/>
            <a:ext cx="4770904" cy="496310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9pPr>
          </a:lstStyle>
          <a:p>
            <a:pPr eaLnBrk="1">
              <a:lnSpc>
                <a:spcPct val="93000"/>
              </a:lnSpc>
              <a:spcBef>
                <a:spcPct val="0"/>
              </a:spcBef>
              <a:buSzPct val="45000"/>
              <a:buFont typeface="Wingdings" charset="0"/>
              <a:buNone/>
            </a:pPr>
            <a:r>
              <a:rPr lang="en-GB">
                <a:latin typeface="Arial" charset="0"/>
                <a:cs typeface="msgothic" charset="0"/>
              </a:rPr>
              <a:t>Hierarchical clustering dendogram of 74 gliomas with 595 genes significantly different between survival cluster group 1 and survival cluster group 2; 595 genes identified as significantly different between survival cluster group 1 and survival cluster group 2 were used for unsupervised hierarchical clustering of tumor specimens and genes. Gliomas are listed across the top by tumor identification number and are joined by a dendrogram. Tumors are also identified by group membership. Grade indicates grade III histology (blue) or grade IV histology (red). SC indicates membership in initial survival cluster analysis survival cluster group 1 (white, n = 29) or survival cluster group 2 (black, n = 45). Group membership by hierarchical clustering (HC) is indicated by a colored bar: hierarchical cluster 1A (yellow, n = 20), hierarchical cluster 1B (green, n = 18), hierarchical cluster 2A (blue, n = 13), and hierarchical cluster 2B (red, n = 23). The upper red/green expression diagram shows expression data from the 595 survival associated probe sets, indicating strong clustering into four classes corresponding to hierarchical cluster 1A, hierarchical cluster 1B, hierarchical cluster 2A, and hierarchical cluster 2B. Log 2-fold intensities and color relationships are at the bottom. Hierarchical cluster classification of genes is indicated along the right edge for the gene clusters. The lower red/green expression diagram represents genes examined previously and associated with gliomagenesis. From top to bottom the genes are vascular endothelial growth factor receptor (FLT1; ref. 39 ), osteosarcoma amplified 9 (OS9; ref. 47 ), SAS (48) , glioma associated oncogene (GLI; ref. 49 ), CDKN2A (50) , cyclin dependent kinase 4 (CDK4; ref. 48 ), osteosarcoma amplified 4 (OS4; ref. 47 ), PTEN (14) , platelet derived growth factor receptor α (PDGFRA; ref. 51 ), cyclin D1 (CCND1; ref. 52 ), hepatocyte growth factor receptor (MET; ref. 33 ), hepatocyte growth factor (HGF; ref. 53 ), murine double-minute 4 (MDM4; ref. 54 ), TP53 (55) , proliferating cell nuclear antigen (PCNA; ref. 56 ), Ki67 (12) , survivin (BIRC5; ref. 57 ), glioma associated-kruppel family member 2 (GLI2; ref. 58 ), v-AKT murine thymoma viral oncogene homologue 1 (AKT; ref. 59 ), PDGFA (60) , insulin-like growth factor binding protein 2 (IGFBP2; ref. 61 ), vascular endothelial growth factor (VEGF; ref. 39 ), epidermal growth factor receptor (EGFR; ref. 62 ), nestin (NES; ref. 63 ), glial fibrillary acidic protein (GFAP; ref. 64 ), and MDM2 (51)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047E2E1-B95D-FF41-BF7A-0850BD4C69A1}" type="slidenum">
              <a:rPr lang="zh-CN" altLang="en-US">
                <a:ea typeface="宋体" charset="0"/>
              </a:rPr>
              <a:pPr eaLnBrk="1" hangingPunct="1"/>
              <a:t>34</a:t>
            </a:fld>
            <a:endParaRPr lang="en-US" altLang="zh-CN">
              <a:ea typeface="宋体" charset="0"/>
            </a:endParaRPr>
          </a:p>
        </p:txBody>
      </p:sp>
      <p:sp>
        <p:nvSpPr>
          <p:cNvPr id="93187"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93188"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9C6B93B-4E7D-084E-9425-D602DD502ACE}" type="slidenum">
              <a:rPr lang="zh-CN" altLang="en-US">
                <a:ea typeface="宋体" charset="0"/>
              </a:rPr>
              <a:pPr eaLnBrk="1" hangingPunct="1"/>
              <a:t>35</a:t>
            </a:fld>
            <a:endParaRPr lang="en-US" altLang="zh-CN">
              <a:ea typeface="宋体" charset="0"/>
            </a:endParaRPr>
          </a:p>
        </p:txBody>
      </p:sp>
      <p:sp>
        <p:nvSpPr>
          <p:cNvPr id="94211"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94212"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508370F-A264-C445-983B-5EB63AF710B7}" type="slidenum">
              <a:rPr lang="zh-CN" altLang="en-US">
                <a:ea typeface="宋体" charset="0"/>
              </a:rPr>
              <a:pPr eaLnBrk="1" hangingPunct="1"/>
              <a:t>36</a:t>
            </a:fld>
            <a:endParaRPr lang="en-US" altLang="zh-CN">
              <a:ea typeface="宋体" charset="0"/>
            </a:endParaRPr>
          </a:p>
        </p:txBody>
      </p:sp>
      <p:sp>
        <p:nvSpPr>
          <p:cNvPr id="95235"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95236"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78A4CB8-0244-4848-901F-EC9135E07F68}" type="slidenum">
              <a:rPr lang="zh-CN" altLang="en-US">
                <a:ea typeface="宋体" charset="0"/>
              </a:rPr>
              <a:pPr eaLnBrk="1" hangingPunct="1"/>
              <a:t>37</a:t>
            </a:fld>
            <a:endParaRPr lang="en-US" altLang="zh-CN">
              <a:ea typeface="宋体" charset="0"/>
            </a:endParaRPr>
          </a:p>
        </p:txBody>
      </p:sp>
      <p:sp>
        <p:nvSpPr>
          <p:cNvPr id="96259"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96260"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1456846-A595-6647-AE44-3BD04A681DB7}" type="slidenum">
              <a:rPr lang="zh-CN" altLang="en-US">
                <a:ea typeface="宋体" charset="0"/>
              </a:rPr>
              <a:pPr eaLnBrk="1" hangingPunct="1"/>
              <a:t>38</a:t>
            </a:fld>
            <a:endParaRPr lang="en-US" altLang="zh-CN">
              <a:ea typeface="宋体" charset="0"/>
            </a:endParaRPr>
          </a:p>
        </p:txBody>
      </p:sp>
      <p:sp>
        <p:nvSpPr>
          <p:cNvPr id="97283"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97284"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0DADBF4-EDEB-264A-96B2-67D0B6FE8005}" type="slidenum">
              <a:rPr lang="zh-CN" altLang="en-US">
                <a:ea typeface="宋体" charset="0"/>
              </a:rPr>
              <a:pPr eaLnBrk="1" hangingPunct="1"/>
              <a:t>39</a:t>
            </a:fld>
            <a:endParaRPr lang="en-US" altLang="zh-CN">
              <a:ea typeface="宋体" charset="0"/>
            </a:endParaRPr>
          </a:p>
        </p:txBody>
      </p:sp>
      <p:sp>
        <p:nvSpPr>
          <p:cNvPr id="98307"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98308"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9F7A48-A2A2-944B-90AE-E49A9F337180}" type="slidenum">
              <a:rPr lang="zh-CN" altLang="en-US">
                <a:ea typeface="宋体" charset="0"/>
              </a:rPr>
              <a:pPr eaLnBrk="1" hangingPunct="1"/>
              <a:t>40</a:t>
            </a:fld>
            <a:endParaRPr lang="en-US" altLang="zh-CN">
              <a:ea typeface="宋体" charset="0"/>
            </a:endParaRPr>
          </a:p>
        </p:txBody>
      </p:sp>
      <p:sp>
        <p:nvSpPr>
          <p:cNvPr id="99331"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99332"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123E554-7F8F-4C4D-B873-B64064896ACC}" type="slidenum">
              <a:rPr lang="zh-CN" altLang="en-US">
                <a:ea typeface="宋体" charset="0"/>
              </a:rPr>
              <a:pPr eaLnBrk="1" hangingPunct="1"/>
              <a:t>41</a:t>
            </a:fld>
            <a:endParaRPr lang="en-US" altLang="zh-CN">
              <a:ea typeface="宋体" charset="0"/>
            </a:endParaRPr>
          </a:p>
        </p:txBody>
      </p:sp>
      <p:sp>
        <p:nvSpPr>
          <p:cNvPr id="100355"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100356"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01C39E1-9D53-F044-96E6-4510703862D1}" type="slidenum">
              <a:rPr lang="zh-CN" altLang="en-US">
                <a:ea typeface="宋体" charset="0"/>
              </a:rPr>
              <a:pPr eaLnBrk="1" hangingPunct="1"/>
              <a:t>42</a:t>
            </a:fld>
            <a:endParaRPr lang="en-US" altLang="zh-CN">
              <a:ea typeface="宋体" charset="0"/>
            </a:endParaRPr>
          </a:p>
        </p:txBody>
      </p:sp>
      <p:sp>
        <p:nvSpPr>
          <p:cNvPr id="101379"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101380"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44F15C4-3EA1-394C-8F67-FF67856014DC}" type="slidenum">
              <a:rPr lang="zh-CN" altLang="en-US">
                <a:ea typeface="宋体" charset="0"/>
              </a:rPr>
              <a:pPr eaLnBrk="1" hangingPunct="1"/>
              <a:t>43</a:t>
            </a:fld>
            <a:endParaRPr lang="en-US" altLang="zh-CN">
              <a:ea typeface="宋体" charset="0"/>
            </a:endParaRPr>
          </a:p>
        </p:txBody>
      </p:sp>
      <p:sp>
        <p:nvSpPr>
          <p:cNvPr id="102403"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102404"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058" tIns="41029" rIns="82058" bIns="41029" anchor="ctr"/>
          <a:lstStyle/>
          <a:p>
            <a:endParaRPr 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9pPr>
          </a:lstStyle>
          <a:p>
            <a:pPr eaLnBrk="1">
              <a:lnSpc>
                <a:spcPct val="93000"/>
              </a:lnSpc>
              <a:spcBef>
                <a:spcPct val="0"/>
              </a:spcBef>
              <a:buSzPct val="45000"/>
              <a:buFont typeface="Wingdings" charset="0"/>
              <a:buNone/>
            </a:pPr>
            <a:r>
              <a:rPr lang="en-GB">
                <a:latin typeface="Arial" charset="0"/>
                <a:cs typeface="msgothic" charset="0"/>
              </a:rPr>
              <a:t>Survival analysis of gliomas grouped by gene expression. A, Kaplan-Meier survival plots of patients whose tumors were grouped into hierarchical cluster 1A, hierarchical cluster 1B, hierarchical cluster 2A, and hierarchical cluster 2B by hierarchical clustering. Black line, hierarchical cluster 1A group (n = 20). Green line, hierarchical cluster 1B group (n = 18). Red, hierarchical cluster 2A (n = 13). Blue, hierarchical cluster 2B group (n = 23). Log rank P = 0.00011. B, Kaplan-Meier survival plot of the patients as classified by the 44 gene voting protocol. Black line, hierarchical cluster 1A group (n = 20). Green line, hierarchical cluster 1B group (n = 20). Red, hierarchical cluster 2A (n = 16). Blue, hierarchical cluster 2B group (n = 18; log rank P = 0.00022).</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A587454-3D47-2045-93F4-7D6E1D89B7A8}" type="slidenum">
              <a:rPr lang="zh-CN" altLang="en-US">
                <a:ea typeface="宋体" charset="0"/>
              </a:rPr>
              <a:pPr eaLnBrk="1" hangingPunct="1"/>
              <a:t>44</a:t>
            </a:fld>
            <a:endParaRPr lang="en-US" altLang="zh-CN">
              <a:ea typeface="宋体" charset="0"/>
            </a:endParaRPr>
          </a:p>
        </p:txBody>
      </p:sp>
      <p:sp>
        <p:nvSpPr>
          <p:cNvPr id="103427"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103428"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7568493-D7B9-1B49-81B0-2BDD2D77960F}" type="slidenum">
              <a:rPr lang="zh-CN" altLang="en-US">
                <a:ea typeface="宋体" charset="0"/>
              </a:rPr>
              <a:pPr eaLnBrk="1" hangingPunct="1"/>
              <a:t>46</a:t>
            </a:fld>
            <a:endParaRPr lang="en-US" altLang="zh-CN">
              <a:ea typeface="宋体" charset="0"/>
            </a:endParaRPr>
          </a:p>
        </p:txBody>
      </p:sp>
      <p:sp>
        <p:nvSpPr>
          <p:cNvPr id="104451"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104452"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7CB60E5-BA11-8C4C-BE54-43B64251AC76}" type="slidenum">
              <a:rPr lang="zh-CN" altLang="en-US">
                <a:ea typeface="宋体" charset="0"/>
              </a:rPr>
              <a:pPr eaLnBrk="1" hangingPunct="1"/>
              <a:t>47</a:t>
            </a:fld>
            <a:endParaRPr lang="en-US" altLang="zh-CN">
              <a:ea typeface="宋体" charset="0"/>
            </a:endParaRPr>
          </a:p>
        </p:txBody>
      </p:sp>
      <p:sp>
        <p:nvSpPr>
          <p:cNvPr id="105475"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105476"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4C23511-2816-1B41-B929-A506732C672A}" type="slidenum">
              <a:rPr lang="zh-CN" altLang="en-US">
                <a:ea typeface="宋体" charset="0"/>
              </a:rPr>
              <a:pPr eaLnBrk="1" hangingPunct="1"/>
              <a:t>48</a:t>
            </a:fld>
            <a:endParaRPr lang="en-US" altLang="zh-CN">
              <a:ea typeface="宋体" charset="0"/>
            </a:endParaRPr>
          </a:p>
        </p:txBody>
      </p:sp>
      <p:sp>
        <p:nvSpPr>
          <p:cNvPr id="106499"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106500"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68F5A90-0C5A-5144-AE45-28DC9CA9B341}" type="slidenum">
              <a:rPr lang="zh-CN" altLang="en-US">
                <a:ea typeface="宋体" charset="0"/>
              </a:rPr>
              <a:pPr eaLnBrk="1" hangingPunct="1"/>
              <a:t>17</a:t>
            </a:fld>
            <a:endParaRPr lang="en-US" altLang="zh-CN">
              <a:ea typeface="宋体" charset="0"/>
            </a:endParaRPr>
          </a:p>
        </p:txBody>
      </p:sp>
      <p:sp>
        <p:nvSpPr>
          <p:cNvPr id="76803"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76804"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F82BB52-90C0-A644-B693-E73740B10020}" type="slidenum">
              <a:rPr lang="zh-CN" altLang="en-US">
                <a:ea typeface="宋体" charset="0"/>
              </a:rPr>
              <a:pPr eaLnBrk="1" hangingPunct="1"/>
              <a:t>18</a:t>
            </a:fld>
            <a:endParaRPr lang="en-US" altLang="zh-CN">
              <a:ea typeface="宋体" charset="0"/>
            </a:endParaRPr>
          </a:p>
        </p:txBody>
      </p:sp>
      <p:sp>
        <p:nvSpPr>
          <p:cNvPr id="77827"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77828"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D359AB0-D126-E245-8CE4-A522ECC65BAE}" type="slidenum">
              <a:rPr lang="zh-CN" altLang="en-US">
                <a:ea typeface="宋体" charset="0"/>
              </a:rPr>
              <a:pPr eaLnBrk="1" hangingPunct="1"/>
              <a:t>19</a:t>
            </a:fld>
            <a:endParaRPr lang="en-US" altLang="zh-CN">
              <a:ea typeface="宋体" charset="0"/>
            </a:endParaRPr>
          </a:p>
        </p:txBody>
      </p:sp>
      <p:sp>
        <p:nvSpPr>
          <p:cNvPr id="78851"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78852"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74CB99D-A630-2E42-B9CC-1949BAE0BACC}" type="slidenum">
              <a:rPr lang="zh-CN" altLang="en-US">
                <a:ea typeface="宋体" charset="0"/>
              </a:rPr>
              <a:pPr eaLnBrk="1" hangingPunct="1"/>
              <a:t>20</a:t>
            </a:fld>
            <a:endParaRPr lang="en-US" altLang="zh-CN">
              <a:ea typeface="宋体" charset="0"/>
            </a:endParaRPr>
          </a:p>
        </p:txBody>
      </p:sp>
      <p:sp>
        <p:nvSpPr>
          <p:cNvPr id="79875"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79876"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F5EAE22-0DB3-D641-B34A-931478AA0D02}" type="slidenum">
              <a:rPr lang="zh-CN" altLang="en-US">
                <a:ea typeface="宋体" charset="0"/>
              </a:rPr>
              <a:pPr eaLnBrk="1" hangingPunct="1"/>
              <a:t>21</a:t>
            </a:fld>
            <a:endParaRPr lang="en-US" altLang="zh-CN">
              <a:ea typeface="宋体" charset="0"/>
            </a:endParaRPr>
          </a:p>
        </p:txBody>
      </p:sp>
      <p:sp>
        <p:nvSpPr>
          <p:cNvPr id="80899"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80900"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67C6BF-4212-7A4A-A30F-914E0406D271}" type="slidenum">
              <a:rPr lang="zh-CN" altLang="en-US">
                <a:ea typeface="宋体" charset="0"/>
              </a:rPr>
              <a:pPr eaLnBrk="1" hangingPunct="1"/>
              <a:t>22</a:t>
            </a:fld>
            <a:endParaRPr lang="en-US" altLang="zh-CN">
              <a:ea typeface="宋体" charset="0"/>
            </a:endParaRPr>
          </a:p>
        </p:txBody>
      </p:sp>
      <p:sp>
        <p:nvSpPr>
          <p:cNvPr id="81923"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81924"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DEEF65-9598-F844-BCD7-54E49072CEF7}" type="datetimeFigureOut">
              <a:rPr lang="en-US" smtClean="0"/>
              <a:t>4/16/13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58BC3-DF38-5648-ADA4-FF92D4338B53}" type="slidenum">
              <a:rPr lang="en-US" smtClean="0"/>
              <a:t>‹#›</a:t>
            </a:fld>
            <a:endParaRPr lang="en-US"/>
          </a:p>
        </p:txBody>
      </p:sp>
    </p:spTree>
    <p:extLst>
      <p:ext uri="{BB962C8B-B14F-4D97-AF65-F5344CB8AC3E}">
        <p14:creationId xmlns:p14="http://schemas.microsoft.com/office/powerpoint/2010/main" val="3423141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EEF65-9598-F844-BCD7-54E49072CEF7}" type="datetimeFigureOut">
              <a:rPr lang="en-US" smtClean="0"/>
              <a:t>4/16/13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58BC3-DF38-5648-ADA4-FF92D4338B53}" type="slidenum">
              <a:rPr lang="en-US" smtClean="0"/>
              <a:t>‹#›</a:t>
            </a:fld>
            <a:endParaRPr lang="en-US"/>
          </a:p>
        </p:txBody>
      </p:sp>
    </p:spTree>
    <p:extLst>
      <p:ext uri="{BB962C8B-B14F-4D97-AF65-F5344CB8AC3E}">
        <p14:creationId xmlns:p14="http://schemas.microsoft.com/office/powerpoint/2010/main" val="1948233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EEF65-9598-F844-BCD7-54E49072CEF7}" type="datetimeFigureOut">
              <a:rPr lang="en-US" smtClean="0"/>
              <a:t>4/16/13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58BC3-DF38-5648-ADA4-FF92D4338B53}" type="slidenum">
              <a:rPr lang="en-US" smtClean="0"/>
              <a:t>‹#›</a:t>
            </a:fld>
            <a:endParaRPr lang="en-US"/>
          </a:p>
        </p:txBody>
      </p:sp>
    </p:spTree>
    <p:extLst>
      <p:ext uri="{BB962C8B-B14F-4D97-AF65-F5344CB8AC3E}">
        <p14:creationId xmlns:p14="http://schemas.microsoft.com/office/powerpoint/2010/main" val="410394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EEF65-9598-F844-BCD7-54E49072CEF7}" type="datetimeFigureOut">
              <a:rPr lang="en-US" smtClean="0"/>
              <a:t>4/16/13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58BC3-DF38-5648-ADA4-FF92D4338B53}" type="slidenum">
              <a:rPr lang="en-US" smtClean="0"/>
              <a:t>‹#›</a:t>
            </a:fld>
            <a:endParaRPr lang="en-US"/>
          </a:p>
        </p:txBody>
      </p:sp>
    </p:spTree>
    <p:extLst>
      <p:ext uri="{BB962C8B-B14F-4D97-AF65-F5344CB8AC3E}">
        <p14:creationId xmlns:p14="http://schemas.microsoft.com/office/powerpoint/2010/main" val="503530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DEEF65-9598-F844-BCD7-54E49072CEF7}" type="datetimeFigureOut">
              <a:rPr lang="en-US" smtClean="0"/>
              <a:t>4/16/13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58BC3-DF38-5648-ADA4-FF92D4338B53}" type="slidenum">
              <a:rPr lang="en-US" smtClean="0"/>
              <a:t>‹#›</a:t>
            </a:fld>
            <a:endParaRPr lang="en-US"/>
          </a:p>
        </p:txBody>
      </p:sp>
    </p:spTree>
    <p:extLst>
      <p:ext uri="{BB962C8B-B14F-4D97-AF65-F5344CB8AC3E}">
        <p14:creationId xmlns:p14="http://schemas.microsoft.com/office/powerpoint/2010/main" val="2180791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DEEF65-9598-F844-BCD7-54E49072CEF7}" type="datetimeFigureOut">
              <a:rPr lang="en-US" smtClean="0"/>
              <a:t>4/16/13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D58BC3-DF38-5648-ADA4-FF92D4338B53}" type="slidenum">
              <a:rPr lang="en-US" smtClean="0"/>
              <a:t>‹#›</a:t>
            </a:fld>
            <a:endParaRPr lang="en-US"/>
          </a:p>
        </p:txBody>
      </p:sp>
    </p:spTree>
    <p:extLst>
      <p:ext uri="{BB962C8B-B14F-4D97-AF65-F5344CB8AC3E}">
        <p14:creationId xmlns:p14="http://schemas.microsoft.com/office/powerpoint/2010/main" val="2136765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DEEF65-9598-F844-BCD7-54E49072CEF7}" type="datetimeFigureOut">
              <a:rPr lang="en-US" smtClean="0"/>
              <a:t>4/16/13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D58BC3-DF38-5648-ADA4-FF92D4338B53}" type="slidenum">
              <a:rPr lang="en-US" smtClean="0"/>
              <a:t>‹#›</a:t>
            </a:fld>
            <a:endParaRPr lang="en-US"/>
          </a:p>
        </p:txBody>
      </p:sp>
    </p:spTree>
    <p:extLst>
      <p:ext uri="{BB962C8B-B14F-4D97-AF65-F5344CB8AC3E}">
        <p14:creationId xmlns:p14="http://schemas.microsoft.com/office/powerpoint/2010/main" val="3837556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DEEF65-9598-F844-BCD7-54E49072CEF7}" type="datetimeFigureOut">
              <a:rPr lang="en-US" smtClean="0"/>
              <a:t>4/16/13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D58BC3-DF38-5648-ADA4-FF92D4338B53}" type="slidenum">
              <a:rPr lang="en-US" smtClean="0"/>
              <a:t>‹#›</a:t>
            </a:fld>
            <a:endParaRPr lang="en-US"/>
          </a:p>
        </p:txBody>
      </p:sp>
    </p:spTree>
    <p:extLst>
      <p:ext uri="{BB962C8B-B14F-4D97-AF65-F5344CB8AC3E}">
        <p14:creationId xmlns:p14="http://schemas.microsoft.com/office/powerpoint/2010/main" val="4077956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DEEF65-9598-F844-BCD7-54E49072CEF7}" type="datetimeFigureOut">
              <a:rPr lang="en-US" smtClean="0"/>
              <a:t>4/16/13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D58BC3-DF38-5648-ADA4-FF92D4338B53}" type="slidenum">
              <a:rPr lang="en-US" smtClean="0"/>
              <a:t>‹#›</a:t>
            </a:fld>
            <a:endParaRPr lang="en-US"/>
          </a:p>
        </p:txBody>
      </p:sp>
    </p:spTree>
    <p:extLst>
      <p:ext uri="{BB962C8B-B14F-4D97-AF65-F5344CB8AC3E}">
        <p14:creationId xmlns:p14="http://schemas.microsoft.com/office/powerpoint/2010/main" val="4270831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DEEF65-9598-F844-BCD7-54E49072CEF7}" type="datetimeFigureOut">
              <a:rPr lang="en-US" smtClean="0"/>
              <a:t>4/16/13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D58BC3-DF38-5648-ADA4-FF92D4338B53}" type="slidenum">
              <a:rPr lang="en-US" smtClean="0"/>
              <a:t>‹#›</a:t>
            </a:fld>
            <a:endParaRPr lang="en-US"/>
          </a:p>
        </p:txBody>
      </p:sp>
    </p:spTree>
    <p:extLst>
      <p:ext uri="{BB962C8B-B14F-4D97-AF65-F5344CB8AC3E}">
        <p14:creationId xmlns:p14="http://schemas.microsoft.com/office/powerpoint/2010/main" val="2193301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DEEF65-9598-F844-BCD7-54E49072CEF7}" type="datetimeFigureOut">
              <a:rPr lang="en-US" smtClean="0"/>
              <a:t>4/16/13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D58BC3-DF38-5648-ADA4-FF92D4338B53}" type="slidenum">
              <a:rPr lang="en-US" smtClean="0"/>
              <a:t>‹#›</a:t>
            </a:fld>
            <a:endParaRPr lang="en-US"/>
          </a:p>
        </p:txBody>
      </p:sp>
    </p:spTree>
    <p:extLst>
      <p:ext uri="{BB962C8B-B14F-4D97-AF65-F5344CB8AC3E}">
        <p14:creationId xmlns:p14="http://schemas.microsoft.com/office/powerpoint/2010/main" val="29242875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DEEF65-9598-F844-BCD7-54E49072CEF7}" type="datetimeFigureOut">
              <a:rPr lang="en-US" smtClean="0"/>
              <a:t>4/16/13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D58BC3-DF38-5648-ADA4-FF92D4338B53}" type="slidenum">
              <a:rPr lang="en-US" smtClean="0"/>
              <a:t>‹#›</a:t>
            </a:fld>
            <a:endParaRPr lang="en-US"/>
          </a:p>
        </p:txBody>
      </p:sp>
    </p:spTree>
    <p:extLst>
      <p:ext uri="{BB962C8B-B14F-4D97-AF65-F5344CB8AC3E}">
        <p14:creationId xmlns:p14="http://schemas.microsoft.com/office/powerpoint/2010/main" val="322471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aday@maprtech.com" TargetMode="External"/><Relationship Id="rId3" Type="http://schemas.openxmlformats.org/officeDocument/2006/relationships/hyperlink" Target="mailto:allenday@allenday.com"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3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3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3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3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3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ahout.apache.org/"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jpe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0" y="0"/>
            <a:ext cx="9144000" cy="68580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492867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l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694" y="-9829"/>
            <a:ext cx="6978600" cy="6867829"/>
          </a:xfrm>
          <a:prstGeom prst="rect">
            <a:avLst/>
          </a:prstGeom>
        </p:spPr>
      </p:pic>
    </p:spTree>
    <p:extLst>
      <p:ext uri="{BB962C8B-B14F-4D97-AF65-F5344CB8AC3E}">
        <p14:creationId xmlns:p14="http://schemas.microsoft.com/office/powerpoint/2010/main" val="59894007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p_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876" y="-4619"/>
            <a:ext cx="9674176" cy="6862619"/>
          </a:xfrm>
          <a:prstGeom prst="rect">
            <a:avLst/>
          </a:prstGeom>
        </p:spPr>
      </p:pic>
    </p:spTree>
    <p:extLst>
      <p:ext uri="{BB962C8B-B14F-4D97-AF65-F5344CB8AC3E}">
        <p14:creationId xmlns:p14="http://schemas.microsoft.com/office/powerpoint/2010/main" val="22356064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umblr_m52qfaIbPs1qcbo9lo1_r2_128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0444"/>
            <a:ext cx="9144000" cy="6228370"/>
          </a:xfrm>
          <a:prstGeom prst="rect">
            <a:avLst/>
          </a:prstGeom>
        </p:spPr>
      </p:pic>
    </p:spTree>
    <p:extLst>
      <p:ext uri="{BB962C8B-B14F-4D97-AF65-F5344CB8AC3E}">
        <p14:creationId xmlns:p14="http://schemas.microsoft.com/office/powerpoint/2010/main" val="8909391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4eb6b96c1645e24d716ba77b9767408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980"/>
            <a:ext cx="9144000" cy="6213879"/>
          </a:xfrm>
          <a:prstGeom prst="rect">
            <a:avLst/>
          </a:prstGeom>
        </p:spPr>
      </p:pic>
    </p:spTree>
    <p:extLst>
      <p:ext uri="{BB962C8B-B14F-4D97-AF65-F5344CB8AC3E}">
        <p14:creationId xmlns:p14="http://schemas.microsoft.com/office/powerpoint/2010/main" val="138289378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_pic_090814_HoganNetwork.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013" y="-6011"/>
            <a:ext cx="6973976" cy="6876340"/>
          </a:xfrm>
          <a:prstGeom prst="rect">
            <a:avLst/>
          </a:prstGeom>
        </p:spPr>
      </p:pic>
    </p:spTree>
    <p:extLst>
      <p:ext uri="{BB962C8B-B14F-4D97-AF65-F5344CB8AC3E}">
        <p14:creationId xmlns:p14="http://schemas.microsoft.com/office/powerpoint/2010/main" val="428525350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Canopy Clustering</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086013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idx="1"/>
          </p:nvPr>
        </p:nvSpPr>
        <p:spPr/>
        <p:txBody>
          <a:bodyPr/>
          <a:lstStyle/>
          <a:p>
            <a:pPr marL="327025" indent="-327025">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latin typeface="Arial" charset="0"/>
                <a:ea typeface="宋体" charset="0"/>
                <a:cs typeface="宋体" charset="0"/>
              </a:rPr>
              <a:t>K-means complexity:</a:t>
            </a:r>
            <a:endParaRPr lang="en-GB" altLang="zh-CN" dirty="0">
              <a:latin typeface="Arial" charset="0"/>
              <a:ea typeface="宋体" charset="0"/>
              <a:cs typeface="宋体" charset="0"/>
            </a:endParaRPr>
          </a:p>
          <a:p>
            <a:pPr marL="727075" lvl="1" indent="-269875">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latin typeface="Arial" charset="0"/>
                <a:ea typeface="宋体" charset="0"/>
                <a:cs typeface="宋体" charset="0"/>
              </a:rPr>
              <a:t>k * n * </a:t>
            </a:r>
            <a:r>
              <a:rPr lang="en-GB" altLang="zh-CN" dirty="0" smtClean="0">
                <a:latin typeface="Arial" charset="0"/>
                <a:ea typeface="宋体" charset="0"/>
                <a:cs typeface="宋体" charset="0"/>
              </a:rPr>
              <a:t>O(distance metric) </a:t>
            </a:r>
            <a:r>
              <a:rPr lang="en-GB" altLang="zh-CN" dirty="0">
                <a:latin typeface="Arial" charset="0"/>
                <a:ea typeface="宋体" charset="0"/>
                <a:cs typeface="宋体" charset="0"/>
              </a:rPr>
              <a:t>* </a:t>
            </a:r>
            <a:r>
              <a:rPr lang="en-GB" altLang="zh-CN" dirty="0" err="1" smtClean="0">
                <a:latin typeface="Arial" charset="0"/>
                <a:ea typeface="宋体" charset="0"/>
                <a:cs typeface="宋体" charset="0"/>
              </a:rPr>
              <a:t>num</a:t>
            </a:r>
            <a:r>
              <a:rPr lang="en-GB" altLang="zh-CN" dirty="0" smtClean="0">
                <a:latin typeface="Arial" charset="0"/>
                <a:ea typeface="宋体" charset="0"/>
                <a:cs typeface="宋体" charset="0"/>
              </a:rPr>
              <a:t>(</a:t>
            </a:r>
            <a:r>
              <a:rPr lang="en-GB" altLang="zh-CN" dirty="0">
                <a:latin typeface="Arial" charset="0"/>
                <a:ea typeface="宋体" charset="0"/>
                <a:cs typeface="宋体" charset="0"/>
              </a:rPr>
              <a:t>iterations)</a:t>
            </a:r>
          </a:p>
          <a:p>
            <a:endParaRPr lang="en-US" dirty="0"/>
          </a:p>
        </p:txBody>
      </p:sp>
      <p:sp>
        <p:nvSpPr>
          <p:cNvPr id="6" name="TextBox 5"/>
          <p:cNvSpPr txBox="1"/>
          <p:nvPr/>
        </p:nvSpPr>
        <p:spPr>
          <a:xfrm>
            <a:off x="9641811" y="130687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5428235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638175"/>
            <a:ext cx="8234363" cy="415925"/>
          </a:xfrm>
        </p:spPr>
        <p:txBody>
          <a:bodyPr lIns="0" tIns="0" rIns="0" bIns="0">
            <a:spAutoFit/>
          </a:bodyPr>
          <a:lstStyle/>
          <a:p>
            <a:pPr defTabSz="457200" eaLnBrk="1" hangingPunct="1">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a:latin typeface="Arial" charset="0"/>
                <a:ea typeface="宋体" charset="0"/>
                <a:cs typeface="宋体" charset="0"/>
              </a:rPr>
              <a:t>Selecting Canopy </a:t>
            </a:r>
            <a:r>
              <a:rPr lang="en-GB" altLang="zh-CN" dirty="0" err="1">
                <a:latin typeface="Arial" charset="0"/>
                <a:ea typeface="宋体" charset="0"/>
                <a:cs typeface="宋体" charset="0"/>
              </a:rPr>
              <a:t>Centers</a:t>
            </a:r>
            <a:endParaRPr lang="en-GB" altLang="zh-CN" dirty="0">
              <a:latin typeface="Arial" charset="0"/>
              <a:ea typeface="宋体" charset="0"/>
              <a:cs typeface="宋体" charset="0"/>
            </a:endParaRPr>
          </a:p>
        </p:txBody>
      </p:sp>
      <p:sp>
        <p:nvSpPr>
          <p:cNvPr id="22531" name="Rectangle 3"/>
          <p:cNvSpPr>
            <a:spLocks noGrp="1" noChangeArrowheads="1"/>
          </p:cNvSpPr>
          <p:nvPr>
            <p:ph type="body" idx="1"/>
          </p:nvPr>
        </p:nvSpPr>
        <p:spPr>
          <a:xfrm>
            <a:off x="457200" y="1600200"/>
            <a:ext cx="8234363" cy="487363"/>
          </a:xfrm>
        </p:spPr>
        <p:txBody>
          <a:bodyPr lIns="0" tIns="0" rIns="0" bIns="0">
            <a:spAutoFit/>
          </a:bodyPr>
          <a:lstStyle/>
          <a:p>
            <a:pPr marL="327025" indent="-327025" defTabSz="457200" eaLnBrk="1" hangingPunct="1"/>
            <a:endParaRPr lang="zh-CN" altLang="en-US">
              <a:latin typeface="Arial" charset="0"/>
              <a:ea typeface="宋体" charset="0"/>
              <a:cs typeface="宋体" charset="0"/>
            </a:endParaRPr>
          </a:p>
        </p:txBody>
      </p:sp>
    </p:spTree>
    <p:extLst>
      <p:ext uri="{BB962C8B-B14F-4D97-AF65-F5344CB8AC3E}">
        <p14:creationId xmlns:p14="http://schemas.microsoft.com/office/powerpoint/2010/main" val="97949216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a:spLocks noGrp="1" noChangeArrowheads="1"/>
          </p:cNvSpPr>
          <p:nvPr>
            <p:ph type="title"/>
          </p:nvPr>
        </p:nvSpPr>
        <p:spPr>
          <a:xfrm>
            <a:off x="457200" y="614792"/>
            <a:ext cx="8234363" cy="462691"/>
          </a:xfrm>
        </p:spPr>
        <p:txBody>
          <a:bodyPr lIns="0" tIns="0" rIns="0" bIns="0">
            <a:spAutoFit/>
          </a:bodyPr>
          <a:lstStyle/>
          <a:p>
            <a:pPr defTabSz="457200" eaLnBrk="1" hangingPunct="1">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Observations</a:t>
            </a:r>
            <a:endParaRPr lang="en-GB" altLang="zh-CN" dirty="0">
              <a:latin typeface="Arial" charset="0"/>
              <a:ea typeface="宋体" charset="0"/>
              <a:cs typeface="宋体" charset="0"/>
            </a:endParaRPr>
          </a:p>
        </p:txBody>
      </p:sp>
    </p:spTree>
    <p:extLst>
      <p:ext uri="{BB962C8B-B14F-4D97-AF65-F5344CB8AC3E}">
        <p14:creationId xmlns:p14="http://schemas.microsoft.com/office/powerpoint/2010/main" val="132076992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79070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Shard Observations</a:t>
            </a:r>
            <a:endParaRPr lang="en-GB" altLang="zh-CN" dirty="0">
              <a:latin typeface="Arial" charset="0"/>
              <a:ea typeface="宋体" charset="0"/>
              <a:cs typeface="宋体" charset="0"/>
            </a:endParaRPr>
          </a:p>
        </p:txBody>
      </p:sp>
      <p:sp>
        <p:nvSpPr>
          <p:cNvPr id="4" name="TextBox 3"/>
          <p:cNvSpPr txBox="1"/>
          <p:nvPr/>
        </p:nvSpPr>
        <p:spPr>
          <a:xfrm>
            <a:off x="0" y="0"/>
            <a:ext cx="1034308" cy="523220"/>
          </a:xfrm>
          <a:prstGeom prst="rect">
            <a:avLst/>
          </a:prstGeom>
          <a:noFill/>
        </p:spPr>
        <p:txBody>
          <a:bodyPr wrap="none" rtlCol="0">
            <a:spAutoFit/>
          </a:bodyPr>
          <a:lstStyle/>
          <a:p>
            <a:r>
              <a:rPr lang="en-US" sz="2800" dirty="0" smtClean="0"/>
              <a:t>Map1</a:t>
            </a:r>
            <a:endParaRPr lang="en-US" sz="2800" dirty="0"/>
          </a:p>
        </p:txBody>
      </p:sp>
    </p:spTree>
    <p:extLst>
      <p:ext uri="{BB962C8B-B14F-4D97-AF65-F5344CB8AC3E}">
        <p14:creationId xmlns:p14="http://schemas.microsoft.com/office/powerpoint/2010/main" val="206337405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Mahout Workshop, Section 3</a:t>
            </a:r>
            <a:endParaRPr lang="en-US" dirty="0"/>
          </a:p>
        </p:txBody>
      </p:sp>
      <p:sp>
        <p:nvSpPr>
          <p:cNvPr id="3" name="Subtitle 2"/>
          <p:cNvSpPr>
            <a:spLocks noGrp="1"/>
          </p:cNvSpPr>
          <p:nvPr>
            <p:ph type="subTitle" idx="1"/>
          </p:nvPr>
        </p:nvSpPr>
        <p:spPr/>
        <p:txBody>
          <a:bodyPr/>
          <a:lstStyle/>
          <a:p>
            <a:r>
              <a:rPr lang="en-US" dirty="0" smtClean="0"/>
              <a:t>Allen Day, PhD</a:t>
            </a:r>
          </a:p>
          <a:p>
            <a:r>
              <a:rPr lang="en-US" dirty="0" smtClean="0"/>
              <a:t>MapR Technologies</a:t>
            </a:r>
            <a:endParaRPr lang="en-US" dirty="0"/>
          </a:p>
        </p:txBody>
      </p:sp>
    </p:spTree>
    <p:extLst>
      <p:ext uri="{BB962C8B-B14F-4D97-AF65-F5344CB8AC3E}">
        <p14:creationId xmlns:p14="http://schemas.microsoft.com/office/powerpoint/2010/main" val="141023762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Process RED Shard</a:t>
            </a:r>
            <a:endParaRPr lang="en-GB" altLang="zh-CN" dirty="0">
              <a:latin typeface="Arial" charset="0"/>
              <a:ea typeface="宋体" charset="0"/>
              <a:cs typeface="宋体" charset="0"/>
            </a:endParaRPr>
          </a:p>
        </p:txBody>
      </p:sp>
      <p:sp>
        <p:nvSpPr>
          <p:cNvPr id="4" name="TextBox 3"/>
          <p:cNvSpPr txBox="1"/>
          <p:nvPr/>
        </p:nvSpPr>
        <p:spPr>
          <a:xfrm>
            <a:off x="0" y="0"/>
            <a:ext cx="1034308" cy="523220"/>
          </a:xfrm>
          <a:prstGeom prst="rect">
            <a:avLst/>
          </a:prstGeom>
          <a:noFill/>
        </p:spPr>
        <p:txBody>
          <a:bodyPr wrap="none" rtlCol="0">
            <a:spAutoFit/>
          </a:bodyPr>
          <a:lstStyle/>
          <a:p>
            <a:r>
              <a:rPr lang="en-US" sz="2800" dirty="0" smtClean="0"/>
              <a:t>Map2</a:t>
            </a:r>
            <a:endParaRPr lang="en-US" sz="2800" dirty="0"/>
          </a:p>
        </p:txBody>
      </p:sp>
    </p:spTree>
    <p:extLst>
      <p:ext uri="{BB962C8B-B14F-4D97-AF65-F5344CB8AC3E}">
        <p14:creationId xmlns:p14="http://schemas.microsoft.com/office/powerpoint/2010/main" val="395314568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Pick 1</a:t>
            </a:r>
            <a:r>
              <a:rPr lang="en-GB" altLang="zh-CN" baseline="30000" dirty="0" smtClean="0">
                <a:latin typeface="Arial" charset="0"/>
                <a:ea typeface="宋体" charset="0"/>
                <a:cs typeface="宋体" charset="0"/>
              </a:rPr>
              <a:t>st</a:t>
            </a:r>
            <a:r>
              <a:rPr lang="en-GB" altLang="zh-CN" dirty="0" smtClean="0">
                <a:latin typeface="Arial" charset="0"/>
                <a:ea typeface="宋体" charset="0"/>
                <a:cs typeface="宋体" charset="0"/>
              </a:rPr>
              <a:t> Canopy </a:t>
            </a:r>
            <a:r>
              <a:rPr lang="en-GB" altLang="zh-CN" dirty="0" err="1" smtClean="0">
                <a:latin typeface="Arial" charset="0"/>
                <a:ea typeface="宋体" charset="0"/>
                <a:cs typeface="宋体" charset="0"/>
              </a:rPr>
              <a:t>Center</a:t>
            </a:r>
            <a:endParaRPr lang="en-GB" altLang="zh-CN" dirty="0">
              <a:latin typeface="Arial" charset="0"/>
              <a:ea typeface="宋体" charset="0"/>
              <a:cs typeface="宋体" charset="0"/>
            </a:endParaRPr>
          </a:p>
        </p:txBody>
      </p:sp>
      <p:sp>
        <p:nvSpPr>
          <p:cNvPr id="4" name="TextBox 3"/>
          <p:cNvSpPr txBox="1"/>
          <p:nvPr/>
        </p:nvSpPr>
        <p:spPr>
          <a:xfrm>
            <a:off x="0" y="0"/>
            <a:ext cx="1034308" cy="523220"/>
          </a:xfrm>
          <a:prstGeom prst="rect">
            <a:avLst/>
          </a:prstGeom>
          <a:noFill/>
        </p:spPr>
        <p:txBody>
          <a:bodyPr wrap="none" rtlCol="0">
            <a:spAutoFit/>
          </a:bodyPr>
          <a:lstStyle/>
          <a:p>
            <a:r>
              <a:rPr lang="en-US" sz="2800" dirty="0" smtClean="0"/>
              <a:t>Map2</a:t>
            </a:r>
            <a:endParaRPr lang="en-US" sz="2800" dirty="0"/>
          </a:p>
        </p:txBody>
      </p:sp>
    </p:spTree>
    <p:extLst>
      <p:ext uri="{BB962C8B-B14F-4D97-AF65-F5344CB8AC3E}">
        <p14:creationId xmlns:p14="http://schemas.microsoft.com/office/powerpoint/2010/main" val="79886708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Assign Points to 1</a:t>
            </a:r>
            <a:r>
              <a:rPr lang="en-GB" altLang="zh-CN" baseline="30000" dirty="0" smtClean="0">
                <a:latin typeface="Arial" charset="0"/>
                <a:ea typeface="宋体" charset="0"/>
                <a:cs typeface="宋体" charset="0"/>
              </a:rPr>
              <a:t>st</a:t>
            </a:r>
            <a:r>
              <a:rPr lang="en-GB" altLang="zh-CN" dirty="0" smtClean="0">
                <a:latin typeface="Arial" charset="0"/>
                <a:ea typeface="宋体" charset="0"/>
                <a:cs typeface="宋体" charset="0"/>
              </a:rPr>
              <a:t> Canopy</a:t>
            </a:r>
            <a:endParaRPr lang="en-GB" altLang="zh-CN" dirty="0">
              <a:latin typeface="Arial" charset="0"/>
              <a:ea typeface="宋体" charset="0"/>
              <a:cs typeface="宋体" charset="0"/>
            </a:endParaRPr>
          </a:p>
        </p:txBody>
      </p:sp>
      <p:sp>
        <p:nvSpPr>
          <p:cNvPr id="4" name="TextBox 3"/>
          <p:cNvSpPr txBox="1"/>
          <p:nvPr/>
        </p:nvSpPr>
        <p:spPr>
          <a:xfrm>
            <a:off x="0" y="0"/>
            <a:ext cx="1034308" cy="523220"/>
          </a:xfrm>
          <a:prstGeom prst="rect">
            <a:avLst/>
          </a:prstGeom>
          <a:noFill/>
        </p:spPr>
        <p:txBody>
          <a:bodyPr wrap="none" rtlCol="0">
            <a:spAutoFit/>
          </a:bodyPr>
          <a:lstStyle/>
          <a:p>
            <a:r>
              <a:rPr lang="en-US" sz="2800" dirty="0" smtClean="0"/>
              <a:t>Map2</a:t>
            </a:r>
            <a:endParaRPr lang="en-US" sz="2800" dirty="0"/>
          </a:p>
        </p:txBody>
      </p:sp>
    </p:spTree>
    <p:extLst>
      <p:ext uri="{BB962C8B-B14F-4D97-AF65-F5344CB8AC3E}">
        <p14:creationId xmlns:p14="http://schemas.microsoft.com/office/powerpoint/2010/main" val="22280500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n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124" y="782805"/>
            <a:ext cx="8013700" cy="4648200"/>
          </a:xfrm>
          <a:prstGeom prst="rect">
            <a:avLst/>
          </a:prstGeom>
        </p:spPr>
      </p:pic>
    </p:spTree>
    <p:extLst>
      <p:ext uri="{BB962C8B-B14F-4D97-AF65-F5344CB8AC3E}">
        <p14:creationId xmlns:p14="http://schemas.microsoft.com/office/powerpoint/2010/main" val="52458223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Pick 2</a:t>
            </a:r>
            <a:r>
              <a:rPr lang="en-GB" altLang="zh-CN" baseline="30000" dirty="0" smtClean="0">
                <a:latin typeface="Arial" charset="0"/>
                <a:ea typeface="宋体" charset="0"/>
                <a:cs typeface="宋体" charset="0"/>
              </a:rPr>
              <a:t>nd</a:t>
            </a:r>
            <a:r>
              <a:rPr lang="en-GB" altLang="zh-CN" dirty="0" smtClean="0">
                <a:latin typeface="Arial" charset="0"/>
                <a:ea typeface="宋体" charset="0"/>
                <a:cs typeface="宋体" charset="0"/>
              </a:rPr>
              <a:t> Canopy &amp; Assign</a:t>
            </a:r>
            <a:endParaRPr lang="en-GB" altLang="zh-CN" dirty="0">
              <a:latin typeface="Arial" charset="0"/>
              <a:ea typeface="宋体" charset="0"/>
              <a:cs typeface="宋体" charset="0"/>
            </a:endParaRPr>
          </a:p>
        </p:txBody>
      </p:sp>
      <p:sp>
        <p:nvSpPr>
          <p:cNvPr id="4" name="TextBox 3"/>
          <p:cNvSpPr txBox="1"/>
          <p:nvPr/>
        </p:nvSpPr>
        <p:spPr>
          <a:xfrm>
            <a:off x="0" y="0"/>
            <a:ext cx="1034308" cy="523220"/>
          </a:xfrm>
          <a:prstGeom prst="rect">
            <a:avLst/>
          </a:prstGeom>
          <a:noFill/>
        </p:spPr>
        <p:txBody>
          <a:bodyPr wrap="none" rtlCol="0">
            <a:spAutoFit/>
          </a:bodyPr>
          <a:lstStyle/>
          <a:p>
            <a:r>
              <a:rPr lang="en-US" sz="2800" dirty="0" smtClean="0"/>
              <a:t>Map2</a:t>
            </a:r>
            <a:endParaRPr lang="en-US" sz="2800" dirty="0"/>
          </a:p>
        </p:txBody>
      </p:sp>
    </p:spTree>
    <p:extLst>
      <p:ext uri="{BB962C8B-B14F-4D97-AF65-F5344CB8AC3E}">
        <p14:creationId xmlns:p14="http://schemas.microsoft.com/office/powerpoint/2010/main" val="352479201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Pick 3</a:t>
            </a:r>
            <a:r>
              <a:rPr lang="en-GB" altLang="zh-CN" baseline="30000" dirty="0" smtClean="0">
                <a:latin typeface="Arial" charset="0"/>
                <a:ea typeface="宋体" charset="0"/>
                <a:cs typeface="宋体" charset="0"/>
              </a:rPr>
              <a:t>rd</a:t>
            </a:r>
            <a:r>
              <a:rPr lang="en-GB" altLang="zh-CN" dirty="0" smtClean="0">
                <a:latin typeface="Arial" charset="0"/>
                <a:ea typeface="宋体" charset="0"/>
                <a:cs typeface="宋体" charset="0"/>
              </a:rPr>
              <a:t>/4</a:t>
            </a:r>
            <a:r>
              <a:rPr lang="en-GB" altLang="zh-CN" baseline="30000" dirty="0" smtClean="0">
                <a:latin typeface="Arial" charset="0"/>
                <a:ea typeface="宋体" charset="0"/>
                <a:cs typeface="宋体" charset="0"/>
              </a:rPr>
              <a:t>th</a:t>
            </a:r>
            <a:r>
              <a:rPr lang="en-GB" altLang="zh-CN" dirty="0" smtClean="0">
                <a:latin typeface="Arial" charset="0"/>
                <a:ea typeface="宋体" charset="0"/>
                <a:cs typeface="宋体" charset="0"/>
              </a:rPr>
              <a:t> Canopies &amp; Assign</a:t>
            </a:r>
            <a:endParaRPr lang="en-GB" altLang="zh-CN" dirty="0">
              <a:latin typeface="Arial" charset="0"/>
              <a:ea typeface="宋体" charset="0"/>
              <a:cs typeface="宋体" charset="0"/>
            </a:endParaRPr>
          </a:p>
        </p:txBody>
      </p:sp>
      <p:sp>
        <p:nvSpPr>
          <p:cNvPr id="4" name="TextBox 3"/>
          <p:cNvSpPr txBox="1"/>
          <p:nvPr/>
        </p:nvSpPr>
        <p:spPr>
          <a:xfrm>
            <a:off x="0" y="0"/>
            <a:ext cx="1034308" cy="523220"/>
          </a:xfrm>
          <a:prstGeom prst="rect">
            <a:avLst/>
          </a:prstGeom>
          <a:noFill/>
        </p:spPr>
        <p:txBody>
          <a:bodyPr wrap="none" rtlCol="0">
            <a:spAutoFit/>
          </a:bodyPr>
          <a:lstStyle/>
          <a:p>
            <a:r>
              <a:rPr lang="en-US" sz="2800" dirty="0" smtClean="0"/>
              <a:t>Map2</a:t>
            </a:r>
            <a:endParaRPr lang="en-US" sz="2800" dirty="0"/>
          </a:p>
        </p:txBody>
      </p:sp>
    </p:spTree>
    <p:extLst>
      <p:ext uri="{BB962C8B-B14F-4D97-AF65-F5344CB8AC3E}">
        <p14:creationId xmlns:p14="http://schemas.microsoft.com/office/powerpoint/2010/main" val="131587579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2880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Merge with BLUE Shard</a:t>
            </a:r>
            <a:endParaRPr lang="en-GB" altLang="zh-CN" dirty="0">
              <a:latin typeface="Arial" charset="0"/>
              <a:ea typeface="宋体" charset="0"/>
              <a:cs typeface="宋体" charset="0"/>
            </a:endParaRPr>
          </a:p>
        </p:txBody>
      </p:sp>
      <p:sp>
        <p:nvSpPr>
          <p:cNvPr id="2" name="TextBox 1"/>
          <p:cNvSpPr txBox="1"/>
          <p:nvPr/>
        </p:nvSpPr>
        <p:spPr>
          <a:xfrm>
            <a:off x="0" y="0"/>
            <a:ext cx="1448083" cy="523220"/>
          </a:xfrm>
          <a:prstGeom prst="rect">
            <a:avLst/>
          </a:prstGeom>
          <a:noFill/>
        </p:spPr>
        <p:txBody>
          <a:bodyPr wrap="none" rtlCol="0">
            <a:spAutoFit/>
          </a:bodyPr>
          <a:lstStyle/>
          <a:p>
            <a:r>
              <a:rPr lang="en-US" sz="2800" dirty="0" smtClean="0"/>
              <a:t>Reduce2</a:t>
            </a:r>
            <a:endParaRPr lang="en-US" sz="2800" dirty="0"/>
          </a:p>
        </p:txBody>
      </p:sp>
    </p:spTree>
    <p:extLst>
      <p:ext uri="{BB962C8B-B14F-4D97-AF65-F5344CB8AC3E}">
        <p14:creationId xmlns:p14="http://schemas.microsoft.com/office/powerpoint/2010/main" val="280091354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…which also got Canopies</a:t>
            </a:r>
            <a:endParaRPr lang="en-GB" altLang="zh-CN" dirty="0">
              <a:latin typeface="Arial" charset="0"/>
              <a:ea typeface="宋体" charset="0"/>
              <a:cs typeface="宋体" charset="0"/>
            </a:endParaRPr>
          </a:p>
        </p:txBody>
      </p:sp>
      <p:sp>
        <p:nvSpPr>
          <p:cNvPr id="4" name="TextBox 3"/>
          <p:cNvSpPr txBox="1"/>
          <p:nvPr/>
        </p:nvSpPr>
        <p:spPr>
          <a:xfrm>
            <a:off x="0" y="0"/>
            <a:ext cx="1448083" cy="523220"/>
          </a:xfrm>
          <a:prstGeom prst="rect">
            <a:avLst/>
          </a:prstGeom>
          <a:noFill/>
        </p:spPr>
        <p:txBody>
          <a:bodyPr wrap="none" rtlCol="0">
            <a:spAutoFit/>
          </a:bodyPr>
          <a:lstStyle/>
          <a:p>
            <a:r>
              <a:rPr lang="en-US" sz="2800" dirty="0" smtClean="0"/>
              <a:t>Reduce2</a:t>
            </a:r>
            <a:endParaRPr lang="en-US" sz="2800" dirty="0"/>
          </a:p>
        </p:txBody>
      </p:sp>
    </p:spTree>
    <p:extLst>
      <p:ext uri="{BB962C8B-B14F-4D97-AF65-F5344CB8AC3E}">
        <p14:creationId xmlns:p14="http://schemas.microsoft.com/office/powerpoint/2010/main" val="92488095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Group Merged Canopies</a:t>
            </a:r>
            <a:endParaRPr lang="en-GB" altLang="zh-CN" dirty="0">
              <a:latin typeface="Arial" charset="0"/>
              <a:ea typeface="宋体" charset="0"/>
              <a:cs typeface="宋体" charset="0"/>
            </a:endParaRPr>
          </a:p>
        </p:txBody>
      </p:sp>
      <p:sp>
        <p:nvSpPr>
          <p:cNvPr id="4" name="TextBox 3"/>
          <p:cNvSpPr txBox="1"/>
          <p:nvPr/>
        </p:nvSpPr>
        <p:spPr>
          <a:xfrm>
            <a:off x="0" y="0"/>
            <a:ext cx="1448083" cy="523220"/>
          </a:xfrm>
          <a:prstGeom prst="rect">
            <a:avLst/>
          </a:prstGeom>
          <a:noFill/>
        </p:spPr>
        <p:txBody>
          <a:bodyPr wrap="none" rtlCol="0">
            <a:spAutoFit/>
          </a:bodyPr>
          <a:lstStyle/>
          <a:p>
            <a:r>
              <a:rPr lang="en-US" sz="2800" dirty="0" smtClean="0"/>
              <a:t>Reduce2</a:t>
            </a:r>
            <a:endParaRPr lang="en-US" sz="2800" dirty="0"/>
          </a:p>
        </p:txBody>
      </p:sp>
    </p:spTree>
    <p:extLst>
      <p:ext uri="{BB962C8B-B14F-4D97-AF65-F5344CB8AC3E}">
        <p14:creationId xmlns:p14="http://schemas.microsoft.com/office/powerpoint/2010/main" val="213263221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Group Merged Canopies</a:t>
            </a:r>
            <a:endParaRPr lang="en-GB" altLang="zh-CN" dirty="0">
              <a:latin typeface="Arial" charset="0"/>
              <a:ea typeface="宋体" charset="0"/>
              <a:cs typeface="宋体" charset="0"/>
            </a:endParaRPr>
          </a:p>
        </p:txBody>
      </p:sp>
      <p:sp>
        <p:nvSpPr>
          <p:cNvPr id="4" name="TextBox 3"/>
          <p:cNvSpPr txBox="1"/>
          <p:nvPr/>
        </p:nvSpPr>
        <p:spPr>
          <a:xfrm>
            <a:off x="0" y="0"/>
            <a:ext cx="1448083" cy="523220"/>
          </a:xfrm>
          <a:prstGeom prst="rect">
            <a:avLst/>
          </a:prstGeom>
          <a:noFill/>
        </p:spPr>
        <p:txBody>
          <a:bodyPr wrap="none" rtlCol="0">
            <a:spAutoFit/>
          </a:bodyPr>
          <a:lstStyle/>
          <a:p>
            <a:r>
              <a:rPr lang="en-US" sz="2800" dirty="0" smtClean="0"/>
              <a:t>Reduce2</a:t>
            </a:r>
            <a:endParaRPr lang="en-US" sz="2800" dirty="0"/>
          </a:p>
        </p:txBody>
      </p:sp>
    </p:spTree>
    <p:extLst>
      <p:ext uri="{BB962C8B-B14F-4D97-AF65-F5344CB8AC3E}">
        <p14:creationId xmlns:p14="http://schemas.microsoft.com/office/powerpoint/2010/main" val="83327617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 Allen Day</a:t>
            </a:r>
            <a:endParaRPr lang="en-US" dirty="0"/>
          </a:p>
        </p:txBody>
      </p:sp>
      <p:sp>
        <p:nvSpPr>
          <p:cNvPr id="3" name="Content Placeholder 2"/>
          <p:cNvSpPr>
            <a:spLocks noGrp="1"/>
          </p:cNvSpPr>
          <p:nvPr>
            <p:ph idx="1"/>
          </p:nvPr>
        </p:nvSpPr>
        <p:spPr/>
        <p:txBody>
          <a:bodyPr>
            <a:normAutofit lnSpcReduction="10000"/>
          </a:bodyPr>
          <a:lstStyle/>
          <a:p>
            <a:r>
              <a:rPr lang="en-US" dirty="0" smtClean="0"/>
              <a:t>MapR Technologies</a:t>
            </a:r>
          </a:p>
          <a:p>
            <a:pPr lvl="1"/>
            <a:r>
              <a:rPr lang="en-US" dirty="0" smtClean="0"/>
              <a:t>Professional Services</a:t>
            </a:r>
          </a:p>
          <a:p>
            <a:pPr lvl="1"/>
            <a:r>
              <a:rPr lang="en-US" dirty="0" smtClean="0"/>
              <a:t>Data Scientist</a:t>
            </a:r>
          </a:p>
          <a:p>
            <a:pPr lvl="1"/>
            <a:r>
              <a:rPr lang="en-US" dirty="0" smtClean="0"/>
              <a:t>My Background</a:t>
            </a:r>
          </a:p>
          <a:p>
            <a:r>
              <a:rPr lang="en-US" dirty="0" smtClean="0"/>
              <a:t>Contact info</a:t>
            </a:r>
          </a:p>
          <a:p>
            <a:pPr lvl="1"/>
            <a:r>
              <a:rPr lang="en-US" dirty="0" smtClean="0">
                <a:hlinkClick r:id="rId2"/>
              </a:rPr>
              <a:t>aday@maprtech.com</a:t>
            </a:r>
            <a:endParaRPr lang="en-US" dirty="0" smtClean="0"/>
          </a:p>
          <a:p>
            <a:pPr lvl="1"/>
            <a:r>
              <a:rPr lang="en-US" dirty="0" smtClean="0">
                <a:hlinkClick r:id="rId3"/>
              </a:rPr>
              <a:t>allenday@allenday.com</a:t>
            </a:r>
            <a:endParaRPr lang="en-US" dirty="0" smtClean="0"/>
          </a:p>
          <a:p>
            <a:pPr lvl="1"/>
            <a:r>
              <a:rPr lang="en-US" dirty="0" smtClean="0"/>
              <a:t>@</a:t>
            </a:r>
            <a:r>
              <a:rPr lang="en-US" dirty="0" err="1" smtClean="0"/>
              <a:t>allenday</a:t>
            </a:r>
            <a:endParaRPr lang="en-US" dirty="0" smtClean="0"/>
          </a:p>
          <a:p>
            <a:pPr lvl="1"/>
            <a:r>
              <a:rPr lang="en-US" dirty="0" smtClean="0"/>
              <a:t>+1 (310) 804-5304</a:t>
            </a:r>
          </a:p>
          <a:p>
            <a:endParaRPr lang="en-US" dirty="0"/>
          </a:p>
        </p:txBody>
      </p:sp>
    </p:spTree>
    <p:extLst>
      <p:ext uri="{BB962C8B-B14F-4D97-AF65-F5344CB8AC3E}">
        <p14:creationId xmlns:p14="http://schemas.microsoft.com/office/powerpoint/2010/main" val="9474627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48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48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482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6"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…and Canopy Cluster Again</a:t>
            </a:r>
            <a:endParaRPr lang="en-GB" altLang="zh-CN" dirty="0">
              <a:latin typeface="Arial" charset="0"/>
              <a:ea typeface="宋体" charset="0"/>
              <a:cs typeface="宋体" charset="0"/>
            </a:endParaRPr>
          </a:p>
        </p:txBody>
      </p:sp>
      <p:sp>
        <p:nvSpPr>
          <p:cNvPr id="7" name="TextBox 6"/>
          <p:cNvSpPr txBox="1"/>
          <p:nvPr/>
        </p:nvSpPr>
        <p:spPr>
          <a:xfrm>
            <a:off x="0" y="0"/>
            <a:ext cx="1448083" cy="523220"/>
          </a:xfrm>
          <a:prstGeom prst="rect">
            <a:avLst/>
          </a:prstGeom>
          <a:noFill/>
        </p:spPr>
        <p:txBody>
          <a:bodyPr wrap="none" rtlCol="0">
            <a:spAutoFit/>
          </a:bodyPr>
          <a:lstStyle/>
          <a:p>
            <a:r>
              <a:rPr lang="en-US" sz="2800" dirty="0" smtClean="0"/>
              <a:t>Reduce2</a:t>
            </a:r>
            <a:endParaRPr lang="en-US" sz="2800" dirty="0"/>
          </a:p>
        </p:txBody>
      </p:sp>
    </p:spTree>
    <p:extLst>
      <p:ext uri="{BB962C8B-B14F-4D97-AF65-F5344CB8AC3E}">
        <p14:creationId xmlns:p14="http://schemas.microsoft.com/office/powerpoint/2010/main" val="269893333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…and Canopy Cluster Again</a:t>
            </a:r>
            <a:endParaRPr lang="en-GB" altLang="zh-CN" dirty="0">
              <a:latin typeface="Arial" charset="0"/>
              <a:ea typeface="宋体" charset="0"/>
              <a:cs typeface="宋体" charset="0"/>
            </a:endParaRPr>
          </a:p>
        </p:txBody>
      </p:sp>
      <p:sp>
        <p:nvSpPr>
          <p:cNvPr id="4" name="TextBox 3"/>
          <p:cNvSpPr txBox="1"/>
          <p:nvPr/>
        </p:nvSpPr>
        <p:spPr>
          <a:xfrm>
            <a:off x="0" y="0"/>
            <a:ext cx="1448083" cy="523220"/>
          </a:xfrm>
          <a:prstGeom prst="rect">
            <a:avLst/>
          </a:prstGeom>
          <a:noFill/>
        </p:spPr>
        <p:txBody>
          <a:bodyPr wrap="none" rtlCol="0">
            <a:spAutoFit/>
          </a:bodyPr>
          <a:lstStyle/>
          <a:p>
            <a:r>
              <a:rPr lang="en-US" sz="2800" dirty="0" smtClean="0"/>
              <a:t>Reduce2</a:t>
            </a:r>
            <a:endParaRPr lang="en-US" sz="2800" dirty="0"/>
          </a:p>
        </p:txBody>
      </p:sp>
    </p:spTree>
    <p:extLst>
      <p:ext uri="{BB962C8B-B14F-4D97-AF65-F5344CB8AC3E}">
        <p14:creationId xmlns:p14="http://schemas.microsoft.com/office/powerpoint/2010/main" val="101377643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…and Canopy Cluster Again</a:t>
            </a:r>
            <a:endParaRPr lang="en-GB" altLang="zh-CN" dirty="0">
              <a:latin typeface="Arial" charset="0"/>
              <a:ea typeface="宋体" charset="0"/>
              <a:cs typeface="宋体" charset="0"/>
            </a:endParaRPr>
          </a:p>
        </p:txBody>
      </p:sp>
      <p:sp>
        <p:nvSpPr>
          <p:cNvPr id="4" name="TextBox 3"/>
          <p:cNvSpPr txBox="1"/>
          <p:nvPr/>
        </p:nvSpPr>
        <p:spPr>
          <a:xfrm>
            <a:off x="0" y="0"/>
            <a:ext cx="1448083" cy="523220"/>
          </a:xfrm>
          <a:prstGeom prst="rect">
            <a:avLst/>
          </a:prstGeom>
          <a:noFill/>
        </p:spPr>
        <p:txBody>
          <a:bodyPr wrap="none" rtlCol="0">
            <a:spAutoFit/>
          </a:bodyPr>
          <a:lstStyle/>
          <a:p>
            <a:r>
              <a:rPr lang="en-US" sz="2800" dirty="0" smtClean="0"/>
              <a:t>Reduce2</a:t>
            </a:r>
            <a:endParaRPr lang="en-US" sz="2800" dirty="0"/>
          </a:p>
        </p:txBody>
      </p:sp>
    </p:spTree>
    <p:extLst>
      <p:ext uri="{BB962C8B-B14F-4D97-AF65-F5344CB8AC3E}">
        <p14:creationId xmlns:p14="http://schemas.microsoft.com/office/powerpoint/2010/main" val="404273741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…to Merge Similar Canopies</a:t>
            </a:r>
            <a:endParaRPr lang="en-GB" altLang="zh-CN" dirty="0">
              <a:latin typeface="Arial" charset="0"/>
              <a:ea typeface="宋体" charset="0"/>
              <a:cs typeface="宋体" charset="0"/>
            </a:endParaRPr>
          </a:p>
        </p:txBody>
      </p:sp>
      <p:sp>
        <p:nvSpPr>
          <p:cNvPr id="4" name="TextBox 3"/>
          <p:cNvSpPr txBox="1"/>
          <p:nvPr/>
        </p:nvSpPr>
        <p:spPr>
          <a:xfrm>
            <a:off x="0" y="0"/>
            <a:ext cx="1448083" cy="523220"/>
          </a:xfrm>
          <a:prstGeom prst="rect">
            <a:avLst/>
          </a:prstGeom>
          <a:noFill/>
        </p:spPr>
        <p:txBody>
          <a:bodyPr wrap="none" rtlCol="0">
            <a:spAutoFit/>
          </a:bodyPr>
          <a:lstStyle/>
          <a:p>
            <a:r>
              <a:rPr lang="en-US" sz="2800" dirty="0" smtClean="0"/>
              <a:t>Reduce2</a:t>
            </a:r>
            <a:endParaRPr lang="en-US" sz="2800" dirty="0"/>
          </a:p>
        </p:txBody>
      </p:sp>
    </p:spTree>
    <p:extLst>
      <p:ext uri="{BB962C8B-B14F-4D97-AF65-F5344CB8AC3E}">
        <p14:creationId xmlns:p14="http://schemas.microsoft.com/office/powerpoint/2010/main" val="282620361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638175"/>
            <a:ext cx="8234363" cy="415925"/>
          </a:xfrm>
        </p:spPr>
        <p:txBody>
          <a:bodyPr lIns="0" tIns="0" rIns="0" bIns="0">
            <a:spAutoFit/>
          </a:bodyPr>
          <a:lstStyle/>
          <a:p>
            <a:pPr defTabSz="457200" eaLnBrk="1" hangingPunct="1">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a:latin typeface="Arial" charset="0"/>
                <a:ea typeface="宋体" charset="0"/>
                <a:cs typeface="宋体" charset="0"/>
              </a:rPr>
              <a:t>Assigning Points to Canopies</a:t>
            </a:r>
          </a:p>
        </p:txBody>
      </p:sp>
    </p:spTree>
    <p:extLst>
      <p:ext uri="{BB962C8B-B14F-4D97-AF65-F5344CB8AC3E}">
        <p14:creationId xmlns:p14="http://schemas.microsoft.com/office/powerpoint/2010/main" val="138431223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Canopy </a:t>
            </a:r>
            <a:r>
              <a:rPr lang="en-GB" altLang="zh-CN" dirty="0" err="1" smtClean="0">
                <a:latin typeface="Arial" charset="0"/>
                <a:ea typeface="宋体" charset="0"/>
                <a:cs typeface="宋体" charset="0"/>
              </a:rPr>
              <a:t>Centers</a:t>
            </a:r>
            <a:endParaRPr lang="en-GB" altLang="zh-CN" dirty="0">
              <a:latin typeface="Arial" charset="0"/>
              <a:ea typeface="宋体" charset="0"/>
              <a:cs typeface="宋体" charset="0"/>
            </a:endParaRPr>
          </a:p>
        </p:txBody>
      </p:sp>
      <p:sp>
        <p:nvSpPr>
          <p:cNvPr id="4" name="TextBox 3"/>
          <p:cNvSpPr txBox="1"/>
          <p:nvPr/>
        </p:nvSpPr>
        <p:spPr>
          <a:xfrm>
            <a:off x="0" y="0"/>
            <a:ext cx="1034308" cy="523220"/>
          </a:xfrm>
          <a:prstGeom prst="rect">
            <a:avLst/>
          </a:prstGeom>
          <a:noFill/>
        </p:spPr>
        <p:txBody>
          <a:bodyPr wrap="none" rtlCol="0">
            <a:spAutoFit/>
          </a:bodyPr>
          <a:lstStyle/>
          <a:p>
            <a:r>
              <a:rPr lang="en-US" sz="2800" dirty="0" smtClean="0"/>
              <a:t>Map3</a:t>
            </a:r>
            <a:endParaRPr lang="en-US" sz="2800" dirty="0"/>
          </a:p>
        </p:txBody>
      </p:sp>
    </p:spTree>
    <p:extLst>
      <p:ext uri="{BB962C8B-B14F-4D97-AF65-F5344CB8AC3E}">
        <p14:creationId xmlns:p14="http://schemas.microsoft.com/office/powerpoint/2010/main" val="126563797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2880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Observations</a:t>
            </a:r>
            <a:endParaRPr lang="en-GB" altLang="zh-CN" dirty="0">
              <a:latin typeface="Arial" charset="0"/>
              <a:ea typeface="宋体" charset="0"/>
              <a:cs typeface="宋体" charset="0"/>
            </a:endParaRPr>
          </a:p>
        </p:txBody>
      </p:sp>
      <p:sp>
        <p:nvSpPr>
          <p:cNvPr id="4" name="TextBox 3"/>
          <p:cNvSpPr txBox="1"/>
          <p:nvPr/>
        </p:nvSpPr>
        <p:spPr>
          <a:xfrm>
            <a:off x="0" y="0"/>
            <a:ext cx="1034308" cy="523220"/>
          </a:xfrm>
          <a:prstGeom prst="rect">
            <a:avLst/>
          </a:prstGeom>
          <a:noFill/>
        </p:spPr>
        <p:txBody>
          <a:bodyPr wrap="none" rtlCol="0">
            <a:spAutoFit/>
          </a:bodyPr>
          <a:lstStyle/>
          <a:p>
            <a:r>
              <a:rPr lang="en-US" sz="2800" dirty="0" smtClean="0"/>
              <a:t>Map3</a:t>
            </a:r>
            <a:endParaRPr lang="en-US" sz="2800" dirty="0"/>
          </a:p>
        </p:txBody>
      </p:sp>
    </p:spTree>
    <p:extLst>
      <p:ext uri="{BB962C8B-B14F-4D97-AF65-F5344CB8AC3E}">
        <p14:creationId xmlns:p14="http://schemas.microsoft.com/office/powerpoint/2010/main" val="277885996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Canopy </a:t>
            </a:r>
            <a:r>
              <a:rPr lang="en-GB" altLang="zh-CN" dirty="0" err="1" smtClean="0">
                <a:latin typeface="Arial" charset="0"/>
                <a:ea typeface="宋体" charset="0"/>
                <a:cs typeface="宋体" charset="0"/>
              </a:rPr>
              <a:t>Centers</a:t>
            </a:r>
            <a:endParaRPr lang="en-GB" altLang="zh-CN" dirty="0">
              <a:latin typeface="Arial" charset="0"/>
              <a:ea typeface="宋体" charset="0"/>
              <a:cs typeface="宋体" charset="0"/>
            </a:endParaRPr>
          </a:p>
        </p:txBody>
      </p:sp>
      <p:sp>
        <p:nvSpPr>
          <p:cNvPr id="4" name="TextBox 3"/>
          <p:cNvSpPr txBox="1"/>
          <p:nvPr/>
        </p:nvSpPr>
        <p:spPr>
          <a:xfrm>
            <a:off x="0" y="0"/>
            <a:ext cx="1034308" cy="523220"/>
          </a:xfrm>
          <a:prstGeom prst="rect">
            <a:avLst/>
          </a:prstGeom>
          <a:noFill/>
        </p:spPr>
        <p:txBody>
          <a:bodyPr wrap="none" rtlCol="0">
            <a:spAutoFit/>
          </a:bodyPr>
          <a:lstStyle/>
          <a:p>
            <a:r>
              <a:rPr lang="en-US" sz="2800" dirty="0" smtClean="0"/>
              <a:t>Map3</a:t>
            </a:r>
            <a:endParaRPr lang="en-US" sz="2800" dirty="0"/>
          </a:p>
        </p:txBody>
      </p:sp>
    </p:spTree>
    <p:extLst>
      <p:ext uri="{BB962C8B-B14F-4D97-AF65-F5344CB8AC3E}">
        <p14:creationId xmlns:p14="http://schemas.microsoft.com/office/powerpoint/2010/main" val="94227840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Assign to 1</a:t>
            </a:r>
            <a:r>
              <a:rPr lang="en-GB" altLang="zh-CN" baseline="30000" dirty="0" smtClean="0">
                <a:latin typeface="Arial" charset="0"/>
                <a:ea typeface="宋体" charset="0"/>
                <a:cs typeface="宋体" charset="0"/>
              </a:rPr>
              <a:t>st</a:t>
            </a:r>
            <a:r>
              <a:rPr lang="en-GB" altLang="zh-CN" dirty="0" smtClean="0">
                <a:latin typeface="Arial" charset="0"/>
                <a:ea typeface="宋体" charset="0"/>
                <a:cs typeface="宋体" charset="0"/>
              </a:rPr>
              <a:t> Canopy </a:t>
            </a:r>
            <a:r>
              <a:rPr lang="en-GB" altLang="zh-CN" dirty="0" err="1" smtClean="0">
                <a:latin typeface="Arial" charset="0"/>
                <a:ea typeface="宋体" charset="0"/>
                <a:cs typeface="宋体" charset="0"/>
              </a:rPr>
              <a:t>Center</a:t>
            </a:r>
            <a:endParaRPr lang="en-GB" altLang="zh-CN" dirty="0">
              <a:latin typeface="Arial" charset="0"/>
              <a:ea typeface="宋体" charset="0"/>
              <a:cs typeface="宋体" charset="0"/>
            </a:endParaRPr>
          </a:p>
        </p:txBody>
      </p:sp>
      <p:sp>
        <p:nvSpPr>
          <p:cNvPr id="4" name="TextBox 3"/>
          <p:cNvSpPr txBox="1"/>
          <p:nvPr/>
        </p:nvSpPr>
        <p:spPr>
          <a:xfrm>
            <a:off x="0" y="0"/>
            <a:ext cx="1034308" cy="523220"/>
          </a:xfrm>
          <a:prstGeom prst="rect">
            <a:avLst/>
          </a:prstGeom>
          <a:noFill/>
        </p:spPr>
        <p:txBody>
          <a:bodyPr wrap="none" rtlCol="0">
            <a:spAutoFit/>
          </a:bodyPr>
          <a:lstStyle/>
          <a:p>
            <a:r>
              <a:rPr lang="en-US" sz="2800" dirty="0" smtClean="0"/>
              <a:t>Map3</a:t>
            </a:r>
            <a:endParaRPr lang="en-US" sz="2800" dirty="0"/>
          </a:p>
        </p:txBody>
      </p:sp>
    </p:spTree>
    <p:extLst>
      <p:ext uri="{BB962C8B-B14F-4D97-AF65-F5344CB8AC3E}">
        <p14:creationId xmlns:p14="http://schemas.microsoft.com/office/powerpoint/2010/main" val="30347076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Multiple Assignment OK!</a:t>
            </a:r>
            <a:endParaRPr lang="en-GB" altLang="zh-CN" dirty="0">
              <a:latin typeface="Arial" charset="0"/>
              <a:ea typeface="宋体" charset="0"/>
              <a:cs typeface="宋体" charset="0"/>
            </a:endParaRPr>
          </a:p>
        </p:txBody>
      </p:sp>
      <p:sp>
        <p:nvSpPr>
          <p:cNvPr id="4" name="TextBox 3"/>
          <p:cNvSpPr txBox="1"/>
          <p:nvPr/>
        </p:nvSpPr>
        <p:spPr>
          <a:xfrm>
            <a:off x="0" y="0"/>
            <a:ext cx="1034308" cy="523220"/>
          </a:xfrm>
          <a:prstGeom prst="rect">
            <a:avLst/>
          </a:prstGeom>
          <a:noFill/>
        </p:spPr>
        <p:txBody>
          <a:bodyPr wrap="none" rtlCol="0">
            <a:spAutoFit/>
          </a:bodyPr>
          <a:lstStyle/>
          <a:p>
            <a:r>
              <a:rPr lang="en-US" sz="2800" dirty="0" smtClean="0"/>
              <a:t>Map3</a:t>
            </a:r>
            <a:endParaRPr lang="en-US" sz="2800" dirty="0"/>
          </a:p>
        </p:txBody>
      </p:sp>
    </p:spTree>
    <p:extLst>
      <p:ext uri="{BB962C8B-B14F-4D97-AF65-F5344CB8AC3E}">
        <p14:creationId xmlns:p14="http://schemas.microsoft.com/office/powerpoint/2010/main" val="361346982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463800" y="0"/>
            <a:ext cx="4205773" cy="6858000"/>
          </a:xfrm>
          <a:prstGeom prst="rect">
            <a:avLst/>
          </a:prstGeom>
        </p:spPr>
      </p:pic>
    </p:spTree>
    <p:extLst>
      <p:ext uri="{BB962C8B-B14F-4D97-AF65-F5344CB8AC3E}">
        <p14:creationId xmlns:p14="http://schemas.microsoft.com/office/powerpoint/2010/main" val="44766645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1009650"/>
            <a:ext cx="8218488" cy="415925"/>
          </a:xfrm>
        </p:spPr>
        <p:txBody>
          <a:bodyPr lIns="0" tIns="0" rIns="0" bIns="0">
            <a:spAutoFit/>
          </a:bodyPr>
          <a:lstStyle/>
          <a:p>
            <a:pPr defTabSz="457200" eaLnBrk="1" hangingPunct="1">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a:latin typeface="Arial" charset="0"/>
                <a:ea typeface="宋体" charset="0"/>
                <a:cs typeface="宋体" charset="0"/>
              </a:rPr>
              <a:t>K-Means Map</a:t>
            </a:r>
          </a:p>
        </p:txBody>
      </p:sp>
      <p:sp>
        <p:nvSpPr>
          <p:cNvPr id="45059" name="Rectangle 3"/>
          <p:cNvSpPr>
            <a:spLocks noGrp="1" noChangeArrowheads="1"/>
          </p:cNvSpPr>
          <p:nvPr>
            <p:ph type="body" idx="1"/>
          </p:nvPr>
        </p:nvSpPr>
        <p:spPr>
          <a:xfrm>
            <a:off x="457200" y="1600200"/>
            <a:ext cx="8234363" cy="487363"/>
          </a:xfrm>
        </p:spPr>
        <p:txBody>
          <a:bodyPr lIns="0" tIns="0" rIns="0" bIns="0">
            <a:spAutoFit/>
          </a:bodyPr>
          <a:lstStyle/>
          <a:p>
            <a:pPr marL="327025" indent="-327025" defTabSz="457200" eaLnBrk="1" hangingPunct="1"/>
            <a:endParaRPr lang="zh-CN" altLang="en-US">
              <a:latin typeface="Arial" charset="0"/>
              <a:ea typeface="宋体" charset="0"/>
              <a:cs typeface="宋体" charset="0"/>
            </a:endParaRPr>
          </a:p>
        </p:txBody>
      </p:sp>
    </p:spTree>
    <p:extLst>
      <p:ext uri="{BB962C8B-B14F-4D97-AF65-F5344CB8AC3E}">
        <p14:creationId xmlns:p14="http://schemas.microsoft.com/office/powerpoint/2010/main" val="118543589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Observations</a:t>
            </a:r>
            <a:endParaRPr lang="en-GB" altLang="zh-CN" dirty="0">
              <a:latin typeface="Arial" charset="0"/>
              <a:ea typeface="宋体" charset="0"/>
              <a:cs typeface="宋体" charset="0"/>
            </a:endParaRPr>
          </a:p>
        </p:txBody>
      </p:sp>
      <p:sp>
        <p:nvSpPr>
          <p:cNvPr id="5" name="TextBox 4"/>
          <p:cNvSpPr txBox="1"/>
          <p:nvPr/>
        </p:nvSpPr>
        <p:spPr>
          <a:xfrm>
            <a:off x="0" y="0"/>
            <a:ext cx="1213143" cy="523220"/>
          </a:xfrm>
          <a:prstGeom prst="rect">
            <a:avLst/>
          </a:prstGeom>
          <a:noFill/>
        </p:spPr>
        <p:txBody>
          <a:bodyPr wrap="none" rtlCol="0">
            <a:spAutoFit/>
          </a:bodyPr>
          <a:lstStyle/>
          <a:p>
            <a:r>
              <a:rPr lang="en-US" sz="2800" dirty="0" smtClean="0"/>
              <a:t>Map4+</a:t>
            </a:r>
            <a:endParaRPr lang="en-US" sz="2800" dirty="0"/>
          </a:p>
        </p:txBody>
      </p:sp>
    </p:spTree>
    <p:extLst>
      <p:ext uri="{BB962C8B-B14F-4D97-AF65-F5344CB8AC3E}">
        <p14:creationId xmlns:p14="http://schemas.microsoft.com/office/powerpoint/2010/main" val="226879342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K-Means, Within Canopy</a:t>
            </a:r>
            <a:endParaRPr lang="en-GB" altLang="zh-CN" dirty="0">
              <a:latin typeface="Arial" charset="0"/>
              <a:ea typeface="宋体" charset="0"/>
              <a:cs typeface="宋体" charset="0"/>
            </a:endParaRPr>
          </a:p>
        </p:txBody>
      </p:sp>
      <p:sp>
        <p:nvSpPr>
          <p:cNvPr id="4" name="TextBox 3"/>
          <p:cNvSpPr txBox="1"/>
          <p:nvPr/>
        </p:nvSpPr>
        <p:spPr>
          <a:xfrm>
            <a:off x="0" y="0"/>
            <a:ext cx="1034308" cy="523220"/>
          </a:xfrm>
          <a:prstGeom prst="rect">
            <a:avLst/>
          </a:prstGeom>
          <a:noFill/>
        </p:spPr>
        <p:txBody>
          <a:bodyPr wrap="none" rtlCol="0">
            <a:spAutoFit/>
          </a:bodyPr>
          <a:lstStyle/>
          <a:p>
            <a:r>
              <a:rPr lang="en-US" sz="2800" dirty="0" smtClean="0"/>
              <a:t>Map3</a:t>
            </a:r>
            <a:endParaRPr lang="en-US" sz="2800" dirty="0"/>
          </a:p>
        </p:txBody>
      </p:sp>
    </p:spTree>
    <p:extLst>
      <p:ext uri="{BB962C8B-B14F-4D97-AF65-F5344CB8AC3E}">
        <p14:creationId xmlns:p14="http://schemas.microsoft.com/office/powerpoint/2010/main" val="105261400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0586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53559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idx="1"/>
          </p:nvPr>
        </p:nvSpPr>
        <p:spPr/>
        <p:txBody>
          <a:bodyPr/>
          <a:lstStyle/>
          <a:p>
            <a:pPr marL="327025" indent="-327025">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charset="0"/>
                <a:cs typeface="宋体" charset="0"/>
              </a:rPr>
              <a:t>K-means complexity</a:t>
            </a:r>
            <a:r>
              <a:rPr lang="en-GB" altLang="zh-CN" dirty="0" smtClean="0">
                <a:ea typeface="宋体" charset="0"/>
                <a:cs typeface="宋体" charset="0"/>
              </a:rPr>
              <a:t>:</a:t>
            </a:r>
            <a:endParaRPr lang="en-GB" altLang="zh-CN" dirty="0">
              <a:ea typeface="宋体" charset="0"/>
              <a:cs typeface="宋体" charset="0"/>
            </a:endParaRPr>
          </a:p>
          <a:p>
            <a:pPr marL="727075" lvl="1" indent="-269875">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charset="0"/>
                <a:cs typeface="宋体" charset="0"/>
              </a:rPr>
              <a:t>k </a:t>
            </a:r>
            <a:r>
              <a:rPr lang="en-GB" altLang="zh-CN" dirty="0" smtClean="0">
                <a:ea typeface="宋体" charset="0"/>
                <a:cs typeface="宋体" charset="0"/>
              </a:rPr>
              <a:t>* n </a:t>
            </a:r>
            <a:r>
              <a:rPr lang="en-GB" altLang="zh-CN" dirty="0">
                <a:ea typeface="宋体" charset="0"/>
                <a:cs typeface="宋体" charset="0"/>
              </a:rPr>
              <a:t>* </a:t>
            </a:r>
            <a:r>
              <a:rPr lang="en-GB" altLang="zh-CN" dirty="0" smtClean="0">
                <a:ea typeface="宋体" charset="0"/>
                <a:cs typeface="宋体" charset="0"/>
              </a:rPr>
              <a:t>O(distance metric) </a:t>
            </a:r>
            <a:r>
              <a:rPr lang="en-GB" altLang="zh-CN" dirty="0">
                <a:ea typeface="宋体" charset="0"/>
                <a:cs typeface="宋体" charset="0"/>
              </a:rPr>
              <a:t>* </a:t>
            </a:r>
            <a:r>
              <a:rPr lang="en-GB" altLang="zh-CN" dirty="0" err="1" smtClean="0">
                <a:ea typeface="宋体" charset="0"/>
                <a:cs typeface="宋体" charset="0"/>
              </a:rPr>
              <a:t>num</a:t>
            </a:r>
            <a:r>
              <a:rPr lang="en-GB" altLang="zh-CN" dirty="0" smtClean="0">
                <a:ea typeface="宋体" charset="0"/>
                <a:cs typeface="宋体" charset="0"/>
              </a:rPr>
              <a:t>(</a:t>
            </a:r>
            <a:r>
              <a:rPr lang="en-GB" altLang="zh-CN" dirty="0">
                <a:ea typeface="宋体" charset="0"/>
                <a:cs typeface="宋体" charset="0"/>
              </a:rPr>
              <a:t>iterations</a:t>
            </a:r>
            <a:r>
              <a:rPr lang="en-GB" altLang="zh-CN" dirty="0" smtClean="0">
                <a:ea typeface="宋体" charset="0"/>
                <a:cs typeface="宋体" charset="0"/>
              </a:rPr>
              <a:t>)</a:t>
            </a:r>
            <a:endParaRPr lang="en-GB" altLang="zh-CN" dirty="0">
              <a:ea typeface="宋体" charset="0"/>
              <a:cs typeface="宋体" charset="0"/>
            </a:endParaRPr>
          </a:p>
          <a:p>
            <a:r>
              <a:rPr lang="en-US" dirty="0" smtClean="0"/>
              <a:t>Canopy complexity?</a:t>
            </a:r>
          </a:p>
          <a:p>
            <a:pPr lvl="1"/>
            <a:r>
              <a:rPr lang="en-US" dirty="0" smtClean="0"/>
              <a:t>O(</a:t>
            </a:r>
            <a:r>
              <a:rPr lang="en-US" dirty="0" err="1" smtClean="0"/>
              <a:t>sharding</a:t>
            </a:r>
            <a:r>
              <a:rPr lang="en-US" dirty="0" smtClean="0"/>
              <a:t>) + O(~distance metric) + O(collapsing) + O(assignment)</a:t>
            </a:r>
            <a:endParaRPr lang="en-US" dirty="0" smtClean="0"/>
          </a:p>
          <a:p>
            <a:r>
              <a:rPr lang="en-US" dirty="0" smtClean="0"/>
              <a:t>Canopy + K-means Complexity?</a:t>
            </a:r>
          </a:p>
          <a:p>
            <a:pPr lvl="1"/>
            <a:r>
              <a:rPr lang="en-US" dirty="0" smtClean="0"/>
              <a:t>O(K-means(n)) + O(Canopy(n))</a:t>
            </a:r>
            <a:endParaRPr lang="en-US" dirty="0"/>
          </a:p>
        </p:txBody>
      </p:sp>
      <p:sp>
        <p:nvSpPr>
          <p:cNvPr id="6" name="TextBox 5"/>
          <p:cNvSpPr txBox="1"/>
          <p:nvPr/>
        </p:nvSpPr>
        <p:spPr>
          <a:xfrm>
            <a:off x="9641811" y="130687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08958553"/>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65695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394968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61407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0" y="0"/>
            <a:ext cx="9144000" cy="68580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182460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463800" y="0"/>
            <a:ext cx="4205773" cy="6858000"/>
          </a:xfrm>
          <a:prstGeom prst="rect">
            <a:avLst/>
          </a:prstGeom>
        </p:spPr>
      </p:pic>
      <p:sp>
        <p:nvSpPr>
          <p:cNvPr id="2" name="Rectangle 1"/>
          <p:cNvSpPr/>
          <p:nvPr/>
        </p:nvSpPr>
        <p:spPr>
          <a:xfrm>
            <a:off x="3591178" y="2010741"/>
            <a:ext cx="905093" cy="777717"/>
          </a:xfrm>
          <a:prstGeom prst="rect">
            <a:avLst/>
          </a:prstGeom>
          <a:noFill/>
          <a:ln w="381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591178" y="3026170"/>
            <a:ext cx="905093" cy="777717"/>
          </a:xfrm>
          <a:prstGeom prst="rect">
            <a:avLst/>
          </a:prstGeom>
          <a:noFill/>
          <a:ln w="381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0" y="0"/>
            <a:ext cx="1988044" cy="369332"/>
          </a:xfrm>
          <a:prstGeom prst="rect">
            <a:avLst/>
          </a:prstGeom>
          <a:noFill/>
        </p:spPr>
        <p:txBody>
          <a:bodyPr wrap="none" rtlCol="0">
            <a:spAutoFit/>
          </a:bodyPr>
          <a:lstStyle/>
          <a:p>
            <a:r>
              <a:rPr lang="en-US" dirty="0" smtClean="0"/>
              <a:t>Section 3 (this one)</a:t>
            </a:r>
            <a:endParaRPr lang="en-US" dirty="0"/>
          </a:p>
        </p:txBody>
      </p:sp>
    </p:spTree>
    <p:extLst>
      <p:ext uri="{BB962C8B-B14F-4D97-AF65-F5344CB8AC3E}">
        <p14:creationId xmlns:p14="http://schemas.microsoft.com/office/powerpoint/2010/main" val="2059665131"/>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Document/Corpus Normalization</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5248037"/>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Normalize?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Tokenization</a:t>
            </a:r>
          </a:p>
          <a:p>
            <a:pPr lvl="1"/>
            <a:r>
              <a:rPr lang="en-US" dirty="0" smtClean="0"/>
              <a:t>“New York” vs. “New Whole Foods” </a:t>
            </a:r>
            <a:r>
              <a:rPr lang="en-US" dirty="0" err="1" smtClean="0"/>
              <a:t>vs</a:t>
            </a:r>
            <a:r>
              <a:rPr lang="en-US" dirty="0"/>
              <a:t> </a:t>
            </a:r>
            <a:r>
              <a:rPr lang="en-US" dirty="0" smtClean="0"/>
              <a:t>“New shoes”</a:t>
            </a:r>
          </a:p>
          <a:p>
            <a:pPr lvl="2"/>
            <a:r>
              <a:rPr lang="en-US" dirty="0" smtClean="0"/>
              <a:t>This example is overloaded with a Named Entity example</a:t>
            </a:r>
          </a:p>
          <a:p>
            <a:r>
              <a:rPr lang="en-US" dirty="0" smtClean="0"/>
              <a:t>Segmentation</a:t>
            </a:r>
          </a:p>
          <a:p>
            <a:pPr lvl="1"/>
            <a:r>
              <a:rPr lang="en-US" dirty="0" smtClean="0"/>
              <a:t>I’m with Dr. Who.</a:t>
            </a:r>
          </a:p>
          <a:p>
            <a:pPr lvl="1"/>
            <a:r>
              <a:rPr lang="en-US" dirty="0" smtClean="0"/>
              <a:t>I live on Willow Dr. Where do you live?</a:t>
            </a:r>
          </a:p>
          <a:p>
            <a:r>
              <a:rPr lang="en-US" dirty="0" smtClean="0"/>
              <a:t>Cleanup: Casing, Stemming, Spell Checking</a:t>
            </a:r>
          </a:p>
          <a:p>
            <a:pPr lvl="1"/>
            <a:r>
              <a:rPr lang="en-US" dirty="0" smtClean="0"/>
              <a:t>“</a:t>
            </a:r>
            <a:r>
              <a:rPr lang="en-US" dirty="0" err="1" smtClean="0"/>
              <a:t>teh</a:t>
            </a:r>
            <a:r>
              <a:rPr lang="en-US" dirty="0" smtClean="0"/>
              <a:t>” =&gt; “the”</a:t>
            </a:r>
          </a:p>
          <a:p>
            <a:pPr lvl="1"/>
            <a:r>
              <a:rPr lang="en-US" dirty="0"/>
              <a:t>l</a:t>
            </a:r>
            <a:r>
              <a:rPr lang="en-US" dirty="0" smtClean="0"/>
              <a:t>oose =&gt; lose (?)</a:t>
            </a:r>
          </a:p>
          <a:p>
            <a:pPr lvl="1"/>
            <a:r>
              <a:rPr lang="en-US" dirty="0" smtClean="0"/>
              <a:t>dogs =&gt; dog</a:t>
            </a:r>
          </a:p>
          <a:p>
            <a:pPr lvl="1"/>
            <a:r>
              <a:rPr lang="en-US" dirty="0" smtClean="0"/>
              <a:t>(jump, jumps, jumped, jumping) =&gt; jump</a:t>
            </a:r>
          </a:p>
        </p:txBody>
      </p:sp>
    </p:spTree>
    <p:extLst>
      <p:ext uri="{BB962C8B-B14F-4D97-AF65-F5344CB8AC3E}">
        <p14:creationId xmlns:p14="http://schemas.microsoft.com/office/powerpoint/2010/main" val="2004522285"/>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Normalize?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Text =&gt; [LIBRARY] =&gt; Structured</a:t>
            </a:r>
          </a:p>
          <a:p>
            <a:endParaRPr lang="en-US" dirty="0" smtClean="0"/>
          </a:p>
          <a:p>
            <a:r>
              <a:rPr lang="en-US" dirty="0" smtClean="0"/>
              <a:t>Typically a nested data structure</a:t>
            </a:r>
          </a:p>
          <a:p>
            <a:pPr lvl="1"/>
            <a:r>
              <a:rPr lang="en-US" dirty="0" smtClean="0"/>
              <a:t>Metadata</a:t>
            </a:r>
          </a:p>
          <a:p>
            <a:pPr lvl="1"/>
            <a:r>
              <a:rPr lang="en-US" dirty="0" smtClean="0"/>
              <a:t>Document body</a:t>
            </a:r>
          </a:p>
          <a:p>
            <a:pPr lvl="2"/>
            <a:r>
              <a:rPr lang="en-US" dirty="0" smtClean="0"/>
              <a:t>Perhaps with some markup</a:t>
            </a:r>
          </a:p>
          <a:p>
            <a:endParaRPr lang="en-US" dirty="0"/>
          </a:p>
          <a:p>
            <a:r>
              <a:rPr lang="en-US" dirty="0" smtClean="0"/>
              <a:t>Choose the options you need</a:t>
            </a:r>
          </a:p>
          <a:p>
            <a:r>
              <a:rPr lang="en-US" dirty="0" smtClean="0"/>
              <a:t>Provide domain-specific knowledge!</a:t>
            </a:r>
          </a:p>
          <a:p>
            <a:pPr lvl="1"/>
            <a:r>
              <a:rPr lang="en-US" dirty="0" smtClean="0"/>
              <a:t>Gazetteers, </a:t>
            </a:r>
            <a:r>
              <a:rPr lang="en-US" dirty="0" err="1" smtClean="0"/>
              <a:t>stopword</a:t>
            </a:r>
            <a:r>
              <a:rPr lang="en-US" dirty="0" smtClean="0"/>
              <a:t> lists, keyword lists</a:t>
            </a:r>
          </a:p>
        </p:txBody>
      </p:sp>
    </p:spTree>
    <p:extLst>
      <p:ext uri="{BB962C8B-B14F-4D97-AF65-F5344CB8AC3E}">
        <p14:creationId xmlns:p14="http://schemas.microsoft.com/office/powerpoint/2010/main" val="457246230"/>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Processing Libraries</a:t>
            </a:r>
            <a:endParaRPr lang="en-US" dirty="0"/>
          </a:p>
        </p:txBody>
      </p:sp>
      <p:sp>
        <p:nvSpPr>
          <p:cNvPr id="3" name="Content Placeholder 2"/>
          <p:cNvSpPr>
            <a:spLocks noGrp="1"/>
          </p:cNvSpPr>
          <p:nvPr>
            <p:ph idx="1"/>
          </p:nvPr>
        </p:nvSpPr>
        <p:spPr/>
        <p:txBody>
          <a:bodyPr/>
          <a:lstStyle/>
          <a:p>
            <a:r>
              <a:rPr lang="en-US" dirty="0" err="1" smtClean="0"/>
              <a:t>OpenNLP</a:t>
            </a:r>
            <a:r>
              <a:rPr lang="en-US" dirty="0" smtClean="0"/>
              <a:t> &lt;= I’ve worked with this one</a:t>
            </a:r>
          </a:p>
          <a:p>
            <a:r>
              <a:rPr lang="en-US" dirty="0" smtClean="0"/>
              <a:t>MALLET &lt;= and a bit of this one</a:t>
            </a:r>
          </a:p>
          <a:p>
            <a:r>
              <a:rPr lang="en-US" dirty="0" smtClean="0"/>
              <a:t>NLTK</a:t>
            </a:r>
          </a:p>
          <a:p>
            <a:r>
              <a:rPr lang="en-US" dirty="0" err="1" smtClean="0"/>
              <a:t>Weka</a:t>
            </a:r>
            <a:endParaRPr lang="en-US" dirty="0" smtClean="0"/>
          </a:p>
          <a:p>
            <a:endParaRPr lang="en-US" dirty="0"/>
          </a:p>
        </p:txBody>
      </p:sp>
    </p:spTree>
    <p:extLst>
      <p:ext uri="{BB962C8B-B14F-4D97-AF65-F5344CB8AC3E}">
        <p14:creationId xmlns:p14="http://schemas.microsoft.com/office/powerpoint/2010/main" val="73723162"/>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vs. Corpus</a:t>
            </a:r>
            <a:endParaRPr lang="en-US" dirty="0"/>
          </a:p>
        </p:txBody>
      </p:sp>
      <p:sp>
        <p:nvSpPr>
          <p:cNvPr id="3" name="Content Placeholder 2"/>
          <p:cNvSpPr>
            <a:spLocks noGrp="1"/>
          </p:cNvSpPr>
          <p:nvPr>
            <p:ph idx="1"/>
          </p:nvPr>
        </p:nvSpPr>
        <p:spPr/>
        <p:txBody>
          <a:bodyPr/>
          <a:lstStyle/>
          <a:p>
            <a:r>
              <a:rPr lang="en-US" dirty="0" smtClean="0"/>
              <a:t>Methods described on preceding slides apply at document level</a:t>
            </a:r>
          </a:p>
          <a:p>
            <a:r>
              <a:rPr lang="en-US" dirty="0" smtClean="0"/>
              <a:t>Corpus level transformations available</a:t>
            </a:r>
          </a:p>
          <a:p>
            <a:pPr lvl="1"/>
            <a:r>
              <a:rPr lang="en-US" dirty="0" smtClean="0"/>
              <a:t>How to detect new stop words?</a:t>
            </a:r>
          </a:p>
          <a:p>
            <a:pPr lvl="1"/>
            <a:r>
              <a:rPr lang="en-US" dirty="0" smtClean="0"/>
              <a:t>How to detect new key words?</a:t>
            </a:r>
          </a:p>
          <a:p>
            <a:pPr lvl="1"/>
            <a:r>
              <a:rPr lang="en-US" dirty="0" smtClean="0"/>
              <a:t>How to detect synonyms?</a:t>
            </a:r>
          </a:p>
          <a:p>
            <a:pPr lvl="2"/>
            <a:r>
              <a:rPr lang="en-US" dirty="0" err="1"/>
              <a:t>m</a:t>
            </a:r>
            <a:r>
              <a:rPr lang="en-US" dirty="0" err="1" smtClean="0"/>
              <a:t>is</a:t>
            </a:r>
            <a:r>
              <a:rPr lang="en-US" dirty="0" smtClean="0"/>
              <a:t>-spelling?  Or related word?</a:t>
            </a:r>
          </a:p>
          <a:p>
            <a:pPr lvl="2"/>
            <a:endParaRPr lang="en-US" dirty="0" smtClean="0"/>
          </a:p>
          <a:p>
            <a:pPr lvl="1"/>
            <a:endParaRPr lang="en-US" dirty="0"/>
          </a:p>
        </p:txBody>
      </p:sp>
    </p:spTree>
    <p:extLst>
      <p:ext uri="{BB962C8B-B14F-4D97-AF65-F5344CB8AC3E}">
        <p14:creationId xmlns:p14="http://schemas.microsoft.com/office/powerpoint/2010/main" val="1123428140"/>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0" y="0"/>
            <a:ext cx="9144000" cy="68580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2657803"/>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Tika</a:t>
            </a:r>
            <a:r>
              <a:rPr lang="en-US" dirty="0" smtClean="0"/>
              <a:t/>
            </a:r>
            <a:br>
              <a:rPr lang="en-US" dirty="0" smtClean="0"/>
            </a:br>
            <a:endParaRPr lang="en-US" dirty="0"/>
          </a:p>
        </p:txBody>
      </p:sp>
      <p:sp>
        <p:nvSpPr>
          <p:cNvPr id="5" name="Text Placeholder 4"/>
          <p:cNvSpPr>
            <a:spLocks noGrp="1"/>
          </p:cNvSpPr>
          <p:nvPr>
            <p:ph type="body" idx="1"/>
          </p:nvPr>
        </p:nvSpPr>
        <p:spPr/>
        <p:txBody>
          <a:bodyPr/>
          <a:lstStyle/>
          <a:p>
            <a:r>
              <a:rPr lang="en-US" dirty="0"/>
              <a:t>http://</a:t>
            </a:r>
            <a:r>
              <a:rPr lang="en-US" dirty="0" err="1"/>
              <a:t>tika.apache.org</a:t>
            </a:r>
            <a:r>
              <a:rPr lang="en-US" dirty="0"/>
              <a:t>/</a:t>
            </a:r>
          </a:p>
        </p:txBody>
      </p:sp>
    </p:spTree>
    <p:extLst>
      <p:ext uri="{BB962C8B-B14F-4D97-AF65-F5344CB8AC3E}">
        <p14:creationId xmlns:p14="http://schemas.microsoft.com/office/powerpoint/2010/main" val="2448211091"/>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Tika</a:t>
            </a:r>
            <a:r>
              <a:rPr lang="en-US" dirty="0" smtClean="0"/>
              <a:t> 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It’s a Text Processing Library</a:t>
            </a:r>
          </a:p>
          <a:p>
            <a:r>
              <a:rPr lang="en-US" dirty="0" smtClean="0"/>
              <a:t>It’s an Apache Software Foundation Project</a:t>
            </a:r>
          </a:p>
          <a:p>
            <a:pPr lvl="1"/>
            <a:r>
              <a:rPr lang="en-US" dirty="0">
                <a:hlinkClick r:id="rId2"/>
              </a:rPr>
              <a:t>http:/</a:t>
            </a:r>
            <a:r>
              <a:rPr lang="en-US" dirty="0" smtClean="0">
                <a:hlinkClick r:id="rId2"/>
              </a:rPr>
              <a:t>/tika.apache.org/</a:t>
            </a:r>
            <a:endParaRPr lang="en-US" dirty="0" smtClean="0"/>
          </a:p>
          <a:p>
            <a:r>
              <a:rPr lang="en-US" dirty="0" smtClean="0"/>
              <a:t>It’s designed to handle many document formats</a:t>
            </a:r>
          </a:p>
          <a:p>
            <a:pPr lvl="1"/>
            <a:r>
              <a:rPr lang="en-US" dirty="0" smtClean="0"/>
              <a:t>Office – PDF, DOC, XLS, PPT</a:t>
            </a:r>
          </a:p>
          <a:p>
            <a:pPr lvl="1"/>
            <a:r>
              <a:rPr lang="en-US" dirty="0" smtClean="0"/>
              <a:t>Archives – 7Z, ZIP, TGZ</a:t>
            </a:r>
          </a:p>
          <a:p>
            <a:pPr lvl="1"/>
            <a:r>
              <a:rPr lang="en-US" dirty="0" smtClean="0"/>
              <a:t>HTML, Images, </a:t>
            </a:r>
            <a:r>
              <a:rPr lang="en-US" dirty="0" err="1" smtClean="0"/>
              <a:t>etc</a:t>
            </a:r>
            <a:endParaRPr lang="en-US" dirty="0" smtClean="0"/>
          </a:p>
          <a:p>
            <a:r>
              <a:rPr lang="en-US" dirty="0"/>
              <a:t>G</a:t>
            </a:r>
            <a:r>
              <a:rPr lang="en-US" dirty="0" smtClean="0"/>
              <a:t>ood for </a:t>
            </a:r>
            <a:r>
              <a:rPr lang="en-US" b="1" dirty="0" smtClean="0"/>
              <a:t>Extracting Metadata</a:t>
            </a:r>
            <a:endParaRPr lang="en-US" dirty="0" smtClean="0"/>
          </a:p>
          <a:p>
            <a:pPr lvl="1"/>
            <a:r>
              <a:rPr lang="en-US" dirty="0" smtClean="0"/>
              <a:t>Author, EXIF, Geospatial, Dates</a:t>
            </a:r>
          </a:p>
        </p:txBody>
      </p:sp>
    </p:spTree>
    <p:extLst>
      <p:ext uri="{BB962C8B-B14F-4D97-AF65-F5344CB8AC3E}">
        <p14:creationId xmlns:p14="http://schemas.microsoft.com/office/powerpoint/2010/main" val="2557864164"/>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smtClean="0"/>
              <a:t>Parser p = new </a:t>
            </a:r>
            <a:r>
              <a:rPr lang="en-US" dirty="0" err="1" smtClean="0"/>
              <a:t>AutoDetectParser</a:t>
            </a:r>
            <a:r>
              <a:rPr lang="en-US" dirty="0" smtClean="0"/>
              <a:t>();</a:t>
            </a:r>
          </a:p>
          <a:p>
            <a:pPr marL="0" indent="0">
              <a:buNone/>
            </a:pPr>
            <a:r>
              <a:rPr lang="en-US" dirty="0" err="1" smtClean="0"/>
              <a:t>MetaData</a:t>
            </a:r>
            <a:r>
              <a:rPr lang="en-US" dirty="0" smtClean="0"/>
              <a:t> md = new </a:t>
            </a:r>
            <a:r>
              <a:rPr lang="en-US" dirty="0" err="1" smtClean="0"/>
              <a:t>MetaData</a:t>
            </a:r>
            <a:r>
              <a:rPr lang="en-US" dirty="0" smtClean="0"/>
              <a:t>();</a:t>
            </a:r>
          </a:p>
          <a:p>
            <a:pPr marL="0" indent="0">
              <a:buNone/>
            </a:pPr>
            <a:r>
              <a:rPr lang="en-US" dirty="0" err="1" smtClean="0"/>
              <a:t>p.parse</a:t>
            </a:r>
            <a:r>
              <a:rPr lang="en-US" dirty="0" smtClean="0"/>
              <a:t>(</a:t>
            </a:r>
          </a:p>
          <a:p>
            <a:pPr marL="0" indent="0">
              <a:buNone/>
            </a:pPr>
            <a:r>
              <a:rPr lang="en-US" dirty="0"/>
              <a:t>	</a:t>
            </a:r>
            <a:r>
              <a:rPr lang="en-US" dirty="0" smtClean="0"/>
              <a:t>input,</a:t>
            </a:r>
          </a:p>
          <a:p>
            <a:pPr marL="0" indent="0">
              <a:buNone/>
            </a:pPr>
            <a:r>
              <a:rPr lang="en-US" dirty="0"/>
              <a:t>	</a:t>
            </a:r>
            <a:r>
              <a:rPr lang="en-US" dirty="0" err="1" smtClean="0"/>
              <a:t>ContentHandler</a:t>
            </a:r>
            <a:r>
              <a:rPr lang="en-US" dirty="0" smtClean="0"/>
              <a:t> </a:t>
            </a:r>
            <a:r>
              <a:rPr lang="en-US" dirty="0" err="1" smtClean="0"/>
              <a:t>ch</a:t>
            </a:r>
            <a:r>
              <a:rPr lang="en-US" dirty="0" smtClean="0"/>
              <a:t>,</a:t>
            </a:r>
          </a:p>
          <a:p>
            <a:pPr marL="0" indent="0">
              <a:buNone/>
            </a:pPr>
            <a:r>
              <a:rPr lang="en-US" dirty="0" smtClean="0"/>
              <a:t>	md,</a:t>
            </a:r>
          </a:p>
          <a:p>
            <a:pPr marL="0" indent="0">
              <a:buNone/>
            </a:pPr>
            <a:r>
              <a:rPr lang="en-US" dirty="0"/>
              <a:t>	</a:t>
            </a:r>
            <a:r>
              <a:rPr lang="en-US" dirty="0" smtClean="0"/>
              <a:t>…</a:t>
            </a:r>
          </a:p>
          <a:p>
            <a:pPr marL="0" indent="0">
              <a:buNone/>
            </a:pPr>
            <a:r>
              <a:rPr lang="en-US" dirty="0" smtClean="0"/>
              <a:t>);</a:t>
            </a:r>
            <a:endParaRPr lang="en-US" dirty="0"/>
          </a:p>
        </p:txBody>
      </p:sp>
    </p:spTree>
    <p:extLst>
      <p:ext uri="{BB962C8B-B14F-4D97-AF65-F5344CB8AC3E}">
        <p14:creationId xmlns:p14="http://schemas.microsoft.com/office/powerpoint/2010/main" val="745663533"/>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Tika</a:t>
            </a:r>
            <a:r>
              <a:rPr lang="en-US" dirty="0" smtClean="0"/>
              <a:t> Introduction</a:t>
            </a:r>
            <a:endParaRPr lang="en-US" dirty="0"/>
          </a:p>
        </p:txBody>
      </p:sp>
      <p:sp>
        <p:nvSpPr>
          <p:cNvPr id="3" name="Content Placeholder 2"/>
          <p:cNvSpPr>
            <a:spLocks noGrp="1"/>
          </p:cNvSpPr>
          <p:nvPr>
            <p:ph idx="1"/>
          </p:nvPr>
        </p:nvSpPr>
        <p:spPr/>
        <p:txBody>
          <a:bodyPr>
            <a:normAutofit/>
          </a:bodyPr>
          <a:lstStyle/>
          <a:p>
            <a:r>
              <a:rPr lang="en-US" dirty="0" smtClean="0"/>
              <a:t>Understands nested structures</a:t>
            </a:r>
          </a:p>
          <a:p>
            <a:pPr lvl="1"/>
            <a:r>
              <a:rPr lang="en-US" dirty="0" smtClean="0"/>
              <a:t>Full-on SAX parsing available on data and metadata</a:t>
            </a:r>
          </a:p>
          <a:p>
            <a:r>
              <a:rPr lang="en-US" dirty="0" smtClean="0"/>
              <a:t>Flexible input and output types</a:t>
            </a:r>
          </a:p>
          <a:p>
            <a:pPr lvl="1"/>
            <a:r>
              <a:rPr lang="en-US" dirty="0" smtClean="0"/>
              <a:t>URI</a:t>
            </a:r>
          </a:p>
          <a:p>
            <a:pPr lvl="1"/>
            <a:r>
              <a:rPr lang="en-US" dirty="0" err="1" smtClean="0"/>
              <a:t>InputStream</a:t>
            </a:r>
            <a:endParaRPr lang="en-US" dirty="0" smtClean="0"/>
          </a:p>
          <a:p>
            <a:pPr lvl="1"/>
            <a:r>
              <a:rPr lang="en-US" dirty="0" err="1" smtClean="0"/>
              <a:t>etc</a:t>
            </a:r>
            <a:endParaRPr lang="en-US" dirty="0" smtClean="0"/>
          </a:p>
        </p:txBody>
      </p:sp>
    </p:spTree>
    <p:extLst>
      <p:ext uri="{BB962C8B-B14F-4D97-AF65-F5344CB8AC3E}">
        <p14:creationId xmlns:p14="http://schemas.microsoft.com/office/powerpoint/2010/main" val="99462268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463800" y="0"/>
            <a:ext cx="4205773" cy="6858000"/>
          </a:xfrm>
          <a:prstGeom prst="rect">
            <a:avLst/>
          </a:prstGeom>
        </p:spPr>
      </p:pic>
      <p:sp>
        <p:nvSpPr>
          <p:cNvPr id="2" name="Rectangle 1"/>
          <p:cNvSpPr/>
          <p:nvPr/>
        </p:nvSpPr>
        <p:spPr>
          <a:xfrm>
            <a:off x="3591178" y="2010741"/>
            <a:ext cx="905093" cy="777717"/>
          </a:xfrm>
          <a:prstGeom prst="rect">
            <a:avLst/>
          </a:prstGeom>
          <a:solidFill>
            <a:schemeClr val="accent2">
              <a:alpha val="5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591178" y="3026170"/>
            <a:ext cx="905093" cy="777717"/>
          </a:xfrm>
          <a:prstGeom prst="rect">
            <a:avLst/>
          </a:prstGeom>
          <a:solidFill>
            <a:schemeClr val="accent2">
              <a:alpha val="5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591178" y="1028874"/>
            <a:ext cx="905093" cy="777717"/>
          </a:xfrm>
          <a:prstGeom prst="rect">
            <a:avLst/>
          </a:prstGeom>
          <a:noFill/>
          <a:ln w="381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38100" cmpd="sng">
                <a:solidFill>
                  <a:schemeClr val="tx1"/>
                </a:solidFill>
              </a:ln>
            </a:endParaRPr>
          </a:p>
        </p:txBody>
      </p:sp>
      <p:sp>
        <p:nvSpPr>
          <p:cNvPr id="9" name="Rectangle 8"/>
          <p:cNvSpPr/>
          <p:nvPr/>
        </p:nvSpPr>
        <p:spPr>
          <a:xfrm>
            <a:off x="3591178" y="34678"/>
            <a:ext cx="905093" cy="777717"/>
          </a:xfrm>
          <a:prstGeom prst="rect">
            <a:avLst/>
          </a:prstGeom>
          <a:noFill/>
          <a:ln w="381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38100" cmpd="sng">
                <a:solidFill>
                  <a:schemeClr val="tx1"/>
                </a:solidFill>
              </a:ln>
            </a:endParaRPr>
          </a:p>
        </p:txBody>
      </p:sp>
      <p:sp>
        <p:nvSpPr>
          <p:cNvPr id="10" name="TextBox 9"/>
          <p:cNvSpPr txBox="1"/>
          <p:nvPr/>
        </p:nvSpPr>
        <p:spPr>
          <a:xfrm>
            <a:off x="0" y="0"/>
            <a:ext cx="2059616" cy="369332"/>
          </a:xfrm>
          <a:prstGeom prst="rect">
            <a:avLst/>
          </a:prstGeom>
          <a:noFill/>
        </p:spPr>
        <p:txBody>
          <a:bodyPr wrap="none" rtlCol="0">
            <a:spAutoFit/>
          </a:bodyPr>
          <a:lstStyle/>
          <a:p>
            <a:r>
              <a:rPr lang="en-US" dirty="0" smtClean="0"/>
              <a:t>Section 4 (next one)</a:t>
            </a:r>
            <a:endParaRPr lang="en-US" dirty="0"/>
          </a:p>
        </p:txBody>
      </p:sp>
    </p:spTree>
    <p:extLst>
      <p:ext uri="{BB962C8B-B14F-4D97-AF65-F5344CB8AC3E}">
        <p14:creationId xmlns:p14="http://schemas.microsoft.com/office/powerpoint/2010/main" val="608688764"/>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0" y="0"/>
            <a:ext cx="9144000" cy="68580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707225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583823"/>
            <a:ext cx="8224838" cy="1118357"/>
          </a:xfrm>
        </p:spPr>
        <p:txBody>
          <a:bodyPr lIns="0" tIns="0" rIns="0" bIns="0">
            <a:spAutoFit/>
          </a:bodyPr>
          <a:lstStyle/>
          <a:p>
            <a:pPr defTabSz="457200" eaLnBrk="1" hangingPunct="1">
              <a:lnSpc>
                <a:spcPct val="8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By Request:</a:t>
            </a:r>
            <a:br>
              <a:rPr lang="en-GB" altLang="zh-CN" dirty="0" smtClean="0">
                <a:latin typeface="Arial" charset="0"/>
                <a:ea typeface="宋体" charset="0"/>
                <a:cs typeface="宋体" charset="0"/>
              </a:rPr>
            </a:br>
            <a:r>
              <a:rPr lang="en-GB" altLang="zh-CN" dirty="0" smtClean="0">
                <a:latin typeface="Arial" charset="0"/>
                <a:ea typeface="宋体" charset="0"/>
                <a:cs typeface="宋体" charset="0"/>
              </a:rPr>
              <a:t>Some Clustering Use-Cases</a:t>
            </a:r>
            <a:endParaRPr lang="en-GB" altLang="zh-CN" dirty="0">
              <a:latin typeface="Arial" charset="0"/>
              <a:ea typeface="宋体" charset="0"/>
              <a:cs typeface="宋体" charset="0"/>
            </a:endParaRPr>
          </a:p>
        </p:txBody>
      </p:sp>
      <p:sp>
        <p:nvSpPr>
          <p:cNvPr id="6147" name="Rectangle 3"/>
          <p:cNvSpPr>
            <a:spLocks noGrp="1" noChangeArrowheads="1"/>
          </p:cNvSpPr>
          <p:nvPr>
            <p:ph type="body" idx="1"/>
          </p:nvPr>
        </p:nvSpPr>
        <p:spPr>
          <a:xfrm>
            <a:off x="457200" y="1981200"/>
            <a:ext cx="8534400" cy="2279598"/>
          </a:xfrm>
        </p:spPr>
        <p:txBody>
          <a:bodyPr lIns="0" tIns="0" rIns="0" bIns="0">
            <a:spAutoFit/>
          </a:bodyPr>
          <a:lstStyle/>
          <a:p>
            <a:pPr marL="327025" indent="-327025" defTabSz="457200" eaLnBrk="1" hangingPunct="1">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latin typeface="Arial" charset="0"/>
                <a:ea typeface="宋体" charset="0"/>
                <a:cs typeface="宋体" charset="0"/>
              </a:rPr>
              <a:t>Scientific </a:t>
            </a:r>
            <a:r>
              <a:rPr lang="en-GB" altLang="zh-CN" dirty="0">
                <a:latin typeface="Arial" charset="0"/>
                <a:ea typeface="宋体" charset="0"/>
                <a:cs typeface="宋体" charset="0"/>
              </a:rPr>
              <a:t>Imaging</a:t>
            </a:r>
          </a:p>
          <a:p>
            <a:pPr marL="727075" lvl="1" indent="-269875" defTabSz="457200" eaLnBrk="1" hangingPunct="1">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latin typeface="Arial" charset="0"/>
                <a:ea typeface="宋体" charset="0"/>
                <a:cs typeface="宋体" charset="0"/>
              </a:rPr>
              <a:t>Related genes, related stars, related sequences</a:t>
            </a:r>
          </a:p>
          <a:p>
            <a:pPr marL="327025" indent="-327025" defTabSz="457200" eaLnBrk="1" hangingPunct="1">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latin typeface="Arial" charset="0"/>
                <a:ea typeface="宋体" charset="0"/>
                <a:cs typeface="宋体" charset="0"/>
              </a:rPr>
              <a:t>Market Research</a:t>
            </a:r>
          </a:p>
          <a:p>
            <a:pPr marL="727075" lvl="1" indent="-269875" defTabSz="457200" eaLnBrk="1" hangingPunct="1">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latin typeface="Arial" charset="0"/>
                <a:ea typeface="宋体" charset="0"/>
                <a:cs typeface="宋体" charset="0"/>
              </a:rPr>
              <a:t>Segmenting markets, product positioning</a:t>
            </a:r>
          </a:p>
          <a:p>
            <a:pPr marL="327025" indent="-327025" defTabSz="457200" eaLnBrk="1" hangingPunct="1">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latin typeface="Arial" charset="0"/>
                <a:ea typeface="宋体" charset="0"/>
                <a:cs typeface="宋体" charset="0"/>
              </a:rPr>
              <a:t>Social Network </a:t>
            </a:r>
            <a:r>
              <a:rPr lang="en-GB" altLang="zh-CN" dirty="0" smtClean="0">
                <a:latin typeface="Arial" charset="0"/>
                <a:ea typeface="宋体" charset="0"/>
                <a:cs typeface="宋体" charset="0"/>
              </a:rPr>
              <a:t>Analysis</a:t>
            </a:r>
            <a:endParaRPr lang="en-GB" altLang="zh-CN" dirty="0">
              <a:latin typeface="Arial" charset="0"/>
              <a:ea typeface="宋体" charset="0"/>
              <a:cs typeface="宋体" charset="0"/>
            </a:endParaRPr>
          </a:p>
        </p:txBody>
      </p:sp>
    </p:spTree>
    <p:extLst>
      <p:ext uri="{BB962C8B-B14F-4D97-AF65-F5344CB8AC3E}">
        <p14:creationId xmlns:p14="http://schemas.microsoft.com/office/powerpoint/2010/main" val="156243829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325440" y="381641"/>
            <a:ext cx="8493120" cy="614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9pPr>
          </a:lstStyle>
          <a:p>
            <a:pPr algn="ctr"/>
            <a:r>
              <a:rPr lang="en-GB" sz="1500" b="1">
                <a:latin typeface="Arial" charset="0"/>
              </a:rPr>
              <a:t>Hierarchical clustering dendogram of 74 gliomas with 595 genes significantly different between survival cluster group 1 and survival cluster group 2; 595 genes identified as significantly different between survival cluster group 1 and survival cluster group...</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0400" y="6368348"/>
            <a:ext cx="1841760" cy="36867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921" y="979303"/>
            <a:ext cx="7583040" cy="489363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076" name="Text Box 4"/>
          <p:cNvSpPr txBox="1">
            <a:spLocks noChangeArrowheads="1"/>
          </p:cNvSpPr>
          <p:nvPr/>
        </p:nvSpPr>
        <p:spPr bwMode="auto">
          <a:xfrm>
            <a:off x="781921" y="5972308"/>
            <a:ext cx="3918240"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9pPr>
          </a:lstStyle>
          <a:p>
            <a:r>
              <a:rPr lang="en-GB" sz="1100" b="1">
                <a:latin typeface="Arial" charset="0"/>
              </a:rPr>
              <a:t>Freije W A et al. Cancer Res 2004;64:6503-6510</a:t>
            </a:r>
          </a:p>
        </p:txBody>
      </p:sp>
      <p:sp>
        <p:nvSpPr>
          <p:cNvPr id="3077" name="Text Box 5"/>
          <p:cNvSpPr txBox="1">
            <a:spLocks noChangeArrowheads="1"/>
          </p:cNvSpPr>
          <p:nvPr/>
        </p:nvSpPr>
        <p:spPr bwMode="auto">
          <a:xfrm>
            <a:off x="97920" y="6613175"/>
            <a:ext cx="493056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9pPr>
          </a:lstStyle>
          <a:p>
            <a:r>
              <a:rPr lang="en-GB" sz="900">
                <a:latin typeface="Arial" charset="0"/>
              </a:rPr>
              <a:t>©2004 by American Association for Cancer Research</a:t>
            </a:r>
          </a:p>
        </p:txBody>
      </p:sp>
    </p:spTree>
    <p:extLst>
      <p:ext uri="{BB962C8B-B14F-4D97-AF65-F5344CB8AC3E}">
        <p14:creationId xmlns:p14="http://schemas.microsoft.com/office/powerpoint/2010/main" val="221135908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325440" y="381640"/>
            <a:ext cx="849312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9pPr>
          </a:lstStyle>
          <a:p>
            <a:pPr algn="ctr"/>
            <a:r>
              <a:rPr lang="en-GB" sz="1500" b="1">
                <a:latin typeface="Arial" charset="0"/>
              </a:rPr>
              <a:t>Survival analysis of gliomas grouped by gene expression.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0400" y="6368348"/>
            <a:ext cx="1841760" cy="36867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040" y="1513599"/>
            <a:ext cx="7804800" cy="382360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076" name="Text Box 4"/>
          <p:cNvSpPr txBox="1">
            <a:spLocks noChangeArrowheads="1"/>
          </p:cNvSpPr>
          <p:nvPr/>
        </p:nvSpPr>
        <p:spPr bwMode="auto">
          <a:xfrm>
            <a:off x="671040" y="5972308"/>
            <a:ext cx="3918240"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9pPr>
          </a:lstStyle>
          <a:p>
            <a:r>
              <a:rPr lang="en-GB" sz="1100" b="1">
                <a:latin typeface="Arial" charset="0"/>
              </a:rPr>
              <a:t>Freije W A et al. Cancer Res 2004;64:6503-6510</a:t>
            </a:r>
          </a:p>
        </p:txBody>
      </p:sp>
      <p:sp>
        <p:nvSpPr>
          <p:cNvPr id="3077" name="Text Box 5"/>
          <p:cNvSpPr txBox="1">
            <a:spLocks noChangeArrowheads="1"/>
          </p:cNvSpPr>
          <p:nvPr/>
        </p:nvSpPr>
        <p:spPr bwMode="auto">
          <a:xfrm>
            <a:off x="97920" y="6613175"/>
            <a:ext cx="493056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9pPr>
          </a:lstStyle>
          <a:p>
            <a:r>
              <a:rPr lang="en-GB" sz="900">
                <a:latin typeface="Arial" charset="0"/>
              </a:rPr>
              <a:t>©2004 by American Association for Cancer Research</a:t>
            </a:r>
          </a:p>
        </p:txBody>
      </p:sp>
      <p:sp>
        <p:nvSpPr>
          <p:cNvPr id="7" name="Rectangle 6"/>
          <p:cNvSpPr/>
          <p:nvPr/>
        </p:nvSpPr>
        <p:spPr>
          <a:xfrm>
            <a:off x="-1" y="0"/>
            <a:ext cx="6768995" cy="369332"/>
          </a:xfrm>
          <a:prstGeom prst="rect">
            <a:avLst/>
          </a:prstGeom>
        </p:spPr>
        <p:txBody>
          <a:bodyPr wrap="square">
            <a:spAutoFit/>
          </a:bodyPr>
          <a:lstStyle/>
          <a:p>
            <a:r>
              <a:rPr lang="en-US" dirty="0"/>
              <a:t>http://</a:t>
            </a:r>
            <a:r>
              <a:rPr lang="en-US" dirty="0" err="1"/>
              <a:t>cancerres.aacrjournals.org</a:t>
            </a:r>
            <a:r>
              <a:rPr lang="en-US" dirty="0"/>
              <a:t>/content/64/18/6503.long</a:t>
            </a:r>
          </a:p>
        </p:txBody>
      </p:sp>
    </p:spTree>
    <p:extLst>
      <p:ext uri="{BB962C8B-B14F-4D97-AF65-F5344CB8AC3E}">
        <p14:creationId xmlns:p14="http://schemas.microsoft.com/office/powerpoint/2010/main" val="364162432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1776</TotalTime>
  <Words>1453</Words>
  <Application>Microsoft Macintosh PowerPoint</Application>
  <PresentationFormat>On-screen Show (4:3)</PresentationFormat>
  <Paragraphs>183</Paragraphs>
  <Slides>60</Slides>
  <Notes>33</Notes>
  <HiddenSlides>4</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PowerPoint Presentation</vt:lpstr>
      <vt:lpstr>Mahout Workshop, Section 3</vt:lpstr>
      <vt:lpstr>Details – Allen Day</vt:lpstr>
      <vt:lpstr>PowerPoint Presentation</vt:lpstr>
      <vt:lpstr>PowerPoint Presentation</vt:lpstr>
      <vt:lpstr>PowerPoint Presentation</vt:lpstr>
      <vt:lpstr>By Request: Some Clustering Use-Cases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Canopy Clustering</vt:lpstr>
      <vt:lpstr>PowerPoint Presentation</vt:lpstr>
      <vt:lpstr>Selecting Canopy Centers</vt:lpstr>
      <vt:lpstr>Observations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Assigning Points to Canopies</vt:lpstr>
      <vt:lpstr>PowerPoint Presentation</vt:lpstr>
      <vt:lpstr>PowerPoint Presentation</vt:lpstr>
      <vt:lpstr>PowerPoint Presentation</vt:lpstr>
      <vt:lpstr>PowerPoint Presentation</vt:lpstr>
      <vt:lpstr>PowerPoint Presentation</vt:lpstr>
      <vt:lpstr>K-Means Map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Document/Corpus Normalization</vt:lpstr>
      <vt:lpstr>Why Normalize?</vt:lpstr>
      <vt:lpstr>How to Normalize?</vt:lpstr>
      <vt:lpstr>Text Processing Libraries</vt:lpstr>
      <vt:lpstr>Document vs. Corpus</vt:lpstr>
      <vt:lpstr>PowerPoint Presentation</vt:lpstr>
      <vt:lpstr>Tika </vt:lpstr>
      <vt:lpstr>Tika Introduction</vt:lpstr>
      <vt:lpstr>PowerPoint Presentation</vt:lpstr>
      <vt:lpstr>Tika Introduction</vt:lpstr>
      <vt:lpstr>PowerPoint Presentation</vt:lpstr>
    </vt:vector>
  </TitlesOfParts>
  <Company>MapR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Allen Day</dc:creator>
  <cp:lastModifiedBy>Allen Day</cp:lastModifiedBy>
  <cp:revision>65</cp:revision>
  <dcterms:created xsi:type="dcterms:W3CDTF">2013-04-15T00:26:56Z</dcterms:created>
  <dcterms:modified xsi:type="dcterms:W3CDTF">2013-04-17T17:59:42Z</dcterms:modified>
</cp:coreProperties>
</file>