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73" r:id="rId5"/>
    <p:sldId id="285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3" r:id="rId14"/>
    <p:sldId id="284" r:id="rId15"/>
    <p:sldId id="281" r:id="rId16"/>
    <p:sldId id="282" r:id="rId17"/>
    <p:sldId id="261" r:id="rId18"/>
    <p:sldId id="262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63" r:id="rId27"/>
    <p:sldId id="286" r:id="rId28"/>
    <p:sldId id="25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04A3-9D1A-AE47-A358-CB5A75F861CE}" type="datetimeFigureOut">
              <a:rPr lang="en-US" smtClean="0"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AA90-A9B7-B741-97AD-E5AEF1BC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4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04A3-9D1A-AE47-A358-CB5A75F861CE}" type="datetimeFigureOut">
              <a:rPr lang="en-US" smtClean="0"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AA90-A9B7-B741-97AD-E5AEF1BC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7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04A3-9D1A-AE47-A358-CB5A75F861CE}" type="datetimeFigureOut">
              <a:rPr lang="en-US" smtClean="0"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AA90-A9B7-B741-97AD-E5AEF1BC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04A3-9D1A-AE47-A358-CB5A75F861CE}" type="datetimeFigureOut">
              <a:rPr lang="en-US" smtClean="0"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AA90-A9B7-B741-97AD-E5AEF1BC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9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04A3-9D1A-AE47-A358-CB5A75F861CE}" type="datetimeFigureOut">
              <a:rPr lang="en-US" smtClean="0"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AA90-A9B7-B741-97AD-E5AEF1BC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2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04A3-9D1A-AE47-A358-CB5A75F861CE}" type="datetimeFigureOut">
              <a:rPr lang="en-US" smtClean="0"/>
              <a:t>4/17/13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AA90-A9B7-B741-97AD-E5AEF1BC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1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04A3-9D1A-AE47-A358-CB5A75F861CE}" type="datetimeFigureOut">
              <a:rPr lang="en-US" smtClean="0"/>
              <a:t>4/17/13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AA90-A9B7-B741-97AD-E5AEF1BC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2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04A3-9D1A-AE47-A358-CB5A75F861CE}" type="datetimeFigureOut">
              <a:rPr lang="en-US" smtClean="0"/>
              <a:t>4/17/13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AA90-A9B7-B741-97AD-E5AEF1BC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3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04A3-9D1A-AE47-A358-CB5A75F861CE}" type="datetimeFigureOut">
              <a:rPr lang="en-US" smtClean="0"/>
              <a:t>4/17/13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AA90-A9B7-B741-97AD-E5AEF1BC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3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04A3-9D1A-AE47-A358-CB5A75F861CE}" type="datetimeFigureOut">
              <a:rPr lang="en-US" smtClean="0"/>
              <a:t>4/17/13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AA90-A9B7-B741-97AD-E5AEF1BC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0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04A3-9D1A-AE47-A358-CB5A75F861CE}" type="datetimeFigureOut">
              <a:rPr lang="en-US" smtClean="0"/>
              <a:t>4/17/13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AA90-A9B7-B741-97AD-E5AEF1BC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2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504A3-9D1A-AE47-A358-CB5A75F861CE}" type="datetimeFigureOut">
              <a:rPr lang="en-US" smtClean="0"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DAA90-A9B7-B741-97AD-E5AEF1BCC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7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86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the difference between LSI and LSA???</a:t>
            </a:r>
          </a:p>
          <a:p>
            <a:pPr lvl="1"/>
            <a:r>
              <a:rPr lang="en-US" dirty="0"/>
              <a:t>LSI refers to using it for indexing or information retrieval.</a:t>
            </a:r>
          </a:p>
          <a:p>
            <a:pPr lvl="1"/>
            <a:r>
              <a:rPr lang="en-US" dirty="0"/>
              <a:t>LSA refers to everything else.</a:t>
            </a: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858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600200"/>
            <a:ext cx="7772400" cy="4495800"/>
          </a:xfrm>
        </p:spPr>
        <p:txBody>
          <a:bodyPr>
            <a:normAutofit lnSpcReduction="10000"/>
          </a:bodyPr>
          <a:lstStyle/>
          <a:p>
            <a:r>
              <a:rPr lang="en-US"/>
              <a:t>Implementation: four basic steps</a:t>
            </a:r>
          </a:p>
          <a:p>
            <a:pPr lvl="1"/>
            <a:r>
              <a:rPr lang="en-US"/>
              <a:t>term by document matrix (more generally term by context) tend to be sparce</a:t>
            </a:r>
          </a:p>
          <a:p>
            <a:pPr lvl="1"/>
            <a:r>
              <a:rPr lang="en-US"/>
              <a:t>convert matrix entries to weights, typically:</a:t>
            </a:r>
          </a:p>
          <a:p>
            <a:pPr lvl="2"/>
            <a:r>
              <a:rPr lang="en-US"/>
              <a:t>L(i,j) * G(i): local and global</a:t>
            </a:r>
          </a:p>
          <a:p>
            <a:pPr lvl="2"/>
            <a:r>
              <a:rPr lang="en-US"/>
              <a:t>a_ij -&gt; log(freq(a_ij)) divided by entropy for row (-sum (p logp), over p: entries in the row)</a:t>
            </a:r>
          </a:p>
          <a:p>
            <a:pPr lvl="3"/>
            <a:r>
              <a:rPr lang="en-US"/>
              <a:t>weight directly by estimated importance in passage</a:t>
            </a:r>
          </a:p>
          <a:p>
            <a:pPr lvl="3"/>
            <a:r>
              <a:rPr lang="en-US"/>
              <a:t>weight inversely by degree to which knowing word occurred provides information about the passage it appeared 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6879" y="4980911"/>
            <a:ext cx="88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TF-IDF?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591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basic steps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Rank-reduced </a:t>
            </a:r>
            <a:r>
              <a:rPr lang="en-US" dirty="0"/>
              <a:t>Singular Value Decomposition (SVD) performed on </a:t>
            </a:r>
            <a:r>
              <a:rPr lang="en-US" dirty="0">
                <a:solidFill>
                  <a:srgbClr val="FF0000"/>
                </a:solidFill>
              </a:rPr>
              <a:t>matrix</a:t>
            </a:r>
          </a:p>
          <a:p>
            <a:pPr lvl="2"/>
            <a:r>
              <a:rPr lang="en-US" dirty="0"/>
              <a:t>all but the k highest singular values are set to 0</a:t>
            </a:r>
          </a:p>
          <a:p>
            <a:pPr lvl="2"/>
            <a:r>
              <a:rPr lang="en-US" dirty="0"/>
              <a:t>produces k-dimensional approximation of the original matrix (in least-squares sense)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this is the </a:t>
            </a:r>
            <a:r>
              <a:rPr lang="ja-JP" altLang="en-US" dirty="0">
                <a:solidFill>
                  <a:srgbClr val="FF0000"/>
                </a:solidFill>
                <a:latin typeface="Arial"/>
              </a:rPr>
              <a:t>“</a:t>
            </a:r>
            <a:r>
              <a:rPr lang="en-US" dirty="0">
                <a:solidFill>
                  <a:srgbClr val="FF0000"/>
                </a:solidFill>
              </a:rPr>
              <a:t>semantic space</a:t>
            </a:r>
            <a:r>
              <a:rPr lang="ja-JP" altLang="en-US" dirty="0">
                <a:solidFill>
                  <a:srgbClr val="FF0000"/>
                </a:solidFill>
                <a:latin typeface="Arial"/>
              </a:rPr>
              <a:t>”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Compute similarities between entities in semantic space (usually with cosine)</a:t>
            </a:r>
          </a:p>
        </p:txBody>
      </p:sp>
    </p:spTree>
    <p:extLst>
      <p:ext uri="{BB962C8B-B14F-4D97-AF65-F5344CB8AC3E}">
        <p14:creationId xmlns:p14="http://schemas.microsoft.com/office/powerpoint/2010/main" val="4171920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087" name="Group 63"/>
          <p:cNvGrpSpPr>
            <a:grpSpLocks/>
          </p:cNvGrpSpPr>
          <p:nvPr/>
        </p:nvGrpSpPr>
        <p:grpSpPr bwMode="auto">
          <a:xfrm>
            <a:off x="4857750" y="4248150"/>
            <a:ext cx="3524250" cy="2012950"/>
            <a:chOff x="3060" y="2676"/>
            <a:chExt cx="2220" cy="1268"/>
          </a:xfrm>
        </p:grpSpPr>
        <p:sp>
          <p:nvSpPr>
            <p:cNvPr id="1025079" name="Line 55"/>
            <p:cNvSpPr>
              <a:spLocks noChangeShapeType="1"/>
            </p:cNvSpPr>
            <p:nvPr/>
          </p:nvSpPr>
          <p:spPr bwMode="auto">
            <a:xfrm flipH="1" flipV="1">
              <a:off x="3060" y="3813"/>
              <a:ext cx="60" cy="131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80" name="Line 56"/>
            <p:cNvSpPr>
              <a:spLocks noChangeShapeType="1"/>
            </p:cNvSpPr>
            <p:nvPr/>
          </p:nvSpPr>
          <p:spPr bwMode="auto">
            <a:xfrm>
              <a:off x="3216" y="3656"/>
              <a:ext cx="32" cy="7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81" name="Line 57"/>
            <p:cNvSpPr>
              <a:spLocks noChangeShapeType="1"/>
            </p:cNvSpPr>
            <p:nvPr/>
          </p:nvSpPr>
          <p:spPr bwMode="auto">
            <a:xfrm>
              <a:off x="3744" y="3320"/>
              <a:ext cx="52" cy="10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82" name="Line 58"/>
            <p:cNvSpPr>
              <a:spLocks noChangeShapeType="1"/>
            </p:cNvSpPr>
            <p:nvPr/>
          </p:nvSpPr>
          <p:spPr bwMode="auto">
            <a:xfrm>
              <a:off x="3828" y="3412"/>
              <a:ext cx="56" cy="10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83" name="Line 59"/>
            <p:cNvSpPr>
              <a:spLocks noChangeShapeType="1"/>
            </p:cNvSpPr>
            <p:nvPr/>
          </p:nvSpPr>
          <p:spPr bwMode="auto">
            <a:xfrm>
              <a:off x="4032" y="3080"/>
              <a:ext cx="76" cy="18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84" name="Line 60"/>
            <p:cNvSpPr>
              <a:spLocks noChangeShapeType="1"/>
            </p:cNvSpPr>
            <p:nvPr/>
          </p:nvSpPr>
          <p:spPr bwMode="auto">
            <a:xfrm>
              <a:off x="4416" y="2984"/>
              <a:ext cx="40" cy="8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85" name="Line 61"/>
            <p:cNvSpPr>
              <a:spLocks noChangeShapeType="1"/>
            </p:cNvSpPr>
            <p:nvPr/>
          </p:nvSpPr>
          <p:spPr bwMode="auto">
            <a:xfrm>
              <a:off x="4848" y="2696"/>
              <a:ext cx="56" cy="12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86" name="Line 62"/>
            <p:cNvSpPr>
              <a:spLocks noChangeShapeType="1"/>
            </p:cNvSpPr>
            <p:nvPr/>
          </p:nvSpPr>
          <p:spPr bwMode="auto">
            <a:xfrm flipH="1" flipV="1">
              <a:off x="5200" y="2676"/>
              <a:ext cx="80" cy="16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5077" name="Group 53"/>
          <p:cNvGrpSpPr>
            <a:grpSpLocks/>
          </p:cNvGrpSpPr>
          <p:nvPr/>
        </p:nvGrpSpPr>
        <p:grpSpPr bwMode="auto">
          <a:xfrm>
            <a:off x="381000" y="4178300"/>
            <a:ext cx="3429000" cy="2070100"/>
            <a:chOff x="240" y="2632"/>
            <a:chExt cx="2160" cy="1304"/>
          </a:xfrm>
        </p:grpSpPr>
        <p:sp>
          <p:nvSpPr>
            <p:cNvPr id="1025069" name="Line 45"/>
            <p:cNvSpPr>
              <a:spLocks noChangeShapeType="1"/>
            </p:cNvSpPr>
            <p:nvPr/>
          </p:nvSpPr>
          <p:spPr bwMode="auto">
            <a:xfrm flipV="1">
              <a:off x="240" y="3777"/>
              <a:ext cx="0" cy="159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70" name="Line 46"/>
            <p:cNvSpPr>
              <a:spLocks noChangeShapeType="1"/>
            </p:cNvSpPr>
            <p:nvPr/>
          </p:nvSpPr>
          <p:spPr bwMode="auto">
            <a:xfrm>
              <a:off x="336" y="3648"/>
              <a:ext cx="0" cy="9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71" name="Line 47"/>
            <p:cNvSpPr>
              <a:spLocks noChangeShapeType="1"/>
            </p:cNvSpPr>
            <p:nvPr/>
          </p:nvSpPr>
          <p:spPr bwMode="auto">
            <a:xfrm>
              <a:off x="864" y="3312"/>
              <a:ext cx="0" cy="14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72" name="Line 48"/>
            <p:cNvSpPr>
              <a:spLocks noChangeShapeType="1"/>
            </p:cNvSpPr>
            <p:nvPr/>
          </p:nvSpPr>
          <p:spPr bwMode="auto">
            <a:xfrm>
              <a:off x="1004" y="3376"/>
              <a:ext cx="0" cy="12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73" name="Line 49"/>
            <p:cNvSpPr>
              <a:spLocks noChangeShapeType="1"/>
            </p:cNvSpPr>
            <p:nvPr/>
          </p:nvSpPr>
          <p:spPr bwMode="auto">
            <a:xfrm>
              <a:off x="1152" y="3072"/>
              <a:ext cx="0" cy="24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74" name="Line 50"/>
            <p:cNvSpPr>
              <a:spLocks noChangeShapeType="1"/>
            </p:cNvSpPr>
            <p:nvPr/>
          </p:nvSpPr>
          <p:spPr bwMode="auto">
            <a:xfrm>
              <a:off x="1536" y="2976"/>
              <a:ext cx="0" cy="11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75" name="Line 51"/>
            <p:cNvSpPr>
              <a:spLocks noChangeShapeType="1"/>
            </p:cNvSpPr>
            <p:nvPr/>
          </p:nvSpPr>
          <p:spPr bwMode="auto">
            <a:xfrm>
              <a:off x="1968" y="2688"/>
              <a:ext cx="0" cy="17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76" name="Line 52"/>
            <p:cNvSpPr>
              <a:spLocks noChangeShapeType="1"/>
            </p:cNvSpPr>
            <p:nvPr/>
          </p:nvSpPr>
          <p:spPr bwMode="auto">
            <a:xfrm flipV="1">
              <a:off x="2400" y="2632"/>
              <a:ext cx="0" cy="20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5055" name="Group 31"/>
          <p:cNvGrpSpPr>
            <a:grpSpLocks/>
          </p:cNvGrpSpPr>
          <p:nvPr/>
        </p:nvGrpSpPr>
        <p:grpSpPr bwMode="auto">
          <a:xfrm>
            <a:off x="76200" y="3810000"/>
            <a:ext cx="4419600" cy="2514600"/>
            <a:chOff x="96" y="2304"/>
            <a:chExt cx="2784" cy="1584"/>
          </a:xfrm>
        </p:grpSpPr>
        <p:sp>
          <p:nvSpPr>
            <p:cNvPr id="1025054" name="Line 30"/>
            <p:cNvSpPr>
              <a:spLocks noChangeShapeType="1"/>
            </p:cNvSpPr>
            <p:nvPr/>
          </p:nvSpPr>
          <p:spPr bwMode="auto">
            <a:xfrm flipV="1">
              <a:off x="96" y="2304"/>
              <a:ext cx="2784" cy="14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0" name="Oval 6"/>
            <p:cNvSpPr>
              <a:spLocks noChangeArrowheads="1"/>
            </p:cNvSpPr>
            <p:nvPr/>
          </p:nvSpPr>
          <p:spPr bwMode="auto">
            <a:xfrm>
              <a:off x="1152" y="292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1" name="Oval 7"/>
            <p:cNvSpPr>
              <a:spLocks noChangeArrowheads="1"/>
            </p:cNvSpPr>
            <p:nvPr/>
          </p:nvSpPr>
          <p:spPr bwMode="auto">
            <a:xfrm>
              <a:off x="1584" y="297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2" name="Oval 8"/>
            <p:cNvSpPr>
              <a:spLocks noChangeArrowheads="1"/>
            </p:cNvSpPr>
            <p:nvPr/>
          </p:nvSpPr>
          <p:spPr bwMode="auto">
            <a:xfrm>
              <a:off x="1968" y="254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3" name="Oval 9"/>
            <p:cNvSpPr>
              <a:spLocks noChangeArrowheads="1"/>
            </p:cNvSpPr>
            <p:nvPr/>
          </p:nvSpPr>
          <p:spPr bwMode="auto">
            <a:xfrm>
              <a:off x="1008" y="3360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4" name="Oval 10"/>
            <p:cNvSpPr>
              <a:spLocks noChangeArrowheads="1"/>
            </p:cNvSpPr>
            <p:nvPr/>
          </p:nvSpPr>
          <p:spPr bwMode="auto">
            <a:xfrm>
              <a:off x="1536" y="283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5" name="Oval 11"/>
            <p:cNvSpPr>
              <a:spLocks noChangeArrowheads="1"/>
            </p:cNvSpPr>
            <p:nvPr/>
          </p:nvSpPr>
          <p:spPr bwMode="auto">
            <a:xfrm>
              <a:off x="864" y="316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6" name="Oval 12"/>
            <p:cNvSpPr>
              <a:spLocks noChangeArrowheads="1"/>
            </p:cNvSpPr>
            <p:nvPr/>
          </p:nvSpPr>
          <p:spPr bwMode="auto">
            <a:xfrm>
              <a:off x="720" y="3360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7" name="Oval 13"/>
            <p:cNvSpPr>
              <a:spLocks noChangeArrowheads="1"/>
            </p:cNvSpPr>
            <p:nvPr/>
          </p:nvSpPr>
          <p:spPr bwMode="auto">
            <a:xfrm>
              <a:off x="336" y="350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8" name="Oval 14"/>
            <p:cNvSpPr>
              <a:spLocks noChangeArrowheads="1"/>
            </p:cNvSpPr>
            <p:nvPr/>
          </p:nvSpPr>
          <p:spPr bwMode="auto">
            <a:xfrm>
              <a:off x="2688" y="235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9" name="Oval 15"/>
            <p:cNvSpPr>
              <a:spLocks noChangeArrowheads="1"/>
            </p:cNvSpPr>
            <p:nvPr/>
          </p:nvSpPr>
          <p:spPr bwMode="auto">
            <a:xfrm>
              <a:off x="2400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40" name="Oval 16"/>
            <p:cNvSpPr>
              <a:spLocks noChangeArrowheads="1"/>
            </p:cNvSpPr>
            <p:nvPr/>
          </p:nvSpPr>
          <p:spPr bwMode="auto">
            <a:xfrm>
              <a:off x="240" y="379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5056" name="Group 32"/>
          <p:cNvGrpSpPr>
            <a:grpSpLocks/>
          </p:cNvGrpSpPr>
          <p:nvPr/>
        </p:nvGrpSpPr>
        <p:grpSpPr bwMode="auto">
          <a:xfrm>
            <a:off x="4648200" y="3810000"/>
            <a:ext cx="4419600" cy="2514600"/>
            <a:chOff x="96" y="2304"/>
            <a:chExt cx="2784" cy="1584"/>
          </a:xfrm>
        </p:grpSpPr>
        <p:sp>
          <p:nvSpPr>
            <p:cNvPr id="1025057" name="Line 33"/>
            <p:cNvSpPr>
              <a:spLocks noChangeShapeType="1"/>
            </p:cNvSpPr>
            <p:nvPr/>
          </p:nvSpPr>
          <p:spPr bwMode="auto">
            <a:xfrm flipV="1">
              <a:off x="96" y="2304"/>
              <a:ext cx="2784" cy="14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58" name="Oval 34"/>
            <p:cNvSpPr>
              <a:spLocks noChangeArrowheads="1"/>
            </p:cNvSpPr>
            <p:nvPr/>
          </p:nvSpPr>
          <p:spPr bwMode="auto">
            <a:xfrm>
              <a:off x="1152" y="292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59" name="Oval 35"/>
            <p:cNvSpPr>
              <a:spLocks noChangeArrowheads="1"/>
            </p:cNvSpPr>
            <p:nvPr/>
          </p:nvSpPr>
          <p:spPr bwMode="auto">
            <a:xfrm>
              <a:off x="1584" y="297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60" name="Oval 36"/>
            <p:cNvSpPr>
              <a:spLocks noChangeArrowheads="1"/>
            </p:cNvSpPr>
            <p:nvPr/>
          </p:nvSpPr>
          <p:spPr bwMode="auto">
            <a:xfrm>
              <a:off x="1968" y="254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61" name="Oval 37"/>
            <p:cNvSpPr>
              <a:spLocks noChangeArrowheads="1"/>
            </p:cNvSpPr>
            <p:nvPr/>
          </p:nvSpPr>
          <p:spPr bwMode="auto">
            <a:xfrm>
              <a:off x="1008" y="3360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62" name="Oval 38"/>
            <p:cNvSpPr>
              <a:spLocks noChangeArrowheads="1"/>
            </p:cNvSpPr>
            <p:nvPr/>
          </p:nvSpPr>
          <p:spPr bwMode="auto">
            <a:xfrm>
              <a:off x="1536" y="283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63" name="Oval 39"/>
            <p:cNvSpPr>
              <a:spLocks noChangeArrowheads="1"/>
            </p:cNvSpPr>
            <p:nvPr/>
          </p:nvSpPr>
          <p:spPr bwMode="auto">
            <a:xfrm>
              <a:off x="864" y="316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64" name="Oval 40"/>
            <p:cNvSpPr>
              <a:spLocks noChangeArrowheads="1"/>
            </p:cNvSpPr>
            <p:nvPr/>
          </p:nvSpPr>
          <p:spPr bwMode="auto">
            <a:xfrm>
              <a:off x="720" y="3360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65" name="Oval 41"/>
            <p:cNvSpPr>
              <a:spLocks noChangeArrowheads="1"/>
            </p:cNvSpPr>
            <p:nvPr/>
          </p:nvSpPr>
          <p:spPr bwMode="auto">
            <a:xfrm>
              <a:off x="336" y="350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66" name="Oval 42"/>
            <p:cNvSpPr>
              <a:spLocks noChangeArrowheads="1"/>
            </p:cNvSpPr>
            <p:nvPr/>
          </p:nvSpPr>
          <p:spPr bwMode="auto">
            <a:xfrm>
              <a:off x="2688" y="235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67" name="Oval 43"/>
            <p:cNvSpPr>
              <a:spLocks noChangeArrowheads="1"/>
            </p:cNvSpPr>
            <p:nvPr/>
          </p:nvSpPr>
          <p:spPr bwMode="auto">
            <a:xfrm>
              <a:off x="2400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68" name="Oval 44"/>
            <p:cNvSpPr>
              <a:spLocks noChangeArrowheads="1"/>
            </p:cNvSpPr>
            <p:nvPr/>
          </p:nvSpPr>
          <p:spPr bwMode="auto">
            <a:xfrm>
              <a:off x="240" y="379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4"/>
          <p:cNvGrpSpPr>
            <a:grpSpLocks/>
          </p:cNvGrpSpPr>
          <p:nvPr/>
        </p:nvGrpSpPr>
        <p:grpSpPr bwMode="auto">
          <a:xfrm>
            <a:off x="3238500" y="27055"/>
            <a:ext cx="2514600" cy="2514600"/>
            <a:chOff x="2112" y="2400"/>
            <a:chExt cx="1584" cy="1584"/>
          </a:xfrm>
        </p:grpSpPr>
        <p:sp>
          <p:nvSpPr>
            <p:cNvPr id="52" name="Line 5"/>
            <p:cNvSpPr>
              <a:spLocks noChangeShapeType="1"/>
            </p:cNvSpPr>
            <p:nvPr/>
          </p:nvSpPr>
          <p:spPr bwMode="auto">
            <a:xfrm flipV="1">
              <a:off x="2904" y="2400"/>
              <a:ext cx="0" cy="15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6"/>
            <p:cNvSpPr>
              <a:spLocks noChangeShapeType="1"/>
            </p:cNvSpPr>
            <p:nvPr/>
          </p:nvSpPr>
          <p:spPr bwMode="auto">
            <a:xfrm rot="5400000" flipV="1">
              <a:off x="2904" y="2400"/>
              <a:ext cx="0" cy="15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5592763" y="1382780"/>
            <a:ext cx="1570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Original axes</a:t>
            </a:r>
          </a:p>
        </p:txBody>
      </p:sp>
      <p:grpSp>
        <p:nvGrpSpPr>
          <p:cNvPr id="55" name="Group 8"/>
          <p:cNvGrpSpPr>
            <a:grpSpLocks/>
          </p:cNvGrpSpPr>
          <p:nvPr/>
        </p:nvGrpSpPr>
        <p:grpSpPr bwMode="auto">
          <a:xfrm>
            <a:off x="2743200" y="255655"/>
            <a:ext cx="2849563" cy="2514600"/>
            <a:chOff x="1776" y="2592"/>
            <a:chExt cx="1795" cy="1584"/>
          </a:xfrm>
        </p:grpSpPr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2304" y="369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57" name="Text Box 10"/>
            <p:cNvSpPr txBox="1">
              <a:spLocks noChangeArrowheads="1"/>
            </p:cNvSpPr>
            <p:nvPr/>
          </p:nvSpPr>
          <p:spPr bwMode="auto">
            <a:xfrm>
              <a:off x="2064" y="3744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58" name="Text Box 11"/>
            <p:cNvSpPr txBox="1">
              <a:spLocks noChangeArrowheads="1"/>
            </p:cNvSpPr>
            <p:nvPr/>
          </p:nvSpPr>
          <p:spPr bwMode="auto">
            <a:xfrm>
              <a:off x="3024" y="3168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59" name="Text Box 12"/>
            <p:cNvSpPr txBox="1">
              <a:spLocks noChangeArrowheads="1"/>
            </p:cNvSpPr>
            <p:nvPr/>
          </p:nvSpPr>
          <p:spPr bwMode="auto">
            <a:xfrm>
              <a:off x="2880" y="3024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60" name="Text Box 13"/>
            <p:cNvSpPr txBox="1">
              <a:spLocks noChangeArrowheads="1"/>
            </p:cNvSpPr>
            <p:nvPr/>
          </p:nvSpPr>
          <p:spPr bwMode="auto">
            <a:xfrm>
              <a:off x="2880" y="2832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61" name="Text Box 14"/>
            <p:cNvSpPr txBox="1">
              <a:spLocks noChangeArrowheads="1"/>
            </p:cNvSpPr>
            <p:nvPr/>
          </p:nvSpPr>
          <p:spPr bwMode="auto">
            <a:xfrm>
              <a:off x="3168" y="297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62" name="Text Box 15"/>
            <p:cNvSpPr txBox="1">
              <a:spLocks noChangeArrowheads="1"/>
            </p:cNvSpPr>
            <p:nvPr/>
          </p:nvSpPr>
          <p:spPr bwMode="auto">
            <a:xfrm>
              <a:off x="3120" y="273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63" name="Text Box 16"/>
            <p:cNvSpPr txBox="1">
              <a:spLocks noChangeArrowheads="1"/>
            </p:cNvSpPr>
            <p:nvPr/>
          </p:nvSpPr>
          <p:spPr bwMode="auto">
            <a:xfrm>
              <a:off x="3264" y="2784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64" name="Text Box 17"/>
            <p:cNvSpPr txBox="1">
              <a:spLocks noChangeArrowheads="1"/>
            </p:cNvSpPr>
            <p:nvPr/>
          </p:nvSpPr>
          <p:spPr bwMode="auto">
            <a:xfrm>
              <a:off x="3360" y="2592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65" name="Text Box 18"/>
            <p:cNvSpPr txBox="1">
              <a:spLocks noChangeArrowheads="1"/>
            </p:cNvSpPr>
            <p:nvPr/>
          </p:nvSpPr>
          <p:spPr bwMode="auto">
            <a:xfrm>
              <a:off x="2496" y="3072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66" name="Text Box 19"/>
            <p:cNvSpPr txBox="1">
              <a:spLocks noChangeArrowheads="1"/>
            </p:cNvSpPr>
            <p:nvPr/>
          </p:nvSpPr>
          <p:spPr bwMode="auto">
            <a:xfrm>
              <a:off x="2669" y="3264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67" name="Text Box 20"/>
            <p:cNvSpPr txBox="1">
              <a:spLocks noChangeArrowheads="1"/>
            </p:cNvSpPr>
            <p:nvPr/>
          </p:nvSpPr>
          <p:spPr bwMode="auto">
            <a:xfrm>
              <a:off x="2669" y="312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68" name="Text Box 21"/>
            <p:cNvSpPr txBox="1">
              <a:spLocks noChangeArrowheads="1"/>
            </p:cNvSpPr>
            <p:nvPr/>
          </p:nvSpPr>
          <p:spPr bwMode="auto">
            <a:xfrm>
              <a:off x="2774" y="3312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69" name="Text Box 22"/>
            <p:cNvSpPr txBox="1">
              <a:spLocks noChangeArrowheads="1"/>
            </p:cNvSpPr>
            <p:nvPr/>
          </p:nvSpPr>
          <p:spPr bwMode="auto">
            <a:xfrm>
              <a:off x="3120" y="2592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70" name="Text Box 23"/>
            <p:cNvSpPr txBox="1">
              <a:spLocks noChangeArrowheads="1"/>
            </p:cNvSpPr>
            <p:nvPr/>
          </p:nvSpPr>
          <p:spPr bwMode="auto">
            <a:xfrm>
              <a:off x="2669" y="2928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71" name="Text Box 24"/>
            <p:cNvSpPr txBox="1">
              <a:spLocks noChangeArrowheads="1"/>
            </p:cNvSpPr>
            <p:nvPr/>
          </p:nvSpPr>
          <p:spPr bwMode="auto">
            <a:xfrm>
              <a:off x="2496" y="3648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72" name="Text Box 25"/>
            <p:cNvSpPr txBox="1">
              <a:spLocks noChangeArrowheads="1"/>
            </p:cNvSpPr>
            <p:nvPr/>
          </p:nvSpPr>
          <p:spPr bwMode="auto">
            <a:xfrm>
              <a:off x="2256" y="336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73" name="Text Box 26"/>
            <p:cNvSpPr txBox="1">
              <a:spLocks noChangeArrowheads="1"/>
            </p:cNvSpPr>
            <p:nvPr/>
          </p:nvSpPr>
          <p:spPr bwMode="auto">
            <a:xfrm>
              <a:off x="2352" y="3504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74" name="Text Box 27"/>
            <p:cNvSpPr txBox="1">
              <a:spLocks noChangeArrowheads="1"/>
            </p:cNvSpPr>
            <p:nvPr/>
          </p:nvSpPr>
          <p:spPr bwMode="auto">
            <a:xfrm>
              <a:off x="2669" y="345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75" name="Text Box 28"/>
            <p:cNvSpPr txBox="1">
              <a:spLocks noChangeArrowheads="1"/>
            </p:cNvSpPr>
            <p:nvPr/>
          </p:nvSpPr>
          <p:spPr bwMode="auto">
            <a:xfrm>
              <a:off x="2496" y="3312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76" name="Text Box 29"/>
            <p:cNvSpPr txBox="1">
              <a:spLocks noChangeArrowheads="1"/>
            </p:cNvSpPr>
            <p:nvPr/>
          </p:nvSpPr>
          <p:spPr bwMode="auto">
            <a:xfrm>
              <a:off x="2448" y="321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77" name="Text Box 30"/>
            <p:cNvSpPr txBox="1">
              <a:spLocks noChangeArrowheads="1"/>
            </p:cNvSpPr>
            <p:nvPr/>
          </p:nvSpPr>
          <p:spPr bwMode="auto">
            <a:xfrm>
              <a:off x="2880" y="336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78" name="Text Box 31"/>
            <p:cNvSpPr txBox="1">
              <a:spLocks noChangeArrowheads="1"/>
            </p:cNvSpPr>
            <p:nvPr/>
          </p:nvSpPr>
          <p:spPr bwMode="auto">
            <a:xfrm>
              <a:off x="2208" y="360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79" name="Text Box 32"/>
            <p:cNvSpPr txBox="1">
              <a:spLocks noChangeArrowheads="1"/>
            </p:cNvSpPr>
            <p:nvPr/>
          </p:nvSpPr>
          <p:spPr bwMode="auto">
            <a:xfrm>
              <a:off x="2112" y="3504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80" name="Text Box 33"/>
            <p:cNvSpPr txBox="1">
              <a:spLocks noChangeArrowheads="1"/>
            </p:cNvSpPr>
            <p:nvPr/>
          </p:nvSpPr>
          <p:spPr bwMode="auto">
            <a:xfrm>
              <a:off x="1776" y="3926"/>
              <a:ext cx="8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Data points</a:t>
              </a:r>
            </a:p>
          </p:txBody>
        </p:sp>
      </p:grpSp>
      <p:grpSp>
        <p:nvGrpSpPr>
          <p:cNvPr id="81" name="Group 34"/>
          <p:cNvGrpSpPr>
            <a:grpSpLocks/>
          </p:cNvGrpSpPr>
          <p:nvPr/>
        </p:nvGrpSpPr>
        <p:grpSpPr bwMode="auto">
          <a:xfrm>
            <a:off x="3505200" y="471555"/>
            <a:ext cx="4953000" cy="1676400"/>
            <a:chOff x="2256" y="2728"/>
            <a:chExt cx="3120" cy="1056"/>
          </a:xfrm>
        </p:grpSpPr>
        <p:sp>
          <p:nvSpPr>
            <p:cNvPr id="82" name="Line 35"/>
            <p:cNvSpPr>
              <a:spLocks noChangeShapeType="1"/>
            </p:cNvSpPr>
            <p:nvPr/>
          </p:nvSpPr>
          <p:spPr bwMode="auto">
            <a:xfrm flipV="1">
              <a:off x="2256" y="2728"/>
              <a:ext cx="1200" cy="105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>
              <a:outerShdw blurRad="63500" dist="127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36"/>
            <p:cNvSpPr txBox="1">
              <a:spLocks noChangeArrowheads="1"/>
            </p:cNvSpPr>
            <p:nvPr/>
          </p:nvSpPr>
          <p:spPr bwMode="auto">
            <a:xfrm>
              <a:off x="3538" y="2798"/>
              <a:ext cx="18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First principal component</a:t>
              </a:r>
            </a:p>
          </p:txBody>
        </p:sp>
      </p:grpSp>
      <p:grpSp>
        <p:nvGrpSpPr>
          <p:cNvPr id="84" name="Group 37"/>
          <p:cNvGrpSpPr>
            <a:grpSpLocks/>
          </p:cNvGrpSpPr>
          <p:nvPr/>
        </p:nvGrpSpPr>
        <p:grpSpPr bwMode="auto">
          <a:xfrm>
            <a:off x="890588" y="484255"/>
            <a:ext cx="3910012" cy="1143000"/>
            <a:chOff x="609" y="2736"/>
            <a:chExt cx="2463" cy="720"/>
          </a:xfrm>
        </p:grpSpPr>
        <p:sp>
          <p:nvSpPr>
            <p:cNvPr id="85" name="Line 38"/>
            <p:cNvSpPr>
              <a:spLocks noChangeShapeType="1"/>
            </p:cNvSpPr>
            <p:nvPr/>
          </p:nvSpPr>
          <p:spPr bwMode="auto">
            <a:xfrm rot="16200000" flipV="1">
              <a:off x="2629" y="3012"/>
              <a:ext cx="478" cy="409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round/>
              <a:headEnd/>
              <a:tailEnd type="triangle" w="med" len="med"/>
            </a:ln>
            <a:effectLst>
              <a:outerShdw blurRad="63500" dist="17961" dir="81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Text Box 39"/>
            <p:cNvSpPr txBox="1">
              <a:spLocks noChangeArrowheads="1"/>
            </p:cNvSpPr>
            <p:nvPr/>
          </p:nvSpPr>
          <p:spPr bwMode="auto">
            <a:xfrm>
              <a:off x="609" y="2736"/>
              <a:ext cx="20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Second principal component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804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(application for SVD)</a:t>
            </a:r>
            <a:endParaRPr lang="en-US" dirty="0"/>
          </a:p>
        </p:txBody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Principal Components Analysis (PCA): approximating a high-dimensional data set</a:t>
            </a:r>
            <a:br>
              <a:rPr lang="en-US" dirty="0"/>
            </a:br>
            <a:r>
              <a:rPr lang="en-US" dirty="0"/>
              <a:t>with a lower-dimensional subspace</a:t>
            </a:r>
          </a:p>
        </p:txBody>
      </p:sp>
      <p:grpSp>
        <p:nvGrpSpPr>
          <p:cNvPr id="1007620" name="Group 4"/>
          <p:cNvGrpSpPr>
            <a:grpSpLocks/>
          </p:cNvGrpSpPr>
          <p:nvPr/>
        </p:nvGrpSpPr>
        <p:grpSpPr bwMode="auto">
          <a:xfrm>
            <a:off x="3314700" y="3886200"/>
            <a:ext cx="2514600" cy="2514600"/>
            <a:chOff x="2112" y="2400"/>
            <a:chExt cx="1584" cy="1584"/>
          </a:xfrm>
        </p:grpSpPr>
        <p:sp>
          <p:nvSpPr>
            <p:cNvPr id="1007621" name="Line 5"/>
            <p:cNvSpPr>
              <a:spLocks noChangeShapeType="1"/>
            </p:cNvSpPr>
            <p:nvPr/>
          </p:nvSpPr>
          <p:spPr bwMode="auto">
            <a:xfrm flipV="1">
              <a:off x="2904" y="2400"/>
              <a:ext cx="0" cy="15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7622" name="Line 6"/>
            <p:cNvSpPr>
              <a:spLocks noChangeShapeType="1"/>
            </p:cNvSpPr>
            <p:nvPr/>
          </p:nvSpPr>
          <p:spPr bwMode="auto">
            <a:xfrm rot="5400000" flipV="1">
              <a:off x="2904" y="2400"/>
              <a:ext cx="0" cy="15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7623" name="Text Box 7"/>
          <p:cNvSpPr txBox="1">
            <a:spLocks noChangeArrowheads="1"/>
          </p:cNvSpPr>
          <p:nvPr/>
        </p:nvSpPr>
        <p:spPr bwMode="auto">
          <a:xfrm>
            <a:off x="5668963" y="5241925"/>
            <a:ext cx="1570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Original axes</a:t>
            </a:r>
          </a:p>
        </p:txBody>
      </p:sp>
      <p:grpSp>
        <p:nvGrpSpPr>
          <p:cNvPr id="1007624" name="Group 8"/>
          <p:cNvGrpSpPr>
            <a:grpSpLocks/>
          </p:cNvGrpSpPr>
          <p:nvPr/>
        </p:nvGrpSpPr>
        <p:grpSpPr bwMode="auto">
          <a:xfrm>
            <a:off x="2819400" y="4114800"/>
            <a:ext cx="2849563" cy="2514600"/>
            <a:chOff x="1776" y="2592"/>
            <a:chExt cx="1795" cy="1584"/>
          </a:xfrm>
        </p:grpSpPr>
        <p:sp>
          <p:nvSpPr>
            <p:cNvPr id="1007625" name="Text Box 9"/>
            <p:cNvSpPr txBox="1">
              <a:spLocks noChangeArrowheads="1"/>
            </p:cNvSpPr>
            <p:nvPr/>
          </p:nvSpPr>
          <p:spPr bwMode="auto">
            <a:xfrm>
              <a:off x="2304" y="369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26" name="Text Box 10"/>
            <p:cNvSpPr txBox="1">
              <a:spLocks noChangeArrowheads="1"/>
            </p:cNvSpPr>
            <p:nvPr/>
          </p:nvSpPr>
          <p:spPr bwMode="auto">
            <a:xfrm>
              <a:off x="2064" y="3744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27" name="Text Box 11"/>
            <p:cNvSpPr txBox="1">
              <a:spLocks noChangeArrowheads="1"/>
            </p:cNvSpPr>
            <p:nvPr/>
          </p:nvSpPr>
          <p:spPr bwMode="auto">
            <a:xfrm>
              <a:off x="3024" y="3168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28" name="Text Box 12"/>
            <p:cNvSpPr txBox="1">
              <a:spLocks noChangeArrowheads="1"/>
            </p:cNvSpPr>
            <p:nvPr/>
          </p:nvSpPr>
          <p:spPr bwMode="auto">
            <a:xfrm>
              <a:off x="2880" y="3024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29" name="Text Box 13"/>
            <p:cNvSpPr txBox="1">
              <a:spLocks noChangeArrowheads="1"/>
            </p:cNvSpPr>
            <p:nvPr/>
          </p:nvSpPr>
          <p:spPr bwMode="auto">
            <a:xfrm>
              <a:off x="2880" y="2832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30" name="Text Box 14"/>
            <p:cNvSpPr txBox="1">
              <a:spLocks noChangeArrowheads="1"/>
            </p:cNvSpPr>
            <p:nvPr/>
          </p:nvSpPr>
          <p:spPr bwMode="auto">
            <a:xfrm>
              <a:off x="3168" y="297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31" name="Text Box 15"/>
            <p:cNvSpPr txBox="1">
              <a:spLocks noChangeArrowheads="1"/>
            </p:cNvSpPr>
            <p:nvPr/>
          </p:nvSpPr>
          <p:spPr bwMode="auto">
            <a:xfrm>
              <a:off x="3120" y="273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32" name="Text Box 16"/>
            <p:cNvSpPr txBox="1">
              <a:spLocks noChangeArrowheads="1"/>
            </p:cNvSpPr>
            <p:nvPr/>
          </p:nvSpPr>
          <p:spPr bwMode="auto">
            <a:xfrm>
              <a:off x="3264" y="2784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33" name="Text Box 17"/>
            <p:cNvSpPr txBox="1">
              <a:spLocks noChangeArrowheads="1"/>
            </p:cNvSpPr>
            <p:nvPr/>
          </p:nvSpPr>
          <p:spPr bwMode="auto">
            <a:xfrm>
              <a:off x="3360" y="2592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34" name="Text Box 18"/>
            <p:cNvSpPr txBox="1">
              <a:spLocks noChangeArrowheads="1"/>
            </p:cNvSpPr>
            <p:nvPr/>
          </p:nvSpPr>
          <p:spPr bwMode="auto">
            <a:xfrm>
              <a:off x="2496" y="3072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35" name="Text Box 19"/>
            <p:cNvSpPr txBox="1">
              <a:spLocks noChangeArrowheads="1"/>
            </p:cNvSpPr>
            <p:nvPr/>
          </p:nvSpPr>
          <p:spPr bwMode="auto">
            <a:xfrm>
              <a:off x="2669" y="3264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36" name="Text Box 20"/>
            <p:cNvSpPr txBox="1">
              <a:spLocks noChangeArrowheads="1"/>
            </p:cNvSpPr>
            <p:nvPr/>
          </p:nvSpPr>
          <p:spPr bwMode="auto">
            <a:xfrm>
              <a:off x="2669" y="312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37" name="Text Box 21"/>
            <p:cNvSpPr txBox="1">
              <a:spLocks noChangeArrowheads="1"/>
            </p:cNvSpPr>
            <p:nvPr/>
          </p:nvSpPr>
          <p:spPr bwMode="auto">
            <a:xfrm>
              <a:off x="2774" y="3312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38" name="Text Box 22"/>
            <p:cNvSpPr txBox="1">
              <a:spLocks noChangeArrowheads="1"/>
            </p:cNvSpPr>
            <p:nvPr/>
          </p:nvSpPr>
          <p:spPr bwMode="auto">
            <a:xfrm>
              <a:off x="3120" y="2592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39" name="Text Box 23"/>
            <p:cNvSpPr txBox="1">
              <a:spLocks noChangeArrowheads="1"/>
            </p:cNvSpPr>
            <p:nvPr/>
          </p:nvSpPr>
          <p:spPr bwMode="auto">
            <a:xfrm>
              <a:off x="2669" y="2928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40" name="Text Box 24"/>
            <p:cNvSpPr txBox="1">
              <a:spLocks noChangeArrowheads="1"/>
            </p:cNvSpPr>
            <p:nvPr/>
          </p:nvSpPr>
          <p:spPr bwMode="auto">
            <a:xfrm>
              <a:off x="2496" y="3648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41" name="Text Box 25"/>
            <p:cNvSpPr txBox="1">
              <a:spLocks noChangeArrowheads="1"/>
            </p:cNvSpPr>
            <p:nvPr/>
          </p:nvSpPr>
          <p:spPr bwMode="auto">
            <a:xfrm>
              <a:off x="2256" y="336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42" name="Text Box 26"/>
            <p:cNvSpPr txBox="1">
              <a:spLocks noChangeArrowheads="1"/>
            </p:cNvSpPr>
            <p:nvPr/>
          </p:nvSpPr>
          <p:spPr bwMode="auto">
            <a:xfrm>
              <a:off x="2352" y="3504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43" name="Text Box 27"/>
            <p:cNvSpPr txBox="1">
              <a:spLocks noChangeArrowheads="1"/>
            </p:cNvSpPr>
            <p:nvPr/>
          </p:nvSpPr>
          <p:spPr bwMode="auto">
            <a:xfrm>
              <a:off x="2669" y="345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44" name="Text Box 28"/>
            <p:cNvSpPr txBox="1">
              <a:spLocks noChangeArrowheads="1"/>
            </p:cNvSpPr>
            <p:nvPr/>
          </p:nvSpPr>
          <p:spPr bwMode="auto">
            <a:xfrm>
              <a:off x="2496" y="3312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45" name="Text Box 29"/>
            <p:cNvSpPr txBox="1">
              <a:spLocks noChangeArrowheads="1"/>
            </p:cNvSpPr>
            <p:nvPr/>
          </p:nvSpPr>
          <p:spPr bwMode="auto">
            <a:xfrm>
              <a:off x="2448" y="321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46" name="Text Box 30"/>
            <p:cNvSpPr txBox="1">
              <a:spLocks noChangeArrowheads="1"/>
            </p:cNvSpPr>
            <p:nvPr/>
          </p:nvSpPr>
          <p:spPr bwMode="auto">
            <a:xfrm>
              <a:off x="2880" y="336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47" name="Text Box 31"/>
            <p:cNvSpPr txBox="1">
              <a:spLocks noChangeArrowheads="1"/>
            </p:cNvSpPr>
            <p:nvPr/>
          </p:nvSpPr>
          <p:spPr bwMode="auto">
            <a:xfrm>
              <a:off x="2208" y="360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48" name="Text Box 32"/>
            <p:cNvSpPr txBox="1">
              <a:spLocks noChangeArrowheads="1"/>
            </p:cNvSpPr>
            <p:nvPr/>
          </p:nvSpPr>
          <p:spPr bwMode="auto">
            <a:xfrm>
              <a:off x="2112" y="3504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49" name="Text Box 33"/>
            <p:cNvSpPr txBox="1">
              <a:spLocks noChangeArrowheads="1"/>
            </p:cNvSpPr>
            <p:nvPr/>
          </p:nvSpPr>
          <p:spPr bwMode="auto">
            <a:xfrm>
              <a:off x="1776" y="3926"/>
              <a:ext cx="8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Data points</a:t>
              </a:r>
            </a:p>
          </p:txBody>
        </p:sp>
      </p:grpSp>
      <p:grpSp>
        <p:nvGrpSpPr>
          <p:cNvPr id="1007650" name="Group 34"/>
          <p:cNvGrpSpPr>
            <a:grpSpLocks/>
          </p:cNvGrpSpPr>
          <p:nvPr/>
        </p:nvGrpSpPr>
        <p:grpSpPr bwMode="auto">
          <a:xfrm>
            <a:off x="3581400" y="4330700"/>
            <a:ext cx="4953000" cy="1676400"/>
            <a:chOff x="2256" y="2728"/>
            <a:chExt cx="3120" cy="1056"/>
          </a:xfrm>
        </p:grpSpPr>
        <p:sp>
          <p:nvSpPr>
            <p:cNvPr id="1007651" name="Line 35"/>
            <p:cNvSpPr>
              <a:spLocks noChangeShapeType="1"/>
            </p:cNvSpPr>
            <p:nvPr/>
          </p:nvSpPr>
          <p:spPr bwMode="auto">
            <a:xfrm flipV="1">
              <a:off x="2256" y="2728"/>
              <a:ext cx="1200" cy="105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>
              <a:outerShdw blurRad="63500" dist="127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7652" name="Text Box 36"/>
            <p:cNvSpPr txBox="1">
              <a:spLocks noChangeArrowheads="1"/>
            </p:cNvSpPr>
            <p:nvPr/>
          </p:nvSpPr>
          <p:spPr bwMode="auto">
            <a:xfrm>
              <a:off x="3538" y="2798"/>
              <a:ext cx="18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First principal component</a:t>
              </a:r>
            </a:p>
          </p:txBody>
        </p:sp>
      </p:grpSp>
      <p:grpSp>
        <p:nvGrpSpPr>
          <p:cNvPr id="1007653" name="Group 37"/>
          <p:cNvGrpSpPr>
            <a:grpSpLocks/>
          </p:cNvGrpSpPr>
          <p:nvPr/>
        </p:nvGrpSpPr>
        <p:grpSpPr bwMode="auto">
          <a:xfrm>
            <a:off x="966788" y="4343400"/>
            <a:ext cx="3910012" cy="1143000"/>
            <a:chOff x="609" y="2736"/>
            <a:chExt cx="2463" cy="720"/>
          </a:xfrm>
        </p:grpSpPr>
        <p:sp>
          <p:nvSpPr>
            <p:cNvPr id="1007654" name="Line 38"/>
            <p:cNvSpPr>
              <a:spLocks noChangeShapeType="1"/>
            </p:cNvSpPr>
            <p:nvPr/>
          </p:nvSpPr>
          <p:spPr bwMode="auto">
            <a:xfrm rot="16200000" flipV="1">
              <a:off x="2629" y="3012"/>
              <a:ext cx="478" cy="409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round/>
              <a:headEnd/>
              <a:tailEnd type="triangle" w="med" len="med"/>
            </a:ln>
            <a:effectLst>
              <a:outerShdw blurRad="63500" dist="17961" dir="81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7655" name="Text Box 39"/>
            <p:cNvSpPr txBox="1">
              <a:spLocks noChangeArrowheads="1"/>
            </p:cNvSpPr>
            <p:nvPr/>
          </p:nvSpPr>
          <p:spPr bwMode="auto">
            <a:xfrm>
              <a:off x="609" y="2736"/>
              <a:ext cx="20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Second principal component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4276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0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0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LSA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600200"/>
            <a:ext cx="7772400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SVD</a:t>
            </a:r>
          </a:p>
          <a:p>
            <a:pPr lvl="1"/>
            <a:r>
              <a:rPr lang="en-US" dirty="0"/>
              <a:t>unique mathematical decomposition of a matrix into the product of three matrices:</a:t>
            </a:r>
          </a:p>
          <a:p>
            <a:pPr lvl="2"/>
            <a:r>
              <a:rPr lang="en-US" dirty="0"/>
              <a:t>two with orthonormal columns</a:t>
            </a:r>
          </a:p>
          <a:p>
            <a:pPr lvl="2"/>
            <a:r>
              <a:rPr lang="en-US" dirty="0"/>
              <a:t>one with singular values on the </a:t>
            </a:r>
            <a:r>
              <a:rPr lang="en-US" dirty="0" smtClean="0"/>
              <a:t>diagonal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reat it as a black box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tool for dimension reduction</a:t>
            </a:r>
          </a:p>
          <a:p>
            <a:pPr lvl="1"/>
            <a:r>
              <a:rPr lang="en-US" dirty="0"/>
              <a:t>similarity measure based on co-occurrence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finds optimal projection into low-dimensional space</a:t>
            </a:r>
          </a:p>
        </p:txBody>
      </p:sp>
    </p:spTree>
    <p:extLst>
      <p:ext uri="{BB962C8B-B14F-4D97-AF65-F5344CB8AC3E}">
        <p14:creationId xmlns:p14="http://schemas.microsoft.com/office/powerpoint/2010/main" val="143209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SVD</a:t>
            </a:r>
          </a:p>
          <a:p>
            <a:pPr lvl="1"/>
            <a:r>
              <a:rPr lang="en-US" dirty="0"/>
              <a:t>can be viewed as a method for </a:t>
            </a:r>
            <a:r>
              <a:rPr lang="en-US" dirty="0">
                <a:solidFill>
                  <a:srgbClr val="FF0000"/>
                </a:solidFill>
              </a:rPr>
              <a:t>rotating the </a:t>
            </a:r>
            <a:r>
              <a:rPr lang="en-US" dirty="0" smtClean="0">
                <a:solidFill>
                  <a:srgbClr val="FF0000"/>
                </a:solidFill>
              </a:rPr>
              <a:t>matrix axes</a:t>
            </a:r>
            <a:r>
              <a:rPr lang="en-US" dirty="0" smtClean="0"/>
              <a:t> </a:t>
            </a:r>
            <a:r>
              <a:rPr lang="en-US" dirty="0"/>
              <a:t>in n-dimensional space, so that the first axis runs along the direction of the largest variation among the documents </a:t>
            </a:r>
          </a:p>
          <a:p>
            <a:pPr lvl="2"/>
            <a:r>
              <a:rPr lang="en-US" dirty="0"/>
              <a:t>the second dimension runs along the direction with the second largest variation</a:t>
            </a:r>
          </a:p>
          <a:p>
            <a:pPr lvl="2"/>
            <a:r>
              <a:rPr lang="en-US" dirty="0"/>
              <a:t>and so on</a:t>
            </a:r>
          </a:p>
          <a:p>
            <a:pPr lvl="1"/>
            <a:r>
              <a:rPr lang="en-US" dirty="0"/>
              <a:t>generalized least-squares </a:t>
            </a:r>
            <a:r>
              <a:rPr lang="en-US" dirty="0" smtClean="0"/>
              <a:t>method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Cartoons follow…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93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087" name="Group 63"/>
          <p:cNvGrpSpPr>
            <a:grpSpLocks/>
          </p:cNvGrpSpPr>
          <p:nvPr/>
        </p:nvGrpSpPr>
        <p:grpSpPr bwMode="auto">
          <a:xfrm>
            <a:off x="4857750" y="4248150"/>
            <a:ext cx="3524250" cy="2012950"/>
            <a:chOff x="3060" y="2676"/>
            <a:chExt cx="2220" cy="1268"/>
          </a:xfrm>
        </p:grpSpPr>
        <p:sp>
          <p:nvSpPr>
            <p:cNvPr id="1025079" name="Line 55"/>
            <p:cNvSpPr>
              <a:spLocks noChangeShapeType="1"/>
            </p:cNvSpPr>
            <p:nvPr/>
          </p:nvSpPr>
          <p:spPr bwMode="auto">
            <a:xfrm flipH="1" flipV="1">
              <a:off x="3060" y="3813"/>
              <a:ext cx="60" cy="131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80" name="Line 56"/>
            <p:cNvSpPr>
              <a:spLocks noChangeShapeType="1"/>
            </p:cNvSpPr>
            <p:nvPr/>
          </p:nvSpPr>
          <p:spPr bwMode="auto">
            <a:xfrm>
              <a:off x="3216" y="3656"/>
              <a:ext cx="32" cy="7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81" name="Line 57"/>
            <p:cNvSpPr>
              <a:spLocks noChangeShapeType="1"/>
            </p:cNvSpPr>
            <p:nvPr/>
          </p:nvSpPr>
          <p:spPr bwMode="auto">
            <a:xfrm>
              <a:off x="3744" y="3320"/>
              <a:ext cx="52" cy="10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82" name="Line 58"/>
            <p:cNvSpPr>
              <a:spLocks noChangeShapeType="1"/>
            </p:cNvSpPr>
            <p:nvPr/>
          </p:nvSpPr>
          <p:spPr bwMode="auto">
            <a:xfrm>
              <a:off x="3828" y="3412"/>
              <a:ext cx="56" cy="10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83" name="Line 59"/>
            <p:cNvSpPr>
              <a:spLocks noChangeShapeType="1"/>
            </p:cNvSpPr>
            <p:nvPr/>
          </p:nvSpPr>
          <p:spPr bwMode="auto">
            <a:xfrm>
              <a:off x="4032" y="3080"/>
              <a:ext cx="76" cy="18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84" name="Line 60"/>
            <p:cNvSpPr>
              <a:spLocks noChangeShapeType="1"/>
            </p:cNvSpPr>
            <p:nvPr/>
          </p:nvSpPr>
          <p:spPr bwMode="auto">
            <a:xfrm>
              <a:off x="4416" y="2984"/>
              <a:ext cx="40" cy="8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85" name="Line 61"/>
            <p:cNvSpPr>
              <a:spLocks noChangeShapeType="1"/>
            </p:cNvSpPr>
            <p:nvPr/>
          </p:nvSpPr>
          <p:spPr bwMode="auto">
            <a:xfrm>
              <a:off x="4848" y="2696"/>
              <a:ext cx="56" cy="12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86" name="Line 62"/>
            <p:cNvSpPr>
              <a:spLocks noChangeShapeType="1"/>
            </p:cNvSpPr>
            <p:nvPr/>
          </p:nvSpPr>
          <p:spPr bwMode="auto">
            <a:xfrm flipH="1" flipV="1">
              <a:off x="5200" y="2676"/>
              <a:ext cx="80" cy="16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5077" name="Group 53"/>
          <p:cNvGrpSpPr>
            <a:grpSpLocks/>
          </p:cNvGrpSpPr>
          <p:nvPr/>
        </p:nvGrpSpPr>
        <p:grpSpPr bwMode="auto">
          <a:xfrm>
            <a:off x="381000" y="4178300"/>
            <a:ext cx="3429000" cy="2070100"/>
            <a:chOff x="240" y="2632"/>
            <a:chExt cx="2160" cy="1304"/>
          </a:xfrm>
        </p:grpSpPr>
        <p:sp>
          <p:nvSpPr>
            <p:cNvPr id="1025069" name="Line 45"/>
            <p:cNvSpPr>
              <a:spLocks noChangeShapeType="1"/>
            </p:cNvSpPr>
            <p:nvPr/>
          </p:nvSpPr>
          <p:spPr bwMode="auto">
            <a:xfrm flipV="1">
              <a:off x="240" y="3777"/>
              <a:ext cx="0" cy="159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70" name="Line 46"/>
            <p:cNvSpPr>
              <a:spLocks noChangeShapeType="1"/>
            </p:cNvSpPr>
            <p:nvPr/>
          </p:nvSpPr>
          <p:spPr bwMode="auto">
            <a:xfrm>
              <a:off x="336" y="3648"/>
              <a:ext cx="0" cy="9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71" name="Line 47"/>
            <p:cNvSpPr>
              <a:spLocks noChangeShapeType="1"/>
            </p:cNvSpPr>
            <p:nvPr/>
          </p:nvSpPr>
          <p:spPr bwMode="auto">
            <a:xfrm>
              <a:off x="864" y="3312"/>
              <a:ext cx="0" cy="14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72" name="Line 48"/>
            <p:cNvSpPr>
              <a:spLocks noChangeShapeType="1"/>
            </p:cNvSpPr>
            <p:nvPr/>
          </p:nvSpPr>
          <p:spPr bwMode="auto">
            <a:xfrm>
              <a:off x="1004" y="3376"/>
              <a:ext cx="0" cy="12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73" name="Line 49"/>
            <p:cNvSpPr>
              <a:spLocks noChangeShapeType="1"/>
            </p:cNvSpPr>
            <p:nvPr/>
          </p:nvSpPr>
          <p:spPr bwMode="auto">
            <a:xfrm>
              <a:off x="1152" y="3072"/>
              <a:ext cx="0" cy="24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74" name="Line 50"/>
            <p:cNvSpPr>
              <a:spLocks noChangeShapeType="1"/>
            </p:cNvSpPr>
            <p:nvPr/>
          </p:nvSpPr>
          <p:spPr bwMode="auto">
            <a:xfrm>
              <a:off x="1536" y="2976"/>
              <a:ext cx="0" cy="11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75" name="Line 51"/>
            <p:cNvSpPr>
              <a:spLocks noChangeShapeType="1"/>
            </p:cNvSpPr>
            <p:nvPr/>
          </p:nvSpPr>
          <p:spPr bwMode="auto">
            <a:xfrm>
              <a:off x="1968" y="2688"/>
              <a:ext cx="0" cy="17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76" name="Line 52"/>
            <p:cNvSpPr>
              <a:spLocks noChangeShapeType="1"/>
            </p:cNvSpPr>
            <p:nvPr/>
          </p:nvSpPr>
          <p:spPr bwMode="auto">
            <a:xfrm flipV="1">
              <a:off x="2400" y="2632"/>
              <a:ext cx="0" cy="20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Total Least Squares</a:t>
            </a:r>
          </a:p>
        </p:txBody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final least squares application</a:t>
            </a:r>
          </a:p>
          <a:p>
            <a:r>
              <a:rPr lang="en-US"/>
              <a:t>Fitting a line: vertical vs. perpendicular error</a:t>
            </a:r>
          </a:p>
        </p:txBody>
      </p:sp>
      <p:grpSp>
        <p:nvGrpSpPr>
          <p:cNvPr id="1025055" name="Group 31"/>
          <p:cNvGrpSpPr>
            <a:grpSpLocks/>
          </p:cNvGrpSpPr>
          <p:nvPr/>
        </p:nvGrpSpPr>
        <p:grpSpPr bwMode="auto">
          <a:xfrm>
            <a:off x="76200" y="3810000"/>
            <a:ext cx="4419600" cy="2514600"/>
            <a:chOff x="96" y="2304"/>
            <a:chExt cx="2784" cy="1584"/>
          </a:xfrm>
        </p:grpSpPr>
        <p:sp>
          <p:nvSpPr>
            <p:cNvPr id="1025054" name="Line 30"/>
            <p:cNvSpPr>
              <a:spLocks noChangeShapeType="1"/>
            </p:cNvSpPr>
            <p:nvPr/>
          </p:nvSpPr>
          <p:spPr bwMode="auto">
            <a:xfrm flipV="1">
              <a:off x="96" y="2304"/>
              <a:ext cx="2784" cy="14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0" name="Oval 6"/>
            <p:cNvSpPr>
              <a:spLocks noChangeArrowheads="1"/>
            </p:cNvSpPr>
            <p:nvPr/>
          </p:nvSpPr>
          <p:spPr bwMode="auto">
            <a:xfrm>
              <a:off x="1152" y="292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1" name="Oval 7"/>
            <p:cNvSpPr>
              <a:spLocks noChangeArrowheads="1"/>
            </p:cNvSpPr>
            <p:nvPr/>
          </p:nvSpPr>
          <p:spPr bwMode="auto">
            <a:xfrm>
              <a:off x="1584" y="297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2" name="Oval 8"/>
            <p:cNvSpPr>
              <a:spLocks noChangeArrowheads="1"/>
            </p:cNvSpPr>
            <p:nvPr/>
          </p:nvSpPr>
          <p:spPr bwMode="auto">
            <a:xfrm>
              <a:off x="1968" y="254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3" name="Oval 9"/>
            <p:cNvSpPr>
              <a:spLocks noChangeArrowheads="1"/>
            </p:cNvSpPr>
            <p:nvPr/>
          </p:nvSpPr>
          <p:spPr bwMode="auto">
            <a:xfrm>
              <a:off x="1008" y="3360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4" name="Oval 10"/>
            <p:cNvSpPr>
              <a:spLocks noChangeArrowheads="1"/>
            </p:cNvSpPr>
            <p:nvPr/>
          </p:nvSpPr>
          <p:spPr bwMode="auto">
            <a:xfrm>
              <a:off x="1536" y="283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5" name="Oval 11"/>
            <p:cNvSpPr>
              <a:spLocks noChangeArrowheads="1"/>
            </p:cNvSpPr>
            <p:nvPr/>
          </p:nvSpPr>
          <p:spPr bwMode="auto">
            <a:xfrm>
              <a:off x="864" y="316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6" name="Oval 12"/>
            <p:cNvSpPr>
              <a:spLocks noChangeArrowheads="1"/>
            </p:cNvSpPr>
            <p:nvPr/>
          </p:nvSpPr>
          <p:spPr bwMode="auto">
            <a:xfrm>
              <a:off x="720" y="3360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7" name="Oval 13"/>
            <p:cNvSpPr>
              <a:spLocks noChangeArrowheads="1"/>
            </p:cNvSpPr>
            <p:nvPr/>
          </p:nvSpPr>
          <p:spPr bwMode="auto">
            <a:xfrm>
              <a:off x="336" y="350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8" name="Oval 14"/>
            <p:cNvSpPr>
              <a:spLocks noChangeArrowheads="1"/>
            </p:cNvSpPr>
            <p:nvPr/>
          </p:nvSpPr>
          <p:spPr bwMode="auto">
            <a:xfrm>
              <a:off x="2688" y="235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9" name="Oval 15"/>
            <p:cNvSpPr>
              <a:spLocks noChangeArrowheads="1"/>
            </p:cNvSpPr>
            <p:nvPr/>
          </p:nvSpPr>
          <p:spPr bwMode="auto">
            <a:xfrm>
              <a:off x="2400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40" name="Oval 16"/>
            <p:cNvSpPr>
              <a:spLocks noChangeArrowheads="1"/>
            </p:cNvSpPr>
            <p:nvPr/>
          </p:nvSpPr>
          <p:spPr bwMode="auto">
            <a:xfrm>
              <a:off x="240" y="379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5056" name="Group 32"/>
          <p:cNvGrpSpPr>
            <a:grpSpLocks/>
          </p:cNvGrpSpPr>
          <p:nvPr/>
        </p:nvGrpSpPr>
        <p:grpSpPr bwMode="auto">
          <a:xfrm>
            <a:off x="4648200" y="3810000"/>
            <a:ext cx="4419600" cy="2514600"/>
            <a:chOff x="96" y="2304"/>
            <a:chExt cx="2784" cy="1584"/>
          </a:xfrm>
        </p:grpSpPr>
        <p:sp>
          <p:nvSpPr>
            <p:cNvPr id="1025057" name="Line 33"/>
            <p:cNvSpPr>
              <a:spLocks noChangeShapeType="1"/>
            </p:cNvSpPr>
            <p:nvPr/>
          </p:nvSpPr>
          <p:spPr bwMode="auto">
            <a:xfrm flipV="1">
              <a:off x="96" y="2304"/>
              <a:ext cx="2784" cy="14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58" name="Oval 34"/>
            <p:cNvSpPr>
              <a:spLocks noChangeArrowheads="1"/>
            </p:cNvSpPr>
            <p:nvPr/>
          </p:nvSpPr>
          <p:spPr bwMode="auto">
            <a:xfrm>
              <a:off x="1152" y="292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59" name="Oval 35"/>
            <p:cNvSpPr>
              <a:spLocks noChangeArrowheads="1"/>
            </p:cNvSpPr>
            <p:nvPr/>
          </p:nvSpPr>
          <p:spPr bwMode="auto">
            <a:xfrm>
              <a:off x="1584" y="297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60" name="Oval 36"/>
            <p:cNvSpPr>
              <a:spLocks noChangeArrowheads="1"/>
            </p:cNvSpPr>
            <p:nvPr/>
          </p:nvSpPr>
          <p:spPr bwMode="auto">
            <a:xfrm>
              <a:off x="1968" y="254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61" name="Oval 37"/>
            <p:cNvSpPr>
              <a:spLocks noChangeArrowheads="1"/>
            </p:cNvSpPr>
            <p:nvPr/>
          </p:nvSpPr>
          <p:spPr bwMode="auto">
            <a:xfrm>
              <a:off x="1008" y="3360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62" name="Oval 38"/>
            <p:cNvSpPr>
              <a:spLocks noChangeArrowheads="1"/>
            </p:cNvSpPr>
            <p:nvPr/>
          </p:nvSpPr>
          <p:spPr bwMode="auto">
            <a:xfrm>
              <a:off x="1536" y="283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63" name="Oval 39"/>
            <p:cNvSpPr>
              <a:spLocks noChangeArrowheads="1"/>
            </p:cNvSpPr>
            <p:nvPr/>
          </p:nvSpPr>
          <p:spPr bwMode="auto">
            <a:xfrm>
              <a:off x="864" y="316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64" name="Oval 40"/>
            <p:cNvSpPr>
              <a:spLocks noChangeArrowheads="1"/>
            </p:cNvSpPr>
            <p:nvPr/>
          </p:nvSpPr>
          <p:spPr bwMode="auto">
            <a:xfrm>
              <a:off x="720" y="3360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65" name="Oval 41"/>
            <p:cNvSpPr>
              <a:spLocks noChangeArrowheads="1"/>
            </p:cNvSpPr>
            <p:nvPr/>
          </p:nvSpPr>
          <p:spPr bwMode="auto">
            <a:xfrm>
              <a:off x="336" y="350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66" name="Oval 42"/>
            <p:cNvSpPr>
              <a:spLocks noChangeArrowheads="1"/>
            </p:cNvSpPr>
            <p:nvPr/>
          </p:nvSpPr>
          <p:spPr bwMode="auto">
            <a:xfrm>
              <a:off x="2688" y="235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67" name="Oval 43"/>
            <p:cNvSpPr>
              <a:spLocks noChangeArrowheads="1"/>
            </p:cNvSpPr>
            <p:nvPr/>
          </p:nvSpPr>
          <p:spPr bwMode="auto">
            <a:xfrm>
              <a:off x="2400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68" name="Oval 44"/>
            <p:cNvSpPr>
              <a:spLocks noChangeArrowheads="1"/>
            </p:cNvSpPr>
            <p:nvPr/>
          </p:nvSpPr>
          <p:spPr bwMode="auto">
            <a:xfrm>
              <a:off x="240" y="379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8390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(application for SVD)</a:t>
            </a:r>
            <a:endParaRPr lang="en-US" dirty="0"/>
          </a:p>
        </p:txBody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Principal Components Analysis (PCA): approximating a high-dimensional data set</a:t>
            </a:r>
            <a:br>
              <a:rPr lang="en-US"/>
            </a:br>
            <a:r>
              <a:rPr lang="en-US"/>
              <a:t>with a lower-dimensional subspace</a:t>
            </a:r>
          </a:p>
        </p:txBody>
      </p:sp>
      <p:grpSp>
        <p:nvGrpSpPr>
          <p:cNvPr id="1007620" name="Group 4"/>
          <p:cNvGrpSpPr>
            <a:grpSpLocks/>
          </p:cNvGrpSpPr>
          <p:nvPr/>
        </p:nvGrpSpPr>
        <p:grpSpPr bwMode="auto">
          <a:xfrm>
            <a:off x="3314700" y="3886200"/>
            <a:ext cx="2514600" cy="2514600"/>
            <a:chOff x="2112" y="2400"/>
            <a:chExt cx="1584" cy="1584"/>
          </a:xfrm>
        </p:grpSpPr>
        <p:sp>
          <p:nvSpPr>
            <p:cNvPr id="1007621" name="Line 5"/>
            <p:cNvSpPr>
              <a:spLocks noChangeShapeType="1"/>
            </p:cNvSpPr>
            <p:nvPr/>
          </p:nvSpPr>
          <p:spPr bwMode="auto">
            <a:xfrm flipV="1">
              <a:off x="2904" y="2400"/>
              <a:ext cx="0" cy="15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7622" name="Line 6"/>
            <p:cNvSpPr>
              <a:spLocks noChangeShapeType="1"/>
            </p:cNvSpPr>
            <p:nvPr/>
          </p:nvSpPr>
          <p:spPr bwMode="auto">
            <a:xfrm rot="5400000" flipV="1">
              <a:off x="2904" y="2400"/>
              <a:ext cx="0" cy="15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7623" name="Text Box 7"/>
          <p:cNvSpPr txBox="1">
            <a:spLocks noChangeArrowheads="1"/>
          </p:cNvSpPr>
          <p:nvPr/>
        </p:nvSpPr>
        <p:spPr bwMode="auto">
          <a:xfrm>
            <a:off x="5668963" y="5241925"/>
            <a:ext cx="1570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Original axes</a:t>
            </a:r>
          </a:p>
        </p:txBody>
      </p:sp>
      <p:grpSp>
        <p:nvGrpSpPr>
          <p:cNvPr id="1007624" name="Group 8"/>
          <p:cNvGrpSpPr>
            <a:grpSpLocks/>
          </p:cNvGrpSpPr>
          <p:nvPr/>
        </p:nvGrpSpPr>
        <p:grpSpPr bwMode="auto">
          <a:xfrm>
            <a:off x="2819400" y="4114800"/>
            <a:ext cx="2849563" cy="2514600"/>
            <a:chOff x="1776" y="2592"/>
            <a:chExt cx="1795" cy="1584"/>
          </a:xfrm>
        </p:grpSpPr>
        <p:sp>
          <p:nvSpPr>
            <p:cNvPr id="1007625" name="Text Box 9"/>
            <p:cNvSpPr txBox="1">
              <a:spLocks noChangeArrowheads="1"/>
            </p:cNvSpPr>
            <p:nvPr/>
          </p:nvSpPr>
          <p:spPr bwMode="auto">
            <a:xfrm>
              <a:off x="2304" y="369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26" name="Text Box 10"/>
            <p:cNvSpPr txBox="1">
              <a:spLocks noChangeArrowheads="1"/>
            </p:cNvSpPr>
            <p:nvPr/>
          </p:nvSpPr>
          <p:spPr bwMode="auto">
            <a:xfrm>
              <a:off x="2064" y="3744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27" name="Text Box 11"/>
            <p:cNvSpPr txBox="1">
              <a:spLocks noChangeArrowheads="1"/>
            </p:cNvSpPr>
            <p:nvPr/>
          </p:nvSpPr>
          <p:spPr bwMode="auto">
            <a:xfrm>
              <a:off x="3024" y="3168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28" name="Text Box 12"/>
            <p:cNvSpPr txBox="1">
              <a:spLocks noChangeArrowheads="1"/>
            </p:cNvSpPr>
            <p:nvPr/>
          </p:nvSpPr>
          <p:spPr bwMode="auto">
            <a:xfrm>
              <a:off x="2880" y="3024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29" name="Text Box 13"/>
            <p:cNvSpPr txBox="1">
              <a:spLocks noChangeArrowheads="1"/>
            </p:cNvSpPr>
            <p:nvPr/>
          </p:nvSpPr>
          <p:spPr bwMode="auto">
            <a:xfrm>
              <a:off x="2880" y="2832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30" name="Text Box 14"/>
            <p:cNvSpPr txBox="1">
              <a:spLocks noChangeArrowheads="1"/>
            </p:cNvSpPr>
            <p:nvPr/>
          </p:nvSpPr>
          <p:spPr bwMode="auto">
            <a:xfrm>
              <a:off x="3168" y="297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31" name="Text Box 15"/>
            <p:cNvSpPr txBox="1">
              <a:spLocks noChangeArrowheads="1"/>
            </p:cNvSpPr>
            <p:nvPr/>
          </p:nvSpPr>
          <p:spPr bwMode="auto">
            <a:xfrm>
              <a:off x="3120" y="273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32" name="Text Box 16"/>
            <p:cNvSpPr txBox="1">
              <a:spLocks noChangeArrowheads="1"/>
            </p:cNvSpPr>
            <p:nvPr/>
          </p:nvSpPr>
          <p:spPr bwMode="auto">
            <a:xfrm>
              <a:off x="3264" y="2784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33" name="Text Box 17"/>
            <p:cNvSpPr txBox="1">
              <a:spLocks noChangeArrowheads="1"/>
            </p:cNvSpPr>
            <p:nvPr/>
          </p:nvSpPr>
          <p:spPr bwMode="auto">
            <a:xfrm>
              <a:off x="3360" y="2592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34" name="Text Box 18"/>
            <p:cNvSpPr txBox="1">
              <a:spLocks noChangeArrowheads="1"/>
            </p:cNvSpPr>
            <p:nvPr/>
          </p:nvSpPr>
          <p:spPr bwMode="auto">
            <a:xfrm>
              <a:off x="2496" y="3072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35" name="Text Box 19"/>
            <p:cNvSpPr txBox="1">
              <a:spLocks noChangeArrowheads="1"/>
            </p:cNvSpPr>
            <p:nvPr/>
          </p:nvSpPr>
          <p:spPr bwMode="auto">
            <a:xfrm>
              <a:off x="2669" y="3264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36" name="Text Box 20"/>
            <p:cNvSpPr txBox="1">
              <a:spLocks noChangeArrowheads="1"/>
            </p:cNvSpPr>
            <p:nvPr/>
          </p:nvSpPr>
          <p:spPr bwMode="auto">
            <a:xfrm>
              <a:off x="2669" y="312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37" name="Text Box 21"/>
            <p:cNvSpPr txBox="1">
              <a:spLocks noChangeArrowheads="1"/>
            </p:cNvSpPr>
            <p:nvPr/>
          </p:nvSpPr>
          <p:spPr bwMode="auto">
            <a:xfrm>
              <a:off x="2774" y="3312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38" name="Text Box 22"/>
            <p:cNvSpPr txBox="1">
              <a:spLocks noChangeArrowheads="1"/>
            </p:cNvSpPr>
            <p:nvPr/>
          </p:nvSpPr>
          <p:spPr bwMode="auto">
            <a:xfrm>
              <a:off x="3120" y="2592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39" name="Text Box 23"/>
            <p:cNvSpPr txBox="1">
              <a:spLocks noChangeArrowheads="1"/>
            </p:cNvSpPr>
            <p:nvPr/>
          </p:nvSpPr>
          <p:spPr bwMode="auto">
            <a:xfrm>
              <a:off x="2669" y="2928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40" name="Text Box 24"/>
            <p:cNvSpPr txBox="1">
              <a:spLocks noChangeArrowheads="1"/>
            </p:cNvSpPr>
            <p:nvPr/>
          </p:nvSpPr>
          <p:spPr bwMode="auto">
            <a:xfrm>
              <a:off x="2496" y="3648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41" name="Text Box 25"/>
            <p:cNvSpPr txBox="1">
              <a:spLocks noChangeArrowheads="1"/>
            </p:cNvSpPr>
            <p:nvPr/>
          </p:nvSpPr>
          <p:spPr bwMode="auto">
            <a:xfrm>
              <a:off x="2256" y="336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42" name="Text Box 26"/>
            <p:cNvSpPr txBox="1">
              <a:spLocks noChangeArrowheads="1"/>
            </p:cNvSpPr>
            <p:nvPr/>
          </p:nvSpPr>
          <p:spPr bwMode="auto">
            <a:xfrm>
              <a:off x="2352" y="3504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43" name="Text Box 27"/>
            <p:cNvSpPr txBox="1">
              <a:spLocks noChangeArrowheads="1"/>
            </p:cNvSpPr>
            <p:nvPr/>
          </p:nvSpPr>
          <p:spPr bwMode="auto">
            <a:xfrm>
              <a:off x="2669" y="345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44" name="Text Box 28"/>
            <p:cNvSpPr txBox="1">
              <a:spLocks noChangeArrowheads="1"/>
            </p:cNvSpPr>
            <p:nvPr/>
          </p:nvSpPr>
          <p:spPr bwMode="auto">
            <a:xfrm>
              <a:off x="2496" y="3312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45" name="Text Box 29"/>
            <p:cNvSpPr txBox="1">
              <a:spLocks noChangeArrowheads="1"/>
            </p:cNvSpPr>
            <p:nvPr/>
          </p:nvSpPr>
          <p:spPr bwMode="auto">
            <a:xfrm>
              <a:off x="2448" y="3216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46" name="Text Box 30"/>
            <p:cNvSpPr txBox="1">
              <a:spLocks noChangeArrowheads="1"/>
            </p:cNvSpPr>
            <p:nvPr/>
          </p:nvSpPr>
          <p:spPr bwMode="auto">
            <a:xfrm>
              <a:off x="2880" y="336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47" name="Text Box 31"/>
            <p:cNvSpPr txBox="1">
              <a:spLocks noChangeArrowheads="1"/>
            </p:cNvSpPr>
            <p:nvPr/>
          </p:nvSpPr>
          <p:spPr bwMode="auto">
            <a:xfrm>
              <a:off x="2208" y="360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48" name="Text Box 32"/>
            <p:cNvSpPr txBox="1">
              <a:spLocks noChangeArrowheads="1"/>
            </p:cNvSpPr>
            <p:nvPr/>
          </p:nvSpPr>
          <p:spPr bwMode="auto">
            <a:xfrm>
              <a:off x="2112" y="3504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  <p:sp>
          <p:nvSpPr>
            <p:cNvPr id="1007649" name="Text Box 33"/>
            <p:cNvSpPr txBox="1">
              <a:spLocks noChangeArrowheads="1"/>
            </p:cNvSpPr>
            <p:nvPr/>
          </p:nvSpPr>
          <p:spPr bwMode="auto">
            <a:xfrm>
              <a:off x="1776" y="3926"/>
              <a:ext cx="8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Data points</a:t>
              </a:r>
            </a:p>
          </p:txBody>
        </p:sp>
      </p:grpSp>
      <p:grpSp>
        <p:nvGrpSpPr>
          <p:cNvPr id="1007650" name="Group 34"/>
          <p:cNvGrpSpPr>
            <a:grpSpLocks/>
          </p:cNvGrpSpPr>
          <p:nvPr/>
        </p:nvGrpSpPr>
        <p:grpSpPr bwMode="auto">
          <a:xfrm>
            <a:off x="3581400" y="4330700"/>
            <a:ext cx="4953000" cy="1676400"/>
            <a:chOff x="2256" y="2728"/>
            <a:chExt cx="3120" cy="1056"/>
          </a:xfrm>
        </p:grpSpPr>
        <p:sp>
          <p:nvSpPr>
            <p:cNvPr id="1007651" name="Line 35"/>
            <p:cNvSpPr>
              <a:spLocks noChangeShapeType="1"/>
            </p:cNvSpPr>
            <p:nvPr/>
          </p:nvSpPr>
          <p:spPr bwMode="auto">
            <a:xfrm flipV="1">
              <a:off x="2256" y="2728"/>
              <a:ext cx="1200" cy="105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>
              <a:outerShdw blurRad="63500" dist="127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7652" name="Text Box 36"/>
            <p:cNvSpPr txBox="1">
              <a:spLocks noChangeArrowheads="1"/>
            </p:cNvSpPr>
            <p:nvPr/>
          </p:nvSpPr>
          <p:spPr bwMode="auto">
            <a:xfrm>
              <a:off x="3538" y="2798"/>
              <a:ext cx="18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First principal component</a:t>
              </a:r>
            </a:p>
          </p:txBody>
        </p:sp>
      </p:grpSp>
      <p:grpSp>
        <p:nvGrpSpPr>
          <p:cNvPr id="1007653" name="Group 37"/>
          <p:cNvGrpSpPr>
            <a:grpSpLocks/>
          </p:cNvGrpSpPr>
          <p:nvPr/>
        </p:nvGrpSpPr>
        <p:grpSpPr bwMode="auto">
          <a:xfrm>
            <a:off x="966788" y="4343400"/>
            <a:ext cx="3910012" cy="1143000"/>
            <a:chOff x="609" y="2736"/>
            <a:chExt cx="2463" cy="720"/>
          </a:xfrm>
        </p:grpSpPr>
        <p:sp>
          <p:nvSpPr>
            <p:cNvPr id="1007654" name="Line 38"/>
            <p:cNvSpPr>
              <a:spLocks noChangeShapeType="1"/>
            </p:cNvSpPr>
            <p:nvPr/>
          </p:nvSpPr>
          <p:spPr bwMode="auto">
            <a:xfrm rot="16200000" flipV="1">
              <a:off x="2629" y="3012"/>
              <a:ext cx="478" cy="409"/>
            </a:xfrm>
            <a:prstGeom prst="line">
              <a:avLst/>
            </a:prstGeom>
            <a:noFill/>
            <a:ln w="25400">
              <a:solidFill>
                <a:srgbClr val="3399FF"/>
              </a:solidFill>
              <a:round/>
              <a:headEnd/>
              <a:tailEnd type="triangle" w="med" len="med"/>
            </a:ln>
            <a:effectLst>
              <a:outerShdw blurRad="63500" dist="17961" dir="81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7655" name="Text Box 39"/>
            <p:cNvSpPr txBox="1">
              <a:spLocks noChangeArrowheads="1"/>
            </p:cNvSpPr>
            <p:nvPr/>
          </p:nvSpPr>
          <p:spPr bwMode="auto">
            <a:xfrm>
              <a:off x="609" y="2736"/>
              <a:ext cx="20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Second principal component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125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0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0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of PCA</a:t>
            </a:r>
          </a:p>
        </p:txBody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495800"/>
          </a:xfrm>
        </p:spPr>
        <p:txBody>
          <a:bodyPr/>
          <a:lstStyle/>
          <a:p>
            <a:r>
              <a:rPr lang="en-US"/>
              <a:t>Compression: each new image can be approximated by projection onto first few principal components</a:t>
            </a:r>
          </a:p>
          <a:p>
            <a:r>
              <a:rPr lang="en-US"/>
              <a:t>Recognition: for a new image, project onto first few principal components, match feature vectors</a:t>
            </a:r>
          </a:p>
        </p:txBody>
      </p:sp>
    </p:spTree>
    <p:extLst>
      <p:ext uri="{BB962C8B-B14F-4D97-AF65-F5344CB8AC3E}">
        <p14:creationId xmlns:p14="http://schemas.microsoft.com/office/powerpoint/2010/main" val="202162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Mahout Workshop, Section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Allen Day, PhD</a:t>
            </a:r>
          </a:p>
          <a:p>
            <a:r>
              <a:rPr lang="en-US" dirty="0" smtClean="0"/>
              <a:t>MapR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6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PCA for Relighting</a:t>
            </a:r>
          </a:p>
        </p:txBody>
      </p:sp>
      <p:sp>
        <p:nvSpPr>
          <p:cNvPr id="103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Images under different illumination</a:t>
            </a:r>
          </a:p>
        </p:txBody>
      </p:sp>
      <p:pic>
        <p:nvPicPr>
          <p:cNvPr id="1036292" name="Picture 4" descr="C:\Documents and Settings\smr\My Documents\computing_class_s05\lecture10\ill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667000"/>
            <a:ext cx="8153400" cy="34671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293" name="Text Box 5"/>
          <p:cNvSpPr txBox="1">
            <a:spLocks noChangeArrowheads="1"/>
          </p:cNvSpPr>
          <p:nvPr/>
        </p:nvSpPr>
        <p:spPr bwMode="auto">
          <a:xfrm>
            <a:off x="6889750" y="6491288"/>
            <a:ext cx="225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7" rIns="91435" bIns="45717">
            <a:spAutoFit/>
          </a:bodyPr>
          <a:lstStyle/>
          <a:p>
            <a:r>
              <a:rPr lang="en-US" sz="1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[Matusik &amp; McMillan]</a:t>
            </a:r>
          </a:p>
        </p:txBody>
      </p:sp>
    </p:spTree>
    <p:extLst>
      <p:ext uri="{BB962C8B-B14F-4D97-AF65-F5344CB8AC3E}">
        <p14:creationId xmlns:p14="http://schemas.microsoft.com/office/powerpoint/2010/main" val="1917060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PCA for Relighting</a:t>
            </a:r>
          </a:p>
        </p:txBody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Images under different illumination</a:t>
            </a:r>
          </a:p>
          <a:p>
            <a:r>
              <a:rPr lang="en-US"/>
              <a:t>Most variation captured</a:t>
            </a:r>
            <a:br>
              <a:rPr lang="en-US"/>
            </a:br>
            <a:r>
              <a:rPr lang="en-US"/>
              <a:t>by first 5 principal</a:t>
            </a:r>
            <a:br>
              <a:rPr lang="en-US"/>
            </a:br>
            <a:r>
              <a:rPr lang="en-US"/>
              <a:t>components – can</a:t>
            </a:r>
            <a:br>
              <a:rPr lang="en-US"/>
            </a:br>
            <a:r>
              <a:rPr lang="en-US"/>
              <a:t>re-illuminate by</a:t>
            </a:r>
            <a:br>
              <a:rPr lang="en-US"/>
            </a:br>
            <a:r>
              <a:rPr lang="en-US"/>
              <a:t>combining only</a:t>
            </a:r>
            <a:br>
              <a:rPr lang="en-US"/>
            </a:br>
            <a:r>
              <a:rPr lang="en-US"/>
              <a:t>a few images</a:t>
            </a:r>
          </a:p>
        </p:txBody>
      </p:sp>
      <p:pic>
        <p:nvPicPr>
          <p:cNvPr id="1038340" name="Picture 4" descr="C:\Documents and Settings\smr\My Documents\computing_class_s05\lecture10\reill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063" y="2438400"/>
            <a:ext cx="4046537" cy="3954463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341" name="Text Box 5"/>
          <p:cNvSpPr txBox="1">
            <a:spLocks noChangeArrowheads="1"/>
          </p:cNvSpPr>
          <p:nvPr/>
        </p:nvSpPr>
        <p:spPr bwMode="auto">
          <a:xfrm>
            <a:off x="6889750" y="6491288"/>
            <a:ext cx="225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7" rIns="91435" bIns="45717">
            <a:spAutoFit/>
          </a:bodyPr>
          <a:lstStyle/>
          <a:p>
            <a:r>
              <a:rPr lang="en-US" sz="1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[Matusik &amp; McMillan]</a:t>
            </a:r>
          </a:p>
        </p:txBody>
      </p:sp>
    </p:spTree>
    <p:extLst>
      <p:ext uri="{BB962C8B-B14F-4D97-AF65-F5344CB8AC3E}">
        <p14:creationId xmlns:p14="http://schemas.microsoft.com/office/powerpoint/2010/main" val="2183314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PCA for DNA Microarrays</a:t>
            </a:r>
          </a:p>
        </p:txBody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53400" cy="4495800"/>
          </a:xfrm>
        </p:spPr>
        <p:txBody>
          <a:bodyPr/>
          <a:lstStyle/>
          <a:p>
            <a:r>
              <a:rPr lang="en-US"/>
              <a:t>Measure gene activation under different conditions</a:t>
            </a:r>
          </a:p>
        </p:txBody>
      </p:sp>
      <p:pic>
        <p:nvPicPr>
          <p:cNvPr id="1040388" name="Picture 4" descr="C:\Documents and Settings\smr\My Documents\computing_class_s05\lecture10\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362200"/>
            <a:ext cx="590550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389" name="Text Box 5"/>
          <p:cNvSpPr txBox="1">
            <a:spLocks noChangeArrowheads="1"/>
          </p:cNvSpPr>
          <p:nvPr/>
        </p:nvSpPr>
        <p:spPr bwMode="auto">
          <a:xfrm>
            <a:off x="7650163" y="6491288"/>
            <a:ext cx="1493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7" rIns="91435" bIns="45717">
            <a:spAutoFit/>
          </a:bodyPr>
          <a:lstStyle/>
          <a:p>
            <a:r>
              <a:rPr lang="en-US" sz="1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[Troyanskaya]</a:t>
            </a:r>
          </a:p>
        </p:txBody>
      </p:sp>
    </p:spTree>
    <p:extLst>
      <p:ext uri="{BB962C8B-B14F-4D97-AF65-F5344CB8AC3E}">
        <p14:creationId xmlns:p14="http://schemas.microsoft.com/office/powerpoint/2010/main" val="1220922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414" name="Picture 6" descr="C:\Documents and Settings\smr\My Documents\computing_class_s05\lecture10\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2392363"/>
            <a:ext cx="5848350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PCA for DNA Microarrays</a:t>
            </a:r>
          </a:p>
        </p:txBody>
      </p:sp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57361"/>
            <a:ext cx="8153400" cy="4495800"/>
          </a:xfrm>
        </p:spPr>
        <p:txBody>
          <a:bodyPr/>
          <a:lstStyle/>
          <a:p>
            <a:r>
              <a:rPr lang="en-US" dirty="0"/>
              <a:t>Measure gene activation under different conditions</a:t>
            </a:r>
          </a:p>
        </p:txBody>
      </p:sp>
      <p:sp>
        <p:nvSpPr>
          <p:cNvPr id="1041413" name="Text Box 5"/>
          <p:cNvSpPr txBox="1">
            <a:spLocks noChangeArrowheads="1"/>
          </p:cNvSpPr>
          <p:nvPr/>
        </p:nvSpPr>
        <p:spPr bwMode="auto">
          <a:xfrm>
            <a:off x="7650163" y="6491288"/>
            <a:ext cx="1493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7" rIns="91435" bIns="45717">
            <a:spAutoFit/>
          </a:bodyPr>
          <a:lstStyle/>
          <a:p>
            <a:r>
              <a:rPr lang="en-US" sz="1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[Troyanskaya]</a:t>
            </a:r>
          </a:p>
        </p:txBody>
      </p:sp>
    </p:spTree>
    <p:extLst>
      <p:ext uri="{BB962C8B-B14F-4D97-AF65-F5344CB8AC3E}">
        <p14:creationId xmlns:p14="http://schemas.microsoft.com/office/powerpoint/2010/main" val="2962615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PCA for DNA Microarrays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PCA shows patterns of correlated activation</a:t>
            </a:r>
          </a:p>
          <a:p>
            <a:pPr lvl="2"/>
            <a:r>
              <a:rPr lang="en-US" dirty="0"/>
              <a:t>Genes with same pattern might have similar function</a:t>
            </a:r>
          </a:p>
        </p:txBody>
      </p:sp>
      <p:pic>
        <p:nvPicPr>
          <p:cNvPr id="1042436" name="Picture 4" descr="C:\Documents and Settings\smr\My Documents\computing_class_s05\lecture10\kluwer200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57500"/>
            <a:ext cx="5467350" cy="383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437" name="Text Box 5"/>
          <p:cNvSpPr txBox="1">
            <a:spLocks noChangeArrowheads="1"/>
          </p:cNvSpPr>
          <p:nvPr/>
        </p:nvSpPr>
        <p:spPr bwMode="auto">
          <a:xfrm>
            <a:off x="7859713" y="6491288"/>
            <a:ext cx="1284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7" rIns="91435" bIns="45717">
            <a:spAutoFit/>
          </a:bodyPr>
          <a:lstStyle/>
          <a:p>
            <a:r>
              <a:rPr lang="en-US" sz="1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[Wall et al.]</a:t>
            </a:r>
          </a:p>
        </p:txBody>
      </p:sp>
    </p:spTree>
    <p:extLst>
      <p:ext uri="{BB962C8B-B14F-4D97-AF65-F5344CB8AC3E}">
        <p14:creationId xmlns:p14="http://schemas.microsoft.com/office/powerpoint/2010/main" val="3559688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PCA for DNA Microarrays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PCA shows patterns of correlated activation</a:t>
            </a:r>
          </a:p>
          <a:p>
            <a:pPr lvl="1"/>
            <a:r>
              <a:rPr lang="en-US"/>
              <a:t>Genes with same pattern might have similar function</a:t>
            </a:r>
          </a:p>
        </p:txBody>
      </p:sp>
      <p:sp>
        <p:nvSpPr>
          <p:cNvPr id="1043461" name="Text Box 5"/>
          <p:cNvSpPr txBox="1">
            <a:spLocks noChangeArrowheads="1"/>
          </p:cNvSpPr>
          <p:nvPr/>
        </p:nvSpPr>
        <p:spPr bwMode="auto">
          <a:xfrm>
            <a:off x="7859713" y="6491288"/>
            <a:ext cx="1284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7" rIns="91435" bIns="45717">
            <a:spAutoFit/>
          </a:bodyPr>
          <a:lstStyle/>
          <a:p>
            <a:r>
              <a:rPr lang="en-US" sz="1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[Wall et al.]</a:t>
            </a:r>
          </a:p>
        </p:txBody>
      </p:sp>
      <p:pic>
        <p:nvPicPr>
          <p:cNvPr id="1043462" name="Picture 6" descr="C:\Documents and Settings\smr\My Documents\computing_class_s05\lecture10\kluwer2002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2" r="50000" b="1721"/>
          <a:stretch>
            <a:fillRect/>
          </a:stretch>
        </p:blipFill>
        <p:spPr bwMode="auto">
          <a:xfrm>
            <a:off x="2667000" y="2935288"/>
            <a:ext cx="3810000" cy="369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6488668"/>
            <a:ext cx="169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Day, et 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367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PCA on Faces: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Eigenfaces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pic>
        <p:nvPicPr>
          <p:cNvPr id="983044" name="Picture 4" descr="C:\My Documents\vision_s02\lecture19_recognition\db_eigfacessma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0"/>
            <a:ext cx="4222750" cy="422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3045" name="Text Box 5"/>
          <p:cNvSpPr txBox="1">
            <a:spLocks noChangeArrowheads="1"/>
          </p:cNvSpPr>
          <p:nvPr/>
        </p:nvSpPr>
        <p:spPr bwMode="auto">
          <a:xfrm>
            <a:off x="228600" y="1905000"/>
            <a:ext cx="10366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7" rIns="91435" bIns="45717">
            <a:spAutoFit/>
          </a:bodyPr>
          <a:lstStyle/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Average</a:t>
            </a:r>
            <a:b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face</a:t>
            </a:r>
          </a:p>
        </p:txBody>
      </p:sp>
      <p:sp>
        <p:nvSpPr>
          <p:cNvPr id="983046" name="Text Box 6"/>
          <p:cNvSpPr txBox="1">
            <a:spLocks noChangeArrowheads="1"/>
          </p:cNvSpPr>
          <p:nvPr/>
        </p:nvSpPr>
        <p:spPr bwMode="auto">
          <a:xfrm>
            <a:off x="7239000" y="1828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7" rIns="91435" bIns="45717">
            <a:spAutoFit/>
          </a:bodyPr>
          <a:lstStyle/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047" name="Text Box 7"/>
          <p:cNvSpPr txBox="1">
            <a:spLocks noChangeArrowheads="1"/>
          </p:cNvSpPr>
          <p:nvPr/>
        </p:nvSpPr>
        <p:spPr bwMode="auto">
          <a:xfrm>
            <a:off x="4572000" y="1676400"/>
            <a:ext cx="2917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7" rIns="91435" bIns="45717">
            <a:spAutoFit/>
          </a:bodyPr>
          <a:lstStyle/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First principal component</a:t>
            </a:r>
          </a:p>
        </p:txBody>
      </p:sp>
      <p:sp>
        <p:nvSpPr>
          <p:cNvPr id="983048" name="Line 8"/>
          <p:cNvSpPr>
            <a:spLocks noChangeShapeType="1"/>
          </p:cNvSpPr>
          <p:nvPr/>
        </p:nvSpPr>
        <p:spPr bwMode="auto">
          <a:xfrm flipH="1">
            <a:off x="3733800" y="1905000"/>
            <a:ext cx="838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49" name="Line 9"/>
          <p:cNvSpPr>
            <a:spLocks noChangeShapeType="1"/>
          </p:cNvSpPr>
          <p:nvPr/>
        </p:nvSpPr>
        <p:spPr bwMode="auto">
          <a:xfrm>
            <a:off x="1066800" y="2362200"/>
            <a:ext cx="762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50" name="Text Box 10"/>
          <p:cNvSpPr txBox="1">
            <a:spLocks noChangeArrowheads="1"/>
          </p:cNvSpPr>
          <p:nvPr/>
        </p:nvSpPr>
        <p:spPr bwMode="auto">
          <a:xfrm>
            <a:off x="7218363" y="3476625"/>
            <a:ext cx="15001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7" rIns="91435" bIns="45717">
            <a:spAutoFit/>
          </a:bodyPr>
          <a:lstStyle/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Other</a:t>
            </a:r>
            <a:b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components</a:t>
            </a:r>
          </a:p>
        </p:txBody>
      </p:sp>
      <p:sp>
        <p:nvSpPr>
          <p:cNvPr id="983051" name="Line 11"/>
          <p:cNvSpPr>
            <a:spLocks noChangeShapeType="1"/>
          </p:cNvSpPr>
          <p:nvPr/>
        </p:nvSpPr>
        <p:spPr bwMode="auto">
          <a:xfrm flipH="1" flipV="1">
            <a:off x="6248400" y="31242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52" name="Line 12"/>
          <p:cNvSpPr>
            <a:spLocks noChangeShapeType="1"/>
          </p:cNvSpPr>
          <p:nvPr/>
        </p:nvSpPr>
        <p:spPr bwMode="auto">
          <a:xfrm flipH="1">
            <a:off x="6248400" y="3733800"/>
            <a:ext cx="990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53" name="Line 13"/>
          <p:cNvSpPr>
            <a:spLocks noChangeShapeType="1"/>
          </p:cNvSpPr>
          <p:nvPr/>
        </p:nvSpPr>
        <p:spPr bwMode="auto">
          <a:xfrm flipH="1">
            <a:off x="6324600" y="3733800"/>
            <a:ext cx="9144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54" name="Text Box 14"/>
          <p:cNvSpPr txBox="1">
            <a:spLocks noChangeArrowheads="1"/>
          </p:cNvSpPr>
          <p:nvPr/>
        </p:nvSpPr>
        <p:spPr bwMode="auto">
          <a:xfrm>
            <a:off x="6400800" y="5257800"/>
            <a:ext cx="257651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7" rIns="91435" bIns="45717">
            <a:spAutoFit/>
          </a:bodyPr>
          <a:lstStyle/>
          <a:p>
            <a:pPr algn="r"/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For all except average,</a:t>
            </a:r>
            <a:b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ja-JP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“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gray</a:t>
            </a:r>
            <a:r>
              <a:rPr lang="ja-JP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”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= 0,</a:t>
            </a:r>
            <a:b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ja-JP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“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white</a:t>
            </a:r>
            <a:r>
              <a:rPr lang="ja-JP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”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&gt; 0,</a:t>
            </a:r>
          </a:p>
          <a:p>
            <a:pPr algn="r"/>
            <a:r>
              <a:rPr lang="ja-JP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“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black</a:t>
            </a:r>
            <a:r>
              <a:rPr lang="ja-JP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”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&lt; 0</a:t>
            </a:r>
          </a:p>
        </p:txBody>
      </p:sp>
    </p:spTree>
    <p:extLst>
      <p:ext uri="{BB962C8B-B14F-4D97-AF65-F5344CB8AC3E}">
        <p14:creationId xmlns:p14="http://schemas.microsoft.com/office/powerpoint/2010/main" val="805138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SVD Exercise, 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14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4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0"/>
            <a:ext cx="4205773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91178" y="2010741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91178" y="3026170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91178" y="1028874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91178" y="34678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198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6 </a:t>
            </a:r>
            <a:r>
              <a:rPr lang="en-US" smtClean="0"/>
              <a:t>(this one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25450" y="2022968"/>
            <a:ext cx="905093" cy="777717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25450" y="4003292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91178" y="5007383"/>
            <a:ext cx="905093" cy="7777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4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LSA &amp; SVD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Latent Semantic </a:t>
            </a:r>
            <a:r>
              <a:rPr lang="en-US" dirty="0" smtClean="0"/>
              <a:t>Analysis and Singular </a:t>
            </a:r>
            <a:r>
              <a:rPr lang="en-US" dirty="0"/>
              <a:t>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422489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LSA – Applications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Has proved to be a valuable tool in many areas of NLP as well as IR</a:t>
            </a:r>
          </a:p>
          <a:p>
            <a:pPr lvl="1"/>
            <a:r>
              <a:rPr lang="en-US"/>
              <a:t>summarization</a:t>
            </a:r>
          </a:p>
          <a:p>
            <a:pPr lvl="1"/>
            <a:r>
              <a:rPr lang="en-US"/>
              <a:t>cross-language IR</a:t>
            </a:r>
          </a:p>
          <a:p>
            <a:pPr lvl="1"/>
            <a:r>
              <a:rPr lang="en-US"/>
              <a:t>topics segmentation</a:t>
            </a:r>
          </a:p>
          <a:p>
            <a:pPr lvl="1"/>
            <a:r>
              <a:rPr lang="en-US"/>
              <a:t>text classification</a:t>
            </a:r>
          </a:p>
          <a:p>
            <a:pPr lvl="1"/>
            <a:r>
              <a:rPr lang="en-US"/>
              <a:t>question answering</a:t>
            </a:r>
          </a:p>
          <a:p>
            <a:pPr lvl="1"/>
            <a:r>
              <a:rPr lang="en-US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182467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vector space method</a:t>
            </a:r>
          </a:p>
          <a:p>
            <a:pPr lvl="1"/>
            <a:r>
              <a:rPr lang="en-US"/>
              <a:t>term (rows) by document (columns) matrix, based on occurrence</a:t>
            </a:r>
          </a:p>
          <a:p>
            <a:pPr lvl="1"/>
            <a:r>
              <a:rPr lang="en-US"/>
              <a:t>translate into vectors in a vector space</a:t>
            </a:r>
          </a:p>
          <a:p>
            <a:pPr lvl="2"/>
            <a:r>
              <a:rPr lang="en-US"/>
              <a:t>one vector for each document</a:t>
            </a:r>
          </a:p>
          <a:p>
            <a:pPr lvl="1"/>
            <a:r>
              <a:rPr lang="en-US"/>
              <a:t>cosine to measure distance between vectors (documents)</a:t>
            </a:r>
          </a:p>
          <a:p>
            <a:pPr lvl="2"/>
            <a:r>
              <a:rPr lang="en-US"/>
              <a:t>small angle = large cosine = similar</a:t>
            </a:r>
          </a:p>
          <a:p>
            <a:pPr lvl="2"/>
            <a:r>
              <a:rPr lang="en-US"/>
              <a:t>large angle = small cosine = dissimilar</a:t>
            </a:r>
          </a:p>
        </p:txBody>
      </p:sp>
    </p:spTree>
    <p:extLst>
      <p:ext uri="{BB962C8B-B14F-4D97-AF65-F5344CB8AC3E}">
        <p14:creationId xmlns:p14="http://schemas.microsoft.com/office/powerpoint/2010/main" val="260224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quick diversion</a:t>
            </a:r>
          </a:p>
          <a:p>
            <a:r>
              <a:rPr lang="en-US"/>
              <a:t>Standard measures in IR</a:t>
            </a:r>
          </a:p>
          <a:p>
            <a:pPr lvl="1"/>
            <a:r>
              <a:rPr lang="en-US"/>
              <a:t>Precision: portion of selected items that the system got right</a:t>
            </a:r>
          </a:p>
          <a:p>
            <a:pPr lvl="1"/>
            <a:r>
              <a:rPr lang="en-US"/>
              <a:t>Recall: portion of the target items that the system selected</a:t>
            </a:r>
          </a:p>
        </p:txBody>
      </p:sp>
    </p:spTree>
    <p:extLst>
      <p:ext uri="{BB962C8B-B14F-4D97-AF65-F5344CB8AC3E}">
        <p14:creationId xmlns:p14="http://schemas.microsoft.com/office/powerpoint/2010/main" val="315348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problems that arose using the vector space model:</a:t>
            </a:r>
          </a:p>
          <a:p>
            <a:pPr lvl="1"/>
            <a:r>
              <a:rPr lang="en-US"/>
              <a:t>synonymy: many ways to refer to the same object, e.g. car and automobile</a:t>
            </a:r>
          </a:p>
          <a:p>
            <a:pPr lvl="2"/>
            <a:r>
              <a:rPr lang="en-US"/>
              <a:t>leads to poor recall</a:t>
            </a:r>
          </a:p>
          <a:p>
            <a:pPr lvl="1"/>
            <a:r>
              <a:rPr lang="en-US"/>
              <a:t>polysemy: most words have more than one distinct meaning, e.g.model, python, chip</a:t>
            </a:r>
          </a:p>
          <a:p>
            <a:pPr lvl="2"/>
            <a:r>
              <a:rPr lang="en-US"/>
              <a:t>leads to poor precision</a:t>
            </a:r>
          </a:p>
        </p:txBody>
      </p:sp>
    </p:spTree>
    <p:extLst>
      <p:ext uri="{BB962C8B-B14F-4D97-AF65-F5344CB8AC3E}">
        <p14:creationId xmlns:p14="http://schemas.microsoft.com/office/powerpoint/2010/main" val="131872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71600"/>
            <a:ext cx="7772400" cy="4724400"/>
          </a:xfrm>
        </p:spPr>
        <p:txBody>
          <a:bodyPr/>
          <a:lstStyle/>
          <a:p>
            <a:r>
              <a:rPr lang="en-US"/>
              <a:t>Example: Vector Space Model</a:t>
            </a:r>
          </a:p>
          <a:p>
            <a:pPr lvl="1"/>
            <a:r>
              <a:rPr lang="en-US"/>
              <a:t> (from Lillian Lee)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447800" y="2819400"/>
            <a:ext cx="1524000" cy="2667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auto</a:t>
            </a:r>
          </a:p>
          <a:p>
            <a:pPr algn="ctr"/>
            <a:r>
              <a:rPr lang="en-US">
                <a:latin typeface="Times New Roman" charset="0"/>
              </a:rPr>
              <a:t>engine</a:t>
            </a:r>
          </a:p>
          <a:p>
            <a:pPr algn="ctr"/>
            <a:r>
              <a:rPr lang="en-US">
                <a:latin typeface="Times New Roman" charset="0"/>
              </a:rPr>
              <a:t>bonnet</a:t>
            </a:r>
          </a:p>
          <a:p>
            <a:pPr algn="ctr"/>
            <a:r>
              <a:rPr lang="en-US">
                <a:latin typeface="Times New Roman" charset="0"/>
              </a:rPr>
              <a:t>tyres</a:t>
            </a:r>
          </a:p>
          <a:p>
            <a:pPr algn="ctr"/>
            <a:r>
              <a:rPr lang="en-US">
                <a:latin typeface="Times New Roman" charset="0"/>
              </a:rPr>
              <a:t>lorry</a:t>
            </a:r>
          </a:p>
          <a:p>
            <a:pPr algn="ctr"/>
            <a:r>
              <a:rPr lang="en-US">
                <a:latin typeface="Times New Roman" charset="0"/>
              </a:rPr>
              <a:t>boot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3657600" y="2819400"/>
            <a:ext cx="1524000" cy="2667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car</a:t>
            </a:r>
          </a:p>
          <a:p>
            <a:pPr algn="ctr"/>
            <a:r>
              <a:rPr lang="en-US">
                <a:latin typeface="Times New Roman" charset="0"/>
              </a:rPr>
              <a:t>emissions</a:t>
            </a:r>
          </a:p>
          <a:p>
            <a:pPr algn="ctr"/>
            <a:r>
              <a:rPr lang="en-US">
                <a:latin typeface="Times New Roman" charset="0"/>
              </a:rPr>
              <a:t>hood </a:t>
            </a:r>
          </a:p>
          <a:p>
            <a:pPr algn="ctr"/>
            <a:r>
              <a:rPr lang="en-US">
                <a:latin typeface="Times New Roman" charset="0"/>
              </a:rPr>
              <a:t>make</a:t>
            </a:r>
          </a:p>
          <a:p>
            <a:pPr algn="ctr"/>
            <a:r>
              <a:rPr lang="en-US">
                <a:latin typeface="Times New Roman" charset="0"/>
              </a:rPr>
              <a:t>model</a:t>
            </a:r>
          </a:p>
          <a:p>
            <a:pPr algn="ctr"/>
            <a:r>
              <a:rPr lang="en-US">
                <a:latin typeface="Times New Roman" charset="0"/>
              </a:rPr>
              <a:t>trunk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5943600" y="2819400"/>
            <a:ext cx="1524000" cy="2667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make</a:t>
            </a:r>
          </a:p>
          <a:p>
            <a:pPr algn="ctr"/>
            <a:r>
              <a:rPr lang="en-US">
                <a:latin typeface="Times New Roman" charset="0"/>
              </a:rPr>
              <a:t>hidden</a:t>
            </a:r>
          </a:p>
          <a:p>
            <a:pPr algn="ctr"/>
            <a:r>
              <a:rPr lang="en-US">
                <a:latin typeface="Times New Roman" charset="0"/>
              </a:rPr>
              <a:t>Markov</a:t>
            </a:r>
          </a:p>
          <a:p>
            <a:pPr algn="ctr"/>
            <a:r>
              <a:rPr lang="en-US">
                <a:latin typeface="Times New Roman" charset="0"/>
              </a:rPr>
              <a:t>model</a:t>
            </a:r>
          </a:p>
          <a:p>
            <a:pPr algn="ctr"/>
            <a:r>
              <a:rPr lang="en-US">
                <a:latin typeface="Times New Roman" charset="0"/>
              </a:rPr>
              <a:t>emissions</a:t>
            </a:r>
          </a:p>
          <a:p>
            <a:pPr algn="ctr"/>
            <a:r>
              <a:rPr lang="en-US">
                <a:latin typeface="Times New Roman" charset="0"/>
              </a:rPr>
              <a:t>normalize</a:t>
            </a:r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2590800" y="3276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2667000" y="3962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2514600" y="5105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 flipH="1">
            <a:off x="4876800" y="3276600"/>
            <a:ext cx="1371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 flipH="1">
            <a:off x="4876800" y="44196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 flipH="1" flipV="1">
            <a:off x="5105400" y="36576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1981200" y="5638800"/>
            <a:ext cx="228600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imes New Roman" charset="0"/>
              </a:rPr>
              <a:t>Synonymy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Times New Roman" charset="0"/>
              </a:rPr>
              <a:t>Will have small cosine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Times New Roman" charset="0"/>
              </a:rPr>
              <a:t>but are related</a:t>
            </a:r>
            <a:endParaRPr lang="en-US">
              <a:latin typeface="Times New Roman" charset="0"/>
            </a:endParaRPr>
          </a:p>
        </p:txBody>
      </p: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4876800" y="5638800"/>
            <a:ext cx="266700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imes New Roman" charset="0"/>
              </a:rPr>
              <a:t>Polysemy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Times New Roman" charset="0"/>
              </a:rPr>
              <a:t>Will have large cosine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Times New Roman" charset="0"/>
              </a:rPr>
              <a:t>but not truly related</a:t>
            </a:r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51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871</Words>
  <Application>Microsoft Macintosh PowerPoint</Application>
  <PresentationFormat>On-screen Show (4:3)</PresentationFormat>
  <Paragraphs>219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Mahout Workshop, Section 6</vt:lpstr>
      <vt:lpstr>PowerPoint Presentation</vt:lpstr>
      <vt:lpstr>LSA &amp; SVD</vt:lpstr>
      <vt:lpstr>LSA – Applications</vt:lpstr>
      <vt:lpstr>The Problem</vt:lpstr>
      <vt:lpstr>The Problem</vt:lpstr>
      <vt:lpstr>The Problem</vt:lpstr>
      <vt:lpstr>The Problem</vt:lpstr>
      <vt:lpstr>LSA</vt:lpstr>
      <vt:lpstr>LSA</vt:lpstr>
      <vt:lpstr>LSA</vt:lpstr>
      <vt:lpstr>PowerPoint Presentation</vt:lpstr>
      <vt:lpstr>PCA (application for SVD)</vt:lpstr>
      <vt:lpstr>LSA</vt:lpstr>
      <vt:lpstr>LSA</vt:lpstr>
      <vt:lpstr>Total Least Squares</vt:lpstr>
      <vt:lpstr>PCA (application for SVD)</vt:lpstr>
      <vt:lpstr>Uses of PCA</vt:lpstr>
      <vt:lpstr>PCA for Relighting</vt:lpstr>
      <vt:lpstr>PCA for Relighting</vt:lpstr>
      <vt:lpstr>PCA for DNA Microarrays</vt:lpstr>
      <vt:lpstr>PCA for DNA Microarrays</vt:lpstr>
      <vt:lpstr>PCA for DNA Microarrays</vt:lpstr>
      <vt:lpstr>PCA for DNA Microarrays</vt:lpstr>
      <vt:lpstr>PCA on Faces: “Eigenfaces”</vt:lpstr>
      <vt:lpstr>SVD Exercise, Part 1</vt:lpstr>
      <vt:lpstr>PowerPoint Presentation</vt:lpstr>
    </vt:vector>
  </TitlesOfParts>
  <Company>MapR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 Day</dc:creator>
  <cp:lastModifiedBy>Allen Day</cp:lastModifiedBy>
  <cp:revision>26</cp:revision>
  <dcterms:created xsi:type="dcterms:W3CDTF">2013-04-15T00:46:36Z</dcterms:created>
  <dcterms:modified xsi:type="dcterms:W3CDTF">2013-04-17T18:37:51Z</dcterms:modified>
</cp:coreProperties>
</file>