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5" r:id="rId29"/>
    <p:sldId id="283" r:id="rId30"/>
    <p:sldId id="29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5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y@maprtech.com" TargetMode="External"/><Relationship Id="rId3" Type="http://schemas.openxmlformats.org/officeDocument/2006/relationships/hyperlink" Target="mailto:allenday@allenday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lenday/mapr-text-analysi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Hadoop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MapReduce, Hadoop, Cascading, Pig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Interpreted Languages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SQL, Pig, Bash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Linear Algebra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Matrices, Vectors, Sparse vs. Dense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Matrix Multiplication</a:t>
            </a:r>
          </a:p>
          <a:p>
            <a:r>
              <a:rPr lang="en-US" dirty="0" smtClean="0"/>
              <a:t>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5859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Technical Prerequisites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Let’s build something useful</a:t>
            </a:r>
          </a:p>
          <a:p>
            <a:pPr lvl="1"/>
            <a:r>
              <a:rPr lang="en-US" dirty="0" smtClean="0"/>
              <a:t>Straw man proposal: a simple search engine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4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565434" y="5693590"/>
            <a:ext cx="465081" cy="31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65434" y="1699438"/>
            <a:ext cx="465081" cy="31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0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Technical Prerequisites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Objectives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4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Mahout intro</a:t>
            </a:r>
          </a:p>
          <a:p>
            <a:pPr lvl="1"/>
            <a:r>
              <a:rPr lang="en-US" dirty="0" smtClean="0"/>
              <a:t>Clustering Intro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Clustering Quality</a:t>
            </a:r>
          </a:p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Canopy Clustering</a:t>
            </a:r>
          </a:p>
          <a:p>
            <a:pPr lvl="1"/>
            <a:r>
              <a:rPr lang="en-US" dirty="0" smtClean="0"/>
              <a:t>Document Normalization /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Corpus Normalization</a:t>
            </a:r>
          </a:p>
          <a:p>
            <a:pPr lvl="1"/>
            <a:r>
              <a:rPr lang="en-US" dirty="0" smtClean="0"/>
              <a:t>Classification Intro</a:t>
            </a:r>
          </a:p>
        </p:txBody>
      </p:sp>
    </p:spTree>
    <p:extLst>
      <p:ext uri="{BB962C8B-B14F-4D97-AF65-F5344CB8AC3E}">
        <p14:creationId xmlns:p14="http://schemas.microsoft.com/office/powerpoint/2010/main" val="246676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3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Dimension Reduction Intro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Day 4</a:t>
            </a:r>
          </a:p>
          <a:p>
            <a:pPr lvl="1"/>
            <a:r>
              <a:rPr lang="en-US" dirty="0" smtClean="0"/>
              <a:t>Feature Co-occurrence</a:t>
            </a:r>
          </a:p>
          <a:p>
            <a:pPr lvl="1"/>
            <a:r>
              <a:rPr lang="en-US" dirty="0" smtClean="0"/>
              <a:t>Statistically Interesting Phrases</a:t>
            </a:r>
          </a:p>
          <a:p>
            <a:pPr lvl="1"/>
            <a:r>
              <a:rPr lang="en-US" dirty="0" smtClean="0"/>
              <a:t>Recommendation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40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6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Mahout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0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Machine Learning Library</a:t>
            </a:r>
          </a:p>
          <a:p>
            <a:r>
              <a:rPr lang="en-US" dirty="0" smtClean="0"/>
              <a:t>It’s an Apache Software Foundation Project</a:t>
            </a:r>
          </a:p>
          <a:p>
            <a:pPr lvl="1"/>
            <a:r>
              <a:rPr lang="en-US" dirty="0">
                <a:hlinkClick r:id="rId2"/>
              </a:rPr>
              <a:t>http://mahout.apache.org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It’s designed for scaling to large data </a:t>
            </a:r>
            <a:r>
              <a:rPr lang="en-US" dirty="0" smtClean="0"/>
              <a:t>sets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67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–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Parallelized </a:t>
            </a:r>
            <a:r>
              <a:rPr lang="en-US" dirty="0" smtClean="0"/>
              <a:t>algorithms using </a:t>
            </a:r>
            <a:r>
              <a:rPr lang="en-US" dirty="0"/>
              <a:t>MapReduce (Hadoop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Data Structures designed for efficiency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E.g. </a:t>
            </a:r>
            <a:r>
              <a:rPr lang="en-US" dirty="0"/>
              <a:t>c</a:t>
            </a:r>
            <a:r>
              <a:rPr lang="en-US" dirty="0" smtClean="0"/>
              <a:t>ustom Map&lt;K,V&gt;, Iterator&lt;I&gt;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5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Software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Open Source Entity</a:t>
            </a:r>
          </a:p>
          <a:p>
            <a:r>
              <a:rPr lang="en-US" dirty="0" smtClean="0"/>
              <a:t>Home to many projects.  We’ll be using:</a:t>
            </a:r>
          </a:p>
          <a:p>
            <a:pPr lvl="1"/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HBase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endParaRPr lang="en-US" dirty="0" smtClean="0"/>
          </a:p>
          <a:p>
            <a:pPr lvl="1"/>
            <a:r>
              <a:rPr lang="en-US" dirty="0" smtClean="0"/>
              <a:t>Mahout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err="1" smtClean="0"/>
              <a:t>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“Machine Learning is programming computers to optimize a </a:t>
            </a:r>
            <a:r>
              <a:rPr lang="en-US" dirty="0" smtClean="0">
                <a:solidFill>
                  <a:srgbClr val="FF0000"/>
                </a:solidFill>
              </a:rPr>
              <a:t>performance criterion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example data </a:t>
            </a:r>
            <a:r>
              <a:rPr lang="en-US" dirty="0" smtClean="0"/>
              <a:t>or past experience”</a:t>
            </a:r>
          </a:p>
          <a:p>
            <a:pPr lvl="1"/>
            <a:r>
              <a:rPr lang="en-US" i="1" dirty="0" smtClean="0"/>
              <a:t>Intro. To Machine Learning</a:t>
            </a:r>
            <a:r>
              <a:rPr lang="en-US" dirty="0" smtClean="0"/>
              <a:t> by E. </a:t>
            </a:r>
            <a:r>
              <a:rPr lang="en-US" dirty="0" err="1" smtClean="0"/>
              <a:t>Alpaydin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ML Use-Cases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Recommend friends/dates/products</a:t>
            </a:r>
          </a:p>
          <a:p>
            <a:r>
              <a:rPr lang="en-US" dirty="0" smtClean="0"/>
              <a:t>Classify</a:t>
            </a:r>
            <a:r>
              <a:rPr lang="en-US" baseline="0" dirty="0" smtClean="0"/>
              <a:t> content into predefined groups</a:t>
            </a:r>
          </a:p>
          <a:p>
            <a:r>
              <a:rPr lang="en-US" baseline="0" dirty="0" smtClean="0">
                <a:solidFill>
                  <a:srgbClr val="000000"/>
                </a:solidFill>
              </a:rPr>
              <a:t>Find similar content based on object properties</a:t>
            </a:r>
          </a:p>
          <a:p>
            <a:r>
              <a:rPr lang="en-US" baseline="0" dirty="0" smtClean="0"/>
              <a:t>Find associations/patterns in actions/behaviors</a:t>
            </a:r>
          </a:p>
          <a:p>
            <a:r>
              <a:rPr lang="en-US" dirty="0" smtClean="0"/>
              <a:t>Identify key topics in large collections of text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Detect anomalies in machine output</a:t>
            </a:r>
          </a:p>
          <a:p>
            <a:r>
              <a:rPr lang="en-US" dirty="0" smtClean="0"/>
              <a:t>Ranking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816840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 (and Vectors)</a:t>
            </a:r>
          </a:p>
          <a:p>
            <a:pPr lvl="1"/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Dense vs. Sparse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err="1" smtClean="0"/>
              <a:t>Marginals</a:t>
            </a:r>
            <a:endParaRPr lang="en-US" dirty="0" smtClean="0"/>
          </a:p>
          <a:p>
            <a:r>
              <a:rPr lang="en-US" dirty="0" err="1" smtClean="0"/>
              <a:t>Whiteboarding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76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–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Assignment of an object to a pre-defined group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Grouping of objects by shared attributes</a:t>
            </a:r>
          </a:p>
          <a:p>
            <a:r>
              <a:rPr lang="en-US" dirty="0" smtClean="0"/>
              <a:t>Dimension Reduction</a:t>
            </a:r>
          </a:p>
          <a:p>
            <a:pPr lvl="1"/>
            <a:r>
              <a:rPr lang="en-US" dirty="0" smtClean="0"/>
              <a:t>Merging groups of attributes</a:t>
            </a:r>
          </a:p>
          <a:p>
            <a:r>
              <a:rPr lang="en-US" dirty="0" smtClean="0"/>
              <a:t>Co-occurrence</a:t>
            </a:r>
          </a:p>
          <a:p>
            <a:pPr lvl="1"/>
            <a:r>
              <a:rPr lang="en-US" dirty="0" smtClean="0"/>
              <a:t>Measure distance between object pairs</a:t>
            </a:r>
          </a:p>
          <a:p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Sorting objects based on an implicit user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cwiki.apache.org</a:t>
            </a:r>
            <a:r>
              <a:rPr lang="en-US" dirty="0"/>
              <a:t>/confluence/display/MAHOUT/Algorithms</a:t>
            </a:r>
          </a:p>
        </p:txBody>
      </p:sp>
    </p:spTree>
    <p:extLst>
      <p:ext uri="{BB962C8B-B14F-4D97-AF65-F5344CB8AC3E}">
        <p14:creationId xmlns:p14="http://schemas.microsoft.com/office/powerpoint/2010/main" val="275338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– Structure / Usage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17638"/>
            <a:ext cx="6248400" cy="4775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445151" y="1656131"/>
            <a:ext cx="3063046" cy="75957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4046706" y="2035920"/>
            <a:ext cx="398445" cy="62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0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Mahout (and ML) </a:t>
            </a:r>
            <a:r>
              <a:rPr lang="en-US" dirty="0" smtClean="0"/>
              <a:t>– Typical Use-Case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 raw data</a:t>
            </a:r>
          </a:p>
          <a:p>
            <a:r>
              <a:rPr lang="en-US" dirty="0" smtClean="0"/>
              <a:t>Pre-process data</a:t>
            </a:r>
            <a:endParaRPr lang="en-US" dirty="0" smtClean="0"/>
          </a:p>
          <a:p>
            <a:pPr lvl="1"/>
            <a:r>
              <a:rPr lang="en-US" dirty="0" smtClean="0"/>
              <a:t>Create data </a:t>
            </a:r>
            <a:r>
              <a:rPr lang="en-US" dirty="0" smtClean="0"/>
              <a:t>structures (cleaning, formatting)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features (aggregating)</a:t>
            </a:r>
            <a:endParaRPr lang="en-US" dirty="0" smtClean="0"/>
          </a:p>
          <a:p>
            <a:r>
              <a:rPr lang="en-US" dirty="0" smtClean="0"/>
              <a:t>Explore data / </a:t>
            </a:r>
            <a:r>
              <a:rPr lang="en-US" dirty="0" smtClean="0"/>
              <a:t>choose methods</a:t>
            </a:r>
          </a:p>
          <a:p>
            <a:pPr lvl="1"/>
            <a:r>
              <a:rPr lang="en-US" dirty="0" smtClean="0"/>
              <a:t>Sampling, feature selection, dimension reduction</a:t>
            </a:r>
            <a:endParaRPr lang="en-US" dirty="0" smtClean="0"/>
          </a:p>
          <a:p>
            <a:r>
              <a:rPr lang="en-US" dirty="0" smtClean="0"/>
              <a:t>Tune and </a:t>
            </a:r>
            <a:r>
              <a:rPr lang="en-US" dirty="0" smtClean="0"/>
              <a:t>test (boosting)</a:t>
            </a:r>
            <a:endParaRPr lang="en-US" dirty="0" smtClean="0"/>
          </a:p>
          <a:p>
            <a:r>
              <a:rPr lang="en-US" dirty="0" smtClean="0"/>
              <a:t>Package/release</a:t>
            </a:r>
          </a:p>
        </p:txBody>
      </p:sp>
    </p:spTree>
    <p:extLst>
      <p:ext uri="{BB962C8B-B14F-4D97-AF65-F5344CB8AC3E}">
        <p14:creationId xmlns:p14="http://schemas.microsoft.com/office/powerpoint/2010/main" val="274184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Mahout (and ML) </a:t>
            </a:r>
            <a:r>
              <a:rPr lang="en-US" dirty="0" smtClean="0"/>
              <a:t>– Typical Use-Case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 raw data</a:t>
            </a:r>
          </a:p>
          <a:p>
            <a:r>
              <a:rPr lang="en-US" dirty="0" smtClean="0"/>
              <a:t>Pre-process data</a:t>
            </a:r>
            <a:endParaRPr lang="en-US" dirty="0" smtClean="0"/>
          </a:p>
          <a:p>
            <a:pPr lvl="1"/>
            <a:r>
              <a:rPr lang="en-US" dirty="0" smtClean="0"/>
              <a:t>Create data </a:t>
            </a:r>
            <a:r>
              <a:rPr lang="en-US" dirty="0" smtClean="0"/>
              <a:t>structures (cleaning, formatting)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features (aggregating)</a:t>
            </a:r>
            <a:endParaRPr lang="en-US" dirty="0" smtClean="0"/>
          </a:p>
          <a:p>
            <a:r>
              <a:rPr lang="en-US" u="sng" dirty="0" smtClean="0"/>
              <a:t>Explore data / </a:t>
            </a:r>
            <a:r>
              <a:rPr lang="en-US" u="sng" dirty="0" smtClean="0"/>
              <a:t>choose methods</a:t>
            </a:r>
          </a:p>
          <a:p>
            <a:pPr lvl="1"/>
            <a:r>
              <a:rPr lang="en-US" dirty="0" smtClean="0"/>
              <a:t>Sampling, feature selection, dimension reduction</a:t>
            </a:r>
            <a:endParaRPr lang="en-US" dirty="0" smtClean="0"/>
          </a:p>
          <a:p>
            <a:r>
              <a:rPr lang="en-US" u="sng" dirty="0" smtClean="0"/>
              <a:t>Tune and </a:t>
            </a:r>
            <a:r>
              <a:rPr lang="en-US" u="sng" dirty="0" smtClean="0"/>
              <a:t>test (boosting)</a:t>
            </a:r>
            <a:endParaRPr lang="en-US" u="sng" dirty="0" smtClean="0"/>
          </a:p>
          <a:p>
            <a:r>
              <a:rPr lang="en-US" dirty="0" smtClean="0"/>
              <a:t>Package/release</a:t>
            </a:r>
          </a:p>
        </p:txBody>
      </p:sp>
    </p:spTree>
    <p:extLst>
      <p:ext uri="{BB962C8B-B14F-4D97-AF65-F5344CB8AC3E}">
        <p14:creationId xmlns:p14="http://schemas.microsoft.com/office/powerpoint/2010/main" val="42736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2162" y="1708915"/>
            <a:ext cx="465081" cy="31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8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– Allen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 Technologies</a:t>
            </a:r>
          </a:p>
          <a:p>
            <a:pPr lvl="1"/>
            <a:r>
              <a:rPr lang="en-US" dirty="0" smtClean="0"/>
              <a:t>Professional Services</a:t>
            </a:r>
          </a:p>
          <a:p>
            <a:pPr lvl="1"/>
            <a:r>
              <a:rPr lang="en-US" dirty="0" smtClean="0"/>
              <a:t>Data Scientist</a:t>
            </a:r>
          </a:p>
          <a:p>
            <a:r>
              <a:rPr lang="en-US" dirty="0" smtClean="0"/>
              <a:t>Contact info</a:t>
            </a:r>
          </a:p>
          <a:p>
            <a:pPr lvl="1"/>
            <a:r>
              <a:rPr lang="en-US" dirty="0" smtClean="0">
                <a:hlinkClick r:id="rId2"/>
              </a:rPr>
              <a:t>aday@maprtech.com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allenday@allenday.com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allenday</a:t>
            </a:r>
            <a:endParaRPr lang="en-US" dirty="0" smtClean="0"/>
          </a:p>
          <a:p>
            <a:pPr lvl="1"/>
            <a:r>
              <a:rPr lang="en-US" dirty="0" smtClean="0"/>
              <a:t>+1 (310) 804-5304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5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9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4x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9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14072" y="471384"/>
            <a:ext cx="5826496" cy="429484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5344" y="5001921"/>
            <a:ext cx="5132555" cy="1139182"/>
          </a:xfrm>
          <a:prstGeom prst="ellipse">
            <a:avLst/>
          </a:prstGeom>
          <a:solidFill>
            <a:srgbClr val="C0504D">
              <a:alpha val="51000"/>
            </a:srgb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07450" y="0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7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14072" y="471384"/>
            <a:ext cx="5826496" cy="429484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39924" y="5001921"/>
            <a:ext cx="3927975" cy="1139182"/>
          </a:xfrm>
          <a:prstGeom prst="ellipse">
            <a:avLst/>
          </a:prstGeom>
          <a:solidFill>
            <a:srgbClr val="C0504D">
              <a:alpha val="51000"/>
            </a:srgb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3267" y="5106674"/>
            <a:ext cx="1139113" cy="1139182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07450" y="0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9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14072" y="471384"/>
            <a:ext cx="4002289" cy="429484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5344" y="5001921"/>
            <a:ext cx="5132555" cy="1139182"/>
          </a:xfrm>
          <a:prstGeom prst="ellipse">
            <a:avLst/>
          </a:prstGeom>
          <a:solidFill>
            <a:srgbClr val="C0504D">
              <a:alpha val="51000"/>
            </a:srgb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07450" y="0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6521" y="711079"/>
            <a:ext cx="1139113" cy="1139182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2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K-means, Canopy, Hierarchical</a:t>
            </a:r>
          </a:p>
          <a:p>
            <a:r>
              <a:rPr lang="en-US" dirty="0" smtClean="0"/>
              <a:t>Similarity / Dissimilarity Measure</a:t>
            </a:r>
          </a:p>
          <a:p>
            <a:pPr lvl="1"/>
            <a:r>
              <a:rPr lang="en-US" dirty="0" smtClean="0"/>
              <a:t>e.g. L</a:t>
            </a:r>
            <a:r>
              <a:rPr lang="en-US" baseline="-25000" dirty="0" smtClean="0"/>
              <a:t>0</a:t>
            </a:r>
            <a:r>
              <a:rPr lang="en-US" dirty="0" smtClean="0"/>
              <a:t>-L</a:t>
            </a:r>
            <a:r>
              <a:rPr lang="en-US" baseline="-25000" dirty="0" smtClean="0"/>
              <a:t>2</a:t>
            </a:r>
            <a:r>
              <a:rPr lang="en-US" dirty="0" smtClean="0"/>
              <a:t>, Pearson r</a:t>
            </a:r>
            <a:r>
              <a:rPr lang="en-US" baseline="30000" dirty="0" smtClean="0"/>
              <a:t>2</a:t>
            </a:r>
            <a:r>
              <a:rPr lang="en-US" dirty="0" smtClean="0"/>
              <a:t>, cosine, </a:t>
            </a:r>
            <a:r>
              <a:rPr lang="en-US" dirty="0" err="1" smtClean="0"/>
              <a:t>Tanimoto</a:t>
            </a:r>
            <a:r>
              <a:rPr lang="en-US" dirty="0" smtClean="0"/>
              <a:t> 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dimension weights</a:t>
            </a:r>
          </a:p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e.g. K=3, max-distance=0.5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57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Prerequisites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7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Prerequisites</a:t>
            </a:r>
          </a:p>
          <a:p>
            <a:pPr lvl="1"/>
            <a:r>
              <a:rPr lang="en-US" dirty="0" smtClean="0"/>
              <a:t>Laptop setup</a:t>
            </a:r>
          </a:p>
          <a:p>
            <a:pPr lvl="2"/>
            <a:r>
              <a:rPr lang="en-US" dirty="0" smtClean="0"/>
              <a:t>Java environment</a:t>
            </a:r>
          </a:p>
          <a:p>
            <a:pPr lvl="2"/>
            <a:r>
              <a:rPr lang="en-US" dirty="0" smtClean="0"/>
              <a:t>Maven project OK</a:t>
            </a:r>
          </a:p>
          <a:p>
            <a:pPr lvl="3"/>
            <a:r>
              <a:rPr lang="en-US" dirty="0" smtClean="0">
                <a:hlinkClick r:id="rId2"/>
              </a:rPr>
              <a:t>https://github.com/allenday/mapr-text-analysis</a:t>
            </a:r>
            <a:endParaRPr lang="en-US" dirty="0" smtClean="0"/>
          </a:p>
          <a:p>
            <a:pPr lvl="1"/>
            <a:r>
              <a:rPr lang="en-US" dirty="0" smtClean="0"/>
              <a:t>Skills survey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Objectives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Schedule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8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tech</a:t>
            </a:r>
          </a:p>
          <a:p>
            <a:pPr lvl="1"/>
            <a:r>
              <a:rPr lang="en-US" dirty="0" smtClean="0"/>
              <a:t>Maven, Eclipse,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Solr</a:t>
            </a:r>
            <a:r>
              <a:rPr lang="en-US" dirty="0" smtClean="0"/>
              <a:t>,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7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Hadoop tech</a:t>
            </a:r>
          </a:p>
          <a:p>
            <a:pPr lvl="1"/>
            <a:r>
              <a:rPr lang="en-US" dirty="0" smtClean="0"/>
              <a:t>MapReduce, Hadoop, Cascading, Pig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6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Hadoop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MapReduce, Hadoop, Cascading, Pig</a:t>
            </a:r>
          </a:p>
          <a:p>
            <a:r>
              <a:rPr lang="en-US" dirty="0" smtClean="0"/>
              <a:t>Interpreted Languages</a:t>
            </a:r>
          </a:p>
          <a:p>
            <a:pPr lvl="1"/>
            <a:r>
              <a:rPr lang="en-US" dirty="0" smtClean="0"/>
              <a:t>SQL, Pig, Bash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9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Hadoop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MapReduce, Hadoop, Cascading, Pig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Interpreted Languages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SQL, Pig, Bash</a:t>
            </a:r>
          </a:p>
          <a:p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Matrices, Vectors, Sparse vs. Dense</a:t>
            </a:r>
          </a:p>
          <a:p>
            <a:pPr lvl="1"/>
            <a:r>
              <a:rPr lang="en-US" dirty="0" smtClean="0"/>
              <a:t>Matrix Multiplication</a:t>
            </a:r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1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710</Words>
  <Application>Microsoft Macintosh PowerPoint</Application>
  <PresentationFormat>On-screen Show (4:3)</PresentationFormat>
  <Paragraphs>194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Text Analysis Workshop</vt:lpstr>
      <vt:lpstr>Details – Allen Day</vt:lpstr>
      <vt:lpstr>Workshop Overview</vt:lpstr>
      <vt:lpstr>Workshop Overview</vt:lpstr>
      <vt:lpstr>Skills Survey</vt:lpstr>
      <vt:lpstr>Skills Survey</vt:lpstr>
      <vt:lpstr>Skills Survey</vt:lpstr>
      <vt:lpstr>Skills Survey</vt:lpstr>
      <vt:lpstr>Skills Survey</vt:lpstr>
      <vt:lpstr>Workshop Overview</vt:lpstr>
      <vt:lpstr>PowerPoint Presentation</vt:lpstr>
      <vt:lpstr>Workshop Overview</vt:lpstr>
      <vt:lpstr>Workshop Schedule</vt:lpstr>
      <vt:lpstr>Workshop Schedule</vt:lpstr>
      <vt:lpstr>PowerPoint Presentation</vt:lpstr>
      <vt:lpstr>Mahout Workshop, Section 1</vt:lpstr>
      <vt:lpstr>Apache Mahout</vt:lpstr>
      <vt:lpstr>Mahout Introduction</vt:lpstr>
      <vt:lpstr>Mahout – Scalability</vt:lpstr>
      <vt:lpstr>Apache Software Foundation</vt:lpstr>
      <vt:lpstr>Machine Learning (ML)</vt:lpstr>
      <vt:lpstr>Common ML Use-Cases</vt:lpstr>
      <vt:lpstr>Common ML Terminology</vt:lpstr>
      <vt:lpstr>Mahout – Algorithms</vt:lpstr>
      <vt:lpstr>Mahout – Structure / Usage</vt:lpstr>
      <vt:lpstr>Mahout (and ML) – Typical Use-Case Workflow</vt:lpstr>
      <vt:lpstr>Mahout (and ML) – Typical Use-Case Workflow</vt:lpstr>
      <vt:lpstr>PowerPoint Presentation</vt:lpstr>
      <vt:lpstr>PowerPoint Presentation</vt:lpstr>
      <vt:lpstr>Clustering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Clustering: Parts List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Workshop</dc:title>
  <dc:creator>Allen Day</dc:creator>
  <cp:lastModifiedBy>Allen Day</cp:lastModifiedBy>
  <cp:revision>11</cp:revision>
  <dcterms:created xsi:type="dcterms:W3CDTF">2013-04-15T00:14:38Z</dcterms:created>
  <dcterms:modified xsi:type="dcterms:W3CDTF">2013-04-15T06:11:18Z</dcterms:modified>
</cp:coreProperties>
</file>