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30"/>
  </p:notesMasterIdLst>
  <p:handoutMasterIdLst>
    <p:handoutMasterId r:id="rId31"/>
  </p:handoutMasterIdLst>
  <p:sldIdLst>
    <p:sldId id="278" r:id="rId4"/>
    <p:sldId id="262" r:id="rId5"/>
    <p:sldId id="261" r:id="rId6"/>
    <p:sldId id="430" r:id="rId7"/>
    <p:sldId id="429" r:id="rId8"/>
    <p:sldId id="431" r:id="rId9"/>
    <p:sldId id="407" r:id="rId10"/>
    <p:sldId id="418" r:id="rId11"/>
    <p:sldId id="428" r:id="rId12"/>
    <p:sldId id="420" r:id="rId13"/>
    <p:sldId id="421" r:id="rId14"/>
    <p:sldId id="410" r:id="rId15"/>
    <p:sldId id="432" r:id="rId16"/>
    <p:sldId id="408" r:id="rId17"/>
    <p:sldId id="424" r:id="rId18"/>
    <p:sldId id="433" r:id="rId19"/>
    <p:sldId id="425" r:id="rId20"/>
    <p:sldId id="409" r:id="rId21"/>
    <p:sldId id="434" r:id="rId22"/>
    <p:sldId id="412" r:id="rId23"/>
    <p:sldId id="435" r:id="rId24"/>
    <p:sldId id="436" r:id="rId25"/>
    <p:sldId id="414" r:id="rId26"/>
    <p:sldId id="416" r:id="rId27"/>
    <p:sldId id="404" r:id="rId28"/>
    <p:sldId id="272"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699D5A-237B-4451-988D-F399299D36EC}">
          <p14:sldIdLst>
            <p14:sldId id="278"/>
            <p14:sldId id="262"/>
            <p14:sldId id="261"/>
            <p14:sldId id="430"/>
            <p14:sldId id="429"/>
            <p14:sldId id="431"/>
            <p14:sldId id="407"/>
            <p14:sldId id="418"/>
            <p14:sldId id="428"/>
            <p14:sldId id="420"/>
            <p14:sldId id="421"/>
            <p14:sldId id="410"/>
            <p14:sldId id="432"/>
            <p14:sldId id="408"/>
            <p14:sldId id="424"/>
            <p14:sldId id="433"/>
            <p14:sldId id="425"/>
            <p14:sldId id="409"/>
            <p14:sldId id="434"/>
            <p14:sldId id="412"/>
            <p14:sldId id="435"/>
            <p14:sldId id="436"/>
            <p14:sldId id="414"/>
            <p14:sldId id="416"/>
            <p14:sldId id="404"/>
          </p14:sldIdLst>
        </p14:section>
        <p14:section name="Untitled Section" id="{310BC598-FC88-4938-92C7-08ED50F5C831}">
          <p14:sldIdLst>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ey Nikolskiy" initials="SN" lastIdx="1" clrIdx="0">
    <p:extLst>
      <p:ext uri="{19B8F6BF-5375-455C-9EA6-DF929625EA0E}">
        <p15:presenceInfo xmlns:p15="http://schemas.microsoft.com/office/powerpoint/2012/main" userId="S::Sergey_Nikolskiy@epam.com::1e246b86-8f80-41d0-95d3-233826f34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5714" autoAdjust="0"/>
  </p:normalViewPr>
  <p:slideViewPr>
    <p:cSldViewPr snapToGrid="0">
      <p:cViewPr varScale="1">
        <p:scale>
          <a:sx n="97" d="100"/>
          <a:sy n="97" d="100"/>
        </p:scale>
        <p:origin x="931"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840"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2231114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 какие у нас вообще бывают члены класса? Переменные которые мы описали на прошлом слайде – это поля класса. Так же класс может содержать конструкторы, свойства и методы. Видов членов у классов несколько больше, но пока остановимся на этих. Итак, конструктор.</a:t>
            </a:r>
          </a:p>
          <a:p>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154298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b="0" i="0" kern="1200" dirty="0">
                <a:solidFill>
                  <a:schemeClr val="tx1"/>
                </a:solidFill>
                <a:effectLst/>
                <a:latin typeface="+mn-lt"/>
                <a:ea typeface="+mn-ea"/>
                <a:cs typeface="+mn-cs"/>
              </a:rPr>
              <a:t>Конструкторы — это методы, которые вызываются при создании объекта. Зачастую они используются для инициализации данных объекта. Итак мы видим, что я создал конструктор, который принимает имя и фамилию пользователя. Как мы видим теперь можно создать объект класса </a:t>
            </a:r>
            <a:r>
              <a:rPr lang="en-US" sz="900" b="0" i="0" kern="1200" dirty="0">
                <a:solidFill>
                  <a:schemeClr val="tx1"/>
                </a:solidFill>
                <a:effectLst/>
                <a:latin typeface="+mn-lt"/>
                <a:ea typeface="+mn-ea"/>
                <a:cs typeface="+mn-cs"/>
              </a:rPr>
              <a:t>User </a:t>
            </a:r>
            <a:r>
              <a:rPr lang="ru-RU" sz="900" b="0" i="0" kern="1200" dirty="0">
                <a:solidFill>
                  <a:schemeClr val="tx1"/>
                </a:solidFill>
                <a:effectLst/>
                <a:latin typeface="+mn-lt"/>
                <a:ea typeface="+mn-ea"/>
                <a:cs typeface="+mn-cs"/>
              </a:rPr>
              <a:t>с заранее инициализированными полями. </a:t>
            </a:r>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285677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 тут мы рассмотрим как в языке </a:t>
            </a:r>
            <a:r>
              <a:rPr lang="en-US" dirty="0"/>
              <a:t>C# </a:t>
            </a:r>
            <a:r>
              <a:rPr lang="ru-RU" dirty="0"/>
              <a:t>можно реализовать принцип инкапсуляции. Представьте, что мы не хотим чтобы в нашей программе у пользователей можно было поменять имя или фамилию. Однако, как мы видим, сейчас это сделать можно. Как же защитить свои данные? Тут на помощь нам приходят свойства. Представьте если бы мы сделали вот так. Наши поля теперь получили модификатор доступа </a:t>
            </a:r>
            <a:r>
              <a:rPr lang="en-US" dirty="0"/>
              <a:t>private</a:t>
            </a:r>
            <a:r>
              <a:rPr lang="ru-RU" dirty="0"/>
              <a:t>. Это значит что доступ к этим полям можно получить только внутри класса но не снаружи. Также мы добавили два публичных метода – дай мне имя пользователя и дай мне фамилию пользователя. Поменять их уже нельзя. Однако, кода при этом мы написали довольно много. Нельзя ли сделать это покороче? Можно!</a:t>
            </a: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37893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Итак свойство – это пара методов (их называют геттер и сеттер), с помощью которых мы можем управлять доступом к чтению и записи поля. Доступ к свойству класса такой же как и к полю. Согласитесь так гораздо короче. Если мы уберем метод </a:t>
            </a:r>
            <a:r>
              <a:rPr lang="en-US" dirty="0"/>
              <a:t>set</a:t>
            </a:r>
            <a:r>
              <a:rPr lang="ru-RU" dirty="0"/>
              <a:t>, то значение свойства задавать будет нельзя. Итак, мы поняли что можем управлять доступом к нашим данным благодаря свойствам и модификаторам доступа. Инкапсуляция как принцип поддерживается самим языком, вам не нужно самим изобретать такие конструкции.</a:t>
            </a: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4061206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уже видели простые методы, теперь же рассмотрим их подробнее. Что же такое метод? </a:t>
            </a:r>
            <a:r>
              <a:rPr lang="ru-RU" sz="900" b="0" i="0" kern="1200" dirty="0">
                <a:solidFill>
                  <a:schemeClr val="tx1"/>
                </a:solidFill>
                <a:effectLst/>
                <a:latin typeface="+mn-lt"/>
                <a:ea typeface="+mn-ea"/>
                <a:cs typeface="+mn-cs"/>
              </a:rPr>
              <a:t>Методы определяют действия, которые может выполнить класс. Методы могут принимать параметры, предоставляющие входные данные, и возвращать выходные данные посредством параметров. Методы могут также возвращать значения напрямую, без использования параметров.</a:t>
            </a:r>
            <a:r>
              <a:rPr lang="en-US" sz="900" b="0" i="0" kern="1200" dirty="0">
                <a:solidFill>
                  <a:schemeClr val="tx1"/>
                </a:solidFill>
                <a:effectLst/>
                <a:latin typeface="+mn-lt"/>
                <a:ea typeface="+mn-ea"/>
                <a:cs typeface="+mn-cs"/>
              </a:rPr>
              <a:t> </a:t>
            </a:r>
            <a:r>
              <a:rPr lang="ru-RU" sz="900" b="0" i="0" kern="1200" dirty="0">
                <a:solidFill>
                  <a:schemeClr val="tx1"/>
                </a:solidFill>
                <a:effectLst/>
                <a:latin typeface="+mn-lt"/>
                <a:ea typeface="+mn-ea"/>
                <a:cs typeface="+mn-cs"/>
              </a:rPr>
              <a:t>Напишем простой метод, возвращающий полное имя пользователя. Попробуем вызвать этот метод у нашего объекта </a:t>
            </a:r>
            <a:r>
              <a:rPr lang="en-US" sz="900" b="0" i="0" kern="1200" dirty="0">
                <a:solidFill>
                  <a:schemeClr val="tx1"/>
                </a:solidFill>
                <a:effectLst/>
                <a:latin typeface="+mn-lt"/>
                <a:ea typeface="+mn-ea"/>
                <a:cs typeface="+mn-cs"/>
              </a:rPr>
              <a:t>user. </a:t>
            </a:r>
            <a:r>
              <a:rPr lang="ru-RU" sz="900" b="0" i="0" kern="1200" dirty="0">
                <a:solidFill>
                  <a:schemeClr val="tx1"/>
                </a:solidFill>
                <a:effectLst/>
                <a:latin typeface="+mn-lt"/>
                <a:ea typeface="+mn-ea"/>
                <a:cs typeface="+mn-cs"/>
              </a:rPr>
              <a:t>Мы видим, что у нашего объекта, кроме нашего метода есть еще какие-то. Мы их не писали, откуда же они? </a:t>
            </a:r>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407264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наш класс неявно является наследником класса </a:t>
            </a:r>
            <a:r>
              <a:rPr lang="en-US" dirty="0"/>
              <a:t>Object. </a:t>
            </a:r>
            <a:r>
              <a:rPr lang="ru-RU" dirty="0"/>
              <a:t>Вы можете вспомнить, что один из принципов Алана Кея – единая иерархия всех типов. В </a:t>
            </a:r>
            <a:r>
              <a:rPr lang="en-US" dirty="0"/>
              <a:t>C# </a:t>
            </a:r>
            <a:r>
              <a:rPr lang="ru-RU" dirty="0"/>
              <a:t>это реализовано посредством самого языка. Здесь мы видим что абсолютно все типы унаследованы от особого типа </a:t>
            </a:r>
            <a:r>
              <a:rPr lang="en-US" dirty="0"/>
              <a:t>Object </a:t>
            </a:r>
            <a:r>
              <a:rPr lang="ru-RU" dirty="0"/>
              <a:t>или другими словами что угодно это объект. Здесь мы видим, что все типы делятся на два основных вида: значимые и ссылочные типы. Все базовые типы – ссылочные, кроме типа </a:t>
            </a:r>
            <a:r>
              <a:rPr lang="en-US" dirty="0"/>
              <a:t>string. </a:t>
            </a:r>
            <a:r>
              <a:rPr lang="ru-RU" dirty="0"/>
              <a:t>С помощью ключевого слова </a:t>
            </a:r>
            <a:r>
              <a:rPr lang="en-US" dirty="0"/>
              <a:t>class </a:t>
            </a:r>
            <a:r>
              <a:rPr lang="ru-RU" dirty="0"/>
              <a:t>вы создаете ссылочный тип, а с помощью слова </a:t>
            </a:r>
            <a:r>
              <a:rPr lang="en-US" dirty="0"/>
              <a:t>struct </a:t>
            </a:r>
            <a:r>
              <a:rPr lang="ru-RU" dirty="0"/>
              <a:t>значимый. Еще вы можете создавать тип перечисление для конечных множеств с помощью ключевого слова </a:t>
            </a:r>
            <a:r>
              <a:rPr lang="en-US" dirty="0" err="1"/>
              <a:t>enum</a:t>
            </a:r>
            <a:r>
              <a:rPr lang="ru-RU" dirty="0"/>
              <a:t>, который тоже является значимым типом. Так, а зачем нам нужно такое деление на два вида и чем они отличаются?</a:t>
            </a:r>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101160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эти типы отличаются тем, как они хранятся в памяти. Для любого контекста (пространство между фигурными скобками для краткого понимания) создается стэк локальных переменных. Значимые типы хранят в этом стеке непосредственно свое значение. Ссылочные типы хранят данные в области динамической памяти (куче), а в стеке переменных ссылку на свои данные. Зачем это сделано? Значимые типы обычно занимают мало памяти и операции с ними легки, а вот ссылочные могут быть очень большими, поэтому проще оперировать ссылкой на область памяти. Значимые типы при копировании и передаче в метод передают туда свою копию, ссылочные передают копию на ссылку. Как же это работает?</a:t>
            </a: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2171878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Итак мы создаем одну переменную значимого типа. Потом присваиваем ее второй переменной. При этом </a:t>
            </a:r>
            <a:r>
              <a:rPr lang="en-US" dirty="0"/>
              <a:t>y </a:t>
            </a:r>
            <a:r>
              <a:rPr lang="ru-RU" dirty="0"/>
              <a:t>получает копию значения </a:t>
            </a:r>
            <a:r>
              <a:rPr lang="en-US" dirty="0"/>
              <a:t>x. </a:t>
            </a:r>
            <a:r>
              <a:rPr lang="ru-RU" dirty="0"/>
              <a:t>После этого мы меняем значение </a:t>
            </a:r>
            <a:r>
              <a:rPr lang="en-US" dirty="0"/>
              <a:t>y. </a:t>
            </a:r>
            <a:r>
              <a:rPr lang="ru-RU" dirty="0"/>
              <a:t>Как мы видим изменение </a:t>
            </a:r>
            <a:r>
              <a:rPr lang="en-US" dirty="0"/>
              <a:t>y </a:t>
            </a:r>
            <a:r>
              <a:rPr lang="ru-RU" dirty="0"/>
              <a:t>не влияет на </a:t>
            </a:r>
            <a:r>
              <a:rPr lang="en-US" dirty="0"/>
              <a:t>x. </a:t>
            </a:r>
            <a:r>
              <a:rPr lang="ru-RU" dirty="0"/>
              <a:t>Теперь давайте посмотрим что случается с ссылочными типами.</a:t>
            </a: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2003023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Итак, мы создаем переменную </a:t>
            </a:r>
            <a:r>
              <a:rPr lang="en-US" dirty="0"/>
              <a:t>john </a:t>
            </a:r>
            <a:r>
              <a:rPr lang="ru-RU" dirty="0"/>
              <a:t>ссылочного типа, после чего присваиваем ее значение переменной </a:t>
            </a:r>
            <a:r>
              <a:rPr lang="en-US" dirty="0"/>
              <a:t>bill </a:t>
            </a:r>
            <a:r>
              <a:rPr lang="ru-RU" dirty="0"/>
              <a:t>того же типа. При таком присваивании </a:t>
            </a:r>
            <a:r>
              <a:rPr lang="en-US" dirty="0"/>
              <a:t>bill </a:t>
            </a:r>
            <a:r>
              <a:rPr lang="ru-RU" dirty="0"/>
              <a:t>не получает копию значения, а лишь ссылку на ТУ ЖЕ область памяти. Именно поэтому меняя что-то в одной переменной, вторая тоже меняется, ведь они ссылаются на тот же объект в памяти. Кстати, если сделать нам класс </a:t>
            </a:r>
            <a:r>
              <a:rPr lang="en-US" dirty="0"/>
              <a:t>User </a:t>
            </a:r>
            <a:r>
              <a:rPr lang="ru-RU" dirty="0"/>
              <a:t>структурой, они будут вести себя так же как </a:t>
            </a:r>
            <a:r>
              <a:rPr lang="en-US" dirty="0"/>
              <a:t>x </a:t>
            </a:r>
            <a:r>
              <a:rPr lang="ru-RU" dirty="0"/>
              <a:t>и </a:t>
            </a:r>
            <a:r>
              <a:rPr lang="en-US" dirty="0"/>
              <a:t>y </a:t>
            </a:r>
            <a:r>
              <a:rPr lang="ru-RU" dirty="0"/>
              <a:t>в предыдущем примере. Вернемся к теме наследования.</a:t>
            </a:r>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4082000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Наследование – один из ключевых принципов ООП. Благодаря ему мы можем наследовать и дополнять функциональность классов и нам не нужно ничего переписывать заново. Давайте научимся наследоваться. Создадим класс </a:t>
            </a:r>
            <a:r>
              <a:rPr lang="en-US" dirty="0"/>
              <a:t>Student</a:t>
            </a:r>
            <a:r>
              <a:rPr lang="ru-RU" dirty="0"/>
              <a:t>, наследник класса </a:t>
            </a:r>
            <a:r>
              <a:rPr lang="en-US" dirty="0"/>
              <a:t>User. </a:t>
            </a:r>
            <a:r>
              <a:rPr lang="ru-RU" dirty="0"/>
              <a:t>Синтаксис довольно прост, мы просто указываем класс родитель через двоеточие. ВАЖНО, что класс может наследоваться лишь от одного класса, множественное наследование запрещено. Мы дополним студента свойством группа. Тут вы можете заметить новый модификатор доступа – </a:t>
            </a:r>
            <a:r>
              <a:rPr lang="en-US" dirty="0"/>
              <a:t>protected. </a:t>
            </a:r>
            <a:r>
              <a:rPr lang="ru-RU" dirty="0"/>
              <a:t>Оно означает, что метод </a:t>
            </a:r>
            <a:r>
              <a:rPr lang="en-US" dirty="0"/>
              <a:t>set </a:t>
            </a:r>
            <a:r>
              <a:rPr lang="ru-RU" dirty="0"/>
              <a:t>доступен только внутри этого класса и в его наследниках. Теперь конструктор: с помощью ключевого слова </a:t>
            </a:r>
            <a:r>
              <a:rPr lang="en-US" dirty="0"/>
              <a:t>base </a:t>
            </a:r>
            <a:r>
              <a:rPr lang="ru-RU" dirty="0"/>
              <a:t>мы можем обращаться к членам родителя в том числе использовать его конструкторы. Буквально тут написано сначала выполни конструктор родителя с параметрами </a:t>
            </a:r>
            <a:r>
              <a:rPr lang="en-US" dirty="0"/>
              <a:t>name </a:t>
            </a:r>
            <a:r>
              <a:rPr lang="ru-RU" dirty="0"/>
              <a:t>и </a:t>
            </a:r>
            <a:r>
              <a:rPr lang="en-US" dirty="0"/>
              <a:t>surname </a:t>
            </a:r>
            <a:r>
              <a:rPr lang="ru-RU" dirty="0"/>
              <a:t>а потом присвой группе значение </a:t>
            </a:r>
            <a:r>
              <a:rPr lang="en-US" dirty="0"/>
              <a:t>group. </a:t>
            </a:r>
            <a:r>
              <a:rPr lang="ru-RU" dirty="0"/>
              <a:t>Как видно в методе </a:t>
            </a:r>
            <a:r>
              <a:rPr lang="en-US" dirty="0" err="1"/>
              <a:t>GetStudentInfo</a:t>
            </a:r>
            <a:r>
              <a:rPr lang="en-US" dirty="0"/>
              <a:t> </a:t>
            </a:r>
            <a:r>
              <a:rPr lang="ru-RU" dirty="0"/>
              <a:t>мы можем пользоваться родительским методом </a:t>
            </a:r>
            <a:r>
              <a:rPr lang="en-US" dirty="0" err="1"/>
              <a:t>GetFullName</a:t>
            </a:r>
            <a:r>
              <a:rPr lang="en-US" dirty="0"/>
              <a:t> </a:t>
            </a:r>
            <a:r>
              <a:rPr lang="ru-RU" dirty="0"/>
              <a:t>как своим. Что же еще мы можем сделать в классе-наследнике кроме добавления новых членов?</a:t>
            </a:r>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1332586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u-RU" dirty="0"/>
              <a:t>Прежде чем говорить об объектно ориентированной парадигме программирования, давайте остановимся на словых парадигма и программирование. Любимые википедия, академик ру и другие источники.  По традиции – читать этот слайд не обязательно. </a:t>
            </a:r>
            <a:br>
              <a:rPr lang="ru-RU" dirty="0"/>
            </a:br>
            <a:r>
              <a:rPr lang="ru-RU" dirty="0"/>
              <a:t>Все они вызывают примерно вот такое чувство:</a:t>
            </a:r>
          </a:p>
          <a:p>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2435199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можем переопределять поведение базового класса в классах наследниках. Первый способ: объявить в базовом классе метод, доступный для переопределения в наследниках. Для этого используется ключевое слово </a:t>
            </a:r>
            <a:r>
              <a:rPr lang="en-US" dirty="0"/>
              <a:t>virtual. </a:t>
            </a:r>
            <a:r>
              <a:rPr lang="ru-RU" dirty="0"/>
              <a:t>В классе наследнике мы меняем поведение и помечаем метод ключевым словом </a:t>
            </a:r>
            <a:r>
              <a:rPr lang="en-US" dirty="0"/>
              <a:t>override. </a:t>
            </a:r>
            <a:r>
              <a:rPr lang="ru-RU" dirty="0"/>
              <a:t>Вызовем оба метода и увидим результат.</a:t>
            </a:r>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79457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языке </a:t>
            </a:r>
            <a:r>
              <a:rPr lang="en-US" dirty="0"/>
              <a:t>C# </a:t>
            </a:r>
            <a:r>
              <a:rPr lang="ru-RU" dirty="0"/>
              <a:t>имеется особая конструкция – абстрактные классы.</a:t>
            </a:r>
            <a:r>
              <a:rPr lang="ru-RU" sz="900" b="0" i="0" kern="1200" dirty="0">
                <a:solidFill>
                  <a:schemeClr val="tx1"/>
                </a:solidFill>
                <a:effectLst/>
                <a:latin typeface="+mn-lt"/>
                <a:ea typeface="+mn-ea"/>
                <a:cs typeface="+mn-cs"/>
              </a:rPr>
              <a:t> Абстрактный класс похож на обычный класс. Он также может иметь переменные, методы, конструкторы, свойства. Единственное, что при определении абстрактных классов используется ключевое слово </a:t>
            </a:r>
            <a:r>
              <a:rPr lang="ru-RU" sz="900" b="1" i="0" kern="1200" dirty="0">
                <a:solidFill>
                  <a:schemeClr val="tx1"/>
                </a:solidFill>
                <a:effectLst/>
                <a:latin typeface="+mn-lt"/>
                <a:ea typeface="+mn-ea"/>
                <a:cs typeface="+mn-cs"/>
              </a:rPr>
              <a:t>abstract. </a:t>
            </a:r>
            <a:r>
              <a:rPr lang="ru-RU" sz="900" b="0" i="0" kern="1200" dirty="0">
                <a:solidFill>
                  <a:schemeClr val="tx1"/>
                </a:solidFill>
                <a:effectLst/>
                <a:latin typeface="+mn-lt"/>
                <a:ea typeface="+mn-ea"/>
                <a:cs typeface="+mn-cs"/>
              </a:rPr>
              <a:t>Но главное отличие состоит в том, что мы </a:t>
            </a:r>
            <a:r>
              <a:rPr lang="ru-RU" sz="900" b="1" i="0" kern="1200" dirty="0">
                <a:solidFill>
                  <a:schemeClr val="tx1"/>
                </a:solidFill>
                <a:effectLst/>
                <a:latin typeface="+mn-lt"/>
                <a:ea typeface="+mn-ea"/>
                <a:cs typeface="+mn-cs"/>
              </a:rPr>
              <a:t>не можем</a:t>
            </a:r>
            <a:r>
              <a:rPr lang="ru-RU" sz="900" b="0" i="0" kern="1200" dirty="0">
                <a:solidFill>
                  <a:schemeClr val="tx1"/>
                </a:solidFill>
                <a:effectLst/>
                <a:latin typeface="+mn-lt"/>
                <a:ea typeface="+mn-ea"/>
                <a:cs typeface="+mn-cs"/>
              </a:rPr>
              <a:t> использовать конструктор абстрактного класса для создания его объекта. Методы, помеченные ключевым словом </a:t>
            </a:r>
            <a:r>
              <a:rPr lang="en-US" sz="900" b="0" i="0" kern="1200" dirty="0">
                <a:solidFill>
                  <a:schemeClr val="tx1"/>
                </a:solidFill>
                <a:effectLst/>
                <a:latin typeface="+mn-lt"/>
                <a:ea typeface="+mn-ea"/>
                <a:cs typeface="+mn-cs"/>
              </a:rPr>
              <a:t>abstract</a:t>
            </a:r>
            <a:r>
              <a:rPr lang="ru-RU" sz="900" b="0" i="0" kern="1200" dirty="0">
                <a:solidFill>
                  <a:schemeClr val="tx1"/>
                </a:solidFill>
                <a:effectLst/>
                <a:latin typeface="+mn-lt"/>
                <a:ea typeface="+mn-ea"/>
                <a:cs typeface="+mn-cs"/>
              </a:rPr>
              <a:t>, классы наследники ОБЯЗАНЫ переопределить используя то же ключевое слово </a:t>
            </a:r>
            <a:r>
              <a:rPr lang="en-US" sz="900" b="0" i="0" kern="1200" dirty="0">
                <a:solidFill>
                  <a:schemeClr val="tx1"/>
                </a:solidFill>
                <a:effectLst/>
                <a:latin typeface="+mn-lt"/>
                <a:ea typeface="+mn-ea"/>
                <a:cs typeface="+mn-cs"/>
              </a:rPr>
              <a:t>override.</a:t>
            </a:r>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107040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ru-RU" dirty="0"/>
              <a:t>Итак, с точки зрения человека </a:t>
            </a:r>
            <a:r>
              <a:rPr lang="en-US" dirty="0"/>
              <a:t>c </a:t>
            </a:r>
            <a:r>
              <a:rPr lang="ru-RU" dirty="0"/>
              <a:t>помощью наследования мы можем производить над разными объектами в сущности одни и те же действия. Механизм получения результата может быть различным но для человеческого понимания – мы делали с ними одно и то же. Это вплотную подводит нас к концепции полиморфизма. Итак, полиморфизм – один интерфейс, множество реализаций. Полиморфизм имеет несколько аспектов. </a:t>
            </a:r>
            <a:r>
              <a:rPr lang="ru-RU" sz="900" b="0" i="0" kern="1200" dirty="0">
                <a:solidFill>
                  <a:schemeClr val="tx1"/>
                </a:solidFill>
                <a:effectLst/>
                <a:latin typeface="+mn-lt"/>
                <a:ea typeface="+mn-ea"/>
                <a:cs typeface="+mn-cs"/>
              </a:rPr>
              <a:t>Во время выполнения объекты производного класса могут обрабатываться как объекты базового класса в таких местах, как параметры метода и коллекции или массивы. Базовые классы могут определять и реализовывать </a:t>
            </a:r>
            <a:r>
              <a:rPr lang="ru-RU" sz="900" b="0" i="0" u="none" kern="1200" dirty="0">
                <a:solidFill>
                  <a:schemeClr val="tx1"/>
                </a:solidFill>
                <a:effectLst/>
                <a:latin typeface="+mn-lt"/>
                <a:ea typeface="+mn-ea"/>
                <a:cs typeface="+mn-cs"/>
              </a:rPr>
              <a:t>виртуальные методы</a:t>
            </a:r>
            <a:r>
              <a:rPr lang="ru-RU" sz="900" b="0" i="0" kern="1200" dirty="0">
                <a:solidFill>
                  <a:schemeClr val="tx1"/>
                </a:solidFill>
                <a:effectLst/>
                <a:latin typeface="+mn-lt"/>
                <a:ea typeface="+mn-ea"/>
                <a:cs typeface="+mn-cs"/>
              </a:rPr>
              <a:t>, а производные классы — </a:t>
            </a:r>
            <a:r>
              <a:rPr lang="ru-RU" sz="900" b="0" i="0" u="none" kern="1200" dirty="0">
                <a:solidFill>
                  <a:schemeClr val="tx1"/>
                </a:solidFill>
                <a:effectLst/>
                <a:latin typeface="+mn-lt"/>
                <a:ea typeface="+mn-ea"/>
                <a:cs typeface="+mn-cs"/>
              </a:rPr>
              <a:t>переопределять</a:t>
            </a:r>
            <a:r>
              <a:rPr lang="ru-RU" sz="900" b="0" i="0" kern="1200" dirty="0">
                <a:solidFill>
                  <a:schemeClr val="tx1"/>
                </a:solidFill>
                <a:effectLst/>
                <a:latin typeface="+mn-lt"/>
                <a:ea typeface="+mn-ea"/>
                <a:cs typeface="+mn-cs"/>
              </a:rPr>
              <a:t> их, т. е. предоставлять свое собственное определение и реализацию. Приведем пример: мы имеем разные геометрические фигуры, каждая из которых имеет свою реализацию метода </a:t>
            </a:r>
            <a:r>
              <a:rPr lang="en-US" sz="900" b="0" i="0" kern="1200" dirty="0">
                <a:solidFill>
                  <a:schemeClr val="tx1"/>
                </a:solidFill>
                <a:effectLst/>
                <a:latin typeface="+mn-lt"/>
                <a:ea typeface="+mn-ea"/>
                <a:cs typeface="+mn-cs"/>
              </a:rPr>
              <a:t>Draw()</a:t>
            </a:r>
            <a:r>
              <a:rPr lang="ru-RU" sz="900" b="0" i="0" kern="1200" dirty="0">
                <a:solidFill>
                  <a:schemeClr val="tx1"/>
                </a:solidFill>
                <a:effectLst/>
                <a:latin typeface="+mn-lt"/>
                <a:ea typeface="+mn-ea"/>
                <a:cs typeface="+mn-cs"/>
              </a:rPr>
              <a:t>. Если мы у каждого элемента коллекции вызовем этот метод, то получим результат:</a:t>
            </a:r>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2092047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Итак, мы создали коллекцию объектов – фигур из элементов самых разных классов наследников. Вызвали метод </a:t>
            </a:r>
            <a:r>
              <a:rPr lang="en-US" dirty="0"/>
              <a:t>Draw </a:t>
            </a:r>
            <a:r>
              <a:rPr lang="ru-RU" dirty="0"/>
              <a:t>и получили разные реализации. Однако мы поступали с ними как с фигурами, не задумываясь о том, какая конкретно это фигура. Один интерфейс – множество реализаций. </a:t>
            </a:r>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1898145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Сейчас на слайде вы видите создателя языка </a:t>
            </a:r>
            <a:r>
              <a:rPr lang="en-US" dirty="0"/>
              <a:t>C#</a:t>
            </a:r>
            <a:r>
              <a:rPr lang="ru-RU" dirty="0"/>
              <a:t> Андерса Хейлсберга. Андерс также создал компилятор </a:t>
            </a:r>
            <a:r>
              <a:rPr lang="en-US" dirty="0"/>
              <a:t>Turbo Pascal, IDE Delphi. </a:t>
            </a:r>
            <a:r>
              <a:rPr lang="ru-RU" dirty="0"/>
              <a:t>Сейчас он возглавляет проект </a:t>
            </a:r>
            <a:r>
              <a:rPr lang="en-US" dirty="0"/>
              <a:t>TypeScript. </a:t>
            </a:r>
            <a:r>
              <a:rPr lang="ru-RU" dirty="0"/>
              <a:t>Как вы сегодня видели, язык </a:t>
            </a:r>
            <a:r>
              <a:rPr lang="en-US" dirty="0"/>
              <a:t>C# </a:t>
            </a:r>
            <a:r>
              <a:rPr lang="ru-RU" dirty="0"/>
              <a:t>создавался для решения задач с полной поддержкой ООП. Все принципы этой парадигмы поддерживаются на уровне языка. Вам не нужны никакие дополнительные конструкции для осуществления инкапсуляции (контроля доступа), наследования, полиморфизма. Это спасет от многих трудностей в разработке и позволит заняться главным – решением задач.</a:t>
            </a:r>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31713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 чем нам поможет следование парадигме? Почему люди вообще должны следовать какому-то подходу в решении задач? Особенно в такой сложной и многообразной области как программирование? Да вот ровно по этому, программы сложная штука для решения сложных проблем. А следование некому универсальному подходу к их написанию позволяет эту самую сложность снизить. Не убрать полностью, но свести к приемлимому для понимания уровню. И вот тут, когда мы определились с тем, что следование парадигме программирования – это хорошо. Начнем разговор о самой распространенной на данный момент Объектно Ориентированной Парадигме программирования.</a:t>
            </a:r>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356916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же говорить о практическом применении данного слова, то парадигма – это подход позволяющий решить определенную задачу. Например, вы знаете прием доказательства от обратного в математике. Соответственно, парадигма программирования – это подход к написанию программ. А мы тут как раз этим и занимаемся, программы пишем! Значит парадигмы программирования – это то, что имеет к нам прямое отношение. С определением разоборались.</a:t>
            </a:r>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15662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мы видим подходов в программировании очень много и это только начало. Программирование постоянно развивается. Если вы хотите стать ДЕЙСТВИТЕЛЬНО отличным инженером вам стоит ознакомиться с самыми разными подходами</a:t>
            </a:r>
            <a:r>
              <a:rPr lang="en-US" dirty="0"/>
              <a:t> </a:t>
            </a:r>
            <a:r>
              <a:rPr lang="ru-RU" dirty="0"/>
              <a:t>в программировании. Однако, сегодня мы будем говорить об Объектно-ориентированном подходе.</a:t>
            </a: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242788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 что же это за подход? Создатель ООП – Алан Кей формулировал их так. Здесь класс можно понимать абстрактно как тип данных. Вся концепция ООП направлена на управление сложностью – чем легче вам понять код, тем проще вам изменять его или добавлять новое. Все данные структурированы и их поведение единоообразно в пределах одного класса. Какие же сейчас выделяют основные концепции в ООП?</a:t>
            </a: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289568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Итак, Инкапсуляция - </a:t>
            </a:r>
            <a:r>
              <a:rPr lang="ru-RU" sz="900" b="0" i="0" kern="1200" dirty="0">
                <a:solidFill>
                  <a:schemeClr val="tx1"/>
                </a:solidFill>
                <a:effectLst/>
                <a:latin typeface="+mn-lt"/>
                <a:ea typeface="+mn-ea"/>
                <a:cs typeface="+mn-cs"/>
              </a:rPr>
              <a:t>это свойство системы, позволяющее объединить данные и методы, работающие с ними, в классе и скрыть детали</a:t>
            </a:r>
            <a:br>
              <a:rPr lang="ru-RU" dirty="0"/>
            </a:br>
            <a:r>
              <a:rPr lang="ru-RU" sz="900" b="0" i="0" kern="1200" dirty="0">
                <a:solidFill>
                  <a:schemeClr val="tx1"/>
                </a:solidFill>
                <a:effectLst/>
                <a:latin typeface="+mn-lt"/>
                <a:ea typeface="+mn-ea"/>
                <a:cs typeface="+mn-cs"/>
              </a:rPr>
              <a:t>реализации от пользователя. Проще говоря, мы сокрываем детали реализации какого-то поведения от пользователя. Пользователю не обязательно знать как работает микроволновка, он знает какие кнопки нажимать (вызывать методы) чтобы она работала.</a:t>
            </a:r>
          </a:p>
          <a:p>
            <a:r>
              <a:rPr lang="ru-RU" sz="900" b="0" i="0" kern="1200" dirty="0">
                <a:solidFill>
                  <a:schemeClr val="tx1"/>
                </a:solidFill>
                <a:effectLst/>
                <a:latin typeface="+mn-lt"/>
                <a:ea typeface="+mn-ea"/>
                <a:cs typeface="+mn-cs"/>
              </a:rPr>
              <a:t>Наследование - свойство системы, позволяющее описать новый класс на основе уже существующего с частично или полностью заимствующейся функциональностью. Мы можем рассмотреть две микроволновки разных фирм, их функции могут отличаться довольно сильно, однако, каждая из них умеет делать то, что умеет и абстрактная «базовая» микроволновка – подогревать еду.</a:t>
            </a:r>
          </a:p>
          <a:p>
            <a:r>
              <a:rPr lang="ru-RU" dirty="0"/>
              <a:t>Полиморфизм - </a:t>
            </a:r>
            <a:r>
              <a:rPr lang="ru-RU" sz="900" b="0" i="0" kern="1200" dirty="0">
                <a:solidFill>
                  <a:schemeClr val="tx1"/>
                </a:solidFill>
                <a:effectLst/>
                <a:latin typeface="+mn-lt"/>
                <a:ea typeface="+mn-ea"/>
                <a:cs typeface="+mn-cs"/>
              </a:rPr>
              <a:t>это свойство системы использовать объекты с одинаковым интерфейсом без информации о классе и внутренней структуре объекта. Мы знаем что у каждого автомобиля есть руль и что с помощью него можно поворачивать колеса. Детали реализации тут вторичны.</a:t>
            </a:r>
          </a:p>
          <a:p>
            <a:r>
              <a:rPr lang="ru-RU" sz="900" b="0" i="0" kern="1200" dirty="0">
                <a:solidFill>
                  <a:schemeClr val="tx1"/>
                </a:solidFill>
                <a:effectLst/>
                <a:latin typeface="+mn-lt"/>
                <a:ea typeface="+mn-ea"/>
                <a:cs typeface="+mn-cs"/>
              </a:rPr>
              <a:t>Абстракцию часто выделяют как четвертую концепцию ООП:  Абстракция - это способ выделить набор значимых характеристик объекта, исключая из рассмотрения незначимые. В математике этот процесс часто называют построением математической модели – выделить лишь значимые для задачи свойства объекта.</a:t>
            </a:r>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136291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Так почему же все-таки именно ООП так популярен? Какие именно задачи он может помочь нам решить? </a:t>
            </a:r>
          </a:p>
          <a:p>
            <a:r>
              <a:rPr lang="ru-RU" dirty="0"/>
              <a:t>ООП достаточно прост в освоении, поскольку сознание человека в общем-то объектно-ориентированно. Основные концепции всех языков на земле при построении предложений – подлежащее и сказумое, то есть существительное(объект) и глагол (действие или метод). </a:t>
            </a:r>
          </a:p>
          <a:p>
            <a:pPr marL="228600" indent="-228600">
              <a:buAutoNum type="arabicPeriod"/>
            </a:pPr>
            <a:r>
              <a:rPr lang="ru-RU" dirty="0"/>
              <a:t>При решении задачи методами ООП мы выделяем какие-то существенно важные данные и объединяем их в классы, задаем им поведение, продумываем иерархию. Например мы можем создать модель студента, содержащую имя, возраст, группу, факультет, оценки и методы ходить на занятия, делать задания и сдавать экзамены. В таком случае у нас есть данные с неким смыслом.</a:t>
            </a:r>
          </a:p>
          <a:p>
            <a:pPr marL="228600" indent="-228600">
              <a:buAutoNum type="arabicPeriod"/>
            </a:pPr>
            <a:r>
              <a:rPr lang="ru-RU" dirty="0"/>
              <a:t>Мы контролируем использование наших данных. Все данные могут меняться лишь теми методами, которые мы им указали, и никакими другими.</a:t>
            </a:r>
          </a:p>
          <a:p>
            <a:pPr marL="228600" indent="-228600">
              <a:buAutoNum type="arabicPeriod"/>
            </a:pPr>
            <a:r>
              <a:rPr lang="ru-RU" dirty="0"/>
              <a:t>Если мы захотим изменить программу или добавить в нее что-то, это будет сравнительно просто сделать. В хорошо спроектированном приложении изменения нужно делать лишь в одном месте (в идеале), что является ответом на проблему спагетти кода.</a:t>
            </a: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325033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просто создаем новый файл с расширением </a:t>
            </a:r>
            <a:r>
              <a:rPr lang="en-US" dirty="0"/>
              <a:t>.cs </a:t>
            </a:r>
            <a:r>
              <a:rPr lang="ru-RU" dirty="0"/>
              <a:t>и помещаем туда пару переменных или полей. Вот мы получили простейший класс. Следует помнить – этот файл является «чертежом» или описанием для класса. Заметим, что в отличие от класса </a:t>
            </a:r>
            <a:r>
              <a:rPr lang="en-US" dirty="0"/>
              <a:t>Program </a:t>
            </a:r>
            <a:r>
              <a:rPr lang="ru-RU" dirty="0"/>
              <a:t>у нашего класса появилось новое слово </a:t>
            </a:r>
            <a:r>
              <a:rPr lang="en-US" dirty="0"/>
              <a:t>public. </a:t>
            </a:r>
            <a:r>
              <a:rPr lang="ru-RU" dirty="0"/>
              <a:t>Это модификатор доступа, о них мы поговорим позднее. Важно знать что делая класс публичным мы открываем к нему доступ из любого места в коде. Чтобы создавать объекты этого класса мы должны воспользоваться новым оператором </a:t>
            </a:r>
            <a:r>
              <a:rPr lang="en-US" dirty="0"/>
              <a:t>new.</a:t>
            </a:r>
            <a:r>
              <a:rPr lang="ru-RU" dirty="0"/>
              <a:t> Круглые скобки после названия класса </a:t>
            </a:r>
            <a:r>
              <a:rPr lang="en-US" dirty="0"/>
              <a:t>User </a:t>
            </a:r>
            <a:r>
              <a:rPr lang="ru-RU" dirty="0"/>
              <a:t>это оператор вызова метода. Но какого? Мы же еще никаких методов не написали. Это вызов конструктора, о них мы поговорим позже. Все содержимое класса называется его членами. Давайте рассмотрим какие члены класса бывают в </a:t>
            </a:r>
            <a:r>
              <a:rPr lang="en-US" dirty="0"/>
              <a:t>C#.</a:t>
            </a:r>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3123399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Dot Net</a:t>
            </a:r>
            <a:r>
              <a:rPr lang="ru-RU" dirty="0"/>
              <a:t> </a:t>
            </a:r>
            <a:r>
              <a:rPr lang="en-US" dirty="0"/>
              <a:t>Platform</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08.10.2019</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ru-RU" dirty="0"/>
              <a:t>Основы</a:t>
            </a:r>
            <a:endParaRPr lang="en-US" dirty="0"/>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CB51-9929-4178-99A9-7389BEEFA19C}"/>
              </a:ext>
            </a:extLst>
          </p:cNvPr>
          <p:cNvSpPr>
            <a:spLocks noGrp="1"/>
          </p:cNvSpPr>
          <p:nvPr>
            <p:ph type="title"/>
          </p:nvPr>
        </p:nvSpPr>
        <p:spPr>
          <a:xfrm>
            <a:off x="531466" y="1412416"/>
            <a:ext cx="4315968" cy="1421928"/>
          </a:xfrm>
        </p:spPr>
        <p:txBody>
          <a:bodyPr/>
          <a:lstStyle/>
          <a:p>
            <a:r>
              <a:rPr lang="ru-RU" sz="4000" dirty="0"/>
              <a:t>Обьектно Ориентированное</a:t>
            </a:r>
            <a:br>
              <a:rPr lang="ru-RU" sz="4000" dirty="0"/>
            </a:br>
            <a:r>
              <a:rPr lang="ru-RU" sz="4000" dirty="0"/>
              <a:t>Программирование</a:t>
            </a:r>
          </a:p>
        </p:txBody>
      </p:sp>
      <p:sp>
        <p:nvSpPr>
          <p:cNvPr id="3" name="Text Placeholder 2">
            <a:extLst>
              <a:ext uri="{FF2B5EF4-FFF2-40B4-BE49-F238E27FC236}">
                <a16:creationId xmlns:a16="http://schemas.microsoft.com/office/drawing/2014/main" id="{EC7930F8-57D7-40C5-A69F-F7C75E361BCD}"/>
              </a:ext>
            </a:extLst>
          </p:cNvPr>
          <p:cNvSpPr>
            <a:spLocks noGrp="1"/>
          </p:cNvSpPr>
          <p:nvPr>
            <p:ph type="body" sz="quarter" idx="11"/>
          </p:nvPr>
        </p:nvSpPr>
        <p:spPr>
          <a:xfrm>
            <a:off x="531466" y="3049746"/>
            <a:ext cx="4315968" cy="1128243"/>
          </a:xfrm>
        </p:spPr>
        <p:txBody>
          <a:bodyPr/>
          <a:lstStyle/>
          <a:p>
            <a:r>
              <a:rPr lang="en-US" dirty="0"/>
              <a:t>C#</a:t>
            </a:r>
            <a:r>
              <a:rPr lang="ru-RU" dirty="0"/>
              <a:t> для ООП</a:t>
            </a:r>
            <a:r>
              <a:rPr lang="en-US" dirty="0"/>
              <a:t> </a:t>
            </a:r>
            <a:endParaRPr lang="ru-RU" dirty="0"/>
          </a:p>
        </p:txBody>
      </p:sp>
      <p:pic>
        <p:nvPicPr>
          <p:cNvPr id="7" name="Picture Placeholder 6" descr="A close up of a logo&#10;&#10;Description automatically generated">
            <a:extLst>
              <a:ext uri="{FF2B5EF4-FFF2-40B4-BE49-F238E27FC236}">
                <a16:creationId xmlns:a16="http://schemas.microsoft.com/office/drawing/2014/main" id="{988B4ACC-2FDA-46D2-BE6E-4478A94ED41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963" r="12963"/>
          <a:stretch>
            <a:fillRect/>
          </a:stretch>
        </p:blipFill>
        <p:spPr/>
      </p:pic>
      <p:sp>
        <p:nvSpPr>
          <p:cNvPr id="5" name="Text Placeholder 4">
            <a:extLst>
              <a:ext uri="{FF2B5EF4-FFF2-40B4-BE49-F238E27FC236}">
                <a16:creationId xmlns:a16="http://schemas.microsoft.com/office/drawing/2014/main" id="{D51B1876-9567-4933-8BA0-956F93A68391}"/>
              </a:ext>
            </a:extLst>
          </p:cNvPr>
          <p:cNvSpPr>
            <a:spLocks noGrp="1"/>
          </p:cNvSpPr>
          <p:nvPr>
            <p:ph type="body" sz="quarter" idx="13"/>
          </p:nvPr>
        </p:nvSpPr>
        <p:spPr/>
        <p:txBody>
          <a:bodyPr/>
          <a:lstStyle/>
          <a:p>
            <a:endParaRPr lang="ru-RU"/>
          </a:p>
        </p:txBody>
      </p:sp>
    </p:spTree>
    <p:extLst>
      <p:ext uri="{BB962C8B-B14F-4D97-AF65-F5344CB8AC3E}">
        <p14:creationId xmlns:p14="http://schemas.microsoft.com/office/powerpoint/2010/main" val="300182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Классы</a:t>
            </a:r>
          </a:p>
          <a:p>
            <a:pPr algn="ct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10</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5292E08F-CAA9-4753-8114-5F4518DF4A53}"/>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8" name="Picture 7">
            <a:extLst>
              <a:ext uri="{FF2B5EF4-FFF2-40B4-BE49-F238E27FC236}">
                <a16:creationId xmlns:a16="http://schemas.microsoft.com/office/drawing/2014/main" id="{42BC990B-3059-4D7F-A1BC-F717C5AC148A}"/>
              </a:ext>
            </a:extLst>
          </p:cNvPr>
          <p:cNvPicPr>
            <a:picLocks noChangeAspect="1"/>
          </p:cNvPicPr>
          <p:nvPr/>
        </p:nvPicPr>
        <p:blipFill>
          <a:blip r:embed="rId4"/>
          <a:stretch>
            <a:fillRect/>
          </a:stretch>
        </p:blipFill>
        <p:spPr>
          <a:xfrm>
            <a:off x="4749495" y="1510102"/>
            <a:ext cx="3279383" cy="2109544"/>
          </a:xfrm>
          <a:prstGeom prst="rect">
            <a:avLst/>
          </a:prstGeom>
        </p:spPr>
      </p:pic>
      <p:pic>
        <p:nvPicPr>
          <p:cNvPr id="10" name="Picture 9">
            <a:extLst>
              <a:ext uri="{FF2B5EF4-FFF2-40B4-BE49-F238E27FC236}">
                <a16:creationId xmlns:a16="http://schemas.microsoft.com/office/drawing/2014/main" id="{F154A778-DACE-489D-9F53-0B62C4C4E975}"/>
              </a:ext>
            </a:extLst>
          </p:cNvPr>
          <p:cNvPicPr>
            <a:picLocks noChangeAspect="1"/>
          </p:cNvPicPr>
          <p:nvPr/>
        </p:nvPicPr>
        <p:blipFill>
          <a:blip r:embed="rId5"/>
          <a:stretch>
            <a:fillRect/>
          </a:stretch>
        </p:blipFill>
        <p:spPr>
          <a:xfrm>
            <a:off x="907597" y="1510102"/>
            <a:ext cx="3279383" cy="2090156"/>
          </a:xfrm>
          <a:prstGeom prst="rect">
            <a:avLst/>
          </a:prstGeom>
        </p:spPr>
      </p:pic>
    </p:spTree>
    <p:extLst>
      <p:ext uri="{BB962C8B-B14F-4D97-AF65-F5344CB8AC3E}">
        <p14:creationId xmlns:p14="http://schemas.microsoft.com/office/powerpoint/2010/main" val="116029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ЧЛЕНЫ класса</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11</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5292E08F-CAA9-4753-8114-5F4518DF4A53}"/>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sp>
        <p:nvSpPr>
          <p:cNvPr id="7" name="TextBox 6">
            <a:extLst>
              <a:ext uri="{FF2B5EF4-FFF2-40B4-BE49-F238E27FC236}">
                <a16:creationId xmlns:a16="http://schemas.microsoft.com/office/drawing/2014/main" id="{2EA2A958-832A-410C-AFF5-0FBA80060ACE}"/>
              </a:ext>
            </a:extLst>
          </p:cNvPr>
          <p:cNvSpPr txBox="1"/>
          <p:nvPr/>
        </p:nvSpPr>
        <p:spPr>
          <a:xfrm>
            <a:off x="795454" y="1422400"/>
            <a:ext cx="3672468" cy="1938992"/>
          </a:xfrm>
          <a:prstGeom prst="rect">
            <a:avLst/>
          </a:prstGeom>
          <a:noFill/>
        </p:spPr>
        <p:txBody>
          <a:bodyPr wrap="square" rtlCol="0">
            <a:spAutoFit/>
          </a:bodyPr>
          <a:lstStyle/>
          <a:p>
            <a:pPr marL="285750" indent="-285750">
              <a:buFont typeface="Arial" panose="020B0604020202020204" pitchFamily="34" charset="0"/>
              <a:buChar char="•"/>
            </a:pPr>
            <a:r>
              <a:rPr lang="ru-RU" sz="2400" dirty="0"/>
              <a:t>Поля</a:t>
            </a:r>
          </a:p>
          <a:p>
            <a:pPr marL="285750" indent="-285750">
              <a:buFont typeface="Arial" panose="020B0604020202020204" pitchFamily="34" charset="0"/>
              <a:buChar char="•"/>
            </a:pPr>
            <a:r>
              <a:rPr lang="ru-RU" sz="2400" dirty="0"/>
              <a:t>Конструкторы</a:t>
            </a:r>
          </a:p>
          <a:p>
            <a:pPr marL="285750" indent="-285750">
              <a:buFont typeface="Arial" panose="020B0604020202020204" pitchFamily="34" charset="0"/>
              <a:buChar char="•"/>
            </a:pPr>
            <a:r>
              <a:rPr lang="ru-RU" sz="2400" dirty="0"/>
              <a:t>Свойства</a:t>
            </a:r>
          </a:p>
          <a:p>
            <a:pPr marL="285750" indent="-285750">
              <a:buFont typeface="Arial" panose="020B0604020202020204" pitchFamily="34" charset="0"/>
              <a:buChar char="•"/>
            </a:pPr>
            <a:r>
              <a:rPr lang="ru-RU" sz="2400" dirty="0"/>
              <a:t>Методы</a:t>
            </a:r>
          </a:p>
          <a:p>
            <a:pPr marL="285750" indent="-285750">
              <a:buFont typeface="Arial" panose="020B0604020202020204" pitchFamily="34" charset="0"/>
              <a:buChar char="•"/>
            </a:pPr>
            <a:r>
              <a:rPr lang="ru-RU" sz="2400" dirty="0"/>
              <a:t>...</a:t>
            </a:r>
          </a:p>
        </p:txBody>
      </p:sp>
    </p:spTree>
    <p:extLst>
      <p:ext uri="{BB962C8B-B14F-4D97-AF65-F5344CB8AC3E}">
        <p14:creationId xmlns:p14="http://schemas.microsoft.com/office/powerpoint/2010/main" val="38924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ООП в </a:t>
            </a:r>
            <a:r>
              <a:rPr lang="en-US" dirty="0"/>
              <a:t>C#</a:t>
            </a:r>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КоНструкторы класса</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12</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C3043F49-A5F6-47F5-994B-5B95AAA237B7}"/>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7" name="Picture 6">
            <a:extLst>
              <a:ext uri="{FF2B5EF4-FFF2-40B4-BE49-F238E27FC236}">
                <a16:creationId xmlns:a16="http://schemas.microsoft.com/office/drawing/2014/main" id="{DFD4A653-B28B-47D1-B9C0-27CA4BB98898}"/>
              </a:ext>
            </a:extLst>
          </p:cNvPr>
          <p:cNvPicPr>
            <a:picLocks noChangeAspect="1"/>
          </p:cNvPicPr>
          <p:nvPr/>
        </p:nvPicPr>
        <p:blipFill>
          <a:blip r:embed="rId4"/>
          <a:stretch>
            <a:fillRect/>
          </a:stretch>
        </p:blipFill>
        <p:spPr>
          <a:xfrm>
            <a:off x="1073199" y="1487388"/>
            <a:ext cx="3191320" cy="2010056"/>
          </a:xfrm>
          <a:prstGeom prst="rect">
            <a:avLst/>
          </a:prstGeom>
        </p:spPr>
      </p:pic>
      <p:pic>
        <p:nvPicPr>
          <p:cNvPr id="8" name="Picture 7">
            <a:extLst>
              <a:ext uri="{FF2B5EF4-FFF2-40B4-BE49-F238E27FC236}">
                <a16:creationId xmlns:a16="http://schemas.microsoft.com/office/drawing/2014/main" id="{C82AD0EA-C5C8-4ED4-92A6-ED19B199D9E2}"/>
              </a:ext>
            </a:extLst>
          </p:cNvPr>
          <p:cNvPicPr>
            <a:picLocks noChangeAspect="1"/>
          </p:cNvPicPr>
          <p:nvPr/>
        </p:nvPicPr>
        <p:blipFill>
          <a:blip r:embed="rId5"/>
          <a:stretch>
            <a:fillRect/>
          </a:stretch>
        </p:blipFill>
        <p:spPr>
          <a:xfrm>
            <a:off x="4797886" y="1487388"/>
            <a:ext cx="3934374" cy="1438476"/>
          </a:xfrm>
          <a:prstGeom prst="rect">
            <a:avLst/>
          </a:prstGeom>
        </p:spPr>
      </p:pic>
    </p:spTree>
    <p:extLst>
      <p:ext uri="{BB962C8B-B14F-4D97-AF65-F5344CB8AC3E}">
        <p14:creationId xmlns:p14="http://schemas.microsoft.com/office/powerpoint/2010/main" val="266480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ООП в </a:t>
            </a:r>
            <a:r>
              <a:rPr lang="en-US" dirty="0"/>
              <a:t>C#</a:t>
            </a:r>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Инкапсуляция</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13</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C3043F49-A5F6-47F5-994B-5B95AAA237B7}"/>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2" name="Picture 1">
            <a:extLst>
              <a:ext uri="{FF2B5EF4-FFF2-40B4-BE49-F238E27FC236}">
                <a16:creationId xmlns:a16="http://schemas.microsoft.com/office/drawing/2014/main" id="{18913979-59E6-42DD-9C83-6714B7EA7F84}"/>
              </a:ext>
            </a:extLst>
          </p:cNvPr>
          <p:cNvPicPr>
            <a:picLocks noChangeAspect="1"/>
          </p:cNvPicPr>
          <p:nvPr/>
        </p:nvPicPr>
        <p:blipFill>
          <a:blip r:embed="rId4"/>
          <a:stretch>
            <a:fillRect/>
          </a:stretch>
        </p:blipFill>
        <p:spPr>
          <a:xfrm>
            <a:off x="701581" y="1581012"/>
            <a:ext cx="3562847" cy="990738"/>
          </a:xfrm>
          <a:prstGeom prst="rect">
            <a:avLst/>
          </a:prstGeom>
        </p:spPr>
      </p:pic>
      <p:pic>
        <p:nvPicPr>
          <p:cNvPr id="4" name="Picture 3">
            <a:extLst>
              <a:ext uri="{FF2B5EF4-FFF2-40B4-BE49-F238E27FC236}">
                <a16:creationId xmlns:a16="http://schemas.microsoft.com/office/drawing/2014/main" id="{3D02993B-EE4A-4294-9A12-45674A5230A4}"/>
              </a:ext>
            </a:extLst>
          </p:cNvPr>
          <p:cNvPicPr>
            <a:picLocks noChangeAspect="1"/>
          </p:cNvPicPr>
          <p:nvPr/>
        </p:nvPicPr>
        <p:blipFill>
          <a:blip r:embed="rId5"/>
          <a:stretch>
            <a:fillRect/>
          </a:stretch>
        </p:blipFill>
        <p:spPr>
          <a:xfrm>
            <a:off x="5069416" y="1581012"/>
            <a:ext cx="2629267" cy="2591162"/>
          </a:xfrm>
          <a:prstGeom prst="rect">
            <a:avLst/>
          </a:prstGeom>
        </p:spPr>
      </p:pic>
    </p:spTree>
    <p:extLst>
      <p:ext uri="{BB962C8B-B14F-4D97-AF65-F5344CB8AC3E}">
        <p14:creationId xmlns:p14="http://schemas.microsoft.com/office/powerpoint/2010/main" val="309662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ООП в </a:t>
            </a:r>
            <a:r>
              <a:rPr lang="en-US" dirty="0"/>
              <a:t>C#</a:t>
            </a:r>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Свойства</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14</a:t>
            </a:fld>
            <a:endParaRPr lang="en-US" dirty="0"/>
          </a:p>
        </p:txBody>
      </p:sp>
      <p:pic>
        <p:nvPicPr>
          <p:cNvPr id="6" name="Picture 5">
            <a:extLst>
              <a:ext uri="{FF2B5EF4-FFF2-40B4-BE49-F238E27FC236}">
                <a16:creationId xmlns:a16="http://schemas.microsoft.com/office/drawing/2014/main" id="{EFAE8E15-E472-4F14-B966-043DC512FFF6}"/>
              </a:ext>
            </a:extLst>
          </p:cNvPr>
          <p:cNvPicPr>
            <a:picLocks noChangeAspect="1"/>
          </p:cNvPicPr>
          <p:nvPr/>
        </p:nvPicPr>
        <p:blipFill>
          <a:blip r:embed="rId3"/>
          <a:stretch>
            <a:fillRect/>
          </a:stretch>
        </p:blipFill>
        <p:spPr>
          <a:xfrm>
            <a:off x="851687" y="1453835"/>
            <a:ext cx="3619137" cy="2610165"/>
          </a:xfrm>
          <a:prstGeom prst="rect">
            <a:avLst/>
          </a:prstGeom>
        </p:spPr>
      </p:pic>
      <p:pic>
        <p:nvPicPr>
          <p:cNvPr id="7" name="Picture 6">
            <a:extLst>
              <a:ext uri="{FF2B5EF4-FFF2-40B4-BE49-F238E27FC236}">
                <a16:creationId xmlns:a16="http://schemas.microsoft.com/office/drawing/2014/main" id="{A38B2E3A-814A-48B6-8A63-212C9CBC57F9}"/>
              </a:ext>
            </a:extLst>
          </p:cNvPr>
          <p:cNvPicPr>
            <a:picLocks noChangeAspect="1"/>
          </p:cNvPicPr>
          <p:nvPr/>
        </p:nvPicPr>
        <p:blipFill>
          <a:blip r:embed="rId4"/>
          <a:stretch>
            <a:fillRect/>
          </a:stretch>
        </p:blipFill>
        <p:spPr>
          <a:xfrm>
            <a:off x="4747711" y="2164655"/>
            <a:ext cx="3534268" cy="1066949"/>
          </a:xfrm>
          <a:prstGeom prst="rect">
            <a:avLst/>
          </a:prstGeom>
        </p:spPr>
      </p:pic>
    </p:spTree>
    <p:extLst>
      <p:ext uri="{BB962C8B-B14F-4D97-AF65-F5344CB8AC3E}">
        <p14:creationId xmlns:p14="http://schemas.microsoft.com/office/powerpoint/2010/main" val="90557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ООП в </a:t>
            </a:r>
            <a:r>
              <a:rPr lang="en-US" dirty="0"/>
              <a:t>C#</a:t>
            </a:r>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Методы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15</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53FD1BD7-1F73-44DF-B292-F5FDA5A35FF7}"/>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2" name="Picture 1">
            <a:extLst>
              <a:ext uri="{FF2B5EF4-FFF2-40B4-BE49-F238E27FC236}">
                <a16:creationId xmlns:a16="http://schemas.microsoft.com/office/drawing/2014/main" id="{EFACFAB9-89A0-4730-84EB-9761804EE918}"/>
              </a:ext>
            </a:extLst>
          </p:cNvPr>
          <p:cNvPicPr>
            <a:picLocks noChangeAspect="1"/>
          </p:cNvPicPr>
          <p:nvPr/>
        </p:nvPicPr>
        <p:blipFill>
          <a:blip r:embed="rId4"/>
          <a:stretch>
            <a:fillRect/>
          </a:stretch>
        </p:blipFill>
        <p:spPr>
          <a:xfrm>
            <a:off x="360364" y="1363915"/>
            <a:ext cx="3770202" cy="1384735"/>
          </a:xfrm>
          <a:prstGeom prst="rect">
            <a:avLst/>
          </a:prstGeom>
        </p:spPr>
      </p:pic>
      <p:pic>
        <p:nvPicPr>
          <p:cNvPr id="4" name="Picture 3">
            <a:extLst>
              <a:ext uri="{FF2B5EF4-FFF2-40B4-BE49-F238E27FC236}">
                <a16:creationId xmlns:a16="http://schemas.microsoft.com/office/drawing/2014/main" id="{05D1AB85-4659-4BCB-BAEA-6E7E2175F014}"/>
              </a:ext>
            </a:extLst>
          </p:cNvPr>
          <p:cNvPicPr>
            <a:picLocks noChangeAspect="1"/>
          </p:cNvPicPr>
          <p:nvPr/>
        </p:nvPicPr>
        <p:blipFill>
          <a:blip r:embed="rId5"/>
          <a:stretch>
            <a:fillRect/>
          </a:stretch>
        </p:blipFill>
        <p:spPr>
          <a:xfrm>
            <a:off x="4257639" y="1346255"/>
            <a:ext cx="3675300" cy="3045616"/>
          </a:xfrm>
          <a:prstGeom prst="rect">
            <a:avLst/>
          </a:prstGeom>
        </p:spPr>
      </p:pic>
    </p:spTree>
    <p:extLst>
      <p:ext uri="{BB962C8B-B14F-4D97-AF65-F5344CB8AC3E}">
        <p14:creationId xmlns:p14="http://schemas.microsoft.com/office/powerpoint/2010/main" val="337867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ИЕРАРХИЯ КЛАССОВ</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16</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53FD1BD7-1F73-44DF-B292-F5FDA5A35FF7}"/>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4" name="Picture 3" descr="A picture containing drawing&#10;&#10;Description automatically generated">
            <a:extLst>
              <a:ext uri="{FF2B5EF4-FFF2-40B4-BE49-F238E27FC236}">
                <a16:creationId xmlns:a16="http://schemas.microsoft.com/office/drawing/2014/main" id="{6B221A96-8939-4841-8459-DE7C263D2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145" y="1500890"/>
            <a:ext cx="5475652" cy="2464044"/>
          </a:xfrm>
          <a:prstGeom prst="rect">
            <a:avLst/>
          </a:prstGeom>
        </p:spPr>
      </p:pic>
    </p:spTree>
    <p:extLst>
      <p:ext uri="{BB962C8B-B14F-4D97-AF65-F5344CB8AC3E}">
        <p14:creationId xmlns:p14="http://schemas.microsoft.com/office/powerpoint/2010/main" val="15556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Значимые и ссылочные типы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17</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53FD1BD7-1F73-44DF-B292-F5FDA5A35FF7}"/>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4" name="Picture 3" descr="A screenshot of a cell phone&#10;&#10;Description automatically generated">
            <a:extLst>
              <a:ext uri="{FF2B5EF4-FFF2-40B4-BE49-F238E27FC236}">
                <a16:creationId xmlns:a16="http://schemas.microsoft.com/office/drawing/2014/main" id="{30C80FBF-4A80-4D8E-9654-23B577549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852" y="1287723"/>
            <a:ext cx="4070296" cy="2811889"/>
          </a:xfrm>
          <a:prstGeom prst="rect">
            <a:avLst/>
          </a:prstGeom>
        </p:spPr>
      </p:pic>
    </p:spTree>
    <p:extLst>
      <p:ext uri="{BB962C8B-B14F-4D97-AF65-F5344CB8AC3E}">
        <p14:creationId xmlns:p14="http://schemas.microsoft.com/office/powerpoint/2010/main" val="36183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Значимые и ссылочные типы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18</a:t>
            </a:fld>
            <a:endParaRPr lang="en-US" dirty="0"/>
          </a:p>
        </p:txBody>
      </p:sp>
      <p:pic>
        <p:nvPicPr>
          <p:cNvPr id="2" name="Picture 1">
            <a:extLst>
              <a:ext uri="{FF2B5EF4-FFF2-40B4-BE49-F238E27FC236}">
                <a16:creationId xmlns:a16="http://schemas.microsoft.com/office/drawing/2014/main" id="{3DE1958A-A213-447C-A0EC-86D4E57EBEC0}"/>
              </a:ext>
            </a:extLst>
          </p:cNvPr>
          <p:cNvPicPr>
            <a:picLocks noChangeAspect="1"/>
          </p:cNvPicPr>
          <p:nvPr/>
        </p:nvPicPr>
        <p:blipFill>
          <a:blip r:embed="rId3"/>
          <a:stretch>
            <a:fillRect/>
          </a:stretch>
        </p:blipFill>
        <p:spPr>
          <a:xfrm>
            <a:off x="796159" y="1422400"/>
            <a:ext cx="4399343" cy="2558387"/>
          </a:xfrm>
          <a:prstGeom prst="rect">
            <a:avLst/>
          </a:prstGeom>
        </p:spPr>
      </p:pic>
      <p:pic>
        <p:nvPicPr>
          <p:cNvPr id="4" name="Picture 3">
            <a:extLst>
              <a:ext uri="{FF2B5EF4-FFF2-40B4-BE49-F238E27FC236}">
                <a16:creationId xmlns:a16="http://schemas.microsoft.com/office/drawing/2014/main" id="{C5A1E69F-DD8D-4438-886B-EE3F21341E27}"/>
              </a:ext>
            </a:extLst>
          </p:cNvPr>
          <p:cNvPicPr>
            <a:picLocks noChangeAspect="1"/>
          </p:cNvPicPr>
          <p:nvPr/>
        </p:nvPicPr>
        <p:blipFill>
          <a:blip r:embed="rId4"/>
          <a:stretch>
            <a:fillRect/>
          </a:stretch>
        </p:blipFill>
        <p:spPr>
          <a:xfrm>
            <a:off x="5457591" y="1422399"/>
            <a:ext cx="3450538" cy="1896241"/>
          </a:xfrm>
          <a:prstGeom prst="rect">
            <a:avLst/>
          </a:prstGeom>
        </p:spPr>
      </p:pic>
    </p:spTree>
    <p:extLst>
      <p:ext uri="{BB962C8B-B14F-4D97-AF65-F5344CB8AC3E}">
        <p14:creationId xmlns:p14="http://schemas.microsoft.com/office/powerpoint/2010/main" val="122249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Значимые и ссылочные типы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19</a:t>
            </a:fld>
            <a:endParaRPr lang="en-US" dirty="0"/>
          </a:p>
        </p:txBody>
      </p:sp>
      <p:pic>
        <p:nvPicPr>
          <p:cNvPr id="2" name="Picture 1">
            <a:extLst>
              <a:ext uri="{FF2B5EF4-FFF2-40B4-BE49-F238E27FC236}">
                <a16:creationId xmlns:a16="http://schemas.microsoft.com/office/drawing/2014/main" id="{EFB78F41-000E-4E32-9979-2529D90B6915}"/>
              </a:ext>
            </a:extLst>
          </p:cNvPr>
          <p:cNvPicPr>
            <a:picLocks noChangeAspect="1"/>
          </p:cNvPicPr>
          <p:nvPr/>
        </p:nvPicPr>
        <p:blipFill>
          <a:blip r:embed="rId3"/>
          <a:stretch>
            <a:fillRect/>
          </a:stretch>
        </p:blipFill>
        <p:spPr>
          <a:xfrm>
            <a:off x="767940" y="1422400"/>
            <a:ext cx="7627198" cy="1949941"/>
          </a:xfrm>
          <a:prstGeom prst="rect">
            <a:avLst/>
          </a:prstGeom>
        </p:spPr>
      </p:pic>
      <p:pic>
        <p:nvPicPr>
          <p:cNvPr id="4" name="Picture 3">
            <a:extLst>
              <a:ext uri="{FF2B5EF4-FFF2-40B4-BE49-F238E27FC236}">
                <a16:creationId xmlns:a16="http://schemas.microsoft.com/office/drawing/2014/main" id="{8CC6DA54-033E-4F66-B68A-FF84615C92D3}"/>
              </a:ext>
            </a:extLst>
          </p:cNvPr>
          <p:cNvPicPr>
            <a:picLocks noChangeAspect="1"/>
          </p:cNvPicPr>
          <p:nvPr/>
        </p:nvPicPr>
        <p:blipFill>
          <a:blip r:embed="rId4"/>
          <a:stretch>
            <a:fillRect/>
          </a:stretch>
        </p:blipFill>
        <p:spPr>
          <a:xfrm>
            <a:off x="3004228" y="3584308"/>
            <a:ext cx="3135543" cy="959383"/>
          </a:xfrm>
          <a:prstGeom prst="rect">
            <a:avLst/>
          </a:prstGeom>
        </p:spPr>
      </p:pic>
    </p:spTree>
    <p:extLst>
      <p:ext uri="{BB962C8B-B14F-4D97-AF65-F5344CB8AC3E}">
        <p14:creationId xmlns:p14="http://schemas.microsoft.com/office/powerpoint/2010/main" val="425272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Кто я такой:</a:t>
            </a:r>
            <a:endParaRPr lang="en-US" dirty="0"/>
          </a:p>
        </p:txBody>
      </p:sp>
      <p:sp>
        <p:nvSpPr>
          <p:cNvPr id="4" name="Content Placeholder 3"/>
          <p:cNvSpPr>
            <a:spLocks noGrp="1"/>
          </p:cNvSpPr>
          <p:nvPr>
            <p:ph sz="quarter" idx="10"/>
          </p:nvPr>
        </p:nvSpPr>
        <p:spPr/>
        <p:txBody>
          <a:bodyPr/>
          <a:lstStyle/>
          <a:p>
            <a:pPr marL="0" indent="0">
              <a:buNone/>
            </a:pPr>
            <a:r>
              <a:rPr lang="ru-RU" sz="2000" dirty="0"/>
              <a:t>Китар Роман Юрьевич</a:t>
            </a:r>
          </a:p>
          <a:p>
            <a:pPr marL="0" indent="0" algn="ctr">
              <a:buNone/>
            </a:pPr>
            <a:endParaRPr lang="ru-RU" sz="2000" dirty="0"/>
          </a:p>
          <a:p>
            <a:pPr marL="0" indent="0">
              <a:buNone/>
            </a:pPr>
            <a:r>
              <a:rPr lang="en-US" sz="2000" dirty="0"/>
              <a:t>Email:</a:t>
            </a:r>
          </a:p>
          <a:p>
            <a:pPr marL="0" indent="0">
              <a:buNone/>
            </a:pPr>
            <a:r>
              <a:rPr lang="ru-RU" sz="2000" dirty="0"/>
              <a:t>Опыт: </a:t>
            </a:r>
          </a:p>
          <a:p>
            <a:r>
              <a:rPr lang="en-US" sz="1800" dirty="0"/>
              <a:t>8</a:t>
            </a:r>
            <a:r>
              <a:rPr lang="ru-RU" sz="1800" dirty="0"/>
              <a:t> месяцев девелопер.</a:t>
            </a:r>
          </a:p>
          <a:p>
            <a:r>
              <a:rPr lang="ru-RU" sz="1800" dirty="0"/>
              <a:t>Учился в МФТИ(ГУ) (физтех)</a:t>
            </a:r>
          </a:p>
          <a:p>
            <a:r>
              <a:rPr lang="en-US" sz="1800" dirty="0"/>
              <a:t>3 </a:t>
            </a:r>
            <a:r>
              <a:rPr lang="ru-RU" sz="1800" dirty="0"/>
              <a:t>раза побеждал в областных олимпиадах по математике, несколько раз по физике и один раз по химии.</a:t>
            </a:r>
          </a:p>
          <a:p>
            <a:r>
              <a:rPr lang="ru-RU" sz="1800" dirty="0"/>
              <a:t>4 года администрирование производства (металлообработка)</a:t>
            </a:r>
          </a:p>
          <a:p>
            <a:endParaRPr lang="ru-RU" sz="2000" dirty="0"/>
          </a:p>
          <a:p>
            <a:pPr marL="0" indent="0">
              <a:buNone/>
            </a:pPr>
            <a:endParaRPr lang="ru-RU" sz="2000" dirty="0"/>
          </a:p>
          <a:p>
            <a:pPr marL="0" indent="0">
              <a:buNone/>
            </a:pPr>
            <a:r>
              <a:rPr lang="ru-RU" sz="2000" dirty="0"/>
              <a:t> </a:t>
            </a:r>
          </a:p>
        </p:txBody>
      </p:sp>
      <p:pic>
        <p:nvPicPr>
          <p:cNvPr id="6" name="Picture Placeholder 5">
            <a:extLst>
              <a:ext uri="{FF2B5EF4-FFF2-40B4-BE49-F238E27FC236}">
                <a16:creationId xmlns:a16="http://schemas.microsoft.com/office/drawing/2014/main" id="{50AAD4AB-FC84-4D42-A712-A379AE813D75}"/>
              </a:ext>
            </a:extLst>
          </p:cNvPr>
          <p:cNvPicPr>
            <a:picLocks noGrp="1" noChangeAspect="1"/>
          </p:cNvPicPr>
          <p:nvPr>
            <p:ph type="pic" sz="quarter" idx="11"/>
          </p:nvPr>
        </p:nvPicPr>
        <p:blipFill>
          <a:blip r:embed="rId3"/>
          <a:srcRect l="8537" r="8537"/>
          <a:stretch>
            <a:fillRect/>
          </a:stretch>
        </p:blipFill>
        <p:spPr>
          <a:prstGeom prst="rect">
            <a:avLst/>
          </a:prstGeom>
        </p:spPr>
      </p:pic>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2</a:t>
            </a:fld>
            <a:endParaRPr lang="en-US" dirty="0"/>
          </a:p>
        </p:txBody>
      </p:sp>
    </p:spTree>
    <p:extLst>
      <p:ext uri="{BB962C8B-B14F-4D97-AF65-F5344CB8AC3E}">
        <p14:creationId xmlns:p14="http://schemas.microsoft.com/office/powerpoint/2010/main" val="175851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НАСЛЕДОВАНИЕ</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20</a:t>
            </a:fld>
            <a:endParaRPr lang="en-US" dirty="0"/>
          </a:p>
        </p:txBody>
      </p:sp>
      <p:pic>
        <p:nvPicPr>
          <p:cNvPr id="4" name="Picture 3">
            <a:extLst>
              <a:ext uri="{FF2B5EF4-FFF2-40B4-BE49-F238E27FC236}">
                <a16:creationId xmlns:a16="http://schemas.microsoft.com/office/drawing/2014/main" id="{D04F3028-D308-4047-AB09-D02FED3271B5}"/>
              </a:ext>
            </a:extLst>
          </p:cNvPr>
          <p:cNvPicPr>
            <a:picLocks noChangeAspect="1"/>
          </p:cNvPicPr>
          <p:nvPr/>
        </p:nvPicPr>
        <p:blipFill>
          <a:blip r:embed="rId3"/>
          <a:stretch>
            <a:fillRect/>
          </a:stretch>
        </p:blipFill>
        <p:spPr>
          <a:xfrm>
            <a:off x="1507000" y="1422400"/>
            <a:ext cx="6130000" cy="3215456"/>
          </a:xfrm>
          <a:prstGeom prst="rect">
            <a:avLst/>
          </a:prstGeom>
        </p:spPr>
      </p:pic>
    </p:spTree>
    <p:extLst>
      <p:ext uri="{BB962C8B-B14F-4D97-AF65-F5344CB8AC3E}">
        <p14:creationId xmlns:p14="http://schemas.microsoft.com/office/powerpoint/2010/main" val="419095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Переопределение</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21</a:t>
            </a:fld>
            <a:endParaRPr lang="en-US" dirty="0"/>
          </a:p>
        </p:txBody>
      </p:sp>
      <p:pic>
        <p:nvPicPr>
          <p:cNvPr id="2" name="Picture 1">
            <a:extLst>
              <a:ext uri="{FF2B5EF4-FFF2-40B4-BE49-F238E27FC236}">
                <a16:creationId xmlns:a16="http://schemas.microsoft.com/office/drawing/2014/main" id="{05397B2D-EECF-4F2C-AA30-54CC0064637D}"/>
              </a:ext>
            </a:extLst>
          </p:cNvPr>
          <p:cNvPicPr>
            <a:picLocks noChangeAspect="1"/>
          </p:cNvPicPr>
          <p:nvPr/>
        </p:nvPicPr>
        <p:blipFill>
          <a:blip r:embed="rId3"/>
          <a:stretch>
            <a:fillRect/>
          </a:stretch>
        </p:blipFill>
        <p:spPr>
          <a:xfrm>
            <a:off x="350045" y="1408604"/>
            <a:ext cx="3883154" cy="1306370"/>
          </a:xfrm>
          <a:prstGeom prst="rect">
            <a:avLst/>
          </a:prstGeom>
        </p:spPr>
      </p:pic>
      <p:pic>
        <p:nvPicPr>
          <p:cNvPr id="4" name="Picture 3">
            <a:extLst>
              <a:ext uri="{FF2B5EF4-FFF2-40B4-BE49-F238E27FC236}">
                <a16:creationId xmlns:a16="http://schemas.microsoft.com/office/drawing/2014/main" id="{9F58A4DB-0362-4FEE-A019-02B67C8CAA6C}"/>
              </a:ext>
            </a:extLst>
          </p:cNvPr>
          <p:cNvPicPr>
            <a:picLocks noChangeAspect="1"/>
          </p:cNvPicPr>
          <p:nvPr/>
        </p:nvPicPr>
        <p:blipFill>
          <a:blip r:embed="rId4"/>
          <a:stretch>
            <a:fillRect/>
          </a:stretch>
        </p:blipFill>
        <p:spPr>
          <a:xfrm>
            <a:off x="4336296" y="1408604"/>
            <a:ext cx="4531719" cy="1320165"/>
          </a:xfrm>
          <a:prstGeom prst="rect">
            <a:avLst/>
          </a:prstGeom>
        </p:spPr>
      </p:pic>
      <p:pic>
        <p:nvPicPr>
          <p:cNvPr id="6" name="Picture 5">
            <a:extLst>
              <a:ext uri="{FF2B5EF4-FFF2-40B4-BE49-F238E27FC236}">
                <a16:creationId xmlns:a16="http://schemas.microsoft.com/office/drawing/2014/main" id="{99542E7F-B819-4F45-9E77-B35B2621AA09}"/>
              </a:ext>
            </a:extLst>
          </p:cNvPr>
          <p:cNvPicPr>
            <a:picLocks noChangeAspect="1"/>
          </p:cNvPicPr>
          <p:nvPr/>
        </p:nvPicPr>
        <p:blipFill>
          <a:blip r:embed="rId5"/>
          <a:stretch>
            <a:fillRect/>
          </a:stretch>
        </p:blipFill>
        <p:spPr>
          <a:xfrm>
            <a:off x="2620615" y="3092708"/>
            <a:ext cx="3225167" cy="1165222"/>
          </a:xfrm>
          <a:prstGeom prst="rect">
            <a:avLst/>
          </a:prstGeom>
        </p:spPr>
      </p:pic>
    </p:spTree>
    <p:extLst>
      <p:ext uri="{BB962C8B-B14F-4D97-AF65-F5344CB8AC3E}">
        <p14:creationId xmlns:p14="http://schemas.microsoft.com/office/powerpoint/2010/main" val="249762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Абстрактные классы</a:t>
            </a: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22</a:t>
            </a:fld>
            <a:endParaRPr lang="en-US" dirty="0"/>
          </a:p>
        </p:txBody>
      </p:sp>
      <p:pic>
        <p:nvPicPr>
          <p:cNvPr id="7" name="Picture 6">
            <a:extLst>
              <a:ext uri="{FF2B5EF4-FFF2-40B4-BE49-F238E27FC236}">
                <a16:creationId xmlns:a16="http://schemas.microsoft.com/office/drawing/2014/main" id="{C55F23F6-0609-447C-BC75-50E55EAF4470}"/>
              </a:ext>
            </a:extLst>
          </p:cNvPr>
          <p:cNvPicPr>
            <a:picLocks noChangeAspect="1"/>
          </p:cNvPicPr>
          <p:nvPr/>
        </p:nvPicPr>
        <p:blipFill>
          <a:blip r:embed="rId3"/>
          <a:stretch>
            <a:fillRect/>
          </a:stretch>
        </p:blipFill>
        <p:spPr>
          <a:xfrm>
            <a:off x="2559418" y="1422400"/>
            <a:ext cx="4025164" cy="1882073"/>
          </a:xfrm>
          <a:prstGeom prst="rect">
            <a:avLst/>
          </a:prstGeom>
        </p:spPr>
      </p:pic>
    </p:spTree>
    <p:extLst>
      <p:ext uri="{BB962C8B-B14F-4D97-AF65-F5344CB8AC3E}">
        <p14:creationId xmlns:p14="http://schemas.microsoft.com/office/powerpoint/2010/main" val="28193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полиморфизм</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23</a:t>
            </a:fld>
            <a:endParaRPr lang="en-US" dirty="0"/>
          </a:p>
        </p:txBody>
      </p:sp>
      <p:pic>
        <p:nvPicPr>
          <p:cNvPr id="2" name="Picture 1">
            <a:extLst>
              <a:ext uri="{FF2B5EF4-FFF2-40B4-BE49-F238E27FC236}">
                <a16:creationId xmlns:a16="http://schemas.microsoft.com/office/drawing/2014/main" id="{33FE09CC-8643-4B21-9DE4-BDE9EC0AEA2C}"/>
              </a:ext>
            </a:extLst>
          </p:cNvPr>
          <p:cNvPicPr>
            <a:picLocks noChangeAspect="1"/>
          </p:cNvPicPr>
          <p:nvPr/>
        </p:nvPicPr>
        <p:blipFill>
          <a:blip r:embed="rId3"/>
          <a:stretch>
            <a:fillRect/>
          </a:stretch>
        </p:blipFill>
        <p:spPr>
          <a:xfrm>
            <a:off x="441447" y="1422400"/>
            <a:ext cx="4039152" cy="2850055"/>
          </a:xfrm>
          <a:prstGeom prst="rect">
            <a:avLst/>
          </a:prstGeom>
        </p:spPr>
      </p:pic>
      <p:pic>
        <p:nvPicPr>
          <p:cNvPr id="4" name="Picture 3">
            <a:extLst>
              <a:ext uri="{FF2B5EF4-FFF2-40B4-BE49-F238E27FC236}">
                <a16:creationId xmlns:a16="http://schemas.microsoft.com/office/drawing/2014/main" id="{0F59B995-4708-422C-A501-6FB102AD3969}"/>
              </a:ext>
            </a:extLst>
          </p:cNvPr>
          <p:cNvPicPr>
            <a:picLocks noChangeAspect="1"/>
          </p:cNvPicPr>
          <p:nvPr/>
        </p:nvPicPr>
        <p:blipFill>
          <a:blip r:embed="rId4"/>
          <a:stretch>
            <a:fillRect/>
          </a:stretch>
        </p:blipFill>
        <p:spPr>
          <a:xfrm>
            <a:off x="4624026" y="1422399"/>
            <a:ext cx="4078527" cy="2850055"/>
          </a:xfrm>
          <a:prstGeom prst="rect">
            <a:avLst/>
          </a:prstGeom>
        </p:spPr>
      </p:pic>
    </p:spTree>
    <p:extLst>
      <p:ext uri="{BB962C8B-B14F-4D97-AF65-F5344CB8AC3E}">
        <p14:creationId xmlns:p14="http://schemas.microsoft.com/office/powerpoint/2010/main" val="356396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ПолиморфизМ</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24</a:t>
            </a:fld>
            <a:endParaRPr lang="en-US" dirty="0"/>
          </a:p>
        </p:txBody>
      </p:sp>
      <p:pic>
        <p:nvPicPr>
          <p:cNvPr id="6" name="Content Placeholder 6" descr="A close up of a logo&#10;&#10;Description automatically generated">
            <a:extLst>
              <a:ext uri="{FF2B5EF4-FFF2-40B4-BE49-F238E27FC236}">
                <a16:creationId xmlns:a16="http://schemas.microsoft.com/office/drawing/2014/main" id="{6A7A24C6-01E2-4504-B506-92D221458458}"/>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7932939" y="3964934"/>
            <a:ext cx="853874" cy="853874"/>
          </a:xfrm>
        </p:spPr>
      </p:pic>
      <p:pic>
        <p:nvPicPr>
          <p:cNvPr id="2" name="Picture 1">
            <a:extLst>
              <a:ext uri="{FF2B5EF4-FFF2-40B4-BE49-F238E27FC236}">
                <a16:creationId xmlns:a16="http://schemas.microsoft.com/office/drawing/2014/main" id="{A3589299-66F7-4D15-B107-33CAE77E1BA4}"/>
              </a:ext>
            </a:extLst>
          </p:cNvPr>
          <p:cNvPicPr>
            <a:picLocks noChangeAspect="1"/>
          </p:cNvPicPr>
          <p:nvPr/>
        </p:nvPicPr>
        <p:blipFill>
          <a:blip r:embed="rId4"/>
          <a:stretch>
            <a:fillRect/>
          </a:stretch>
        </p:blipFill>
        <p:spPr>
          <a:xfrm>
            <a:off x="2349016" y="1422400"/>
            <a:ext cx="4445967" cy="1457988"/>
          </a:xfrm>
          <a:prstGeom prst="rect">
            <a:avLst/>
          </a:prstGeom>
        </p:spPr>
      </p:pic>
    </p:spTree>
    <p:extLst>
      <p:ext uri="{BB962C8B-B14F-4D97-AF65-F5344CB8AC3E}">
        <p14:creationId xmlns:p14="http://schemas.microsoft.com/office/powerpoint/2010/main" val="3792019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Что в итоге?</a:t>
            </a:r>
            <a:endParaRPr lang="en-US" dirty="0"/>
          </a:p>
        </p:txBody>
      </p:sp>
      <p:sp>
        <p:nvSpPr>
          <p:cNvPr id="11" name="Text Placeholder 10"/>
          <p:cNvSpPr>
            <a:spLocks noGrp="1"/>
          </p:cNvSpPr>
          <p:nvPr>
            <p:ph type="body" sz="quarter" idx="12"/>
          </p:nvPr>
        </p:nvSpPr>
        <p:spPr/>
        <p:txBody>
          <a:bodyPr/>
          <a:lstStyle/>
          <a:p>
            <a:pPr algn="ctr"/>
            <a:r>
              <a:rPr lang="ru-RU" dirty="0"/>
              <a:t>С</a:t>
            </a:r>
            <a:r>
              <a:rPr lang="en-US" dirty="0"/>
              <a:t># </a:t>
            </a:r>
            <a:r>
              <a:rPr lang="ru-RU" dirty="0"/>
              <a:t>создан для ООП</a:t>
            </a:r>
            <a:endParaRPr lang="en-US" dirty="0"/>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25</a:t>
            </a:fld>
            <a:endParaRPr lang="en-US" dirty="0"/>
          </a:p>
        </p:txBody>
      </p:sp>
      <p:pic>
        <p:nvPicPr>
          <p:cNvPr id="6" name="Picture Placeholder 5" descr="A person smiling for the camera&#10;&#10;Description automatically generated">
            <a:extLst>
              <a:ext uri="{FF2B5EF4-FFF2-40B4-BE49-F238E27FC236}">
                <a16:creationId xmlns:a16="http://schemas.microsoft.com/office/drawing/2014/main" id="{FE8937C8-1E7C-4B82-813E-CEAF4ECEA911}"/>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t="3628" b="3628"/>
          <a:stretch>
            <a:fillRect/>
          </a:stretch>
        </p:blipFill>
        <p:spPr/>
      </p:pic>
      <p:sp>
        <p:nvSpPr>
          <p:cNvPr id="7" name="TextBox 6">
            <a:extLst>
              <a:ext uri="{FF2B5EF4-FFF2-40B4-BE49-F238E27FC236}">
                <a16:creationId xmlns:a16="http://schemas.microsoft.com/office/drawing/2014/main" id="{82037ED4-AF96-4C45-850E-5F1E9D69B91C}"/>
              </a:ext>
            </a:extLst>
          </p:cNvPr>
          <p:cNvSpPr txBox="1"/>
          <p:nvPr/>
        </p:nvSpPr>
        <p:spPr>
          <a:xfrm>
            <a:off x="357189" y="1292772"/>
            <a:ext cx="4214811" cy="1546577"/>
          </a:xfrm>
          <a:prstGeom prst="rect">
            <a:avLst/>
          </a:prstGeom>
          <a:noFill/>
        </p:spPr>
        <p:txBody>
          <a:bodyPr wrap="square" rtlCol="0">
            <a:spAutoFit/>
          </a:bodyPr>
          <a:lstStyle/>
          <a:p>
            <a:r>
              <a:rPr lang="ru-RU" dirty="0"/>
              <a:t>Для компонентно-ориентированного программирования и для всей индустрии в целом чрезвычайно важно встроить в языки программирования поддержку концепции компонента. Это и была одна из ключевых целей создания С#. – Андерс Хейльсберг. Создатель языка </a:t>
            </a:r>
            <a:r>
              <a:rPr lang="en-US" dirty="0"/>
              <a:t>C#.</a:t>
            </a:r>
          </a:p>
        </p:txBody>
      </p:sp>
    </p:spTree>
    <p:extLst>
      <p:ext uri="{BB962C8B-B14F-4D97-AF65-F5344CB8AC3E}">
        <p14:creationId xmlns:p14="http://schemas.microsoft.com/office/powerpoint/2010/main" val="491698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sz="9600" dirty="0"/>
              <a:t>?</a:t>
            </a:r>
            <a:endParaRPr lang="en-US" sz="9600"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26</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Что такое парадигма программирования?</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И причем тут мы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3</a:t>
            </a:fld>
            <a:endParaRPr lang="en-US" dirty="0"/>
          </a:p>
        </p:txBody>
      </p:sp>
      <p:sp>
        <p:nvSpPr>
          <p:cNvPr id="2" name="TextBox 1">
            <a:extLst>
              <a:ext uri="{FF2B5EF4-FFF2-40B4-BE49-F238E27FC236}">
                <a16:creationId xmlns:a16="http://schemas.microsoft.com/office/drawing/2014/main" id="{92DAF7EB-41DB-4194-AB24-441AAECDC745}"/>
              </a:ext>
            </a:extLst>
          </p:cNvPr>
          <p:cNvSpPr txBox="1"/>
          <p:nvPr/>
        </p:nvSpPr>
        <p:spPr>
          <a:xfrm>
            <a:off x="512956" y="1568605"/>
            <a:ext cx="4482790" cy="3000821"/>
          </a:xfrm>
          <a:prstGeom prst="rect">
            <a:avLst/>
          </a:prstGeom>
          <a:noFill/>
        </p:spPr>
        <p:txBody>
          <a:bodyPr wrap="square" rtlCol="0">
            <a:spAutoFit/>
          </a:bodyPr>
          <a:lstStyle/>
          <a:p>
            <a:pPr marL="285750" indent="-285750">
              <a:buFont typeface="Arial" panose="020B0604020202020204" pitchFamily="34" charset="0"/>
              <a:buChar char="•"/>
            </a:pPr>
            <a:r>
              <a:rPr lang="ru-RU" b="1" dirty="0"/>
              <a:t>Парадигма</a:t>
            </a:r>
            <a:r>
              <a:rPr lang="ru-RU" dirty="0"/>
              <a:t> - набор концепций или шаблонов мышления, включая теории, методы исследования, постулаты и стандарты, в соответствии с которыми осуществляются последующие построения, обобщения и эксперименты в области </a:t>
            </a:r>
          </a:p>
          <a:p>
            <a:endParaRPr lang="ru-RU" dirty="0"/>
          </a:p>
          <a:p>
            <a:pPr marL="285750" indent="-285750">
              <a:buFont typeface="Arial" panose="020B0604020202020204" pitchFamily="34" charset="0"/>
              <a:buChar char="•"/>
            </a:pPr>
            <a:r>
              <a:rPr lang="ru-RU" b="1" dirty="0"/>
              <a:t>Парадигма - </a:t>
            </a:r>
            <a:r>
              <a:rPr lang="ru-RU" dirty="0"/>
              <a:t>совокупность достижений, признаваемых всем научным сообществом в тот или иной период времни и служащая основой дальнейших исслодований</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b="1" dirty="0"/>
              <a:t>Парадигма</a:t>
            </a:r>
            <a:r>
              <a:rPr lang="ru-RU" dirty="0"/>
              <a:t> – общепризнанный образец или пример того, как наданном этапе развития стоит подходить к решению проблем в данной области.</a:t>
            </a:r>
          </a:p>
        </p:txBody>
      </p:sp>
      <p:pic>
        <p:nvPicPr>
          <p:cNvPr id="7" name="Picture 6">
            <a:extLst>
              <a:ext uri="{FF2B5EF4-FFF2-40B4-BE49-F238E27FC236}">
                <a16:creationId xmlns:a16="http://schemas.microsoft.com/office/drawing/2014/main" id="{68C608A8-DF26-40CA-8F02-4CC168114FD2}"/>
              </a:ext>
            </a:extLst>
          </p:cNvPr>
          <p:cNvPicPr>
            <a:picLocks noChangeAspect="1"/>
          </p:cNvPicPr>
          <p:nvPr/>
        </p:nvPicPr>
        <p:blipFill>
          <a:blip r:embed="rId3"/>
          <a:stretch>
            <a:fillRect/>
          </a:stretch>
        </p:blipFill>
        <p:spPr>
          <a:xfrm>
            <a:off x="5441795" y="1568605"/>
            <a:ext cx="2995613" cy="29956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42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Что же такое парадигма программирования?</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4</a:t>
            </a:fld>
            <a:endParaRPr lang="en-US" dirty="0"/>
          </a:p>
        </p:txBody>
      </p:sp>
      <p:pic>
        <p:nvPicPr>
          <p:cNvPr id="9" name="Picture 8" descr="A drawing of a person&#10;&#10;Description automatically generated">
            <a:extLst>
              <a:ext uri="{FF2B5EF4-FFF2-40B4-BE49-F238E27FC236}">
                <a16:creationId xmlns:a16="http://schemas.microsoft.com/office/drawing/2014/main" id="{040C8401-593F-420E-86C4-6A3B06E21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051" y="1199200"/>
            <a:ext cx="5421897" cy="3616406"/>
          </a:xfrm>
          <a:prstGeom prst="rect">
            <a:avLst/>
          </a:prstGeom>
        </p:spPr>
      </p:pic>
      <p:sp>
        <p:nvSpPr>
          <p:cNvPr id="11" name="Text Placeholder 10"/>
          <p:cNvSpPr>
            <a:spLocks noGrp="1"/>
          </p:cNvSpPr>
          <p:nvPr>
            <p:ph type="body" sz="quarter" idx="11"/>
          </p:nvPr>
        </p:nvSpPr>
        <p:spPr>
          <a:xfrm>
            <a:off x="350045" y="1079500"/>
            <a:ext cx="8443910" cy="342900"/>
          </a:xfrm>
        </p:spPr>
        <p:txBody>
          <a:bodyPr/>
          <a:lstStyle/>
          <a:p>
            <a:pPr algn="ctr"/>
            <a:r>
              <a:rPr lang="ru-RU" dirty="0"/>
              <a:t>И что нам с ней делать</a:t>
            </a:r>
            <a:endParaRPr lang="en-US" dirty="0"/>
          </a:p>
        </p:txBody>
      </p:sp>
    </p:spTree>
    <p:extLst>
      <p:ext uri="{BB962C8B-B14F-4D97-AF65-F5344CB8AC3E}">
        <p14:creationId xmlns:p14="http://schemas.microsoft.com/office/powerpoint/2010/main" val="330345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Что такое парадигма программирования?</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И причем тут, все таки, мы?</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5</a:t>
            </a:fld>
            <a:endParaRPr lang="en-US" dirty="0"/>
          </a:p>
        </p:txBody>
      </p:sp>
      <p:graphicFrame>
        <p:nvGraphicFramePr>
          <p:cNvPr id="4" name="Object 3">
            <a:extLst>
              <a:ext uri="{FF2B5EF4-FFF2-40B4-BE49-F238E27FC236}">
                <a16:creationId xmlns:a16="http://schemas.microsoft.com/office/drawing/2014/main" id="{812849C1-D92D-4062-8251-E83BE3672E26}"/>
              </a:ext>
            </a:extLst>
          </p:cNvPr>
          <p:cNvGraphicFramePr>
            <a:graphicFrameLocks noChangeAspect="1"/>
          </p:cNvGraphicFramePr>
          <p:nvPr>
            <p:extLst>
              <p:ext uri="{D42A27DB-BD31-4B8C-83A1-F6EECF244321}">
                <p14:modId xmlns:p14="http://schemas.microsoft.com/office/powerpoint/2010/main" val="3049148129"/>
              </p:ext>
            </p:extLst>
          </p:nvPr>
        </p:nvGraphicFramePr>
        <p:xfrm>
          <a:off x="5597620" y="1422400"/>
          <a:ext cx="3196335" cy="3119564"/>
        </p:xfrm>
        <a:graphic>
          <a:graphicData uri="http://schemas.openxmlformats.org/presentationml/2006/ole">
            <mc:AlternateContent xmlns:mc="http://schemas.openxmlformats.org/markup-compatibility/2006">
              <mc:Choice xmlns:v="urn:schemas-microsoft-com:vml" Requires="v">
                <p:oleObj spid="_x0000_s1035" name="Bitmap Image" r:id="rId4" imgW="7581960" imgH="7400880" progId="Paint.Picture">
                  <p:embed/>
                </p:oleObj>
              </mc:Choice>
              <mc:Fallback>
                <p:oleObj name="Bitmap Image" r:id="rId4" imgW="7581960" imgH="7400880" progId="Paint.Picture">
                  <p:embed/>
                  <p:pic>
                    <p:nvPicPr>
                      <p:cNvPr id="0" name=""/>
                      <p:cNvPicPr/>
                      <p:nvPr/>
                    </p:nvPicPr>
                    <p:blipFill>
                      <a:blip r:embed="rId5"/>
                      <a:stretch>
                        <a:fillRect/>
                      </a:stretch>
                    </p:blipFill>
                    <p:spPr>
                      <a:xfrm>
                        <a:off x="5597620" y="1422400"/>
                        <a:ext cx="3196335" cy="31195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36064DC-0661-4731-BC9D-09EC71FFC2E5}"/>
              </a:ext>
            </a:extLst>
          </p:cNvPr>
          <p:cNvSpPr txBox="1"/>
          <p:nvPr/>
        </p:nvSpPr>
        <p:spPr>
          <a:xfrm>
            <a:off x="973873" y="1971548"/>
            <a:ext cx="3932664" cy="1846659"/>
          </a:xfrm>
          <a:prstGeom prst="rect">
            <a:avLst/>
          </a:prstGeom>
          <a:noFill/>
        </p:spPr>
        <p:txBody>
          <a:bodyPr wrap="square" rtlCol="0">
            <a:spAutoFit/>
          </a:bodyPr>
          <a:lstStyle/>
          <a:p>
            <a:r>
              <a:rPr lang="ru-RU" sz="3200" b="1" dirty="0"/>
              <a:t>Парадигма</a:t>
            </a:r>
            <a:r>
              <a:rPr lang="ru-RU" sz="3200" dirty="0"/>
              <a:t>  - подход к решению задачи.</a:t>
            </a:r>
          </a:p>
          <a:p>
            <a:endParaRPr lang="ru-RU" sz="3200" dirty="0"/>
          </a:p>
          <a:p>
            <a:r>
              <a:rPr lang="ru-RU" sz="1800" dirty="0"/>
              <a:t>Парадигмам необходимо следовать.</a:t>
            </a:r>
          </a:p>
        </p:txBody>
      </p:sp>
    </p:spTree>
    <p:extLst>
      <p:ext uri="{BB962C8B-B14F-4D97-AF65-F5344CB8AC3E}">
        <p14:creationId xmlns:p14="http://schemas.microsoft.com/office/powerpoint/2010/main" val="267082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А какие вообще бывают парадигмы программирования?</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И это все надо знать?</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6" name="TextBox 5">
            <a:extLst>
              <a:ext uri="{FF2B5EF4-FFF2-40B4-BE49-F238E27FC236}">
                <a16:creationId xmlns:a16="http://schemas.microsoft.com/office/drawing/2014/main" id="{C36064DC-0661-4731-BC9D-09EC71FFC2E5}"/>
              </a:ext>
            </a:extLst>
          </p:cNvPr>
          <p:cNvSpPr txBox="1"/>
          <p:nvPr/>
        </p:nvSpPr>
        <p:spPr>
          <a:xfrm>
            <a:off x="350045" y="1556215"/>
            <a:ext cx="5102135" cy="2246769"/>
          </a:xfrm>
          <a:prstGeom prst="rect">
            <a:avLst/>
          </a:prstGeom>
          <a:noFill/>
        </p:spPr>
        <p:txBody>
          <a:bodyPr wrap="square" rtlCol="0">
            <a:spAutoFit/>
          </a:bodyPr>
          <a:lstStyle/>
          <a:p>
            <a:pPr marL="342900" indent="-342900">
              <a:buFont typeface="Arial" panose="020B0604020202020204" pitchFamily="34" charset="0"/>
              <a:buChar char="•"/>
            </a:pPr>
            <a:r>
              <a:rPr lang="ru-RU" sz="2000" b="1" dirty="0"/>
              <a:t>Императивное программирование</a:t>
            </a:r>
          </a:p>
          <a:p>
            <a:pPr marL="342900" indent="-342900">
              <a:buFont typeface="Arial" panose="020B0604020202020204" pitchFamily="34" charset="0"/>
              <a:buChar char="•"/>
            </a:pPr>
            <a:r>
              <a:rPr lang="ru-RU" sz="2000" b="1" dirty="0"/>
              <a:t>Декларативное программирование</a:t>
            </a:r>
          </a:p>
          <a:p>
            <a:pPr marL="342900" indent="-342900">
              <a:buFont typeface="Arial" panose="020B0604020202020204" pitchFamily="34" charset="0"/>
              <a:buChar char="•"/>
            </a:pPr>
            <a:r>
              <a:rPr lang="ru-RU" sz="2000" b="1" dirty="0"/>
              <a:t>Структурное программирование</a:t>
            </a:r>
          </a:p>
          <a:p>
            <a:pPr marL="342900" indent="-342900">
              <a:buFont typeface="Arial" panose="020B0604020202020204" pitchFamily="34" charset="0"/>
              <a:buChar char="•"/>
            </a:pPr>
            <a:r>
              <a:rPr lang="ru-RU" sz="2000" b="1" dirty="0"/>
              <a:t>Функциональное программирование</a:t>
            </a:r>
          </a:p>
          <a:p>
            <a:pPr marL="342900" indent="-342900">
              <a:buFont typeface="Arial" panose="020B0604020202020204" pitchFamily="34" charset="0"/>
              <a:buChar char="•"/>
            </a:pPr>
            <a:r>
              <a:rPr lang="ru-RU" sz="2000" b="1" dirty="0"/>
              <a:t>Логическое программирование</a:t>
            </a:r>
          </a:p>
          <a:p>
            <a:pPr marL="342900" indent="-342900">
              <a:buFont typeface="Arial" panose="020B0604020202020204" pitchFamily="34" charset="0"/>
              <a:buChar char="•"/>
            </a:pPr>
            <a:r>
              <a:rPr lang="ru-RU" sz="2000" b="1" dirty="0"/>
              <a:t>Объектно-ориентированное программирование (ООП)</a:t>
            </a:r>
          </a:p>
        </p:txBody>
      </p:sp>
      <p:pic>
        <p:nvPicPr>
          <p:cNvPr id="7" name="Picture 6" descr="A picture containing drawing&#10;&#10;Description automatically generated">
            <a:extLst>
              <a:ext uri="{FF2B5EF4-FFF2-40B4-BE49-F238E27FC236}">
                <a16:creationId xmlns:a16="http://schemas.microsoft.com/office/drawing/2014/main" id="{5BFFF5BB-2C2E-4377-9156-DB5E1C4723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805" y="1642946"/>
            <a:ext cx="3898400" cy="2137271"/>
          </a:xfrm>
          <a:prstGeom prst="rect">
            <a:avLst/>
          </a:prstGeom>
        </p:spPr>
      </p:pic>
    </p:spTree>
    <p:extLst>
      <p:ext uri="{BB962C8B-B14F-4D97-AF65-F5344CB8AC3E}">
        <p14:creationId xmlns:p14="http://schemas.microsoft.com/office/powerpoint/2010/main" val="39068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ШЕСТЬ ПРИНЦИПОВ АЛАНА КЕЯ</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7</a:t>
            </a:fld>
            <a:endParaRPr lang="en-US" dirty="0"/>
          </a:p>
        </p:txBody>
      </p:sp>
      <p:pic>
        <p:nvPicPr>
          <p:cNvPr id="4" name="Picture 3" descr="A person smiling for the camera&#10;&#10;Description automatically generated">
            <a:extLst>
              <a:ext uri="{FF2B5EF4-FFF2-40B4-BE49-F238E27FC236}">
                <a16:creationId xmlns:a16="http://schemas.microsoft.com/office/drawing/2014/main" id="{2846149D-E07B-48A6-A935-19A94B8386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1465" y="1422400"/>
            <a:ext cx="1706137" cy="2132671"/>
          </a:xfrm>
          <a:prstGeom prst="rect">
            <a:avLst/>
          </a:prstGeom>
        </p:spPr>
      </p:pic>
      <p:sp>
        <p:nvSpPr>
          <p:cNvPr id="6" name="TextBox 5">
            <a:extLst>
              <a:ext uri="{FF2B5EF4-FFF2-40B4-BE49-F238E27FC236}">
                <a16:creationId xmlns:a16="http://schemas.microsoft.com/office/drawing/2014/main" id="{AD925439-506D-47A2-BB23-E88B2E791575}"/>
              </a:ext>
            </a:extLst>
          </p:cNvPr>
          <p:cNvSpPr txBox="1"/>
          <p:nvPr/>
        </p:nvSpPr>
        <p:spPr>
          <a:xfrm>
            <a:off x="6869151" y="3721101"/>
            <a:ext cx="1828451" cy="715581"/>
          </a:xfrm>
          <a:prstGeom prst="rect">
            <a:avLst/>
          </a:prstGeom>
          <a:noFill/>
        </p:spPr>
        <p:txBody>
          <a:bodyPr wrap="square" rtlCol="0">
            <a:spAutoFit/>
          </a:bodyPr>
          <a:lstStyle/>
          <a:p>
            <a:pPr algn="ctr"/>
            <a:r>
              <a:rPr lang="ru-RU" dirty="0"/>
              <a:t>Алан Кей</a:t>
            </a:r>
          </a:p>
          <a:p>
            <a:pPr algn="ctr"/>
            <a:r>
              <a:rPr lang="ru-RU" dirty="0"/>
              <a:t>Создатель ООП</a:t>
            </a:r>
          </a:p>
          <a:p>
            <a:pPr algn="ctr"/>
            <a:r>
              <a:rPr lang="ru-RU" dirty="0"/>
              <a:t>Автор языка </a:t>
            </a:r>
            <a:r>
              <a:rPr lang="en-US" dirty="0"/>
              <a:t>Smalltalk</a:t>
            </a:r>
          </a:p>
        </p:txBody>
      </p:sp>
      <p:sp>
        <p:nvSpPr>
          <p:cNvPr id="7" name="TextBox 6">
            <a:extLst>
              <a:ext uri="{FF2B5EF4-FFF2-40B4-BE49-F238E27FC236}">
                <a16:creationId xmlns:a16="http://schemas.microsoft.com/office/drawing/2014/main" id="{075BF27F-3A2E-477A-874D-0869F80A4871}"/>
              </a:ext>
            </a:extLst>
          </p:cNvPr>
          <p:cNvSpPr txBox="1"/>
          <p:nvPr/>
        </p:nvSpPr>
        <p:spPr>
          <a:xfrm>
            <a:off x="624468" y="1538867"/>
            <a:ext cx="6140605" cy="3139321"/>
          </a:xfrm>
          <a:prstGeom prst="rect">
            <a:avLst/>
          </a:prstGeom>
          <a:noFill/>
        </p:spPr>
        <p:txBody>
          <a:bodyPr wrap="square" rtlCol="0">
            <a:spAutoFit/>
          </a:bodyPr>
          <a:lstStyle/>
          <a:p>
            <a:pPr marL="342900" indent="-342900">
              <a:buFont typeface="+mj-lt"/>
              <a:buAutoNum type="arabicPeriod"/>
            </a:pPr>
            <a:r>
              <a:rPr lang="ru-RU" sz="2200" dirty="0"/>
              <a:t>Все является объектом</a:t>
            </a:r>
          </a:p>
          <a:p>
            <a:pPr marL="342900" indent="-342900">
              <a:buFont typeface="+mj-lt"/>
              <a:buAutoNum type="arabicPeriod"/>
            </a:pPr>
            <a:r>
              <a:rPr lang="ru-RU" sz="2200" dirty="0"/>
              <a:t>Каждый объект является экземпляром класса</a:t>
            </a:r>
          </a:p>
          <a:p>
            <a:pPr marL="342900" indent="-342900">
              <a:buFont typeface="+mj-lt"/>
              <a:buAutoNum type="arabicPeriod"/>
            </a:pPr>
            <a:r>
              <a:rPr lang="ru-RU" sz="2200" dirty="0"/>
              <a:t>Класс определяет поведение объекта</a:t>
            </a:r>
          </a:p>
          <a:p>
            <a:pPr marL="342900" indent="-342900">
              <a:buFont typeface="+mj-lt"/>
              <a:buAutoNum type="arabicPeriod"/>
            </a:pPr>
            <a:r>
              <a:rPr lang="ru-RU" sz="2200" dirty="0"/>
              <a:t>Классы организованы в иерархию наследования</a:t>
            </a:r>
          </a:p>
          <a:p>
            <a:pPr marL="342900" indent="-342900">
              <a:buFont typeface="+mj-lt"/>
              <a:buAutoNum type="arabicPeriod"/>
            </a:pPr>
            <a:r>
              <a:rPr lang="ru-RU" sz="2200" dirty="0"/>
              <a:t>Каждый объект обладает независимой памятью</a:t>
            </a:r>
          </a:p>
          <a:p>
            <a:pPr marL="342900" indent="-342900">
              <a:buFont typeface="+mj-lt"/>
              <a:buAutoNum type="arabicPeriod"/>
            </a:pPr>
            <a:r>
              <a:rPr lang="ru-RU" sz="2200" dirty="0"/>
              <a:t>Вычисления производятся путем взаимодействия между объектами</a:t>
            </a:r>
            <a:endParaRPr lang="en-US" sz="2200" dirty="0"/>
          </a:p>
        </p:txBody>
      </p:sp>
    </p:spTree>
    <p:extLst>
      <p:ext uri="{BB962C8B-B14F-4D97-AF65-F5344CB8AC3E}">
        <p14:creationId xmlns:p14="http://schemas.microsoft.com/office/powerpoint/2010/main" val="420111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В чем заключается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ОСНОВНЫЕ КОНЦЕПЦИИ</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8</a:t>
            </a:fld>
            <a:endParaRPr lang="en-US" dirty="0"/>
          </a:p>
        </p:txBody>
      </p:sp>
      <p:sp>
        <p:nvSpPr>
          <p:cNvPr id="2" name="TextBox 1">
            <a:extLst>
              <a:ext uri="{FF2B5EF4-FFF2-40B4-BE49-F238E27FC236}">
                <a16:creationId xmlns:a16="http://schemas.microsoft.com/office/drawing/2014/main" id="{33FA07B8-B63E-47F7-99E5-057BE2C02E40}"/>
              </a:ext>
            </a:extLst>
          </p:cNvPr>
          <p:cNvSpPr txBox="1"/>
          <p:nvPr/>
        </p:nvSpPr>
        <p:spPr>
          <a:xfrm>
            <a:off x="594732" y="1509132"/>
            <a:ext cx="3977268" cy="2246769"/>
          </a:xfrm>
          <a:prstGeom prst="rect">
            <a:avLst/>
          </a:prstGeom>
          <a:noFill/>
        </p:spPr>
        <p:txBody>
          <a:bodyPr wrap="square" rtlCol="0">
            <a:spAutoFit/>
          </a:bodyPr>
          <a:lstStyle/>
          <a:p>
            <a:pPr marL="285750" indent="-285750">
              <a:buFont typeface="Arial" panose="020B0604020202020204" pitchFamily="34" charset="0"/>
              <a:buChar char="•"/>
            </a:pPr>
            <a:r>
              <a:rPr lang="ru-RU" sz="2800" dirty="0"/>
              <a:t>ИНКАПСУЛЯЦИЯ</a:t>
            </a:r>
          </a:p>
          <a:p>
            <a:pPr marL="285750" indent="-285750">
              <a:buFont typeface="Arial" panose="020B0604020202020204" pitchFamily="34" charset="0"/>
              <a:buChar char="•"/>
            </a:pPr>
            <a:r>
              <a:rPr lang="ru-RU" sz="2800" dirty="0"/>
              <a:t>НАСЛЕДОВАНИЕ</a:t>
            </a:r>
          </a:p>
          <a:p>
            <a:pPr marL="285750" indent="-285750">
              <a:buFont typeface="Arial" panose="020B0604020202020204" pitchFamily="34" charset="0"/>
              <a:buChar char="•"/>
            </a:pPr>
            <a:r>
              <a:rPr lang="ru-RU" sz="2800" dirty="0"/>
              <a:t>ПОЛИМОРФИЗМ</a:t>
            </a:r>
          </a:p>
          <a:p>
            <a:pPr marL="285750" indent="-285750">
              <a:buFont typeface="Arial" panose="020B0604020202020204" pitchFamily="34" charset="0"/>
              <a:buChar char="•"/>
            </a:pPr>
            <a:endParaRPr lang="ru-RU" sz="2800" dirty="0"/>
          </a:p>
          <a:p>
            <a:pPr marL="285750" indent="-285750">
              <a:buFont typeface="Arial" panose="020B0604020202020204" pitchFamily="34" charset="0"/>
              <a:buChar char="•"/>
            </a:pPr>
            <a:r>
              <a:rPr lang="ru-RU" sz="2800" dirty="0"/>
              <a:t>АБСТРАКЦИЯ</a:t>
            </a:r>
            <a:endParaRPr lang="en-US" sz="2800" dirty="0"/>
          </a:p>
        </p:txBody>
      </p:sp>
      <p:pic>
        <p:nvPicPr>
          <p:cNvPr id="6" name="Picture 5" descr="A picture containing text, book&#10;&#10;Description automatically generated">
            <a:extLst>
              <a:ext uri="{FF2B5EF4-FFF2-40B4-BE49-F238E27FC236}">
                <a16:creationId xmlns:a16="http://schemas.microsoft.com/office/drawing/2014/main" id="{34A26B1D-2561-4CD8-A674-10C1C4885C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467" y="1509132"/>
            <a:ext cx="4324488" cy="2818891"/>
          </a:xfrm>
          <a:prstGeom prst="rect">
            <a:avLst/>
          </a:prstGeom>
        </p:spPr>
      </p:pic>
    </p:spTree>
    <p:extLst>
      <p:ext uri="{BB962C8B-B14F-4D97-AF65-F5344CB8AC3E}">
        <p14:creationId xmlns:p14="http://schemas.microsoft.com/office/powerpoint/2010/main" val="235303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ru-RU" dirty="0"/>
              <a:t>Так почему же ООП?</a:t>
            </a:r>
            <a:endParaRPr lang="en-US" dirty="0"/>
          </a:p>
        </p:txBody>
      </p:sp>
      <p:sp>
        <p:nvSpPr>
          <p:cNvPr id="11" name="Text Placeholder 10"/>
          <p:cNvSpPr>
            <a:spLocks noGrp="1"/>
          </p:cNvSpPr>
          <p:nvPr>
            <p:ph type="body" sz="quarter" idx="11"/>
          </p:nvPr>
        </p:nvSpPr>
        <p:spPr>
          <a:xfrm>
            <a:off x="350045" y="1079500"/>
            <a:ext cx="8443910" cy="342900"/>
          </a:xfrm>
        </p:spPr>
        <p:txBody>
          <a:bodyPr/>
          <a:lstStyle/>
          <a:p>
            <a:pPr algn="ctr"/>
            <a:r>
              <a:rPr lang="ru-RU" dirty="0"/>
              <a:t>Какие проблемы он решает?</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9</a:t>
            </a:fld>
            <a:endParaRPr lang="en-US" dirty="0"/>
          </a:p>
        </p:txBody>
      </p:sp>
      <p:sp>
        <p:nvSpPr>
          <p:cNvPr id="2" name="TextBox 1">
            <a:extLst>
              <a:ext uri="{FF2B5EF4-FFF2-40B4-BE49-F238E27FC236}">
                <a16:creationId xmlns:a16="http://schemas.microsoft.com/office/drawing/2014/main" id="{36402C78-B36B-453D-8A8A-0CF346ADF643}"/>
              </a:ext>
            </a:extLst>
          </p:cNvPr>
          <p:cNvSpPr txBox="1"/>
          <p:nvPr/>
        </p:nvSpPr>
        <p:spPr>
          <a:xfrm>
            <a:off x="795454" y="1422400"/>
            <a:ext cx="3672468" cy="2308324"/>
          </a:xfrm>
          <a:prstGeom prst="rect">
            <a:avLst/>
          </a:prstGeom>
          <a:noFill/>
        </p:spPr>
        <p:txBody>
          <a:bodyPr wrap="square" rtlCol="0">
            <a:spAutoFit/>
          </a:bodyPr>
          <a:lstStyle/>
          <a:p>
            <a:pPr marL="285750" indent="-285750">
              <a:buFont typeface="Arial" panose="020B0604020202020204" pitchFamily="34" charset="0"/>
              <a:buChar char="•"/>
            </a:pPr>
            <a:r>
              <a:rPr lang="ru-RU" sz="2400" dirty="0"/>
              <a:t>Снабжение данных смыслом</a:t>
            </a:r>
          </a:p>
          <a:p>
            <a:pPr marL="285750" indent="-285750">
              <a:buFont typeface="Arial" panose="020B0604020202020204" pitchFamily="34" charset="0"/>
              <a:buChar char="•"/>
            </a:pPr>
            <a:r>
              <a:rPr lang="ru-RU" sz="2400" dirty="0"/>
              <a:t>Контроль использования данных</a:t>
            </a:r>
          </a:p>
          <a:p>
            <a:pPr marL="285750" indent="-285750">
              <a:buFont typeface="Arial" panose="020B0604020202020204" pitchFamily="34" charset="0"/>
              <a:buChar char="•"/>
            </a:pPr>
            <a:r>
              <a:rPr lang="ru-RU" sz="2400" dirty="0"/>
              <a:t>Способность к расширению программ</a:t>
            </a:r>
          </a:p>
        </p:txBody>
      </p:sp>
      <p:pic>
        <p:nvPicPr>
          <p:cNvPr id="6" name="Picture 5" descr="A picture containing game, light&#10;&#10;Description automatically generated">
            <a:extLst>
              <a:ext uri="{FF2B5EF4-FFF2-40B4-BE49-F238E27FC236}">
                <a16:creationId xmlns:a16="http://schemas.microsoft.com/office/drawing/2014/main" id="{C5C7869F-5FC9-4B2D-A875-D5C95004D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882" y="1794015"/>
            <a:ext cx="3920931" cy="1555470"/>
          </a:xfrm>
          <a:prstGeom prst="rect">
            <a:avLst/>
          </a:prstGeom>
        </p:spPr>
      </p:pic>
    </p:spTree>
    <p:extLst>
      <p:ext uri="{BB962C8B-B14F-4D97-AF65-F5344CB8AC3E}">
        <p14:creationId xmlns:p14="http://schemas.microsoft.com/office/powerpoint/2010/main" val="749620156"/>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6978</TotalTime>
  <Words>2320</Words>
  <Application>Microsoft Office PowerPoint</Application>
  <PresentationFormat>On-screen Show (16:9)</PresentationFormat>
  <Paragraphs>177</Paragraphs>
  <Slides>26</Slides>
  <Notes>24</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Calibri Light</vt:lpstr>
      <vt:lpstr>Covers</vt:lpstr>
      <vt:lpstr>General</vt:lpstr>
      <vt:lpstr>Breakers</vt:lpstr>
      <vt:lpstr>Bitmap Image</vt:lpstr>
      <vt:lpstr>Обьектно Ориентированное Программирование</vt:lpstr>
      <vt:lpstr>Кто я такой:</vt:lpstr>
      <vt:lpstr>Что такое парадигма программирования?</vt:lpstr>
      <vt:lpstr>Что же такое парадигма программирования?</vt:lpstr>
      <vt:lpstr>Что такое парадигма программирования?</vt:lpstr>
      <vt:lpstr>А какие вообще бывают парадигмы программирования?</vt:lpstr>
      <vt:lpstr>В чем заключается ООП?</vt:lpstr>
      <vt:lpstr>В чем заключается ООП?</vt:lpstr>
      <vt:lpstr>Так почему же ООП?</vt:lpstr>
      <vt:lpstr>В чем заключается ООП?</vt:lpstr>
      <vt:lpstr>В чем заключается ООП?</vt:lpstr>
      <vt:lpstr>ООП в C#</vt:lpstr>
      <vt:lpstr>ООП в C#</vt:lpstr>
      <vt:lpstr>ООП в C#</vt:lpstr>
      <vt:lpstr>ООП в C#</vt:lpstr>
      <vt:lpstr>В чем заключается ООП?</vt:lpstr>
      <vt:lpstr>В чем заключается ООП?</vt:lpstr>
      <vt:lpstr>В чем заключается ООП?</vt:lpstr>
      <vt:lpstr>В чем заключается ООП?</vt:lpstr>
      <vt:lpstr>В чем заключается ООП?</vt:lpstr>
      <vt:lpstr>В чем заключается ООП?</vt:lpstr>
      <vt:lpstr>В чем заключается ООП?</vt:lpstr>
      <vt:lpstr>В чем заключается ООП?</vt:lpstr>
      <vt:lpstr>В чем заключается ООП?</vt:lpstr>
      <vt:lpstr>Что в итоге?</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Roman Kitar</cp:lastModifiedBy>
  <cp:revision>242</cp:revision>
  <dcterms:created xsi:type="dcterms:W3CDTF">2018-01-26T19:23:30Z</dcterms:created>
  <dcterms:modified xsi:type="dcterms:W3CDTF">2019-11-09T13:37:40Z</dcterms:modified>
</cp:coreProperties>
</file>