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Veiligheid op internet</a:t>
            </a:r>
          </a:p>
        </p:txBody>
      </p:sp>
      <p:sp>
        <p:nvSpPr>
          <p:cNvPr id="3" name="Subtitle 2"/>
          <p:cNvSpPr>
            <a:spLocks noGrp="1"/>
          </p:cNvSpPr>
          <p:nvPr>
            <p:ph type="subTitle" idx="1"/>
          </p:nvPr>
        </p:nvSpPr>
        <p:spPr/>
        <p:txBody>
          <a:bodyPr/>
          <a:lstStyle/>
          <a:p>
            <a:r>
              <a:rPr lang="nl-NL" dirty="0"/>
              <a:t>Het Maatschappelijke vraagstuk over de gevaren op het internet.</a:t>
            </a:r>
          </a:p>
        </p:txBody>
      </p:sp>
    </p:spTree>
    <p:extLst>
      <p:ext uri="{BB962C8B-B14F-4D97-AF65-F5344CB8AC3E}">
        <p14:creationId xmlns:p14="http://schemas.microsoft.com/office/powerpoint/2010/main" val="1612918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Wanneer ben je nu echt veilig?</a:t>
            </a:r>
          </a:p>
        </p:txBody>
      </p:sp>
      <p:sp>
        <p:nvSpPr>
          <p:cNvPr id="3" name="Content Placeholder 2"/>
          <p:cNvSpPr>
            <a:spLocks noGrp="1"/>
          </p:cNvSpPr>
          <p:nvPr>
            <p:ph idx="1"/>
          </p:nvPr>
        </p:nvSpPr>
        <p:spPr/>
        <p:txBody>
          <a:bodyPr/>
          <a:lstStyle/>
          <a:p>
            <a:r>
              <a:rPr lang="nl-NL" dirty="0"/>
              <a:t>Technisch gezien kan je nooit veilig genoeg zijn, blijf dus altijd de laatste software gebruiken, check altijd dubbel of alles klopt en zo minimalizeer je de mogelijkheid dat je gegevens worden gestolen of worden gebruikt door anderen.</a:t>
            </a:r>
          </a:p>
          <a:p>
            <a:endParaRPr lang="nl-NL" dirty="0"/>
          </a:p>
        </p:txBody>
      </p:sp>
      <p:pic>
        <p:nvPicPr>
          <p:cNvPr id="4" name="Picture 3"/>
          <p:cNvPicPr>
            <a:picLocks noChangeAspect="1"/>
          </p:cNvPicPr>
          <p:nvPr/>
        </p:nvPicPr>
        <p:blipFill>
          <a:blip r:embed="rId2"/>
          <a:stretch>
            <a:fillRect/>
          </a:stretch>
        </p:blipFill>
        <p:spPr>
          <a:xfrm>
            <a:off x="4310736" y="3158115"/>
            <a:ext cx="3631487" cy="2620723"/>
          </a:xfrm>
          <a:prstGeom prst="rect">
            <a:avLst/>
          </a:prstGeom>
        </p:spPr>
      </p:pic>
    </p:spTree>
    <p:extLst>
      <p:ext uri="{BB962C8B-B14F-4D97-AF65-F5344CB8AC3E}">
        <p14:creationId xmlns:p14="http://schemas.microsoft.com/office/powerpoint/2010/main" val="17829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a:t>Nog vragen?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158" y="1846263"/>
            <a:ext cx="4062009" cy="4022725"/>
          </a:xfrm>
        </p:spPr>
      </p:pic>
    </p:spTree>
    <p:extLst>
      <p:ext uri="{BB962C8B-B14F-4D97-AF65-F5344CB8AC3E}">
        <p14:creationId xmlns:p14="http://schemas.microsoft.com/office/powerpoint/2010/main" val="71682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Inleiding</a:t>
            </a:r>
          </a:p>
        </p:txBody>
      </p:sp>
      <p:sp>
        <p:nvSpPr>
          <p:cNvPr id="3" name="Content Placeholder 2"/>
          <p:cNvSpPr>
            <a:spLocks noGrp="1"/>
          </p:cNvSpPr>
          <p:nvPr>
            <p:ph idx="1"/>
          </p:nvPr>
        </p:nvSpPr>
        <p:spPr/>
        <p:txBody>
          <a:bodyPr>
            <a:normAutofit/>
          </a:bodyPr>
          <a:lstStyle/>
          <a:p>
            <a:r>
              <a:rPr lang="nl-NL" b="1" dirty="0"/>
              <a:t>Waar gaan wij het over hebben in deze presentatie?</a:t>
            </a:r>
            <a:br>
              <a:rPr lang="nl-NL" b="1" dirty="0"/>
            </a:br>
            <a:endParaRPr lang="nl-NL" b="1" dirty="0"/>
          </a:p>
          <a:p>
            <a:pPr lvl="1"/>
            <a:r>
              <a:rPr lang="nl-NL" dirty="0"/>
              <a:t>Wat is veiligheid op internet?</a:t>
            </a:r>
          </a:p>
          <a:p>
            <a:pPr lvl="1"/>
            <a:r>
              <a:rPr lang="nl-NL" dirty="0"/>
              <a:t>Waarom is veiligheid op intenet zo belangrijk?</a:t>
            </a:r>
          </a:p>
          <a:p>
            <a:pPr lvl="1"/>
            <a:r>
              <a:rPr lang="nl-NL" dirty="0"/>
              <a:t>Hoe groot kan het gevaar nou zijn?</a:t>
            </a:r>
          </a:p>
          <a:p>
            <a:pPr lvl="1"/>
            <a:r>
              <a:rPr lang="nl-NL" dirty="0"/>
              <a:t>Aandacht in de media.</a:t>
            </a:r>
          </a:p>
          <a:p>
            <a:pPr lvl="1"/>
            <a:r>
              <a:rPr lang="nl-NL" dirty="0"/>
              <a:t>Aandacht in de politiek.</a:t>
            </a:r>
          </a:p>
          <a:p>
            <a:pPr lvl="1"/>
            <a:r>
              <a:rPr lang="nl-NL" dirty="0"/>
              <a:t>Wat kan je doen om veiliger op internet te zijn als persoon?</a:t>
            </a:r>
          </a:p>
          <a:p>
            <a:pPr lvl="1"/>
            <a:r>
              <a:rPr lang="nl-NL" dirty="0"/>
              <a:t>Wat kan je doen om veiliger op internet te zijn als bedrijf?</a:t>
            </a:r>
          </a:p>
          <a:p>
            <a:pPr lvl="1"/>
            <a:r>
              <a:rPr lang="nl-NL" dirty="0"/>
              <a:t>Wanneer ben je nu echt veilig? / Eindconclusie</a:t>
            </a:r>
          </a:p>
          <a:p>
            <a:pPr lvl="1"/>
            <a:r>
              <a:rPr lang="nl-NL" dirty="0"/>
              <a:t>Vragenrondje</a:t>
            </a:r>
          </a:p>
          <a:p>
            <a:pPr lvl="1"/>
            <a:r>
              <a:rPr lang="nl-NL" dirty="0"/>
              <a:t>Discussie over dit onderwerp.</a:t>
            </a:r>
          </a:p>
          <a:p>
            <a:pPr marL="0" indent="0">
              <a:buNone/>
            </a:pPr>
            <a:endParaRPr lang="nl-NL" dirty="0"/>
          </a:p>
        </p:txBody>
      </p:sp>
    </p:spTree>
    <p:extLst>
      <p:ext uri="{BB962C8B-B14F-4D97-AF65-F5344CB8AC3E}">
        <p14:creationId xmlns:p14="http://schemas.microsoft.com/office/powerpoint/2010/main" val="149784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Wat is veiligheid op internet?</a:t>
            </a:r>
          </a:p>
        </p:txBody>
      </p:sp>
      <p:sp>
        <p:nvSpPr>
          <p:cNvPr id="3" name="Content Placeholder 2"/>
          <p:cNvSpPr>
            <a:spLocks noGrp="1"/>
          </p:cNvSpPr>
          <p:nvPr>
            <p:ph idx="1"/>
          </p:nvPr>
        </p:nvSpPr>
        <p:spPr/>
        <p:txBody>
          <a:bodyPr/>
          <a:lstStyle/>
          <a:p>
            <a:pPr marL="201168" lvl="1" indent="0">
              <a:buNone/>
            </a:pPr>
            <a:r>
              <a:rPr lang="nl-NL" dirty="0"/>
              <a:t>Er zijn veel verschillende manieren om je te beschermen op internet.</a:t>
            </a:r>
          </a:p>
          <a:p>
            <a:pPr marL="201168" lvl="1" indent="0">
              <a:buNone/>
            </a:pPr>
            <a:r>
              <a:rPr lang="nl-NL" dirty="0"/>
              <a:t>Zo kun je denken aan:</a:t>
            </a:r>
          </a:p>
          <a:p>
            <a:pPr lvl="1"/>
            <a:r>
              <a:rPr lang="nl-NL" dirty="0"/>
              <a:t>Wachtwoorden</a:t>
            </a:r>
          </a:p>
          <a:p>
            <a:pPr lvl="1"/>
            <a:r>
              <a:rPr lang="nl-NL" dirty="0"/>
              <a:t>Encryptie</a:t>
            </a:r>
          </a:p>
          <a:p>
            <a:pPr lvl="1"/>
            <a:r>
              <a:rPr lang="nl-NL" dirty="0"/>
              <a:t>Scanners</a:t>
            </a:r>
          </a:p>
          <a:p>
            <a:pPr lvl="1"/>
            <a:r>
              <a:rPr lang="nl-NL" dirty="0"/>
              <a:t>Backups</a:t>
            </a:r>
          </a:p>
          <a:p>
            <a:pPr lvl="1"/>
            <a:r>
              <a:rPr lang="nl-NL" dirty="0"/>
              <a:t>Privacyinstellingen</a:t>
            </a:r>
          </a:p>
          <a:p>
            <a:pPr lvl="1"/>
            <a:r>
              <a:rPr lang="nl-NL" dirty="0"/>
              <a:t>Software</a:t>
            </a:r>
          </a:p>
          <a:p>
            <a:pPr lvl="1"/>
            <a:r>
              <a:rPr lang="nl-NL" dirty="0"/>
              <a:t>Firewalls</a:t>
            </a:r>
          </a:p>
          <a:p>
            <a:pPr lvl="1"/>
            <a:r>
              <a:rPr lang="nl-NL" dirty="0"/>
              <a:t>VPN</a:t>
            </a:r>
          </a:p>
          <a:p>
            <a:pPr lvl="1"/>
            <a:r>
              <a:rPr lang="nl-NL" dirty="0"/>
              <a:t>HTTPS</a:t>
            </a:r>
          </a:p>
          <a:p>
            <a:pPr lvl="1"/>
            <a:endParaRPr lang="nl-NL" dirty="0"/>
          </a:p>
          <a:p>
            <a:pPr lvl="1"/>
            <a:endParaRPr lang="nl-NL" dirty="0"/>
          </a:p>
          <a:p>
            <a:pPr marL="201168" lvl="1" indent="0">
              <a:buNone/>
            </a:pPr>
            <a:endParaRPr lang="nl-NL" dirty="0"/>
          </a:p>
        </p:txBody>
      </p:sp>
      <p:pic>
        <p:nvPicPr>
          <p:cNvPr id="5" name="Picture 4"/>
          <p:cNvPicPr>
            <a:picLocks noChangeAspect="1"/>
          </p:cNvPicPr>
          <p:nvPr/>
        </p:nvPicPr>
        <p:blipFill>
          <a:blip r:embed="rId2"/>
          <a:stretch>
            <a:fillRect/>
          </a:stretch>
        </p:blipFill>
        <p:spPr>
          <a:xfrm>
            <a:off x="9286875" y="4759664"/>
            <a:ext cx="2905125" cy="1571625"/>
          </a:xfrm>
          <a:prstGeom prst="rect">
            <a:avLst/>
          </a:prstGeom>
        </p:spPr>
      </p:pic>
    </p:spTree>
    <p:extLst>
      <p:ext uri="{BB962C8B-B14F-4D97-AF65-F5344CB8AC3E}">
        <p14:creationId xmlns:p14="http://schemas.microsoft.com/office/powerpoint/2010/main" val="367962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Waarom is veiligheid op internet zo belangrijk?</a:t>
            </a:r>
          </a:p>
        </p:txBody>
      </p:sp>
      <p:sp>
        <p:nvSpPr>
          <p:cNvPr id="3" name="Content Placeholder 2"/>
          <p:cNvSpPr>
            <a:spLocks noGrp="1"/>
          </p:cNvSpPr>
          <p:nvPr>
            <p:ph idx="1"/>
          </p:nvPr>
        </p:nvSpPr>
        <p:spPr/>
        <p:txBody>
          <a:bodyPr>
            <a:normAutofit/>
          </a:bodyPr>
          <a:lstStyle/>
          <a:p>
            <a:pPr marL="201168" lvl="1" indent="0">
              <a:buNone/>
            </a:pPr>
            <a:r>
              <a:rPr lang="nl-NL" dirty="0"/>
              <a:t>Er kunnen veel factoren zijn die burgers, bedrijven, banken en overheid kunnen schaden de meest voorkomende factoren:</a:t>
            </a:r>
          </a:p>
          <a:p>
            <a:pPr marL="201168" lvl="1" indent="0">
              <a:buNone/>
            </a:pPr>
            <a:endParaRPr lang="nl-NL" dirty="0"/>
          </a:p>
          <a:p>
            <a:pPr lvl="1"/>
            <a:r>
              <a:rPr lang="nl-NL" dirty="0"/>
              <a:t>Virussen</a:t>
            </a:r>
          </a:p>
          <a:p>
            <a:pPr lvl="1"/>
            <a:r>
              <a:rPr lang="nl-NL" dirty="0"/>
              <a:t>Malware</a:t>
            </a:r>
          </a:p>
          <a:p>
            <a:pPr lvl="1"/>
            <a:r>
              <a:rPr lang="nl-NL" dirty="0"/>
              <a:t>Spyware</a:t>
            </a:r>
          </a:p>
          <a:p>
            <a:pPr lvl="1"/>
            <a:r>
              <a:rPr lang="nl-NL" dirty="0"/>
              <a:t>Ransomware</a:t>
            </a:r>
          </a:p>
          <a:p>
            <a:pPr lvl="1"/>
            <a:r>
              <a:rPr lang="nl-NL" dirty="0"/>
              <a:t>Phishing</a:t>
            </a:r>
          </a:p>
          <a:p>
            <a:pPr lvl="1"/>
            <a:r>
              <a:rPr lang="nl-NL" dirty="0"/>
              <a:t>Spam</a:t>
            </a:r>
          </a:p>
          <a:p>
            <a:pPr lvl="1"/>
            <a:r>
              <a:rPr lang="nl-NL" dirty="0"/>
              <a:t>Botnet</a:t>
            </a:r>
          </a:p>
          <a:p>
            <a:pPr lvl="1"/>
            <a:r>
              <a:rPr lang="nl-NL" dirty="0"/>
              <a:t>Ddos</a:t>
            </a:r>
          </a:p>
          <a:p>
            <a:pPr marL="201168" lvl="1" indent="0">
              <a:buNone/>
            </a:pPr>
            <a:endParaRPr lang="nl-NL" dirty="0"/>
          </a:p>
        </p:txBody>
      </p:sp>
      <p:pic>
        <p:nvPicPr>
          <p:cNvPr id="4" name="Picture 3"/>
          <p:cNvPicPr>
            <a:picLocks noChangeAspect="1"/>
          </p:cNvPicPr>
          <p:nvPr/>
        </p:nvPicPr>
        <p:blipFill>
          <a:blip r:embed="rId2"/>
          <a:stretch>
            <a:fillRect/>
          </a:stretch>
        </p:blipFill>
        <p:spPr>
          <a:xfrm>
            <a:off x="9431676" y="4970978"/>
            <a:ext cx="2760324" cy="1380162"/>
          </a:xfrm>
          <a:prstGeom prst="rect">
            <a:avLst/>
          </a:prstGeom>
        </p:spPr>
      </p:pic>
    </p:spTree>
    <p:extLst>
      <p:ext uri="{BB962C8B-B14F-4D97-AF65-F5344CB8AC3E}">
        <p14:creationId xmlns:p14="http://schemas.microsoft.com/office/powerpoint/2010/main" val="203177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Hoe groot kan het gevaar nou zijn?</a:t>
            </a:r>
          </a:p>
        </p:txBody>
      </p:sp>
      <p:sp>
        <p:nvSpPr>
          <p:cNvPr id="3" name="Content Placeholder 2"/>
          <p:cNvSpPr>
            <a:spLocks noGrp="1"/>
          </p:cNvSpPr>
          <p:nvPr>
            <p:ph idx="1"/>
          </p:nvPr>
        </p:nvSpPr>
        <p:spPr/>
        <p:txBody>
          <a:bodyPr/>
          <a:lstStyle/>
          <a:p>
            <a:pPr marL="201168" lvl="1" indent="0">
              <a:buNone/>
            </a:pPr>
            <a:r>
              <a:rPr lang="nl-NL" dirty="0"/>
              <a:t>Belangrijke gegevens kunnen gestolen of gebruikt worden voor en door verschillende redenen waaronder:</a:t>
            </a:r>
          </a:p>
          <a:p>
            <a:pPr lvl="1"/>
            <a:endParaRPr lang="nl-NL" dirty="0"/>
          </a:p>
          <a:p>
            <a:pPr lvl="1"/>
            <a:r>
              <a:rPr lang="nl-NL" dirty="0"/>
              <a:t>Identeitsdiefstal</a:t>
            </a:r>
          </a:p>
          <a:p>
            <a:pPr lvl="1"/>
            <a:r>
              <a:rPr lang="nl-NL" dirty="0"/>
              <a:t>Hackers</a:t>
            </a:r>
          </a:p>
          <a:p>
            <a:pPr lvl="1"/>
            <a:r>
              <a:rPr lang="nl-NL" dirty="0"/>
              <a:t>Fraude</a:t>
            </a:r>
          </a:p>
          <a:p>
            <a:pPr lvl="1"/>
            <a:r>
              <a:rPr lang="nl-NL" dirty="0"/>
              <a:t>Oplichterij</a:t>
            </a:r>
          </a:p>
          <a:p>
            <a:pPr lvl="1"/>
            <a:r>
              <a:rPr lang="nl-NL" dirty="0"/>
              <a:t>Corruptie</a:t>
            </a:r>
          </a:p>
          <a:p>
            <a:pPr lvl="1"/>
            <a:r>
              <a:rPr lang="nl-NL" dirty="0"/>
              <a:t>Diefstal</a:t>
            </a:r>
          </a:p>
          <a:p>
            <a:pPr marL="201168" lvl="1" indent="0">
              <a:buNone/>
            </a:pPr>
            <a:endParaRPr lang="nl-NL" dirty="0"/>
          </a:p>
          <a:p>
            <a:pPr marL="201168" lvl="1" indent="0">
              <a:buNone/>
            </a:pPr>
            <a:endParaRPr lang="nl-NL" dirty="0"/>
          </a:p>
          <a:p>
            <a:pPr lvl="1"/>
            <a:endParaRPr lang="nl-NL" dirty="0"/>
          </a:p>
          <a:p>
            <a:endParaRPr lang="nl-NL" dirty="0"/>
          </a:p>
        </p:txBody>
      </p:sp>
      <p:pic>
        <p:nvPicPr>
          <p:cNvPr id="4" name="Picture 3"/>
          <p:cNvPicPr>
            <a:picLocks noChangeAspect="1"/>
          </p:cNvPicPr>
          <p:nvPr/>
        </p:nvPicPr>
        <p:blipFill>
          <a:blip r:embed="rId2"/>
          <a:stretch>
            <a:fillRect/>
          </a:stretch>
        </p:blipFill>
        <p:spPr>
          <a:xfrm>
            <a:off x="8084905" y="3785492"/>
            <a:ext cx="3810000" cy="2533650"/>
          </a:xfrm>
          <a:prstGeom prst="rect">
            <a:avLst/>
          </a:prstGeom>
        </p:spPr>
      </p:pic>
    </p:spTree>
    <p:extLst>
      <p:ext uri="{BB962C8B-B14F-4D97-AF65-F5344CB8AC3E}">
        <p14:creationId xmlns:p14="http://schemas.microsoft.com/office/powerpoint/2010/main" val="7948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Aandacht in de media</a:t>
            </a:r>
          </a:p>
        </p:txBody>
      </p:sp>
      <p:sp>
        <p:nvSpPr>
          <p:cNvPr id="3" name="Content Placeholder 2"/>
          <p:cNvSpPr>
            <a:spLocks noGrp="1"/>
          </p:cNvSpPr>
          <p:nvPr>
            <p:ph idx="1"/>
          </p:nvPr>
        </p:nvSpPr>
        <p:spPr/>
        <p:txBody>
          <a:bodyPr>
            <a:normAutofit fontScale="85000" lnSpcReduction="20000"/>
          </a:bodyPr>
          <a:lstStyle/>
          <a:p>
            <a:r>
              <a:rPr lang="nl-NL" dirty="0"/>
              <a:t>In de media word veel aandacht besteed aan dit maatschappelijke vraagstuk en worden er dagelijks artikels over geschreven, hier een aan</a:t>
            </a:r>
          </a:p>
          <a:p>
            <a:r>
              <a:rPr lang="nl-NL" b="1" dirty="0"/>
              <a:t>Een op de vier Nederlanders slachtoffer internetfraude</a:t>
            </a:r>
          </a:p>
          <a:p>
            <a:r>
              <a:rPr lang="nl-NL" dirty="0"/>
              <a:t>Een op de vier Nederlanders is de afgelopen jaren slachtoffer geworden van internetfraude of telefonische oplichting. In totaal raakten mensen hierdoor 786 miljoen euro kwijt.</a:t>
            </a:r>
          </a:p>
          <a:p>
            <a:endParaRPr lang="nl-NL" dirty="0"/>
          </a:p>
          <a:p>
            <a:r>
              <a:rPr lang="nl-NL" b="1" dirty="0"/>
              <a:t>Hackers breken in bij 30.000 RTL-accounts</a:t>
            </a:r>
          </a:p>
          <a:p>
            <a:r>
              <a:rPr lang="nl-NL" dirty="0"/>
              <a:t>Hackers hebben via eerder gelekte wachtwoorden toegang gekregen tot ruim 30.000 RTL-accounts. Daarbij hebben ze privégegevens van gebruikers bemachtigd.</a:t>
            </a:r>
          </a:p>
          <a:p>
            <a:endParaRPr lang="nl-NL" dirty="0"/>
          </a:p>
          <a:p>
            <a:r>
              <a:rPr lang="nl-NL" b="1" dirty="0"/>
              <a:t>'Creditcardgegevens van twaalf miljoen Amerikanen gelekt'</a:t>
            </a:r>
          </a:p>
          <a:p>
            <a:r>
              <a:rPr lang="nl-NL" dirty="0"/>
              <a:t>Door een datalek bij een medisch laboratorium in de Verenigde Staten konden onbevoegden bij de persoonlijke gegevens van bijna twaalf miljoen mensen.</a:t>
            </a:r>
          </a:p>
          <a:p>
            <a:endParaRPr lang="nl-NL" dirty="0"/>
          </a:p>
          <a:p>
            <a:endParaRPr lang="nl-NL" dirty="0"/>
          </a:p>
        </p:txBody>
      </p:sp>
      <p:pic>
        <p:nvPicPr>
          <p:cNvPr id="4" name="Picture 3"/>
          <p:cNvPicPr>
            <a:picLocks noChangeAspect="1"/>
          </p:cNvPicPr>
          <p:nvPr/>
        </p:nvPicPr>
        <p:blipFill>
          <a:blip r:embed="rId2"/>
          <a:stretch>
            <a:fillRect/>
          </a:stretch>
        </p:blipFill>
        <p:spPr>
          <a:xfrm>
            <a:off x="11030163" y="2024009"/>
            <a:ext cx="944527" cy="944527"/>
          </a:xfrm>
          <a:prstGeom prst="rect">
            <a:avLst/>
          </a:prstGeom>
        </p:spPr>
      </p:pic>
      <p:pic>
        <p:nvPicPr>
          <p:cNvPr id="5" name="Picture 4"/>
          <p:cNvPicPr>
            <a:picLocks noChangeAspect="1"/>
          </p:cNvPicPr>
          <p:nvPr/>
        </p:nvPicPr>
        <p:blipFill>
          <a:blip r:embed="rId3"/>
          <a:stretch>
            <a:fillRect/>
          </a:stretch>
        </p:blipFill>
        <p:spPr>
          <a:xfrm>
            <a:off x="10798139" y="4064088"/>
            <a:ext cx="1311667" cy="303051"/>
          </a:xfrm>
          <a:prstGeom prst="rect">
            <a:avLst/>
          </a:prstGeom>
        </p:spPr>
      </p:pic>
      <p:pic>
        <p:nvPicPr>
          <p:cNvPr id="6" name="Picture 5"/>
          <p:cNvPicPr>
            <a:picLocks noChangeAspect="1"/>
          </p:cNvPicPr>
          <p:nvPr/>
        </p:nvPicPr>
        <p:blipFill>
          <a:blip r:embed="rId4"/>
          <a:stretch>
            <a:fillRect/>
          </a:stretch>
        </p:blipFill>
        <p:spPr>
          <a:xfrm>
            <a:off x="11086082" y="5036406"/>
            <a:ext cx="832688" cy="832688"/>
          </a:xfrm>
          <a:prstGeom prst="rect">
            <a:avLst/>
          </a:prstGeom>
        </p:spPr>
      </p:pic>
    </p:spTree>
    <p:extLst>
      <p:ext uri="{BB962C8B-B14F-4D97-AF65-F5344CB8AC3E}">
        <p14:creationId xmlns:p14="http://schemas.microsoft.com/office/powerpoint/2010/main" val="25749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Aandacht in de politiek</a:t>
            </a:r>
          </a:p>
        </p:txBody>
      </p:sp>
      <p:sp>
        <p:nvSpPr>
          <p:cNvPr id="3" name="Content Placeholder 2"/>
          <p:cNvSpPr>
            <a:spLocks noGrp="1"/>
          </p:cNvSpPr>
          <p:nvPr>
            <p:ph idx="1"/>
          </p:nvPr>
        </p:nvSpPr>
        <p:spPr/>
        <p:txBody>
          <a:bodyPr/>
          <a:lstStyle/>
          <a:p>
            <a:r>
              <a:rPr lang="nl-NL" dirty="0"/>
              <a:t>Binnen de politiek wordt er ook veel besproken over veiligheid op het internet, verschillende standpunten van partijen om de burger te beschermen binnen de huidige politiek zijn bijvoorbeeld:</a:t>
            </a:r>
          </a:p>
          <a:p>
            <a:endParaRPr lang="nl-NL" dirty="0"/>
          </a:p>
          <a:p>
            <a:pPr lvl="1"/>
            <a:r>
              <a:rPr lang="nl-NL" dirty="0"/>
              <a:t>Encryptie moet worden gestimuleerd.</a:t>
            </a:r>
          </a:p>
          <a:p>
            <a:pPr lvl="1"/>
            <a:r>
              <a:rPr lang="nl-NL" dirty="0"/>
              <a:t>De politie mag niet hacken door gebruik te maken van softwarefouten.</a:t>
            </a:r>
          </a:p>
          <a:p>
            <a:pPr lvl="1"/>
            <a:r>
              <a:rPr lang="nl-NL" dirty="0"/>
              <a:t>Persoonlijke gegevens van burgers  beschermen die vaker terecht komen bij grote buitenlandse bedrijven.</a:t>
            </a:r>
          </a:p>
          <a:p>
            <a:pPr lvl="1"/>
            <a:r>
              <a:rPr lang="nl-NL" dirty="0"/>
              <a:t>De bewaarplicht afschaffen.</a:t>
            </a:r>
          </a:p>
          <a:p>
            <a:pPr lvl="1"/>
            <a:r>
              <a:rPr lang="nl-NL" dirty="0"/>
              <a:t>Kinderen op basisscholen digitale vaardigheden bijbrengen.</a:t>
            </a:r>
          </a:p>
          <a:p>
            <a:pPr lvl="1"/>
            <a:endParaRPr lang="nl-NL" dirty="0"/>
          </a:p>
          <a:p>
            <a:pPr lvl="1"/>
            <a:endParaRPr lang="nl-NL" dirty="0"/>
          </a:p>
        </p:txBody>
      </p:sp>
      <p:pic>
        <p:nvPicPr>
          <p:cNvPr id="4" name="Picture 3"/>
          <p:cNvPicPr>
            <a:picLocks noChangeAspect="1"/>
          </p:cNvPicPr>
          <p:nvPr/>
        </p:nvPicPr>
        <p:blipFill>
          <a:blip r:embed="rId2"/>
          <a:stretch>
            <a:fillRect/>
          </a:stretch>
        </p:blipFill>
        <p:spPr>
          <a:xfrm>
            <a:off x="9115960" y="4689991"/>
            <a:ext cx="2857500" cy="1628775"/>
          </a:xfrm>
          <a:prstGeom prst="rect">
            <a:avLst/>
          </a:prstGeom>
        </p:spPr>
      </p:pic>
    </p:spTree>
    <p:extLst>
      <p:ext uri="{BB962C8B-B14F-4D97-AF65-F5344CB8AC3E}">
        <p14:creationId xmlns:p14="http://schemas.microsoft.com/office/powerpoint/2010/main" val="10270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Wat kan je doen om veiliger op internet te zijn als persoon?</a:t>
            </a:r>
          </a:p>
        </p:txBody>
      </p:sp>
      <p:sp>
        <p:nvSpPr>
          <p:cNvPr id="3" name="Content Placeholder 2"/>
          <p:cNvSpPr>
            <a:spLocks noGrp="1"/>
          </p:cNvSpPr>
          <p:nvPr>
            <p:ph idx="1"/>
          </p:nvPr>
        </p:nvSpPr>
        <p:spPr/>
        <p:txBody>
          <a:bodyPr/>
          <a:lstStyle/>
          <a:p>
            <a:pPr lvl="1"/>
            <a:r>
              <a:rPr lang="nl-NL" dirty="0"/>
              <a:t>Geef nooit zomaar gegevens aan personen</a:t>
            </a:r>
          </a:p>
          <a:p>
            <a:pPr lvl="1"/>
            <a:r>
              <a:rPr lang="nl-NL" dirty="0"/>
              <a:t>Gebruik altijd anti-virus software</a:t>
            </a:r>
          </a:p>
          <a:p>
            <a:pPr lvl="1"/>
            <a:r>
              <a:rPr lang="nl-NL" dirty="0"/>
              <a:t>Gebruik altijd een firewall</a:t>
            </a:r>
          </a:p>
          <a:p>
            <a:pPr lvl="1"/>
            <a:r>
              <a:rPr lang="nl-NL" dirty="0"/>
              <a:t>Updaten is heel belangrijk</a:t>
            </a:r>
          </a:p>
          <a:p>
            <a:pPr lvl="1"/>
            <a:r>
              <a:rPr lang="nl-NL" dirty="0"/>
              <a:t>Controleer de adresbalk of je op de goede website zit voordat je ergens op inlogd</a:t>
            </a:r>
          </a:p>
          <a:p>
            <a:pPr lvl="1"/>
            <a:r>
              <a:rPr lang="nl-NL" dirty="0"/>
              <a:t>Download geen dingen waar je niet zeker van ben</a:t>
            </a:r>
          </a:p>
          <a:p>
            <a:pPr lvl="1"/>
            <a:r>
              <a:rPr lang="nl-NL" dirty="0"/>
              <a:t>Te mooi om waar te zijn is vaak het geval</a:t>
            </a:r>
          </a:p>
          <a:p>
            <a:pPr lvl="1"/>
            <a:r>
              <a:rPr lang="nl-NL" dirty="0"/>
              <a:t>Sluit internetverbinding af zodra je de PC niet gebruikt</a:t>
            </a:r>
          </a:p>
          <a:p>
            <a:pPr lvl="1"/>
            <a:r>
              <a:rPr lang="nl-NL" dirty="0"/>
              <a:t>Pas op voor ‘phishing’</a:t>
            </a:r>
          </a:p>
          <a:p>
            <a:pPr lvl="1"/>
            <a:r>
              <a:rPr lang="nl-NL" dirty="0"/>
              <a:t>Klik niet op ‘verdachte’ links</a:t>
            </a:r>
          </a:p>
          <a:p>
            <a:pPr lvl="1"/>
            <a:r>
              <a:rPr lang="nl-NL" dirty="0"/>
              <a:t>Verander je wachtwoord eens in de zoveel tijd</a:t>
            </a:r>
          </a:p>
          <a:p>
            <a:pPr lvl="1"/>
            <a:endParaRPr lang="nl-NL" dirty="0"/>
          </a:p>
        </p:txBody>
      </p:sp>
      <p:pic>
        <p:nvPicPr>
          <p:cNvPr id="4" name="Picture 3"/>
          <p:cNvPicPr>
            <a:picLocks noChangeAspect="1"/>
          </p:cNvPicPr>
          <p:nvPr/>
        </p:nvPicPr>
        <p:blipFill>
          <a:blip r:embed="rId2"/>
          <a:stretch>
            <a:fillRect/>
          </a:stretch>
        </p:blipFill>
        <p:spPr>
          <a:xfrm>
            <a:off x="8897420" y="4466690"/>
            <a:ext cx="3089739" cy="1853843"/>
          </a:xfrm>
          <a:prstGeom prst="rect">
            <a:avLst/>
          </a:prstGeom>
        </p:spPr>
      </p:pic>
    </p:spTree>
    <p:extLst>
      <p:ext uri="{BB962C8B-B14F-4D97-AF65-F5344CB8AC3E}">
        <p14:creationId xmlns:p14="http://schemas.microsoft.com/office/powerpoint/2010/main" val="44090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Wat kan je doen om veiliger op internet te zijn als bedrijf?</a:t>
            </a:r>
          </a:p>
        </p:txBody>
      </p:sp>
      <p:sp>
        <p:nvSpPr>
          <p:cNvPr id="3" name="Content Placeholder 2"/>
          <p:cNvSpPr>
            <a:spLocks noGrp="1"/>
          </p:cNvSpPr>
          <p:nvPr>
            <p:ph idx="1"/>
          </p:nvPr>
        </p:nvSpPr>
        <p:spPr/>
        <p:txBody>
          <a:bodyPr/>
          <a:lstStyle/>
          <a:p>
            <a:pPr lvl="1"/>
            <a:r>
              <a:rPr lang="nl-NL" dirty="0"/>
              <a:t>Bescherm klantgegevens goed</a:t>
            </a:r>
          </a:p>
          <a:p>
            <a:pPr lvl="1"/>
            <a:r>
              <a:rPr lang="nl-NL" dirty="0"/>
              <a:t>Laat een privacyverklaring op maat maken</a:t>
            </a:r>
          </a:p>
          <a:p>
            <a:pPr lvl="1"/>
            <a:r>
              <a:rPr lang="nl-NL" dirty="0"/>
              <a:t>Check de beveiliging door ethische hackers te huren</a:t>
            </a:r>
          </a:p>
          <a:p>
            <a:pPr lvl="1"/>
            <a:r>
              <a:rPr lang="nl-NL" dirty="0"/>
              <a:t>Bescherm wifi netwerken </a:t>
            </a:r>
          </a:p>
          <a:p>
            <a:pPr lvl="1"/>
            <a:r>
              <a:rPr lang="nl-NL" dirty="0"/>
              <a:t>Laat nooit iets lekken</a:t>
            </a:r>
          </a:p>
          <a:p>
            <a:pPr lvl="1"/>
            <a:r>
              <a:rPr lang="nl-NL" dirty="0"/>
              <a:t>Test je servers</a:t>
            </a:r>
          </a:p>
          <a:p>
            <a:pPr lvl="1"/>
            <a:r>
              <a:rPr lang="nl-NL" dirty="0"/>
              <a:t>Huur bedrijven in die jou kunnen helpen op het gebied van online veiligheid</a:t>
            </a:r>
          </a:p>
        </p:txBody>
      </p:sp>
      <p:pic>
        <p:nvPicPr>
          <p:cNvPr id="4" name="Picture 3"/>
          <p:cNvPicPr>
            <a:picLocks noChangeAspect="1"/>
          </p:cNvPicPr>
          <p:nvPr/>
        </p:nvPicPr>
        <p:blipFill>
          <a:blip r:embed="rId2"/>
          <a:stretch>
            <a:fillRect/>
          </a:stretch>
        </p:blipFill>
        <p:spPr>
          <a:xfrm>
            <a:off x="8620018" y="4516918"/>
            <a:ext cx="3400640" cy="1813675"/>
          </a:xfrm>
          <a:prstGeom prst="rect">
            <a:avLst/>
          </a:prstGeom>
        </p:spPr>
      </p:pic>
    </p:spTree>
    <p:extLst>
      <p:ext uri="{BB962C8B-B14F-4D97-AF65-F5344CB8AC3E}">
        <p14:creationId xmlns:p14="http://schemas.microsoft.com/office/powerpoint/2010/main" val="22118215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294</TotalTime>
  <Words>512</Words>
  <Application>Microsoft Office PowerPoint</Application>
  <PresentationFormat>Breedbeeld</PresentationFormat>
  <Paragraphs>90</Paragraphs>
  <Slides>11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11</vt:i4>
      </vt:variant>
    </vt:vector>
  </HeadingPairs>
  <TitlesOfParts>
    <vt:vector size="14" baseType="lpstr">
      <vt:lpstr>Calibri</vt:lpstr>
      <vt:lpstr>Calibri Light</vt:lpstr>
      <vt:lpstr>Retrospect</vt:lpstr>
      <vt:lpstr>Veiligheid op internet</vt:lpstr>
      <vt:lpstr>Inleiding</vt:lpstr>
      <vt:lpstr>Wat is veiligheid op internet?</vt:lpstr>
      <vt:lpstr>Waarom is veiligheid op internet zo belangrijk?</vt:lpstr>
      <vt:lpstr>Hoe groot kan het gevaar nou zijn?</vt:lpstr>
      <vt:lpstr>Aandacht in de media</vt:lpstr>
      <vt:lpstr>Aandacht in de politiek</vt:lpstr>
      <vt:lpstr>Wat kan je doen om veiliger op internet te zijn als persoon?</vt:lpstr>
      <vt:lpstr>Wat kan je doen om veiliger op internet te zijn als bedrijf?</vt:lpstr>
      <vt:lpstr>Wanneer ben je nu echt veilig?</vt:lpstr>
      <vt:lpstr>Nog 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Veiligheid op internet.</dc:title>
  <dc:creator>Eric de Haar</dc:creator>
  <cp:lastModifiedBy>Sam vd Greft</cp:lastModifiedBy>
  <cp:revision>10</cp:revision>
  <dcterms:created xsi:type="dcterms:W3CDTF">2019-06-05T16:44:03Z</dcterms:created>
  <dcterms:modified xsi:type="dcterms:W3CDTF">2019-06-27T09:03:41Z</dcterms:modified>
</cp:coreProperties>
</file>