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isham\Desktop\Samveed-ImageCompression\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IN"/>
              <a:t>Progressive</a:t>
            </a:r>
            <a:r>
              <a:rPr lang="en-IN" baseline="0"/>
              <a:t> CAE</a:t>
            </a:r>
            <a:endParaRPr lang="en-IN"/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xVal>
            <c:numRef>
              <c:f>Sheet1!$S$6:$S$9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67</c:v>
                </c:pt>
                <c:pt idx="3">
                  <c:v>87.5</c:v>
                </c:pt>
              </c:numCache>
            </c:numRef>
          </c:xVal>
          <c:yVal>
            <c:numRef>
              <c:f>Sheet1!$T$6:$T$9</c:f>
              <c:numCache>
                <c:formatCode>General</c:formatCode>
                <c:ptCount val="4"/>
                <c:pt idx="0">
                  <c:v>34.737699999999997</c:v>
                </c:pt>
                <c:pt idx="1">
                  <c:v>29.736783688248146</c:v>
                </c:pt>
                <c:pt idx="2">
                  <c:v>25.214271805912066</c:v>
                </c:pt>
                <c:pt idx="3">
                  <c:v>22.037369973133508</c:v>
                </c:pt>
              </c:numCache>
            </c:numRef>
          </c:yVal>
          <c:smooth val="1"/>
        </c:ser>
        <c:axId val="85787392"/>
        <c:axId val="88516096"/>
      </c:scatterChart>
      <c:valAx>
        <c:axId val="85787392"/>
        <c:scaling>
          <c:orientation val="minMax"/>
          <c:max val="100"/>
          <c:min val="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Compression(in</a:t>
                </a:r>
                <a:r>
                  <a:rPr lang="en-IN" baseline="0"/>
                  <a:t> %)</a:t>
                </a:r>
                <a:endParaRPr lang="en-IN"/>
              </a:p>
            </c:rich>
          </c:tx>
          <c:layout/>
        </c:title>
        <c:numFmt formatCode="General" sourceLinked="1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88516096"/>
        <c:crosses val="autoZero"/>
        <c:crossBetween val="midCat"/>
        <c:majorUnit val="20"/>
      </c:valAx>
      <c:valAx>
        <c:axId val="88516096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Average</a:t>
                </a:r>
                <a:r>
                  <a:rPr lang="en-IN" baseline="0"/>
                  <a:t> PSNR(in dB)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9144138566523947E-2"/>
              <c:y val="0.21849973233356923"/>
            </c:manualLayout>
          </c:layout>
        </c:title>
        <c:numFmt formatCode="General" sourceLinked="1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8578739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span"/>
  </c:chart>
  <c:spPr>
    <a:solidFill>
      <a:srgbClr val="FFFFFF"/>
    </a:solidFill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6085" TargetMode="External"/><Relationship Id="rId2" Type="http://schemas.openxmlformats.org/officeDocument/2006/relationships/hyperlink" Target="https://arxiv.org/abs/1703.014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.googleblog.com/2016/09/image-compression-with-neural-networks.html" TargetMode="External"/><Relationship Id="rId4" Type="http://schemas.openxmlformats.org/officeDocument/2006/relationships/hyperlink" Target="https://arxiv.org/pdf/1608.05148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676400"/>
          </a:xfrm>
        </p:spPr>
        <p:txBody>
          <a:bodyPr>
            <a:normAutofit/>
          </a:bodyPr>
          <a:lstStyle/>
          <a:p>
            <a:r>
              <a:rPr lang="en-IN" dirty="0" smtClean="0"/>
              <a:t>Progressive Encoding-Decoding using Convolutional Autoencoder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IN" sz="2400" b="1" dirty="0" err="1" smtClean="0"/>
              <a:t>Samveed</a:t>
            </a:r>
            <a:r>
              <a:rPr lang="en-IN" sz="2400" b="1" dirty="0" smtClean="0"/>
              <a:t> Desai</a:t>
            </a:r>
          </a:p>
          <a:p>
            <a:r>
              <a:rPr lang="en-IN" sz="2400" b="1" dirty="0" smtClean="0"/>
              <a:t>Research Intern</a:t>
            </a:r>
          </a:p>
          <a:p>
            <a:r>
              <a:rPr lang="en-IN" sz="2400" b="1" dirty="0" err="1" smtClean="0"/>
              <a:t>IISc</a:t>
            </a:r>
            <a:r>
              <a:rPr lang="en-IN" sz="2400" b="1" dirty="0" smtClean="0"/>
              <a:t> Bangalore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Image Compression using Neural Networks</a:t>
            </a:r>
          </a:p>
          <a:p>
            <a:r>
              <a:rPr lang="en-IN" sz="2000" dirty="0" smtClean="0"/>
              <a:t>Methods researched upon throughout the internship—</a:t>
            </a:r>
          </a:p>
          <a:p>
            <a:pPr>
              <a:buFont typeface="Wingdings"/>
              <a:buChar char="Ø"/>
            </a:pPr>
            <a:r>
              <a:rPr lang="en-IN" sz="2000" dirty="0" smtClean="0"/>
              <a:t>GAN – Generative Compression</a:t>
            </a:r>
          </a:p>
          <a:p>
            <a:pPr>
              <a:buFont typeface="Wingdings"/>
              <a:buChar char="Ø"/>
            </a:pPr>
            <a:r>
              <a:rPr lang="en-IN" sz="2000" dirty="0" smtClean="0"/>
              <a:t>RNN – LSTM Model</a:t>
            </a:r>
          </a:p>
          <a:p>
            <a:pPr>
              <a:buFont typeface="Wingdings"/>
              <a:buChar char="Ø"/>
            </a:pPr>
            <a:r>
              <a:rPr lang="en-IN" sz="2000" dirty="0" smtClean="0"/>
              <a:t>Residual Image, for compression</a:t>
            </a:r>
          </a:p>
          <a:p>
            <a:pPr>
              <a:buNone/>
            </a:pPr>
            <a:r>
              <a:rPr lang="en-IN" sz="2000" dirty="0" smtClean="0"/>
              <a:t>Method Used –</a:t>
            </a:r>
          </a:p>
          <a:p>
            <a:pPr>
              <a:buNone/>
            </a:pPr>
            <a:r>
              <a:rPr lang="en-IN" sz="2000" dirty="0" smtClean="0"/>
              <a:t>&gt;Progressive Encoding-Decoding using CAE </a:t>
            </a:r>
            <a:endParaRPr lang="en-I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45720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References: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2"/>
              </a:rPr>
              <a:t>https://arxiv.org/abs/1703.01467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3"/>
              </a:rPr>
              <a:t>https://arxiv.org/abs/1511.06085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4"/>
              </a:rPr>
              <a:t>https://arxiv.org/pdf/1608.05148.pdf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5"/>
              </a:rPr>
              <a:t>https://ai.googleblog.com/2016/09/image-compression-with-neural-networks.html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have used a Deep Convolutional Auto-Encoder here, which progressively encodes and decodes the image.</a:t>
            </a:r>
          </a:p>
          <a:p>
            <a:r>
              <a:rPr lang="en-IN" sz="2000" dirty="0" smtClean="0"/>
              <a:t>Progressive Encoding and Decoding basically means that once we specify a general architecture, we don’t train the entire network </a:t>
            </a:r>
            <a:r>
              <a:rPr lang="en-IN" sz="2000" b="1" dirty="0" smtClean="0"/>
              <a:t>again</a:t>
            </a:r>
            <a:r>
              <a:rPr lang="en-IN" sz="2000" dirty="0" smtClean="0"/>
              <a:t> for different compression rates. We just train the newly added layers, </a:t>
            </a:r>
            <a:r>
              <a:rPr lang="en-IN" sz="2000" dirty="0" err="1" smtClean="0"/>
              <a:t>w.r.t</a:t>
            </a:r>
            <a:r>
              <a:rPr lang="en-IN" sz="2000" dirty="0" smtClean="0"/>
              <a:t> each compression rate.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133600" y="4267200"/>
            <a:ext cx="2133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1000" y="4648200"/>
            <a:ext cx="83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24400" y="4267200"/>
            <a:ext cx="2133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219200" y="5105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4267200" y="52197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</p:cNvCxnSpPr>
          <p:nvPr/>
        </p:nvCxnSpPr>
        <p:spPr>
          <a:xfrm flipV="1">
            <a:off x="6858000" y="5105400"/>
            <a:ext cx="6858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43800" y="4648200"/>
            <a:ext cx="83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81000" y="4724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</a:t>
            </a:r>
          </a:p>
          <a:p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209800" y="4724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Deep CNN Based</a:t>
            </a:r>
          </a:p>
          <a:p>
            <a:r>
              <a:rPr lang="en-IN" dirty="0" smtClean="0"/>
              <a:t>Encoder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4800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Deep CNN Based</a:t>
            </a:r>
          </a:p>
          <a:p>
            <a:r>
              <a:rPr lang="en-IN" dirty="0" smtClean="0"/>
              <a:t>Decoder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467600" y="4724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</a:p>
          <a:p>
            <a:r>
              <a:rPr lang="en-IN" dirty="0" smtClean="0"/>
              <a:t>IMAGE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I used the CIFAR-10 and CIFAR-100 datasets combined together as both of them have 32*32 images and thus, my total dataset was 100000 images.</a:t>
            </a:r>
          </a:p>
          <a:p>
            <a:r>
              <a:rPr lang="en-IN" sz="2000" dirty="0" smtClean="0"/>
              <a:t>I used 4 compression rates in this research: 33%,50%,67% and 87.5%</a:t>
            </a:r>
          </a:p>
          <a:p>
            <a:r>
              <a:rPr lang="en-IN" sz="2000" dirty="0" smtClean="0"/>
              <a:t>The network for 33% compression has 5 convolution(including Pooling, and excluding Activation layers) and 5 </a:t>
            </a:r>
            <a:r>
              <a:rPr lang="en-IN" sz="2000" dirty="0" err="1" smtClean="0"/>
              <a:t>deconvolution</a:t>
            </a:r>
            <a:r>
              <a:rPr lang="en-IN" sz="2000" dirty="0" smtClean="0"/>
              <a:t> layers.</a:t>
            </a:r>
          </a:p>
          <a:p>
            <a:r>
              <a:rPr lang="en-IN" sz="2000" dirty="0" smtClean="0"/>
              <a:t>The network for 50% has 9 convolution </a:t>
            </a:r>
            <a:r>
              <a:rPr lang="en-IN" sz="2000" dirty="0" smtClean="0"/>
              <a:t>and </a:t>
            </a:r>
            <a:r>
              <a:rPr lang="en-IN" sz="2000" dirty="0" smtClean="0"/>
              <a:t>9 </a:t>
            </a:r>
            <a:r>
              <a:rPr lang="en-IN" sz="2000" dirty="0" err="1" smtClean="0"/>
              <a:t>deconvolution</a:t>
            </a:r>
            <a:r>
              <a:rPr lang="en-IN" sz="2000" dirty="0" smtClean="0"/>
              <a:t> </a:t>
            </a:r>
            <a:r>
              <a:rPr lang="en-IN" sz="2000" dirty="0" smtClean="0"/>
              <a:t>layers.</a:t>
            </a:r>
          </a:p>
          <a:p>
            <a:r>
              <a:rPr lang="en-IN" sz="2000" dirty="0" smtClean="0"/>
              <a:t>The network for </a:t>
            </a:r>
            <a:r>
              <a:rPr lang="en-IN" sz="2000" dirty="0" smtClean="0"/>
              <a:t>67% </a:t>
            </a:r>
            <a:r>
              <a:rPr lang="en-IN" sz="2000" dirty="0" smtClean="0"/>
              <a:t>has </a:t>
            </a:r>
            <a:r>
              <a:rPr lang="en-IN" sz="2000" dirty="0" smtClean="0"/>
              <a:t>13 </a:t>
            </a:r>
            <a:r>
              <a:rPr lang="en-IN" sz="2000" dirty="0" smtClean="0"/>
              <a:t>convolution and </a:t>
            </a:r>
            <a:r>
              <a:rPr lang="en-IN" sz="2000" dirty="0" smtClean="0"/>
              <a:t>13 </a:t>
            </a:r>
            <a:r>
              <a:rPr lang="en-IN" sz="2000" dirty="0" err="1" smtClean="0"/>
              <a:t>deconvolution</a:t>
            </a:r>
            <a:r>
              <a:rPr lang="en-IN" sz="2000" dirty="0" smtClean="0"/>
              <a:t> layers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The network for </a:t>
            </a:r>
            <a:r>
              <a:rPr lang="en-IN" sz="2000" dirty="0" smtClean="0"/>
              <a:t>87.5% </a:t>
            </a:r>
            <a:r>
              <a:rPr lang="en-IN" sz="2000" dirty="0" smtClean="0"/>
              <a:t>has </a:t>
            </a:r>
            <a:r>
              <a:rPr lang="en-IN" sz="2000" dirty="0" smtClean="0"/>
              <a:t>16 </a:t>
            </a:r>
            <a:r>
              <a:rPr lang="en-IN" sz="2000" dirty="0" smtClean="0"/>
              <a:t>convolution and </a:t>
            </a:r>
            <a:r>
              <a:rPr lang="en-IN" sz="2000" dirty="0" smtClean="0"/>
              <a:t>16 </a:t>
            </a:r>
            <a:r>
              <a:rPr lang="en-IN" sz="2000" dirty="0" err="1" smtClean="0"/>
              <a:t>deconvolution</a:t>
            </a:r>
            <a:r>
              <a:rPr lang="en-IN" sz="2000" dirty="0" smtClean="0"/>
              <a:t> layers.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P.S : The last network does not have 4 layers more than the previous trend, (which is observed as a general trend), because, on experimentation, it produced less quality images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Following are the graphs comparing JPEG (and JPEG-2000) with our research</a:t>
            </a:r>
          </a:p>
          <a:p>
            <a:pPr>
              <a:buNone/>
            </a:pPr>
            <a:endParaRPr lang="en-IN" sz="2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2133600"/>
          <a:ext cx="4267199" cy="2800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 1"/>
          <p:cNvPicPr/>
          <p:nvPr/>
        </p:nvPicPr>
        <p:blipFill>
          <a:blip r:embed="rId3" cstate="print"/>
          <a:stretch/>
        </p:blipFill>
        <p:spPr>
          <a:xfrm>
            <a:off x="4876800" y="2209800"/>
            <a:ext cx="3788520" cy="289560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181600"/>
            <a:ext cx="2620926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As we see, for relatively smaller compression ratios, the results are similar to JPEG but as we increase the compression rate, the quality of the algorithm we designed degrades.</a:t>
            </a:r>
          </a:p>
          <a:p>
            <a:r>
              <a:rPr lang="en-IN" sz="2000" dirty="0" smtClean="0"/>
              <a:t>The number of filters and layers are variable and so, we can experiment and get similar and even better results than the JPEG compression.</a:t>
            </a:r>
          </a:p>
          <a:p>
            <a:r>
              <a:rPr lang="en-IN" sz="2000" dirty="0" smtClean="0"/>
              <a:t>The algorithm was tested on a GPU 1080X and it took ~4 </a:t>
            </a:r>
            <a:r>
              <a:rPr lang="en-IN" sz="2000" dirty="0" err="1" smtClean="0"/>
              <a:t>mins</a:t>
            </a:r>
            <a:r>
              <a:rPr lang="en-IN" sz="2000" dirty="0" smtClean="0"/>
              <a:t> for the network with 32 layers to be computed.</a:t>
            </a:r>
          </a:p>
          <a:p>
            <a:r>
              <a:rPr lang="en-IN" sz="2000" dirty="0" smtClean="0"/>
              <a:t>This is a great area of research, as image compression will be a major concern down the line.</a:t>
            </a:r>
          </a:p>
          <a:p>
            <a:r>
              <a:rPr lang="en-IN" sz="2000" dirty="0" smtClean="0"/>
              <a:t>Other algorithms involving GAN’s and RNN’s look promising to work on and are found to exceed JPEG’s compression results by a large margin. 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 smtClean="0"/>
              <a:t>I would like to thank my instructor, Rajiv Sir, for helping me out always and making me understand the basics, regarding the problem statement.</a:t>
            </a:r>
          </a:p>
          <a:p>
            <a:r>
              <a:rPr lang="en-IN" dirty="0" smtClean="0"/>
              <a:t>I would also like to thank all the </a:t>
            </a:r>
            <a:r>
              <a:rPr lang="en-IN" dirty="0" err="1" smtClean="0"/>
              <a:t>Mtech’s</a:t>
            </a:r>
            <a:r>
              <a:rPr lang="en-IN" dirty="0" smtClean="0"/>
              <a:t> and PhD’s present in the lab, who always helped me, even though they were busy and took time to help me understand.</a:t>
            </a:r>
          </a:p>
          <a:p>
            <a:endParaRPr lang="en-IN" dirty="0" smtClean="0"/>
          </a:p>
          <a:p>
            <a:pPr algn="ctr">
              <a:buNone/>
            </a:pPr>
            <a:r>
              <a:rPr lang="en-IN" dirty="0" smtClean="0"/>
              <a:t>THANK YOU!!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485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Progressive Encoding-Decoding using Convolutional Autoencoder</vt:lpstr>
      <vt:lpstr>Problem Statement</vt:lpstr>
      <vt:lpstr>Approach Used</vt:lpstr>
      <vt:lpstr>Implementation</vt:lpstr>
      <vt:lpstr>Results</vt:lpstr>
      <vt:lpstr>Conclusions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Encoding-Decoding using Convolutional Autoencoder</dc:title>
  <dc:creator>Hisham</dc:creator>
  <cp:lastModifiedBy>Hisham</cp:lastModifiedBy>
  <cp:revision>17</cp:revision>
  <dcterms:created xsi:type="dcterms:W3CDTF">2006-08-16T00:00:00Z</dcterms:created>
  <dcterms:modified xsi:type="dcterms:W3CDTF">2018-06-26T12:06:16Z</dcterms:modified>
</cp:coreProperties>
</file>