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A4CBE-3082-4882-9C54-1BB1B32C80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B5ACC1-7FB2-4493-ADAA-D01A90F8D961}">
      <dgm:prSet/>
      <dgm:spPr/>
      <dgm:t>
        <a:bodyPr/>
        <a:lstStyle/>
        <a:p>
          <a:pPr rtl="0"/>
          <a:r>
            <a:rPr lang="en-US" dirty="0" smtClean="0"/>
            <a:t>Fraud detection in banking.</a:t>
          </a:r>
          <a:endParaRPr lang="en-US" dirty="0"/>
        </a:p>
      </dgm:t>
    </dgm:pt>
    <dgm:pt modelId="{179A456D-09A0-4A58-AB7B-C63164632078}" type="parTrans" cxnId="{BFEE99BA-707B-4ED3-9D12-EB2CC894906C}">
      <dgm:prSet/>
      <dgm:spPr/>
      <dgm:t>
        <a:bodyPr/>
        <a:lstStyle/>
        <a:p>
          <a:endParaRPr lang="en-US"/>
        </a:p>
      </dgm:t>
    </dgm:pt>
    <dgm:pt modelId="{53EC68D5-1CC6-41CE-846A-8597F5F97BEE}" type="sibTrans" cxnId="{BFEE99BA-707B-4ED3-9D12-EB2CC894906C}">
      <dgm:prSet/>
      <dgm:spPr/>
      <dgm:t>
        <a:bodyPr/>
        <a:lstStyle/>
        <a:p>
          <a:endParaRPr lang="en-US"/>
        </a:p>
      </dgm:t>
    </dgm:pt>
    <dgm:pt modelId="{7401819F-256B-4E74-A5F9-963036387EF3}">
      <dgm:prSet/>
      <dgm:spPr/>
      <dgm:t>
        <a:bodyPr/>
        <a:lstStyle/>
        <a:p>
          <a:pPr rtl="0"/>
          <a:r>
            <a:rPr lang="en-US" smtClean="0"/>
            <a:t>Customer churn prediction.</a:t>
          </a:r>
          <a:endParaRPr lang="en-US"/>
        </a:p>
      </dgm:t>
    </dgm:pt>
    <dgm:pt modelId="{6F424CE0-8EAF-44FD-B599-364B2CBFDAC8}" type="parTrans" cxnId="{4CED20A4-7D1F-45B9-AA33-63984D5F8F51}">
      <dgm:prSet/>
      <dgm:spPr/>
      <dgm:t>
        <a:bodyPr/>
        <a:lstStyle/>
        <a:p>
          <a:endParaRPr lang="en-US"/>
        </a:p>
      </dgm:t>
    </dgm:pt>
    <dgm:pt modelId="{D7DECCDF-0D03-442C-9FD5-C9FC31876DE0}" type="sibTrans" cxnId="{4CED20A4-7D1F-45B9-AA33-63984D5F8F51}">
      <dgm:prSet/>
      <dgm:spPr/>
      <dgm:t>
        <a:bodyPr/>
        <a:lstStyle/>
        <a:p>
          <a:endParaRPr lang="en-US"/>
        </a:p>
      </dgm:t>
    </dgm:pt>
    <dgm:pt modelId="{585C9D7A-B894-454A-893A-496BD86540F7}">
      <dgm:prSet/>
      <dgm:spPr/>
      <dgm:t>
        <a:bodyPr/>
        <a:lstStyle/>
        <a:p>
          <a:pPr rtl="0"/>
          <a:r>
            <a:rPr lang="en-US" smtClean="0"/>
            <a:t>Predicting patient outcomes in healthcare.</a:t>
          </a:r>
          <a:endParaRPr lang="en-US"/>
        </a:p>
      </dgm:t>
    </dgm:pt>
    <dgm:pt modelId="{17C20267-3C1E-4387-9C98-2D4C9C90F67B}" type="parTrans" cxnId="{87C003C0-1ECD-4DA5-BFB7-FF7E80428F7C}">
      <dgm:prSet/>
      <dgm:spPr/>
      <dgm:t>
        <a:bodyPr/>
        <a:lstStyle/>
        <a:p>
          <a:endParaRPr lang="en-US"/>
        </a:p>
      </dgm:t>
    </dgm:pt>
    <dgm:pt modelId="{02828B02-28CC-4AD4-8A20-FBCABA958B40}" type="sibTrans" cxnId="{87C003C0-1ECD-4DA5-BFB7-FF7E80428F7C}">
      <dgm:prSet/>
      <dgm:spPr/>
      <dgm:t>
        <a:bodyPr/>
        <a:lstStyle/>
        <a:p>
          <a:endParaRPr lang="en-US"/>
        </a:p>
      </dgm:t>
    </dgm:pt>
    <dgm:pt modelId="{6F4AA181-B4D2-4FB4-8A23-58FAC5CDFB32}" type="pres">
      <dgm:prSet presAssocID="{E39A4CBE-3082-4882-9C54-1BB1B32C805C}" presName="linear" presStyleCnt="0">
        <dgm:presLayoutVars>
          <dgm:animLvl val="lvl"/>
          <dgm:resizeHandles val="exact"/>
        </dgm:presLayoutVars>
      </dgm:prSet>
      <dgm:spPr/>
    </dgm:pt>
    <dgm:pt modelId="{CA31622A-B13F-44F8-8921-BFCB83DC832A}" type="pres">
      <dgm:prSet presAssocID="{0CB5ACC1-7FB2-4493-ADAA-D01A90F8D9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D91319-7E32-40AA-9DC6-E15D877EAA40}" type="pres">
      <dgm:prSet presAssocID="{53EC68D5-1CC6-41CE-846A-8597F5F97BEE}" presName="spacer" presStyleCnt="0"/>
      <dgm:spPr/>
    </dgm:pt>
    <dgm:pt modelId="{EAE881DC-14F3-4B1B-B9A2-4E1E86C47D66}" type="pres">
      <dgm:prSet presAssocID="{7401819F-256B-4E74-A5F9-963036387E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222AAC-9933-452F-9597-92112880A438}" type="pres">
      <dgm:prSet presAssocID="{D7DECCDF-0D03-442C-9FD5-C9FC31876DE0}" presName="spacer" presStyleCnt="0"/>
      <dgm:spPr/>
    </dgm:pt>
    <dgm:pt modelId="{86E07755-878F-4873-B909-6C27B0FC951B}" type="pres">
      <dgm:prSet presAssocID="{585C9D7A-B894-454A-893A-496BD86540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DC3759-5030-41C7-96A8-90FB1CD25299}" type="presOf" srcId="{585C9D7A-B894-454A-893A-496BD86540F7}" destId="{86E07755-878F-4873-B909-6C27B0FC951B}" srcOrd="0" destOrd="0" presId="urn:microsoft.com/office/officeart/2005/8/layout/vList2"/>
    <dgm:cxn modelId="{2C7D951E-6EA4-4876-B587-0890A484C903}" type="presOf" srcId="{0CB5ACC1-7FB2-4493-ADAA-D01A90F8D961}" destId="{CA31622A-B13F-44F8-8921-BFCB83DC832A}" srcOrd="0" destOrd="0" presId="urn:microsoft.com/office/officeart/2005/8/layout/vList2"/>
    <dgm:cxn modelId="{46B027B9-DC01-49BC-8508-C2A4A654BDF0}" type="presOf" srcId="{E39A4CBE-3082-4882-9C54-1BB1B32C805C}" destId="{6F4AA181-B4D2-4FB4-8A23-58FAC5CDFB32}" srcOrd="0" destOrd="0" presId="urn:microsoft.com/office/officeart/2005/8/layout/vList2"/>
    <dgm:cxn modelId="{87C003C0-1ECD-4DA5-BFB7-FF7E80428F7C}" srcId="{E39A4CBE-3082-4882-9C54-1BB1B32C805C}" destId="{585C9D7A-B894-454A-893A-496BD86540F7}" srcOrd="2" destOrd="0" parTransId="{17C20267-3C1E-4387-9C98-2D4C9C90F67B}" sibTransId="{02828B02-28CC-4AD4-8A20-FBCABA958B40}"/>
    <dgm:cxn modelId="{3D42892C-7BAB-4EAB-A8C0-B6E92D2A6383}" type="presOf" srcId="{7401819F-256B-4E74-A5F9-963036387EF3}" destId="{EAE881DC-14F3-4B1B-B9A2-4E1E86C47D66}" srcOrd="0" destOrd="0" presId="urn:microsoft.com/office/officeart/2005/8/layout/vList2"/>
    <dgm:cxn modelId="{4CED20A4-7D1F-45B9-AA33-63984D5F8F51}" srcId="{E39A4CBE-3082-4882-9C54-1BB1B32C805C}" destId="{7401819F-256B-4E74-A5F9-963036387EF3}" srcOrd="1" destOrd="0" parTransId="{6F424CE0-8EAF-44FD-B599-364B2CBFDAC8}" sibTransId="{D7DECCDF-0D03-442C-9FD5-C9FC31876DE0}"/>
    <dgm:cxn modelId="{BFEE99BA-707B-4ED3-9D12-EB2CC894906C}" srcId="{E39A4CBE-3082-4882-9C54-1BB1B32C805C}" destId="{0CB5ACC1-7FB2-4493-ADAA-D01A90F8D961}" srcOrd="0" destOrd="0" parTransId="{179A456D-09A0-4A58-AB7B-C63164632078}" sibTransId="{53EC68D5-1CC6-41CE-846A-8597F5F97BEE}"/>
    <dgm:cxn modelId="{1849EFE4-6929-4FB7-9684-5F0CC7A05390}" type="presParOf" srcId="{6F4AA181-B4D2-4FB4-8A23-58FAC5CDFB32}" destId="{CA31622A-B13F-44F8-8921-BFCB83DC832A}" srcOrd="0" destOrd="0" presId="urn:microsoft.com/office/officeart/2005/8/layout/vList2"/>
    <dgm:cxn modelId="{B7860F5C-B9ED-457D-BFD6-1CD7AF8079E7}" type="presParOf" srcId="{6F4AA181-B4D2-4FB4-8A23-58FAC5CDFB32}" destId="{31D91319-7E32-40AA-9DC6-E15D877EAA40}" srcOrd="1" destOrd="0" presId="urn:microsoft.com/office/officeart/2005/8/layout/vList2"/>
    <dgm:cxn modelId="{FB9FCF4A-64A9-46EA-A685-91046EBD7AEF}" type="presParOf" srcId="{6F4AA181-B4D2-4FB4-8A23-58FAC5CDFB32}" destId="{EAE881DC-14F3-4B1B-B9A2-4E1E86C47D66}" srcOrd="2" destOrd="0" presId="urn:microsoft.com/office/officeart/2005/8/layout/vList2"/>
    <dgm:cxn modelId="{8F1B104D-DC4C-403D-9E1F-5D43B30CE15F}" type="presParOf" srcId="{6F4AA181-B4D2-4FB4-8A23-58FAC5CDFB32}" destId="{BA222AAC-9933-452F-9597-92112880A438}" srcOrd="3" destOrd="0" presId="urn:microsoft.com/office/officeart/2005/8/layout/vList2"/>
    <dgm:cxn modelId="{695EFCC1-877F-47CD-9A08-0896C3B393B9}" type="presParOf" srcId="{6F4AA181-B4D2-4FB4-8A23-58FAC5CDFB32}" destId="{86E07755-878F-4873-B909-6C27B0FC95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1622A-B13F-44F8-8921-BFCB83DC832A}">
      <dsp:nvSpPr>
        <dsp:cNvPr id="0" name=""/>
        <dsp:cNvSpPr/>
      </dsp:nvSpPr>
      <dsp:spPr>
        <a:xfrm>
          <a:off x="0" y="873494"/>
          <a:ext cx="8229600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Fraud detection in banking.</a:t>
          </a:r>
          <a:endParaRPr lang="en-US" sz="3000" kern="1200" dirty="0"/>
        </a:p>
      </dsp:txBody>
      <dsp:txXfrm>
        <a:off x="42408" y="915902"/>
        <a:ext cx="8144784" cy="783909"/>
      </dsp:txXfrm>
    </dsp:sp>
    <dsp:sp modelId="{EAE881DC-14F3-4B1B-B9A2-4E1E86C47D66}">
      <dsp:nvSpPr>
        <dsp:cNvPr id="0" name=""/>
        <dsp:cNvSpPr/>
      </dsp:nvSpPr>
      <dsp:spPr>
        <a:xfrm>
          <a:off x="0" y="1828619"/>
          <a:ext cx="8229600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Customer churn prediction.</a:t>
          </a:r>
          <a:endParaRPr lang="en-US" sz="3000" kern="1200"/>
        </a:p>
      </dsp:txBody>
      <dsp:txXfrm>
        <a:off x="42408" y="1871027"/>
        <a:ext cx="8144784" cy="783909"/>
      </dsp:txXfrm>
    </dsp:sp>
    <dsp:sp modelId="{86E07755-878F-4873-B909-6C27B0FC951B}">
      <dsp:nvSpPr>
        <dsp:cNvPr id="0" name=""/>
        <dsp:cNvSpPr/>
      </dsp:nvSpPr>
      <dsp:spPr>
        <a:xfrm>
          <a:off x="0" y="2783744"/>
          <a:ext cx="8229600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Predicting patient outcomes in healthcare.</a:t>
          </a:r>
          <a:endParaRPr lang="en-US" sz="3000" kern="1200"/>
        </a:p>
      </dsp:txBody>
      <dsp:txXfrm>
        <a:off x="42408" y="2826152"/>
        <a:ext cx="8144784" cy="78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A1979F-1E51-4991-93B7-4189B4E7E5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49B5F69-3F9F-499B-BFF2-6BB44C1BE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52601"/>
            <a:ext cx="8229600" cy="1829761"/>
          </a:xfrm>
        </p:spPr>
        <p:txBody>
          <a:bodyPr>
            <a:normAutofit/>
          </a:bodyPr>
          <a:lstStyle/>
          <a:p>
            <a:r>
              <a:rPr lang="en-US" sz="3000" dirty="0"/>
              <a:t>Introduction to Random Forest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11607"/>
            <a:ext cx="8686800" cy="1199704"/>
          </a:xfrm>
        </p:spPr>
        <p:txBody>
          <a:bodyPr/>
          <a:lstStyle/>
          <a:p>
            <a:pPr algn="ctr"/>
            <a:r>
              <a:rPr lang="en-US" dirty="0"/>
              <a:t>A Robust Machine Learning Algorithm for Classification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56023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118567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5000" dirty="0" smtClean="0"/>
              <a:t>Thank you</a:t>
            </a:r>
            <a:endParaRPr lang="en-US" sz="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8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Random Forest is an </a:t>
            </a:r>
            <a:r>
              <a:rPr lang="en-US" b="1" dirty="0"/>
              <a:t>ensemble learning method</a:t>
            </a:r>
            <a:r>
              <a:rPr lang="en-US" dirty="0"/>
              <a:t> that builds multiple decision trees during training and merges their outputs (voting or averaging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be used for </a:t>
            </a:r>
            <a:r>
              <a:rPr lang="en-US" b="1" dirty="0"/>
              <a:t>classification</a:t>
            </a:r>
            <a:r>
              <a:rPr lang="en-US" dirty="0"/>
              <a:t> (predicting categories) and </a:t>
            </a:r>
            <a:r>
              <a:rPr lang="en-US" b="1" dirty="0"/>
              <a:t>regression</a:t>
            </a:r>
            <a:r>
              <a:rPr lang="en-US" dirty="0"/>
              <a:t> (predicting continuous values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reduces </a:t>
            </a:r>
            <a:r>
              <a:rPr lang="en-US" dirty="0" err="1"/>
              <a:t>overfitting</a:t>
            </a:r>
            <a:r>
              <a:rPr lang="en-US" dirty="0"/>
              <a:t> and improves accuracy compared to a single decision 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Random Forest?</a:t>
            </a:r>
          </a:p>
        </p:txBody>
      </p:sp>
    </p:spTree>
    <p:extLst>
      <p:ext uri="{BB962C8B-B14F-4D97-AF65-F5344CB8AC3E}">
        <p14:creationId xmlns:p14="http://schemas.microsoft.com/office/powerpoint/2010/main" val="57950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Step 1:</a:t>
            </a:r>
            <a:r>
              <a:rPr lang="en-US" dirty="0"/>
              <a:t> Bootstrap sampling: Randomly select subsets of data with replacement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Step </a:t>
            </a:r>
            <a:r>
              <a:rPr lang="en-US" b="1" dirty="0"/>
              <a:t>2:</a:t>
            </a:r>
            <a:r>
              <a:rPr lang="en-US" dirty="0"/>
              <a:t> Build decision trees on each subset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Only </a:t>
            </a:r>
            <a:r>
              <a:rPr lang="en-US" dirty="0"/>
              <a:t>a subset of features is used to split nodes.</a:t>
            </a:r>
          </a:p>
          <a:p>
            <a:pPr algn="just"/>
            <a:r>
              <a:rPr lang="en-US" b="1" dirty="0"/>
              <a:t>Step 3:</a:t>
            </a:r>
            <a:r>
              <a:rPr lang="en-US" dirty="0"/>
              <a:t> Aggregate the predictions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 smtClean="0"/>
              <a:t>For </a:t>
            </a:r>
            <a:r>
              <a:rPr lang="en-US" b="1" dirty="0"/>
              <a:t>classification:</a:t>
            </a:r>
            <a:r>
              <a:rPr lang="en-US" dirty="0"/>
              <a:t> Majority voting.</a:t>
            </a:r>
          </a:p>
          <a:p>
            <a:pPr algn="just"/>
            <a:r>
              <a:rPr lang="en-US" b="1" dirty="0"/>
              <a:t>For regression:</a:t>
            </a:r>
            <a:r>
              <a:rPr lang="en-US" dirty="0"/>
              <a:t> Averaging predictions.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Random Forest Work?</a:t>
            </a:r>
          </a:p>
        </p:txBody>
      </p:sp>
    </p:spTree>
    <p:extLst>
      <p:ext uri="{BB962C8B-B14F-4D97-AF65-F5344CB8AC3E}">
        <p14:creationId xmlns:p14="http://schemas.microsoft.com/office/powerpoint/2010/main" val="293525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Classification Tasks:</a:t>
            </a:r>
            <a:endParaRPr lang="en-US" dirty="0"/>
          </a:p>
          <a:p>
            <a:pPr algn="just"/>
            <a:r>
              <a:rPr lang="en-US" dirty="0"/>
              <a:t>Example: Classify emails as spam or not spam.</a:t>
            </a:r>
          </a:p>
          <a:p>
            <a:pPr algn="just"/>
            <a:r>
              <a:rPr lang="en-US" dirty="0"/>
              <a:t>Medical diagnosis: Predict disease type based on symptoms.</a:t>
            </a:r>
          </a:p>
          <a:p>
            <a:pPr algn="just"/>
            <a:r>
              <a:rPr lang="en-US" b="1" dirty="0"/>
              <a:t>Regression Tasks:</a:t>
            </a:r>
            <a:endParaRPr lang="en-US" dirty="0"/>
          </a:p>
          <a:p>
            <a:pPr algn="just"/>
            <a:r>
              <a:rPr lang="en-US" dirty="0"/>
              <a:t>Predict house prices based on features like location, size, etc.</a:t>
            </a:r>
          </a:p>
          <a:p>
            <a:pPr algn="just"/>
            <a:r>
              <a:rPr lang="en-US" dirty="0"/>
              <a:t>Forecast stock prices or energy usage.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9352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Handles large datasets with higher dimensionality.</a:t>
            </a:r>
          </a:p>
          <a:p>
            <a:pPr algn="just"/>
            <a:r>
              <a:rPr lang="en-US" dirty="0"/>
              <a:t>Automatically handles missing values.</a:t>
            </a:r>
          </a:p>
          <a:p>
            <a:pPr algn="just"/>
            <a:r>
              <a:rPr lang="en-US" dirty="0"/>
              <a:t>Reduces </a:t>
            </a:r>
            <a:r>
              <a:rPr lang="en-US" dirty="0" err="1"/>
              <a:t>overfitting</a:t>
            </a:r>
            <a:r>
              <a:rPr lang="en-US" dirty="0"/>
              <a:t> through ensemble averaging.</a:t>
            </a:r>
          </a:p>
          <a:p>
            <a:pPr algn="just"/>
            <a:r>
              <a:rPr lang="en-US" dirty="0"/>
              <a:t>Can measure feature importance (helps with interpretability).</a:t>
            </a:r>
          </a:p>
          <a:p>
            <a:pPr algn="just"/>
            <a:r>
              <a:rPr lang="en-US" dirty="0"/>
              <a:t>Works well with both numerical and categorical data.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93525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Computational cost:</a:t>
            </a:r>
            <a:r>
              <a:rPr lang="en-US" dirty="0"/>
              <a:t> Slower for large datasets due to multiple trees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Less </a:t>
            </a:r>
            <a:r>
              <a:rPr lang="en-US" b="1" dirty="0"/>
              <a:t>interpretable:</a:t>
            </a:r>
            <a:r>
              <a:rPr lang="en-US" dirty="0"/>
              <a:t> Hard to visualize compared to a single decision tree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Bias </a:t>
            </a:r>
            <a:r>
              <a:rPr lang="en-US" b="1" dirty="0"/>
              <a:t>towards categorical features:</a:t>
            </a:r>
            <a:r>
              <a:rPr lang="en-US" dirty="0"/>
              <a:t> May favor categorical variables with many levels.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93525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Compared to </a:t>
            </a:r>
            <a:r>
              <a:rPr lang="en-US" b="1" dirty="0"/>
              <a:t>Logistic Regression</a:t>
            </a:r>
            <a:r>
              <a:rPr lang="en-US" b="1" dirty="0" smtClean="0"/>
              <a:t>:</a:t>
            </a:r>
          </a:p>
          <a:p>
            <a:pPr marL="109728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Better </a:t>
            </a:r>
            <a:r>
              <a:rPr lang="en-US" dirty="0"/>
              <a:t>for non-linear relationships.</a:t>
            </a:r>
          </a:p>
          <a:p>
            <a:pPr algn="just"/>
            <a:r>
              <a:rPr lang="en-US" dirty="0"/>
              <a:t>Compared to </a:t>
            </a:r>
            <a:r>
              <a:rPr lang="en-US" b="1" dirty="0"/>
              <a:t>KNN</a:t>
            </a:r>
            <a:r>
              <a:rPr lang="en-US" b="1" dirty="0" smtClean="0"/>
              <a:t>:</a:t>
            </a:r>
          </a:p>
          <a:p>
            <a:pPr marL="109728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Less </a:t>
            </a:r>
            <a:r>
              <a:rPr lang="en-US" dirty="0"/>
              <a:t>affected by noisy data.</a:t>
            </a:r>
          </a:p>
          <a:p>
            <a:pPr algn="just"/>
            <a:r>
              <a:rPr lang="en-US" dirty="0"/>
              <a:t>Compared to </a:t>
            </a:r>
            <a:r>
              <a:rPr lang="en-US" b="1" dirty="0"/>
              <a:t>Decision Trees</a:t>
            </a:r>
            <a:r>
              <a:rPr lang="en-US" b="1" dirty="0" smtClean="0"/>
              <a:t>:</a:t>
            </a:r>
          </a:p>
          <a:p>
            <a:pPr marL="109728" indent="0" algn="just">
              <a:buNone/>
            </a:pPr>
            <a:r>
              <a:rPr lang="en-US" dirty="0" smtClean="0"/>
              <a:t>   More </a:t>
            </a:r>
            <a:r>
              <a:rPr lang="en-US" dirty="0"/>
              <a:t>robust and less prone to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Random Forest?</a:t>
            </a:r>
          </a:p>
        </p:txBody>
      </p:sp>
    </p:spTree>
    <p:extLst>
      <p:ext uri="{BB962C8B-B14F-4D97-AF65-F5344CB8AC3E}">
        <p14:creationId xmlns:p14="http://schemas.microsoft.com/office/powerpoint/2010/main" val="293525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Random Forest is a powerful ensemble method for both classification and regression tasks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works by aggregating multiple decision trees to reduce variance and improve predictions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Suitable </a:t>
            </a:r>
            <a:r>
              <a:rPr lang="en-US" dirty="0"/>
              <a:t>for datasets with high dimensionality and noise.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93525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339305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Use Cases:</a:t>
            </a:r>
          </a:p>
        </p:txBody>
      </p:sp>
    </p:spTree>
    <p:extLst>
      <p:ext uri="{BB962C8B-B14F-4D97-AF65-F5344CB8AC3E}">
        <p14:creationId xmlns:p14="http://schemas.microsoft.com/office/powerpoint/2010/main" val="917250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364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Introduction to Random Forest Algorithm</vt:lpstr>
      <vt:lpstr>What is Random Forest?</vt:lpstr>
      <vt:lpstr>How Does Random Forest Work?</vt:lpstr>
      <vt:lpstr>Applications of Random Forest</vt:lpstr>
      <vt:lpstr>Strengths of Random Forest</vt:lpstr>
      <vt:lpstr>Limitations of Random Forest</vt:lpstr>
      <vt:lpstr>Why Use Random Forest?</vt:lpstr>
      <vt:lpstr>Key Takeaways</vt:lpstr>
      <vt:lpstr>Use Cases: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Random Forest Algorithm</dc:title>
  <dc:creator>J.I Traders</dc:creator>
  <cp:lastModifiedBy>J.I Traders</cp:lastModifiedBy>
  <cp:revision>2</cp:revision>
  <dcterms:created xsi:type="dcterms:W3CDTF">2024-12-05T07:20:19Z</dcterms:created>
  <dcterms:modified xsi:type="dcterms:W3CDTF">2024-12-05T07:36:58Z</dcterms:modified>
</cp:coreProperties>
</file>