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39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ownloads\Employee_Dataset%20(1)%20YUVARANI%20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 YUVARANI R.xlsx]Sheet3!PivotTable1</c:name>
    <c:fmtId val="2"/>
  </c:pivotSource>
  <c:chart>
    <c:title>
      <c:tx>
        <c:rich>
          <a:bodyPr/>
          <a:lstStyle/>
          <a:p>
            <a:pPr>
              <a:defRPr/>
            </a:pPr>
            <a:r>
              <a:rPr lang="en-US"/>
              <a:t>Employee data analysis</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plotArea>
      <c:layout/>
      <c:barChart>
        <c:barDir val="bar"/>
        <c:grouping val="stacked"/>
        <c:varyColors val="0"/>
        <c:ser>
          <c:idx val="0"/>
          <c:order val="0"/>
          <c:tx>
            <c:strRef>
              <c:f>Sheet3!$B$3:$B$4</c:f>
              <c:strCache>
                <c:ptCount val="1"/>
                <c:pt idx="0">
                  <c:v>0.2</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Sheet3!$B$5:$B$19</c:f>
              <c:numCache>
                <c:formatCode>General</c:formatCode>
                <c:ptCount val="14"/>
                <c:pt idx="8">
                  <c:v>1.0</c:v>
                </c:pt>
                <c:pt idx="11">
                  <c:v>2.0</c:v>
                </c:pt>
              </c:numCache>
            </c:numRef>
          </c:val>
        </c:ser>
        <c:ser>
          <c:idx val="1"/>
          <c:order val="1"/>
          <c:tx>
            <c:strRef>
              <c:f>Sheet3!$C$3:$C$4</c:f>
              <c:strCache>
                <c:ptCount val="1"/>
                <c:pt idx="0">
                  <c:v>0.3</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Sheet3!$C$5:$C$19</c:f>
              <c:numCache>
                <c:formatCode>General</c:formatCode>
                <c:ptCount val="14"/>
                <c:pt idx="0">
                  <c:v>5.0</c:v>
                </c:pt>
                <c:pt idx="2">
                  <c:v>1.0</c:v>
                </c:pt>
                <c:pt idx="3">
                  <c:v>1.0</c:v>
                </c:pt>
                <c:pt idx="4">
                  <c:v>1.0</c:v>
                </c:pt>
                <c:pt idx="5">
                  <c:v>1.0</c:v>
                </c:pt>
                <c:pt idx="9">
                  <c:v>1.0</c:v>
                </c:pt>
                <c:pt idx="10">
                  <c:v>1.0</c:v>
                </c:pt>
                <c:pt idx="12">
                  <c:v>1.0</c:v>
                </c:pt>
              </c:numCache>
            </c:numRef>
          </c:val>
        </c:ser>
        <c:ser>
          <c:idx val="2"/>
          <c:order val="2"/>
          <c:tx>
            <c:strRef>
              <c:f>Sheet3!$D$3:$D$4</c:f>
              <c:strCache>
                <c:ptCount val="1"/>
                <c:pt idx="0">
                  <c:v>0.4</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Sheet3!$D$5:$D$19</c:f>
              <c:numCache>
                <c:formatCode>General</c:formatCode>
                <c:ptCount val="14"/>
                <c:pt idx="1">
                  <c:v>1.0</c:v>
                </c:pt>
                <c:pt idx="3">
                  <c:v>2.0</c:v>
                </c:pt>
                <c:pt idx="8">
                  <c:v>1.0</c:v>
                </c:pt>
                <c:pt idx="9">
                  <c:v>1.0</c:v>
                </c:pt>
                <c:pt idx="12">
                  <c:v>1.0</c:v>
                </c:pt>
              </c:numCache>
            </c:numRef>
          </c:val>
        </c:ser>
        <c:ser>
          <c:idx val="3"/>
          <c:order val="3"/>
          <c:tx>
            <c:strRef>
              <c:f>Sheet3!$E$3:$E$4</c:f>
              <c:strCache>
                <c:ptCount val="1"/>
                <c:pt idx="0">
                  <c:v>0.5</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Sheet3!$E$5:$E$19</c:f>
              <c:numCache>
                <c:formatCode>General</c:formatCode>
                <c:ptCount val="14"/>
                <c:pt idx="2">
                  <c:v>1.0</c:v>
                </c:pt>
                <c:pt idx="12">
                  <c:v>1.0</c:v>
                </c:pt>
              </c:numCache>
            </c:numRef>
          </c:val>
        </c:ser>
        <c:ser>
          <c:idx val="4"/>
          <c:order val="4"/>
          <c:tx>
            <c:strRef>
              <c:f>Sheet3!$F$3:$F$4</c:f>
              <c:strCache>
                <c:ptCount val="1"/>
                <c:pt idx="0">
                  <c:v>0.6</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Sheet3!$F$5:$F$19</c:f>
              <c:numCache>
                <c:formatCode>General</c:formatCode>
                <c:ptCount val="14"/>
                <c:pt idx="5">
                  <c:v>1.0</c:v>
                </c:pt>
                <c:pt idx="6">
                  <c:v>1.0</c:v>
                </c:pt>
                <c:pt idx="7">
                  <c:v>1.0</c:v>
                </c:pt>
                <c:pt idx="9">
                  <c:v>1.0</c:v>
                </c:pt>
              </c:numCache>
            </c:numRef>
          </c:val>
        </c:ser>
        <c:ser>
          <c:idx val="5"/>
          <c:order val="5"/>
          <c:tx>
            <c:strRef>
              <c:f>Sheet3!$G$3:$G$4</c:f>
              <c:strCache>
                <c:ptCount val="1"/>
                <c:pt idx="0">
                  <c:v>0.7</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Sheet3!$G$5:$G$19</c:f>
              <c:numCache>
                <c:formatCode>General</c:formatCode>
                <c:ptCount val="14"/>
                <c:pt idx="4">
                  <c:v>1.0</c:v>
                </c:pt>
                <c:pt idx="6">
                  <c:v>1.0</c:v>
                </c:pt>
                <c:pt idx="10">
                  <c:v>2.0</c:v>
                </c:pt>
                <c:pt idx="12">
                  <c:v>1.0</c:v>
                </c:pt>
              </c:numCache>
            </c:numRef>
          </c:val>
        </c:ser>
        <c:ser>
          <c:idx val="6"/>
          <c:order val="6"/>
          <c:tx>
            <c:strRef>
              <c:f>Sheet3!$H$3:$H$4</c:f>
              <c:strCache>
                <c:ptCount val="1"/>
                <c:pt idx="0">
                  <c:v>0.8</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Sheet3!$H$5:$H$19</c:f>
              <c:numCache>
                <c:formatCode>General</c:formatCode>
                <c:ptCount val="14"/>
                <c:pt idx="1">
                  <c:v>2.0</c:v>
                </c:pt>
                <c:pt idx="3">
                  <c:v>1.0</c:v>
                </c:pt>
                <c:pt idx="4">
                  <c:v>1.0</c:v>
                </c:pt>
                <c:pt idx="5">
                  <c:v>1.0</c:v>
                </c:pt>
                <c:pt idx="8">
                  <c:v>2.0</c:v>
                </c:pt>
                <c:pt idx="10">
                  <c:v>1.0</c:v>
                </c:pt>
                <c:pt idx="11">
                  <c:v>3.0</c:v>
                </c:pt>
              </c:numCache>
            </c:numRef>
          </c:val>
        </c:ser>
        <c:ser>
          <c:idx val="7"/>
          <c:order val="7"/>
          <c:tx>
            <c:strRef>
              <c:f>Sheet3!$I$3:$I$4</c:f>
              <c:strCache>
                <c:ptCount val="1"/>
                <c:pt idx="0">
                  <c:v>0.9</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Sheet3!$I$5:$I$19</c:f>
              <c:numCache>
                <c:formatCode>General</c:formatCode>
                <c:ptCount val="14"/>
                <c:pt idx="0">
                  <c:v>1.0</c:v>
                </c:pt>
                <c:pt idx="1">
                  <c:v>1.0</c:v>
                </c:pt>
                <c:pt idx="5">
                  <c:v>1.0</c:v>
                </c:pt>
              </c:numCache>
            </c:numRef>
          </c:val>
        </c:ser>
        <c:ser>
          <c:idx val="8"/>
          <c:order val="8"/>
          <c:tx>
            <c:strRef>
              <c:f>Sheet3!$J$3:$J$4</c:f>
              <c:strCache>
                <c:ptCount val="1"/>
                <c:pt idx="0">
                  <c:v>1</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Sheet3!$J$5:$J$19</c:f>
              <c:numCache>
                <c:formatCode>General</c:formatCode>
                <c:ptCount val="14"/>
                <c:pt idx="0">
                  <c:v>14.0</c:v>
                </c:pt>
                <c:pt idx="1">
                  <c:v>17.0</c:v>
                </c:pt>
                <c:pt idx="2">
                  <c:v>11.0</c:v>
                </c:pt>
                <c:pt idx="3">
                  <c:v>8.0</c:v>
                </c:pt>
                <c:pt idx="4">
                  <c:v>15.0</c:v>
                </c:pt>
                <c:pt idx="5">
                  <c:v>6.0</c:v>
                </c:pt>
                <c:pt idx="6">
                  <c:v>6.0</c:v>
                </c:pt>
                <c:pt idx="7">
                  <c:v>17.0</c:v>
                </c:pt>
                <c:pt idx="8">
                  <c:v>11.0</c:v>
                </c:pt>
                <c:pt idx="9">
                  <c:v>6.0</c:v>
                </c:pt>
                <c:pt idx="10">
                  <c:v>12.0</c:v>
                </c:pt>
                <c:pt idx="11">
                  <c:v>12.0</c:v>
                </c:pt>
                <c:pt idx="12">
                  <c:v>15.0</c:v>
                </c:pt>
              </c:numCache>
            </c:numRef>
          </c:val>
        </c:ser>
        <c:ser>
          <c:idx val="9"/>
          <c:order val="9"/>
          <c:tx>
            <c:strRef>
              <c:f>Sheet3!$K$3:$K$4</c:f>
              <c:strCache>
                <c:ptCount val="1"/>
                <c:pt idx="0">
                  <c:v>(blank)</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Sheet3!$K$5:$K$19</c:f>
              <c:numCache>
                <c:formatCode>General</c:formatCode>
                <c:ptCount val="14"/>
              </c:numCache>
            </c:numRef>
          </c:val>
        </c:ser>
        <c:dLbls>
          <c:showLegendKey val="0"/>
          <c:showVal val="0"/>
          <c:showCatName val="0"/>
          <c:showSerName val="0"/>
          <c:showPercent val="0"/>
          <c:showBubbleSize val="0"/>
        </c:dLbls>
        <c:gapWidth val="55"/>
        <c:overlap val="100"/>
        <c:axId val="30217344"/>
        <c:axId val="30218880"/>
      </c:barChart>
      <c:catAx>
        <c:axId val="30217344"/>
        <c:scaling>
          <c:orientation val="minMax"/>
        </c:scaling>
        <c:delete val="0"/>
        <c:axPos val="l"/>
        <c:majorTickMark val="none"/>
        <c:minorTickMark val="none"/>
        <c:tickLblPos val="nextTo"/>
        <c:crossAx val="30218880"/>
        <c:crosses val="autoZero"/>
        <c:auto val="1"/>
        <c:lblAlgn val="ctr"/>
        <c:lblOffset val="100"/>
        <c:noMultiLvlLbl val="0"/>
      </c:catAx>
      <c:valAx>
        <c:axId val="30218880"/>
        <c:scaling>
          <c:orientation val="minMax"/>
        </c:scaling>
        <c:delete val="0"/>
        <c:axPos val="b"/>
        <c:majorGridlines/>
        <c:numFmt formatCode="General" sourceLinked="1"/>
        <c:majorTickMark val="none"/>
        <c:minorTickMark val="none"/>
        <c:tickLblPos val="nextTo"/>
        <c:crossAx val="30217344"/>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68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8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69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5" name="Holder 3"/>
          <p:cNvSpPr>
            <a:spLocks noGrp="1"/>
          </p:cNvSpPr>
          <p:nvPr>
            <p:ph type="body" idx="1"/>
          </p:nvPr>
        </p:nvSpPr>
        <p:spPr/>
        <p:txBody>
          <a:bodyPr bIns="0" lIns="0" rIns="0" tIns="0"/>
          <a:p/>
        </p:txBody>
      </p:sp>
      <p:sp>
        <p:nvSpPr>
          <p:cNvPr id="104867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7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8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rot="899284" flipH="1">
            <a:off x="-2458892" y="11371388"/>
            <a:ext cx="201465" cy="42763440"/>
          </a:xfrm>
          <a:prstGeom prst="rect"/>
          <a:noFill/>
        </p:spPr>
        <p:txBody>
          <a:bodyPr rtlCol="0" wrap="square">
            <a:spAutoFit/>
          </a:bodyPr>
          <a:p>
            <a:r>
              <a:rPr dirty="0" sz="2400" lang="en-US"/>
              <a:t>STUDENT </a:t>
            </a:r>
            <a:r>
              <a:rPr dirty="0" sz="2400" lang="en-US" smtClean="0"/>
              <a:t>NAME:YUVARANI R</a:t>
            </a:r>
            <a:endParaRPr dirty="0" sz="2400" lang="en-US"/>
          </a:p>
          <a:p>
            <a:r>
              <a:rPr dirty="0" sz="2400" lang="en-US"/>
              <a:t>REGISTER </a:t>
            </a:r>
            <a:r>
              <a:rPr dirty="0" sz="2400" lang="en-US" smtClean="0"/>
              <a:t>NO:2213211042071</a:t>
            </a:r>
            <a:endParaRPr dirty="0" sz="2400" lang="en-US"/>
          </a:p>
          <a:p>
            <a:r>
              <a:rPr dirty="0" sz="2400" lang="en-US" smtClean="0"/>
              <a:t>DEPARTMENT:B.COM (CORPORATE SECRETARYSHIP)</a:t>
            </a:r>
            <a:endParaRPr dirty="0" sz="2400" lang="en-US"/>
          </a:p>
          <a:p>
            <a:r>
              <a:rPr sz="2400" lang="en-US" smtClean="0"/>
              <a:t>COLLEGE: PRESIDENCY COLLEGE </a:t>
            </a:r>
            <a:endParaRPr dirty="0" sz="2400" lang="en-US"/>
          </a:p>
          <a:p>
            <a:r>
              <a:rPr dirty="0" sz="2400" lang="en-US"/>
              <a:t>           </a:t>
            </a:r>
            <a:endParaRPr dirty="0" sz="2400" lang="en-IN"/>
          </a:p>
        </p:txBody>
      </p:sp>
      <p:sp>
        <p:nvSpPr>
          <p:cNvPr id="1048603" name=""/>
          <p:cNvSpPr txBox="1"/>
          <p:nvPr/>
        </p:nvSpPr>
        <p:spPr>
          <a:xfrm>
            <a:off x="4096000" y="3219450"/>
            <a:ext cx="4000000" cy="510540"/>
          </a:xfrm>
          <a:prstGeom prst="rect"/>
          <a:solidFill>
            <a:srgbClr val="FFFFFF"/>
          </a:solidFill>
        </p:spPr>
        <p:txBody>
          <a:bodyPr rtlCol="0" wrap="square">
            <a:spAutoFit/>
          </a:bodyPr>
          <a:p>
            <a:r>
              <a:rPr sz="2800" lang="en-US">
                <a:solidFill>
                  <a:srgbClr val="000000"/>
                </a:solidFill>
              </a:rPr>
              <a:t/>
            </a:r>
            <a:endParaRPr sz="2800" lang="en-US">
              <a:solidFill>
                <a:srgbClr val="000000"/>
              </a:solidFill>
            </a:endParaRPr>
          </a:p>
        </p:txBody>
      </p:sp>
      <p:sp>
        <p:nvSpPr>
          <p:cNvPr id="1048604" name=""/>
          <p:cNvSpPr txBox="1"/>
          <p:nvPr/>
        </p:nvSpPr>
        <p:spPr>
          <a:xfrm flipH="1">
            <a:off x="876299" y="15107916"/>
            <a:ext cx="65861" cy="6377940"/>
          </a:xfrm>
          <a:prstGeom prst="rect"/>
          <a:solidFill>
            <a:srgbClr val="FFFFFF"/>
          </a:solidFill>
        </p:spPr>
        <p:txBody>
          <a:bodyPr rtlCol="0" wrap="square">
            <a:spAutoFit/>
          </a:bodyPr>
          <a:p>
            <a:r>
              <a:rPr sz="2800" lang="en-US">
                <a:solidFill>
                  <a:srgbClr val="000000"/>
                </a:solidFill>
              </a:rPr>
              <a:t>V</a:t>
            </a:r>
            <a:r>
              <a:rPr sz="2800" lang="en-US">
                <a:solidFill>
                  <a:srgbClr val="000000"/>
                </a:solidFill>
              </a:rPr>
              <a:t>i</a:t>
            </a:r>
            <a:r>
              <a:rPr sz="2800" lang="en-US">
                <a:solidFill>
                  <a:srgbClr val="000000"/>
                </a:solidFill>
              </a:rPr>
              <a:t>g</a:t>
            </a:r>
            <a:r>
              <a:rPr sz="2800" lang="en-US">
                <a:solidFill>
                  <a:srgbClr val="000000"/>
                </a:solidFill>
              </a:rPr>
              <a:t>n</a:t>
            </a:r>
            <a:r>
              <a:rPr sz="2800" lang="en-US">
                <a:solidFill>
                  <a:srgbClr val="000000"/>
                </a:solidFill>
              </a:rPr>
              <a:t>e</a:t>
            </a:r>
            <a:r>
              <a:rPr sz="2800" lang="en-US">
                <a:solidFill>
                  <a:srgbClr val="000000"/>
                </a:solidFill>
              </a:rPr>
              <a:t>s</a:t>
            </a:r>
            <a:r>
              <a:rPr sz="2800" lang="en-US">
                <a:solidFill>
                  <a:srgbClr val="000000"/>
                </a:solidFill>
              </a:rPr>
              <a:t>h</a:t>
            </a:r>
            <a:r>
              <a:rPr sz="2800" lang="en-US">
                <a:solidFill>
                  <a:srgbClr val="000000"/>
                </a:solidFill>
              </a:rPr>
              <a:t>w</a:t>
            </a:r>
            <a:r>
              <a:rPr sz="2800" lang="en-US">
                <a:solidFill>
                  <a:srgbClr val="000000"/>
                </a:solidFill>
              </a:rPr>
              <a:t>a</a:t>
            </a:r>
            <a:r>
              <a:rPr sz="2800" lang="en-US">
                <a:solidFill>
                  <a:srgbClr val="000000"/>
                </a:solidFill>
              </a:rPr>
              <a:t>r</a:t>
            </a:r>
            <a:r>
              <a:rPr sz="2800" lang="en-US">
                <a:solidFill>
                  <a:srgbClr val="000000"/>
                </a:solidFill>
              </a:rPr>
              <a:t>a</a:t>
            </a:r>
            <a:r>
              <a:rPr sz="2800" lang="en-US">
                <a:solidFill>
                  <a:srgbClr val="000000"/>
                </a:solidFill>
              </a:rPr>
              <a:t>n</a:t>
            </a:r>
            <a:r>
              <a:rPr sz="2800" lang="en-US">
                <a:solidFill>
                  <a:srgbClr val="000000"/>
                </a:solidFill>
              </a:rPr>
              <a:t>.</a:t>
            </a:r>
            <a:r>
              <a:rPr sz="2800" lang="en-US">
                <a:solidFill>
                  <a:srgbClr val="000000"/>
                </a:solidFill>
              </a:rPr>
              <a:t>G</a:t>
            </a:r>
            <a:endParaRPr sz="2800" lang="en-US">
              <a:solidFill>
                <a:srgbClr val="000000"/>
              </a:solidFill>
            </a:endParaRPr>
          </a:p>
        </p:txBody>
      </p:sp>
      <p:sp>
        <p:nvSpPr>
          <p:cNvPr id="1048694" name=""/>
          <p:cNvSpPr txBox="1"/>
          <p:nvPr/>
        </p:nvSpPr>
        <p:spPr>
          <a:xfrm>
            <a:off x="1490660" y="2916555"/>
            <a:ext cx="11989117" cy="2186939"/>
          </a:xfrm>
          <a:prstGeom prst="rect"/>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V</a:t>
            </a:r>
            <a:r>
              <a:rPr sz="2800" lang="en-US">
                <a:solidFill>
                  <a:srgbClr val="000000"/>
                </a:solidFill>
              </a:rPr>
              <a:t>I</a:t>
            </a:r>
            <a:r>
              <a:rPr sz="2800" lang="en-US">
                <a:solidFill>
                  <a:srgbClr val="000000"/>
                </a:solidFill>
              </a:rPr>
              <a:t>G</a:t>
            </a:r>
            <a:r>
              <a:rPr sz="2800" lang="en-US">
                <a:solidFill>
                  <a:srgbClr val="000000"/>
                </a:solidFill>
              </a:rPr>
              <a:t>N</a:t>
            </a:r>
            <a:r>
              <a:rPr sz="2800" lang="en-US">
                <a:solidFill>
                  <a:srgbClr val="000000"/>
                </a:solidFill>
              </a:rPr>
              <a:t>E</a:t>
            </a:r>
            <a:r>
              <a:rPr sz="2800" lang="en-US">
                <a:solidFill>
                  <a:srgbClr val="000000"/>
                </a:solidFill>
              </a:rPr>
              <a:t>S</a:t>
            </a:r>
            <a:r>
              <a:rPr sz="2800" lang="en-US">
                <a:solidFill>
                  <a:srgbClr val="000000"/>
                </a:solidFill>
              </a:rPr>
              <a:t>H</a:t>
            </a:r>
            <a:r>
              <a:rPr sz="2800" lang="en-US">
                <a:solidFill>
                  <a:srgbClr val="000000"/>
                </a:solidFill>
              </a:rPr>
              <a:t>W</a:t>
            </a:r>
            <a:r>
              <a:rPr sz="2800" lang="en-US">
                <a:solidFill>
                  <a:srgbClr val="000000"/>
                </a:solidFill>
              </a:rPr>
              <a:t>A</a:t>
            </a:r>
            <a:r>
              <a:rPr sz="2800" lang="en-US">
                <a:solidFill>
                  <a:srgbClr val="000000"/>
                </a:solidFill>
              </a:rPr>
              <a:t>R</a:t>
            </a:r>
            <a:r>
              <a:rPr sz="2800" lang="en-US">
                <a:solidFill>
                  <a:srgbClr val="000000"/>
                </a:solidFill>
              </a:rPr>
              <a:t>A</a:t>
            </a:r>
            <a:r>
              <a:rPr sz="2800" lang="en-US">
                <a:solidFill>
                  <a:srgbClr val="000000"/>
                </a:solidFill>
              </a:rPr>
              <a:t>N</a:t>
            </a:r>
            <a:r>
              <a:rPr sz="2800" lang="en-US">
                <a:solidFill>
                  <a:srgbClr val="000000"/>
                </a:solidFill>
              </a:rPr>
              <a:t>.</a:t>
            </a:r>
            <a:r>
              <a:rPr sz="2800" lang="en-US">
                <a:solidFill>
                  <a:srgbClr val="000000"/>
                </a:solidFill>
              </a:rPr>
              <a:t>G</a:t>
            </a:r>
            <a:endParaRPr sz="2800" lang="en-US">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G</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r>
              <a:rPr sz="2800" lang="en-US">
                <a:solidFill>
                  <a:srgbClr val="000000"/>
                </a:solidFill>
              </a:rPr>
              <a:t>B</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3</a:t>
            </a:r>
            <a:r>
              <a:rPr sz="2800" lang="en-US">
                <a:solidFill>
                  <a:srgbClr val="000000"/>
                </a:solidFill>
              </a:rPr>
              <a:t>2</a:t>
            </a:r>
            <a:r>
              <a:rPr sz="2800" lang="en-US">
                <a:solidFill>
                  <a:srgbClr val="000000"/>
                </a:solidFill>
              </a:rPr>
              <a:t>1</a:t>
            </a:r>
            <a:r>
              <a:rPr sz="2800" lang="en-US">
                <a:solidFill>
                  <a:srgbClr val="000000"/>
                </a:solidFill>
              </a:rPr>
              <a:t>1</a:t>
            </a:r>
            <a:r>
              <a:rPr sz="2800" lang="en-US">
                <a:solidFill>
                  <a:srgbClr val="000000"/>
                </a:solidFill>
              </a:rPr>
              <a:t>0</a:t>
            </a:r>
            <a:r>
              <a:rPr sz="2800" lang="en-US">
                <a:solidFill>
                  <a:srgbClr val="000000"/>
                </a:solidFill>
              </a:rPr>
              <a:t>4</a:t>
            </a:r>
            <a:r>
              <a:rPr sz="2800" lang="en-US">
                <a:solidFill>
                  <a:srgbClr val="000000"/>
                </a:solidFill>
              </a:rPr>
              <a:t>2</a:t>
            </a:r>
            <a:r>
              <a:rPr sz="2800" lang="en-US">
                <a:solidFill>
                  <a:srgbClr val="000000"/>
                </a:solidFill>
              </a:rPr>
              <a:t>0</a:t>
            </a:r>
            <a:r>
              <a:rPr sz="2800" lang="en-US">
                <a:solidFill>
                  <a:srgbClr val="000000"/>
                </a:solidFill>
              </a:rPr>
              <a:t>3</a:t>
            </a:r>
            <a:r>
              <a:rPr sz="2800" lang="en-US">
                <a:solidFill>
                  <a:srgbClr val="000000"/>
                </a:solidFill>
              </a:rPr>
              <a:t>9</a:t>
            </a:r>
            <a:endParaRPr sz="2800" lang="en-US">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MENT</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ATE </a:t>
            </a:r>
            <a:r>
              <a:rPr sz="2800" lang="en-US">
                <a:solidFill>
                  <a:srgbClr val="000000"/>
                </a:solidFill>
              </a:rPr>
              <a:t>S</a:t>
            </a:r>
            <a:r>
              <a:rPr sz="2800" lang="en-US">
                <a:solidFill>
                  <a:srgbClr val="000000"/>
                </a:solidFill>
              </a:rPr>
              <a:t>E</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T</a:t>
            </a:r>
            <a:r>
              <a:rPr sz="2800" lang="en-US">
                <a:solidFill>
                  <a:srgbClr val="000000"/>
                </a:solidFill>
              </a:rPr>
              <a:t>ARY</a:t>
            </a:r>
            <a:r>
              <a:rPr sz="2800" lang="en-US">
                <a:solidFill>
                  <a:srgbClr val="000000"/>
                </a:solidFill>
              </a:rPr>
              <a:t>S</a:t>
            </a:r>
            <a:r>
              <a:rPr sz="2800" lang="en-US">
                <a:solidFill>
                  <a:srgbClr val="000000"/>
                </a:solidFill>
              </a:rPr>
              <a:t>H</a:t>
            </a:r>
            <a:r>
              <a:rPr sz="2800" lang="en-US">
                <a:solidFill>
                  <a:srgbClr val="000000"/>
                </a:solidFill>
              </a:rPr>
              <a:t>I</a:t>
            </a:r>
            <a:r>
              <a:rPr sz="2800" lang="en-US">
                <a:solidFill>
                  <a:srgbClr val="000000"/>
                </a:solidFill>
              </a:rPr>
              <a:t>P</a:t>
            </a:r>
            <a:r>
              <a:rPr sz="2800" lang="en-US">
                <a:solidFill>
                  <a:srgbClr val="000000"/>
                </a:solidFill>
              </a:rPr>
              <a:t>)</a:t>
            </a:r>
            <a:endParaRPr sz="2800" lang="en-US">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GE</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C</a:t>
            </a:r>
            <a:r>
              <a:rPr sz="2800" lang="en-US">
                <a:solidFill>
                  <a:srgbClr val="000000"/>
                </a:solidFill>
              </a:rPr>
              <a:t>Y</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 </a:t>
            </a:r>
            <a:endParaRPr sz="2800" lang="en-US">
              <a:solidFill>
                <a:srgbClr val="000000"/>
              </a:solidFill>
            </a:endParaRPr>
          </a:p>
          <a:p>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3962399"/>
          </a:xfrm>
        </p:spPr>
        <p:txBody>
          <a:bodyPr/>
          <a:p>
            <a:r>
              <a:rPr dirty="0" lang="en-US" smtClean="0">
                <a:latin typeface="Times New Roman" panose="02020603050405020304" pitchFamily="18" charset="0"/>
                <a:cs typeface="Times New Roman" panose="02020603050405020304" pitchFamily="18" charset="0"/>
              </a:rPr>
              <a:t>Conclusion </a:t>
            </a:r>
            <a:br>
              <a:rPr dirty="0" lang="en-US" smtClean="0">
                <a:latin typeface="Times New Roman" panose="02020603050405020304" pitchFamily="18" charset="0"/>
                <a:cs typeface="Times New Roman" panose="02020603050405020304" pitchFamily="18" charset="0"/>
              </a:rPr>
            </a:br>
            <a:r>
              <a:rPr dirty="0" lang="en-US" smtClean="0">
                <a:latin typeface="Times New Roman" panose="02020603050405020304" pitchFamily="18" charset="0"/>
                <a:cs typeface="Times New Roman" panose="02020603050405020304" pitchFamily="18" charset="0"/>
              </a:rPr>
              <a:t/>
            </a:r>
            <a:br>
              <a:rPr dirty="0" lang="en-US" smtClean="0">
                <a:latin typeface="Times New Roman" panose="02020603050405020304" pitchFamily="18" charset="0"/>
                <a:cs typeface="Times New Roman" panose="02020603050405020304" pitchFamily="18" charset="0"/>
              </a:rPr>
            </a:br>
            <a:r>
              <a:rPr dirty="0" sz="20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This article highlights excel, remarkable versatility and utility  as a project management tool. From its </a:t>
            </a:r>
            <a:r>
              <a:rPr dirty="0" sz="2800" lang="en-US" err="1" smtClean="0">
                <a:latin typeface="Times New Roman" panose="02020603050405020304" pitchFamily="18" charset="0"/>
                <a:cs typeface="Times New Roman" panose="02020603050405020304" pitchFamily="18" charset="0"/>
              </a:rPr>
              <a:t>faamiliar</a:t>
            </a:r>
            <a:r>
              <a:rPr dirty="0" sz="2800" lang="en-US" smtClean="0">
                <a:latin typeface="Times New Roman" panose="02020603050405020304" pitchFamily="18" charset="0"/>
                <a:cs typeface="Times New Roman" panose="02020603050405020304" pitchFamily="18" charset="0"/>
              </a:rPr>
              <a:t> interface and cost, effectiveness to its advanced data analysis capabilities and robust reporting features. Excel stands out as a comprehensive solution for various project management needs.</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381000" y="457200"/>
            <a:ext cx="7776528" cy="4728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NT</a:t>
            </a:r>
            <a:r>
              <a:rPr dirty="0" sz="4250" lang="en-GB" spc="10" smtClean="0"/>
              <a:t/>
            </a:r>
            <a:br>
              <a:rPr dirty="0" sz="4250" lang="en-GB" spc="10" smtClean="0"/>
            </a:br>
            <a:r>
              <a:rPr dirty="0" sz="4250" lang="en-GB" spc="10" smtClean="0"/>
              <a:t/>
            </a:r>
            <a:br>
              <a:rPr dirty="0" sz="4250" lang="en-GB" spc="10" smtClean="0"/>
            </a:br>
            <a:r>
              <a:rPr dirty="0" sz="1800" lang="en-GB" spc="10" smtClean="0">
                <a:latin typeface="+mn-lt"/>
                <a:cs typeface="Segoe UI Semilight" pitchFamily="34" charset="0"/>
              </a:rPr>
              <a:t>Data cleaning </a:t>
            </a:r>
            <a:r>
              <a:rPr dirty="0" sz="1800" lang="en-GB" spc="10" smtClean="0">
                <a:cs typeface="Segoe UI Semilight" pitchFamily="34" charset="0"/>
              </a:rPr>
              <a:t/>
            </a:r>
            <a:br>
              <a:rPr dirty="0" sz="1800" lang="en-GB" spc="10" smtClean="0">
                <a:cs typeface="Segoe UI Semilight" pitchFamily="34" charset="0"/>
              </a:rPr>
            </a:br>
            <a:r>
              <a:rPr dirty="0" sz="1800" lang="en-GB" spc="10" smtClean="0">
                <a:cs typeface="Segoe UI Semilight" pitchFamily="34" charset="0"/>
              </a:rPr>
              <a:t>      </a:t>
            </a:r>
            <a:r>
              <a:rPr dirty="0" sz="1800" lang="en-GB" spc="10" smtClean="0"/>
              <a:t>  every HR analysis project starts with data. Sometimes you receive data from a colleague or client. At other times you query the database yourself.</a:t>
            </a:r>
            <a:br>
              <a:rPr dirty="0" sz="1800" lang="en-GB" spc="10" smtClean="0"/>
            </a:br>
            <a:r>
              <a:rPr dirty="0" sz="1800" lang="en-GB" spc="10" smtClean="0"/>
              <a:t/>
            </a:r>
            <a:br>
              <a:rPr dirty="0" sz="1800" lang="en-GB" spc="10" smtClean="0"/>
            </a:br>
            <a:r>
              <a:rPr dirty="0" sz="1800" lang="en-GB" spc="10" smtClean="0">
                <a:latin typeface="+mn-lt"/>
                <a:ea typeface="Segoe UI Symbol" pitchFamily="34" charset="0"/>
              </a:rPr>
              <a:t>Remove duplicates</a:t>
            </a:r>
            <a:r>
              <a:rPr dirty="0" sz="1800" lang="en-GB" spc="10" smtClean="0"/>
              <a:t/>
            </a:r>
            <a:br>
              <a:rPr dirty="0" sz="1800" lang="en-GB" spc="10" smtClean="0"/>
            </a:br>
            <a:r>
              <a:rPr dirty="0" sz="1800" lang="en-GB" spc="10" smtClean="0"/>
              <a:t>          At times, your data tables may contain duplicate information. Maybe a specific employee appears twice in your database due to an administration error.</a:t>
            </a:r>
            <a:br>
              <a:rPr dirty="0" sz="1800" lang="en-GB" spc="10" smtClean="0"/>
            </a:br>
            <a:r>
              <a:rPr dirty="0" sz="1800" lang="en-GB" spc="10" smtClean="0"/>
              <a:t/>
            </a:r>
            <a:br>
              <a:rPr dirty="0" sz="1800" lang="en-GB" spc="10" smtClean="0"/>
            </a:br>
            <a:r>
              <a:rPr dirty="0" sz="1800" lang="en-GB" spc="10" smtClean="0">
                <a:latin typeface="+mn-lt"/>
                <a:ea typeface="SimSun-ExtB" pitchFamily="49" charset="-122"/>
              </a:rPr>
              <a:t>Sorting</a:t>
            </a:r>
            <a:r>
              <a:rPr dirty="0" sz="1800" lang="en-GB" spc="10" smtClean="0"/>
              <a:t/>
            </a:r>
            <a:br>
              <a:rPr dirty="0" sz="1800" lang="en-GB" spc="10" smtClean="0"/>
            </a:br>
            <a:r>
              <a:rPr dirty="0" sz="1800" lang="en-GB" spc="10" smtClean="0"/>
              <a:t>            sorting is one of the most </a:t>
            </a:r>
            <a:r>
              <a:rPr dirty="0" sz="1800" lang="en-GB" spc="10" err="1" smtClean="0"/>
              <a:t>commom</a:t>
            </a:r>
            <a:r>
              <a:rPr dirty="0" sz="1800" lang="en-GB" spc="10" smtClean="0"/>
              <a:t> tools of data management. You can sort your table by one or more </a:t>
            </a:r>
            <a:r>
              <a:rPr dirty="0" sz="1800" lang="en-GB" spc="10" err="1" smtClean="0"/>
              <a:t>colums</a:t>
            </a:r>
            <a:r>
              <a:rPr dirty="0" sz="1800" lang="en-GB" spc="10" smtClean="0"/>
              <a:t> in excel, in ascending or descending order, or create a custom sort. </a:t>
            </a:r>
            <a:endParaRPr dirty="0" sz="1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533400" y="762000"/>
            <a:ext cx="9166225" cy="5210810"/>
          </a:xfrm>
          <a:prstGeom prst="rect"/>
        </p:spPr>
        <p:txBody>
          <a:bodyPr bIns="0" lIns="0" rIns="0" rtlCol="0" tIns="16510" vert="horz" wrap="square">
            <a:spAutoFit/>
          </a:bodyPr>
          <a:p>
            <a:pPr marL="12700">
              <a:lnSpc>
                <a:spcPct val="100000"/>
              </a:lnSpc>
              <a:spcBef>
                <a:spcPts val="130"/>
              </a:spcBef>
              <a:tabLst>
                <a:tab algn="l" pos="2642870"/>
              </a:tabLst>
            </a:pPr>
            <a:r>
              <a:rPr dirty="0" sz="4250" lang="en-GB" spc="5" smtClean="0"/>
              <a:t>P</a:t>
            </a:r>
            <a:r>
              <a:rPr dirty="0" sz="4250" spc="5" smtClean="0"/>
              <a:t>ROJECT</a:t>
            </a:r>
            <a:r>
              <a:rPr dirty="0" sz="4250" spc="5"/>
              <a:t>	</a:t>
            </a:r>
            <a:r>
              <a:rPr dirty="0" sz="4250" spc="-20" smtClean="0"/>
              <a:t>OVERVIEW</a:t>
            </a:r>
            <a:r>
              <a:rPr dirty="0" sz="4250" lang="en-GB" spc="-20" smtClean="0"/>
              <a:t/>
            </a:r>
            <a:br>
              <a:rPr dirty="0" sz="4250" lang="en-GB" spc="-20" smtClean="0"/>
            </a:br>
            <a:r>
              <a:rPr dirty="0" sz="1800" lang="en-GB" spc="-20" err="1" smtClean="0"/>
              <a:t>Strategicvisualization</a:t>
            </a:r>
            <a:r>
              <a:rPr dirty="0" sz="1800" lang="en-GB" spc="-20" smtClean="0"/>
              <a:t>;</a:t>
            </a:r>
            <a:br>
              <a:rPr dirty="0" sz="1800" lang="en-GB" spc="-20" smtClean="0"/>
            </a:br>
            <a:r>
              <a:rPr dirty="0" sz="1800" lang="en-GB" spc="-20" smtClean="0"/>
              <a:t>        </a:t>
            </a:r>
            <a:r>
              <a:rPr dirty="0" sz="2000" lang="en-GB" spc="-20" smtClean="0"/>
              <a:t>designed excel tools for concise insight into termination rates, age distribution, and hiring trends. </a:t>
            </a:r>
            <a:br>
              <a:rPr dirty="0" sz="2000" lang="en-GB" spc="-20" smtClean="0"/>
            </a:br>
            <a:r>
              <a:rPr dirty="0" sz="2000" lang="en-GB" spc="-20" smtClean="0"/>
              <a:t/>
            </a:r>
            <a:br>
              <a:rPr dirty="0" sz="2000" lang="en-GB" spc="-20" smtClean="0"/>
            </a:br>
            <a:r>
              <a:rPr dirty="0" sz="2000" lang="en-GB" spc="-20" smtClean="0"/>
              <a:t>Interactive analytics;</a:t>
            </a:r>
            <a:br>
              <a:rPr dirty="0" sz="2000" lang="en-GB" spc="-20" smtClean="0"/>
            </a:br>
            <a:r>
              <a:rPr dirty="0" sz="2000" lang="en-GB" spc="-20" smtClean="0"/>
              <a:t/>
            </a:r>
            <a:br>
              <a:rPr dirty="0" sz="2000" lang="en-GB" spc="-20" smtClean="0"/>
            </a:br>
            <a:r>
              <a:rPr dirty="0" sz="2000" lang="en-GB" spc="-20" smtClean="0"/>
              <a:t>       enabled inter active through excel</a:t>
            </a:r>
            <a:br>
              <a:rPr dirty="0" sz="2000" lang="en-GB" spc="-20" smtClean="0"/>
            </a:br>
            <a:r>
              <a:rPr dirty="0" sz="2000" lang="en-GB" spc="-20" smtClean="0"/>
              <a:t> filters, allowing stakeholders to </a:t>
            </a:r>
            <a:r>
              <a:rPr dirty="0" sz="2000" lang="en-GB" spc="-20" err="1" smtClean="0"/>
              <a:t>forcus</a:t>
            </a:r>
            <a:r>
              <a:rPr dirty="0" sz="2000" lang="en-GB" spc="-20" smtClean="0"/>
              <a:t> on key metric and obtain a comprehensive workforce overview.</a:t>
            </a:r>
            <a:br>
              <a:rPr dirty="0" sz="2000" lang="en-GB" spc="-20" smtClean="0"/>
            </a:br>
            <a:r>
              <a:rPr dirty="0" sz="4250" lang="en-GB" spc="-20" smtClean="0"/>
              <a:t/>
            </a:r>
            <a:br>
              <a:rPr dirty="0" sz="4250" lang="en-GB" spc="-20" smtClean="0"/>
            </a:br>
            <a:r>
              <a:rPr dirty="0" sz="4250" lang="en-GB" spc="-20" smtClean="0"/>
              <a:t/>
            </a:r>
            <a:br>
              <a:rPr dirty="0" sz="4250" lang="en-GB" spc="-20" smtClean="0"/>
            </a:b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19050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2"/>
            <a:ext cx="8063548" cy="3470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spc="5" smtClean="0"/>
              <a:t>?</a:t>
            </a:r>
            <a:r>
              <a:rPr dirty="0" sz="3200" lang="en-GB" spc="5" smtClean="0"/>
              <a:t>   </a:t>
            </a:r>
            <a:br>
              <a:rPr dirty="0" sz="3200" lang="en-GB" spc="5" smtClean="0"/>
            </a:br>
            <a:r>
              <a:rPr dirty="0" sz="3200" lang="en-GB" spc="5" smtClean="0"/>
              <a:t/>
            </a:r>
            <a:br>
              <a:rPr dirty="0" sz="3200" lang="en-GB" spc="5" smtClean="0"/>
            </a:br>
            <a:r>
              <a:rPr dirty="0" sz="3200" lang="en-GB" spc="5" smtClean="0"/>
              <a:t>         </a:t>
            </a:r>
            <a:r>
              <a:rPr dirty="0" sz="2000" lang="en-GB" spc="5" smtClean="0"/>
              <a:t>      These attribute are typically those that do not change over time for an employee.</a:t>
            </a:r>
            <a:br>
              <a:rPr dirty="0" sz="2000" lang="en-GB" spc="5" smtClean="0"/>
            </a:br>
            <a:r>
              <a:rPr dirty="0" sz="2000" lang="en-GB" spc="5" smtClean="0"/>
              <a:t/>
            </a:r>
            <a:br>
              <a:rPr dirty="0" sz="2000" lang="en-GB" spc="5" smtClean="0"/>
            </a:br>
            <a:r>
              <a:rPr dirty="0" sz="2000" lang="en-GB" spc="5" smtClean="0"/>
              <a:t>                    Hire date, internal hire date and date of birth columns should not be repurposed. They are used for calculating employee tenure and  age. Modifying this will break the calculation. Gender and hire source can be renamed and repurposed.</a:t>
            </a:r>
            <a:r>
              <a:rPr dirty="0" sz="3200" lang="en-GB" spc="5" smtClean="0"/>
              <a:t>  </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102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smtClean="0"/>
              <a:t>P</a:t>
            </a:r>
            <a:r>
              <a:rPr dirty="0" sz="3600" spc="-30" smtClean="0"/>
              <a:t>R</a:t>
            </a:r>
            <a:r>
              <a:rPr dirty="0" sz="3600" spc="10" smtClean="0"/>
              <a:t>O</a:t>
            </a:r>
            <a:r>
              <a:rPr dirty="0" sz="3600" spc="-15" smtClean="0"/>
              <a:t>P</a:t>
            </a:r>
            <a:r>
              <a:rPr dirty="0" sz="3600" spc="10" smtClean="0"/>
              <a:t>O</a:t>
            </a:r>
            <a:r>
              <a:rPr dirty="0" sz="3600" spc="25" smtClean="0"/>
              <a:t>S</a:t>
            </a:r>
            <a:r>
              <a:rPr dirty="0" sz="3600" spc="-30" smtClean="0"/>
              <a:t>I</a:t>
            </a:r>
            <a:r>
              <a:rPr dirty="0" sz="3600" spc="-35" smtClean="0"/>
              <a:t>T</a:t>
            </a:r>
            <a:r>
              <a:rPr dirty="0" sz="3600" spc="-30" smtClean="0"/>
              <a:t>I</a:t>
            </a:r>
            <a:r>
              <a:rPr dirty="0" sz="3600" spc="10" smtClean="0"/>
              <a:t>O</a:t>
            </a:r>
            <a:r>
              <a:rPr dirty="0" sz="3600" smtClean="0"/>
              <a:t>N</a:t>
            </a:r>
            <a:r>
              <a:rPr dirty="0" sz="3600" lang="en-GB" smtClean="0"/>
              <a:t/>
            </a:r>
            <a:br>
              <a:rPr dirty="0" sz="3600" lang="en-GB" smtClean="0"/>
            </a:br>
            <a:r>
              <a:rPr dirty="0" sz="3600" lang="en-GB" smtClean="0"/>
              <a:t/>
            </a:r>
            <a:br>
              <a:rPr dirty="0" sz="3600" lang="en-GB" smtClean="0"/>
            </a:br>
            <a:r>
              <a:rPr dirty="0" sz="3600" lang="en-GB" smtClean="0"/>
              <a:t>              </a:t>
            </a:r>
            <a:r>
              <a:rPr dirty="0" sz="2400" lang="en-GB" smtClean="0"/>
              <a:t>Microsoft excel is the market  leader when it comes to data analysis, both in HR and other business functions. While it is </a:t>
            </a:r>
            <a:r>
              <a:rPr dirty="0" sz="2400" lang="en-GB" err="1" smtClean="0"/>
              <a:t>substitiue</a:t>
            </a:r>
            <a:r>
              <a:rPr dirty="0" sz="2400" lang="en-GB" smtClean="0"/>
              <a:t> for HR information system and does not offer the most advance people analytics capital, its is the all time </a:t>
            </a:r>
            <a:r>
              <a:rPr dirty="0" sz="2400" lang="en-GB" err="1" smtClean="0"/>
              <a:t>favorite</a:t>
            </a:r>
            <a:r>
              <a:rPr dirty="0" sz="2400" lang="en-GB" smtClean="0"/>
              <a:t> for quick analysis data visualization.</a:t>
            </a:r>
            <a:br>
              <a:rPr dirty="0" sz="2400" lang="en-GB" smtClean="0"/>
            </a:br>
            <a:r>
              <a:rPr dirty="0" sz="2400" lang="en-GB" smtClean="0"/>
              <a:t/>
            </a:r>
            <a:br>
              <a:rPr dirty="0" sz="2400" lang="en-GB" smtClean="0"/>
            </a:br>
            <a:r>
              <a:rPr dirty="0" sz="2400" lang="en-GB" smtClean="0"/>
              <a:t>                     Excel provides HR professional with a dynamic. Relatively easy-to-use analysis tool` </a:t>
            </a:r>
            <a:endParaRPr dirty="0" sz="24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7" name="Title 1"/>
          <p:cNvSpPr>
            <a:spLocks noGrp="1"/>
          </p:cNvSpPr>
          <p:nvPr>
            <p:ph type="title"/>
          </p:nvPr>
        </p:nvSpPr>
        <p:spPr>
          <a:xfrm>
            <a:off x="755332" y="385444"/>
            <a:ext cx="10681335" cy="2705100"/>
          </a:xfrm>
        </p:spPr>
        <p:txBody>
          <a:bodyPr/>
          <a:p>
            <a:r>
              <a:rPr dirty="0" lang="en-IN"/>
              <a:t>Dataset </a:t>
            </a:r>
            <a:r>
              <a:rPr dirty="0" lang="en-IN" smtClean="0"/>
              <a:t>Description</a:t>
            </a:r>
            <a:br>
              <a:rPr dirty="0" lang="en-IN" smtClean="0"/>
            </a:br>
            <a:r>
              <a:rPr dirty="0" lang="en-IN" smtClean="0"/>
              <a:t>              </a:t>
            </a:r>
            <a:r>
              <a:rPr dirty="0" sz="2800" lang="en-IN" smtClean="0"/>
              <a:t>work related information collected in the spreadsheet includes but is not limited to the following; </a:t>
            </a:r>
            <a:br>
              <a:rPr dirty="0" sz="2800" lang="en-IN" smtClean="0"/>
            </a:br>
            <a:r>
              <a:rPr dirty="0" sz="2800" lang="en-IN" smtClean="0"/>
              <a:t>staff number, employee position, hire date, department, position status, salary, job type, and annual vacation days.</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graphicFrame>
        <p:nvGraphicFramePr>
          <p:cNvPr id="4194304" name="Chart 7"/>
          <p:cNvGraphicFramePr>
            <a:graphicFrameLocks/>
          </p:cNvGraphicFramePr>
          <p:nvPr/>
        </p:nvGraphicFramePr>
        <p:xfrm>
          <a:off x="1600200" y="1371600"/>
          <a:ext cx="6553200" cy="5257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GOD-IS-LOVE</cp:lastModifiedBy>
  <dcterms:created xsi:type="dcterms:W3CDTF">2024-03-28T17:07:22Z</dcterms:created>
  <dcterms:modified xsi:type="dcterms:W3CDTF">2024-09-10T14:20:11Z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dfb8ed39f5144209afa7ef8db929d9c5</vt:lpwstr>
  </property>
</Properties>
</file>