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71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918" y="1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50C9-7635-4AD9-B0E3-0CC725CA19F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306F-EDD7-4084-8207-3BFE06F3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5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50C9-7635-4AD9-B0E3-0CC725CA19F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306F-EDD7-4084-8207-3BFE06F3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8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50C9-7635-4AD9-B0E3-0CC725CA19F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306F-EDD7-4084-8207-3BFE06F3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9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50C9-7635-4AD9-B0E3-0CC725CA19F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306F-EDD7-4084-8207-3BFE06F3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7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50C9-7635-4AD9-B0E3-0CC725CA19F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306F-EDD7-4084-8207-3BFE06F3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1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50C9-7635-4AD9-B0E3-0CC725CA19F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306F-EDD7-4084-8207-3BFE06F3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7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50C9-7635-4AD9-B0E3-0CC725CA19F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306F-EDD7-4084-8207-3BFE06F3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9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50C9-7635-4AD9-B0E3-0CC725CA19F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306F-EDD7-4084-8207-3BFE06F3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3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50C9-7635-4AD9-B0E3-0CC725CA19F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306F-EDD7-4084-8207-3BFE06F3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6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50C9-7635-4AD9-B0E3-0CC725CA19F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306F-EDD7-4084-8207-3BFE06F3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6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50C9-7635-4AD9-B0E3-0CC725CA19F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306F-EDD7-4084-8207-3BFE06F3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8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B50C9-7635-4AD9-B0E3-0CC725CA19F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E306F-EDD7-4084-8207-3BFE06F3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0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is-it6.blogspot.com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question-board-chalk-school-1262378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ershipfreak.wordpress.com/2010/03/05/10-best-questions-ever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stock picture world happiness">
            <a:extLst>
              <a:ext uri="{FF2B5EF4-FFF2-40B4-BE49-F238E27FC236}">
                <a16:creationId xmlns:a16="http://schemas.microsoft.com/office/drawing/2014/main" id="{A6D70229-B58F-40E3-950D-5FE5667EE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305818"/>
            <a:ext cx="7331075" cy="490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FE6E95-07F4-4581-9691-B69A9A288B0A}"/>
              </a:ext>
            </a:extLst>
          </p:cNvPr>
          <p:cNvSpPr txBox="1"/>
          <p:nvPr/>
        </p:nvSpPr>
        <p:spPr>
          <a:xfrm>
            <a:off x="0" y="2286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dirty="0"/>
              <a:t>Project Happiness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627C4-A6D7-4FFB-9736-38436CCE72C7}"/>
              </a:ext>
            </a:extLst>
          </p:cNvPr>
          <p:cNvSpPr txBox="1"/>
          <p:nvPr/>
        </p:nvSpPr>
        <p:spPr>
          <a:xfrm>
            <a:off x="924561" y="6211669"/>
            <a:ext cx="821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Members: </a:t>
            </a:r>
          </a:p>
          <a:p>
            <a:r>
              <a:rPr lang="en-US" dirty="0"/>
              <a:t>Rebeca Hassan, Fiona Nguyen, Veronique Singh, Justin Stubbs, Sam Wimberly</a:t>
            </a:r>
          </a:p>
        </p:txBody>
      </p:sp>
    </p:spTree>
    <p:extLst>
      <p:ext uri="{BB962C8B-B14F-4D97-AF65-F5344CB8AC3E}">
        <p14:creationId xmlns:p14="http://schemas.microsoft.com/office/powerpoint/2010/main" val="3294970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9F354-DB2A-4890-B98E-847286B820E6}"/>
              </a:ext>
            </a:extLst>
          </p:cNvPr>
          <p:cNvSpPr txBox="1"/>
          <p:nvPr/>
        </p:nvSpPr>
        <p:spPr>
          <a:xfrm>
            <a:off x="776568" y="1392658"/>
            <a:ext cx="21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BC9E0-1F84-401B-B427-FEB491C1CEA1}"/>
              </a:ext>
            </a:extLst>
          </p:cNvPr>
          <p:cNvSpPr txBox="1"/>
          <p:nvPr/>
        </p:nvSpPr>
        <p:spPr>
          <a:xfrm>
            <a:off x="5597484" y="1392658"/>
            <a:ext cx="21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53F44B-B7A6-4D92-8CC6-FF275A26F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4" y="1806909"/>
            <a:ext cx="4569668" cy="3046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B4EB5C-9B53-4D30-8A37-96CCE470D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498" y="1761990"/>
            <a:ext cx="4569668" cy="304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AA4CEC-E99E-4CAD-B98F-190866CBDFB5}"/>
              </a:ext>
            </a:extLst>
          </p:cNvPr>
          <p:cNvSpPr txBox="1"/>
          <p:nvPr/>
        </p:nvSpPr>
        <p:spPr>
          <a:xfrm>
            <a:off x="776568" y="1392658"/>
            <a:ext cx="21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BBD32F-A8B5-45CE-A87E-39E4EC607399}"/>
              </a:ext>
            </a:extLst>
          </p:cNvPr>
          <p:cNvSpPr txBox="1"/>
          <p:nvPr/>
        </p:nvSpPr>
        <p:spPr>
          <a:xfrm>
            <a:off x="5597484" y="1392658"/>
            <a:ext cx="21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59ACCC-5143-435C-AFA0-06B1F529F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55" y="1761991"/>
            <a:ext cx="4627087" cy="3084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951EA9-63D2-409C-9E6A-AC4EC4391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155" y="1761991"/>
            <a:ext cx="4627086" cy="30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90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200A0F-D3A4-430C-BA3C-0E4DF65CA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2" y="867508"/>
            <a:ext cx="8985738" cy="599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8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83EC33-63EC-4ACD-B808-565DE72C0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66" y="1142479"/>
            <a:ext cx="7316867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9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3208-1EB0-4FD7-8D34-F85D273A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F4F9C-6C2E-4A95-8C68-B9487ADC2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92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277C-2D07-4375-9D69-90036886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802A-578A-4982-A595-DD356688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Issues</a:t>
            </a:r>
          </a:p>
          <a:p>
            <a:pPr lvl="1"/>
            <a:r>
              <a:rPr lang="en-US" dirty="0"/>
              <a:t>Different types of missing data 	</a:t>
            </a:r>
          </a:p>
          <a:p>
            <a:pPr lvl="2"/>
            <a:r>
              <a:rPr lang="en-US" dirty="0"/>
              <a:t>Dropping and add columns </a:t>
            </a:r>
          </a:p>
          <a:p>
            <a:pPr lvl="1"/>
            <a:r>
              <a:rPr lang="en-US" dirty="0"/>
              <a:t>Country names </a:t>
            </a:r>
          </a:p>
          <a:p>
            <a:pPr lvl="2"/>
            <a:r>
              <a:rPr lang="en-US" dirty="0"/>
              <a:t>imported a new library, called PYCOUNTRY</a:t>
            </a:r>
          </a:p>
          <a:p>
            <a:pPr lvl="2"/>
            <a:endParaRPr lang="en-US" dirty="0"/>
          </a:p>
          <a:p>
            <a:r>
              <a:rPr lang="en-US" dirty="0"/>
              <a:t>What would you research next, if you had two more weeks?</a:t>
            </a:r>
          </a:p>
          <a:p>
            <a:pPr lvl="1"/>
            <a:r>
              <a:rPr lang="en-US" dirty="0"/>
              <a:t>We would like to research why there is a weak positive correlation between suicide rate and happiness score, since it didn’t go the way we thought it would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55509-AB96-4CC7-8412-6B0B9C640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44571" y="365126"/>
            <a:ext cx="2106706" cy="22525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E56447-FC32-49AD-8557-E87336818119}"/>
              </a:ext>
            </a:extLst>
          </p:cNvPr>
          <p:cNvSpPr txBox="1"/>
          <p:nvPr/>
        </p:nvSpPr>
        <p:spPr>
          <a:xfrm>
            <a:off x="6644571" y="2726504"/>
            <a:ext cx="210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ois-it6.blogspot.com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381242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007C67-267E-4408-8504-FF12C0896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04632" y="1184088"/>
            <a:ext cx="6734735" cy="448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4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226C45-F516-4B05-992F-A47B8499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7480" cy="1325563"/>
          </a:xfrm>
        </p:spPr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829768-CD58-4BD0-8499-51219D983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7480" cy="4351338"/>
          </a:xfrm>
        </p:spPr>
        <p:txBody>
          <a:bodyPr/>
          <a:lstStyle/>
          <a:p>
            <a:r>
              <a:rPr lang="en-US" dirty="0"/>
              <a:t>Hypothesis:</a:t>
            </a:r>
          </a:p>
          <a:p>
            <a:pPr lvl="1"/>
            <a:r>
              <a:rPr lang="en-US" dirty="0"/>
              <a:t>Happiness is positively influenced by economy, family situation, and health</a:t>
            </a:r>
          </a:p>
          <a:p>
            <a:pPr lvl="1"/>
            <a:endParaRPr lang="en-US" dirty="0"/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Which variables influenced happiness the most?</a:t>
            </a:r>
          </a:p>
          <a:p>
            <a:pPr lvl="1"/>
            <a:r>
              <a:rPr lang="en-US" dirty="0"/>
              <a:t>Is there a correlation between suicide rate and happiness?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90677A-EE27-4DDB-8A1D-BF148953F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01022" y="4829421"/>
            <a:ext cx="2214658" cy="16634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0FAE57-FE3B-49B2-93DC-68265AE410A2}"/>
              </a:ext>
            </a:extLst>
          </p:cNvPr>
          <p:cNvSpPr txBox="1"/>
          <p:nvPr/>
        </p:nvSpPr>
        <p:spPr>
          <a:xfrm>
            <a:off x="6045360" y="6627168"/>
            <a:ext cx="2925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leadershipfreak.wordpress.com/2010/03/05/10-best-questions-ever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/3.0/"/>
              </a:rPr>
              <a:t>CC BY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0463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6F89-B59A-45D8-BF85-B5CFD9F1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A344F-6F50-44A9-ADB8-7D5F5F846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variables influenced happiness the most?</a:t>
            </a:r>
          </a:p>
          <a:p>
            <a:pPr lvl="1"/>
            <a:r>
              <a:rPr lang="en-US" dirty="0"/>
              <a:t>We found that economy, health, and family situation has the strongest correlation to happiness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Is there a correlation between suicide rate and happiness?</a:t>
            </a:r>
          </a:p>
          <a:p>
            <a:pPr lvl="1"/>
            <a:r>
              <a:rPr lang="en-US" dirty="0"/>
              <a:t>Yes, there is a weak positive correlation between the two variables, but not in the way we thought initially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0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E6ED-4629-4618-B8DE-0A5FA7FD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01A77-F279-4B0E-AC89-BD726E4B4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variables economy (GDP per capita), health (life expectancy), social support (can you depend on family and friends?), and the happiness score data came from the </a:t>
            </a:r>
            <a:r>
              <a:rPr lang="en-US" b="1" i="1" dirty="0"/>
              <a:t>World Happiness Reports </a:t>
            </a:r>
            <a:r>
              <a:rPr lang="en-US" dirty="0"/>
              <a:t>(2015-2017)</a:t>
            </a:r>
          </a:p>
          <a:p>
            <a:r>
              <a:rPr lang="en-US" dirty="0"/>
              <a:t>Suicide rates were found in the                           website</a:t>
            </a:r>
          </a:p>
          <a:p>
            <a:r>
              <a:rPr lang="en-US" dirty="0"/>
              <a:t>Human Development Index was found in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A5C5E-BB2E-419A-85AD-F08661E01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13" y="3010054"/>
            <a:ext cx="3729318" cy="599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5B09A8-C308-4378-B9F0-92FD160F1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673" y="3823857"/>
            <a:ext cx="1996613" cy="655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EC6D58-10F3-4D86-A740-E9A046C33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131" y="4614170"/>
            <a:ext cx="2110923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4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D6C9-669E-4321-9492-EF5BF0D6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E9DF6-025B-43C9-9140-51D28F097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Exploration and cleanup process</a:t>
            </a:r>
          </a:p>
          <a:p>
            <a:pPr lvl="1"/>
            <a:r>
              <a:rPr lang="en-US" sz="2600" dirty="0"/>
              <a:t>Reconcile columns and standardized the different CSV files</a:t>
            </a:r>
          </a:p>
          <a:p>
            <a:r>
              <a:rPr lang="en-US" sz="3000" dirty="0"/>
              <a:t>Pivot</a:t>
            </a:r>
          </a:p>
          <a:p>
            <a:pPr lvl="1"/>
            <a:r>
              <a:rPr lang="en-US" sz="2600" dirty="0"/>
              <a:t>We wanted to track down alcohol consumption data, but found that the data was difficult to find and did not pursue</a:t>
            </a:r>
          </a:p>
          <a:p>
            <a:pPr lvl="1"/>
            <a:r>
              <a:rPr lang="en-US" sz="2600" dirty="0"/>
              <a:t>We could not do regional analysis for all three years available because of unavailable data</a:t>
            </a:r>
          </a:p>
          <a:p>
            <a:r>
              <a:rPr lang="en-US" sz="3000" dirty="0"/>
              <a:t>Issues post-data exploration</a:t>
            </a:r>
          </a:p>
          <a:p>
            <a:pPr lvl="1"/>
            <a:r>
              <a:rPr lang="en-US" sz="2600" dirty="0"/>
              <a:t>Country names and mismatched of country names in different data sets</a:t>
            </a:r>
          </a:p>
          <a:p>
            <a:pPr lvl="2"/>
            <a:r>
              <a:rPr lang="en-US" sz="2200" dirty="0"/>
              <a:t>Solved: using ISO alpha 3 country codes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E38DC3-6D59-4271-B208-CF97C59FAB63}"/>
              </a:ext>
            </a:extLst>
          </p:cNvPr>
          <p:cNvGrpSpPr/>
          <p:nvPr/>
        </p:nvGrpSpPr>
        <p:grpSpPr>
          <a:xfrm rot="448111">
            <a:off x="7840082" y="550238"/>
            <a:ext cx="961188" cy="1302522"/>
            <a:chOff x="10493114" y="533166"/>
            <a:chExt cx="1004341" cy="1316850"/>
          </a:xfrm>
        </p:grpSpPr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7CF536C3-E12D-417B-A08D-62E37DA509A8}"/>
                </a:ext>
              </a:extLst>
            </p:cNvPr>
            <p:cNvSpPr/>
            <p:nvPr/>
          </p:nvSpPr>
          <p:spPr>
            <a:xfrm>
              <a:off x="10867867" y="533166"/>
              <a:ext cx="254833" cy="426204"/>
            </a:xfrm>
            <a:prstGeom prst="round2SameRect">
              <a:avLst/>
            </a:pr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97488143-7945-4619-B344-EDD1066CB3AD}"/>
                </a:ext>
              </a:extLst>
            </p:cNvPr>
            <p:cNvSpPr/>
            <p:nvPr/>
          </p:nvSpPr>
          <p:spPr>
            <a:xfrm>
              <a:off x="10493114" y="959370"/>
              <a:ext cx="1004341" cy="731318"/>
            </a:xfrm>
            <a:prstGeom prst="trapezoid">
              <a:avLst/>
            </a:prstGeom>
            <a:noFill/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B4127117-B426-4672-89A3-7A1DC7C76E92}"/>
                </a:ext>
              </a:extLst>
            </p:cNvPr>
            <p:cNvSpPr/>
            <p:nvPr/>
          </p:nvSpPr>
          <p:spPr>
            <a:xfrm>
              <a:off x="10553077" y="1484357"/>
              <a:ext cx="209860" cy="36565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D4FD6ECA-2B7C-4188-A1C2-169E8D9BF44B}"/>
                </a:ext>
              </a:extLst>
            </p:cNvPr>
            <p:cNvSpPr/>
            <p:nvPr/>
          </p:nvSpPr>
          <p:spPr>
            <a:xfrm>
              <a:off x="10729835" y="1477429"/>
              <a:ext cx="209860" cy="36565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548EE1C4-172D-491D-8F98-81DAABB87130}"/>
                </a:ext>
              </a:extLst>
            </p:cNvPr>
            <p:cNvSpPr/>
            <p:nvPr/>
          </p:nvSpPr>
          <p:spPr>
            <a:xfrm>
              <a:off x="10917836" y="1463244"/>
              <a:ext cx="209860" cy="36565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BC991F8D-68D3-445E-ACD1-01CB8DF582B4}"/>
                </a:ext>
              </a:extLst>
            </p:cNvPr>
            <p:cNvSpPr/>
            <p:nvPr/>
          </p:nvSpPr>
          <p:spPr>
            <a:xfrm>
              <a:off x="11077730" y="1474930"/>
              <a:ext cx="209860" cy="36565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loud 10">
            <a:extLst>
              <a:ext uri="{FF2B5EF4-FFF2-40B4-BE49-F238E27FC236}">
                <a16:creationId xmlns:a16="http://schemas.microsoft.com/office/drawing/2014/main" id="{39F7993A-7C70-4AAF-A9A2-F091ACA730D7}"/>
              </a:ext>
            </a:extLst>
          </p:cNvPr>
          <p:cNvSpPr/>
          <p:nvPr/>
        </p:nvSpPr>
        <p:spPr>
          <a:xfrm>
            <a:off x="6940737" y="719918"/>
            <a:ext cx="416035" cy="35483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D6DCE94A-F319-4E68-89C9-18DA57EAE4E9}"/>
              </a:ext>
            </a:extLst>
          </p:cNvPr>
          <p:cNvSpPr/>
          <p:nvPr/>
        </p:nvSpPr>
        <p:spPr>
          <a:xfrm>
            <a:off x="6941642" y="1222041"/>
            <a:ext cx="624052" cy="55891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20AB90BB-7507-4EA9-A879-3AB6A3E2E42A}"/>
              </a:ext>
            </a:extLst>
          </p:cNvPr>
          <p:cNvSpPr/>
          <p:nvPr/>
        </p:nvSpPr>
        <p:spPr>
          <a:xfrm>
            <a:off x="7477340" y="909845"/>
            <a:ext cx="243884" cy="24070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4521F74E-CCC5-4085-A454-2CD773A9F53C}"/>
              </a:ext>
            </a:extLst>
          </p:cNvPr>
          <p:cNvSpPr/>
          <p:nvPr/>
        </p:nvSpPr>
        <p:spPr>
          <a:xfrm>
            <a:off x="7496042" y="1758172"/>
            <a:ext cx="145852" cy="1363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F62F38D5-4FD3-4C56-BED1-4874815D2F0C}"/>
              </a:ext>
            </a:extLst>
          </p:cNvPr>
          <p:cNvSpPr/>
          <p:nvPr/>
        </p:nvSpPr>
        <p:spPr>
          <a:xfrm>
            <a:off x="8885595" y="1516387"/>
            <a:ext cx="243884" cy="24070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4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8AB619-2BDD-41A6-BDA9-188486D4335E}"/>
              </a:ext>
            </a:extLst>
          </p:cNvPr>
          <p:cNvGrpSpPr/>
          <p:nvPr/>
        </p:nvGrpSpPr>
        <p:grpSpPr>
          <a:xfrm rot="512925">
            <a:off x="6377461" y="3404089"/>
            <a:ext cx="1959908" cy="1461028"/>
            <a:chOff x="7583777" y="1162537"/>
            <a:chExt cx="1959908" cy="14610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105E0F-AC12-4659-8AE9-6C147843A498}"/>
                </a:ext>
              </a:extLst>
            </p:cNvPr>
            <p:cNvSpPr/>
            <p:nvPr/>
          </p:nvSpPr>
          <p:spPr>
            <a:xfrm rot="20963990">
              <a:off x="7583777" y="1162537"/>
              <a:ext cx="1420071" cy="1420071"/>
            </a:xfrm>
            <a:prstGeom prst="ellipse">
              <a:avLst/>
            </a:prstGeom>
            <a:noFill/>
            <a:ln w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F377771-097B-42B0-9FD0-60817FBB84EB}"/>
                </a:ext>
              </a:extLst>
            </p:cNvPr>
            <p:cNvSpPr/>
            <p:nvPr/>
          </p:nvSpPr>
          <p:spPr>
            <a:xfrm rot="20963990">
              <a:off x="7674043" y="1251233"/>
              <a:ext cx="1249492" cy="1249492"/>
            </a:xfrm>
            <a:prstGeom prst="ellipse">
              <a:avLst/>
            </a:prstGeom>
            <a:noFill/>
            <a:ln w="95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D590D3A-0BA0-4874-A26F-6F6A0C1C647F}"/>
                </a:ext>
              </a:extLst>
            </p:cNvPr>
            <p:cNvSpPr/>
            <p:nvPr/>
          </p:nvSpPr>
          <p:spPr>
            <a:xfrm rot="1942795">
              <a:off x="8727432" y="2304661"/>
              <a:ext cx="816253" cy="318904"/>
            </a:xfrm>
            <a:prstGeom prst="rect">
              <a:avLst/>
            </a:prstGeom>
            <a:solidFill>
              <a:srgbClr val="2F528F"/>
            </a:solidFill>
            <a:ln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Moon 7">
              <a:extLst>
                <a:ext uri="{FF2B5EF4-FFF2-40B4-BE49-F238E27FC236}">
                  <a16:creationId xmlns:a16="http://schemas.microsoft.com/office/drawing/2014/main" id="{4A499CF6-8B54-4E84-A6D5-AD21EF75A8FF}"/>
                </a:ext>
              </a:extLst>
            </p:cNvPr>
            <p:cNvSpPr/>
            <p:nvPr/>
          </p:nvSpPr>
          <p:spPr>
            <a:xfrm rot="6629242">
              <a:off x="8339390" y="1279150"/>
              <a:ext cx="150018" cy="476673"/>
            </a:xfrm>
            <a:prstGeom prst="moon">
              <a:avLst/>
            </a:pr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FF6187A-F98C-475E-9024-7FE6A43A51B5}"/>
              </a:ext>
            </a:extLst>
          </p:cNvPr>
          <p:cNvGrpSpPr/>
          <p:nvPr/>
        </p:nvGrpSpPr>
        <p:grpSpPr>
          <a:xfrm>
            <a:off x="2195140" y="900791"/>
            <a:ext cx="1104681" cy="1510986"/>
            <a:chOff x="9104544" y="1097808"/>
            <a:chExt cx="1104681" cy="15109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83E8A-E29A-4D01-AF15-66062735A117}"/>
                </a:ext>
              </a:extLst>
            </p:cNvPr>
            <p:cNvSpPr/>
            <p:nvPr/>
          </p:nvSpPr>
          <p:spPr>
            <a:xfrm>
              <a:off x="9104544" y="1571533"/>
              <a:ext cx="220330" cy="1037261"/>
            </a:xfrm>
            <a:prstGeom prst="rect">
              <a:avLst/>
            </a:pr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42EC87-C1C4-43CF-8798-8C0D936AE476}"/>
                </a:ext>
              </a:extLst>
            </p:cNvPr>
            <p:cNvSpPr/>
            <p:nvPr/>
          </p:nvSpPr>
          <p:spPr>
            <a:xfrm>
              <a:off x="9988895" y="1966110"/>
              <a:ext cx="220330" cy="637514"/>
            </a:xfrm>
            <a:prstGeom prst="rect">
              <a:avLst/>
            </a:pr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025740-E63A-4A31-A0B5-2DF11A9935F0}"/>
                </a:ext>
              </a:extLst>
            </p:cNvPr>
            <p:cNvSpPr/>
            <p:nvPr/>
          </p:nvSpPr>
          <p:spPr>
            <a:xfrm>
              <a:off x="9694112" y="1447127"/>
              <a:ext cx="199495" cy="1156130"/>
            </a:xfrm>
            <a:prstGeom prst="rect">
              <a:avLst/>
            </a:pr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A86028-33D9-469F-8036-09C8B879D6CC}"/>
                </a:ext>
              </a:extLst>
            </p:cNvPr>
            <p:cNvSpPr/>
            <p:nvPr/>
          </p:nvSpPr>
          <p:spPr>
            <a:xfrm>
              <a:off x="9399328" y="1097808"/>
              <a:ext cx="220330" cy="1505816"/>
            </a:xfrm>
            <a:prstGeom prst="rect">
              <a:avLst/>
            </a:pr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A29CA7-2B61-4AD5-8306-239B28706225}"/>
              </a:ext>
            </a:extLst>
          </p:cNvPr>
          <p:cNvGrpSpPr/>
          <p:nvPr/>
        </p:nvGrpSpPr>
        <p:grpSpPr>
          <a:xfrm>
            <a:off x="1488709" y="4225015"/>
            <a:ext cx="1523328" cy="1322773"/>
            <a:chOff x="1488709" y="4225015"/>
            <a:chExt cx="1523328" cy="132277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628094-46E1-474A-8298-E2B627E4CF27}"/>
                </a:ext>
              </a:extLst>
            </p:cNvPr>
            <p:cNvCxnSpPr/>
            <p:nvPr/>
          </p:nvCxnSpPr>
          <p:spPr>
            <a:xfrm>
              <a:off x="1488709" y="4225015"/>
              <a:ext cx="0" cy="1322773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58DC96-E3CE-465A-9EBD-6C93BB9B12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0187" y="5547788"/>
              <a:ext cx="1521850" cy="0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9ADD66F0-68B1-4CF2-884D-F19FC3BD9906}"/>
                </a:ext>
              </a:extLst>
            </p:cNvPr>
            <p:cNvSpPr/>
            <p:nvPr/>
          </p:nvSpPr>
          <p:spPr>
            <a:xfrm>
              <a:off x="2228764" y="4781441"/>
              <a:ext cx="115399" cy="11539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24F6140D-CD1C-40B0-879C-A23CC5D66D2B}"/>
                </a:ext>
              </a:extLst>
            </p:cNvPr>
            <p:cNvSpPr/>
            <p:nvPr/>
          </p:nvSpPr>
          <p:spPr>
            <a:xfrm>
              <a:off x="2062200" y="4615171"/>
              <a:ext cx="115399" cy="11539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27291477-5639-4973-B41C-FF9E61F31181}"/>
                </a:ext>
              </a:extLst>
            </p:cNvPr>
            <p:cNvSpPr/>
            <p:nvPr/>
          </p:nvSpPr>
          <p:spPr>
            <a:xfrm>
              <a:off x="1890929" y="5010675"/>
              <a:ext cx="115399" cy="11539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31CADC83-A699-4238-AB70-15ACBE42A5EC}"/>
                </a:ext>
              </a:extLst>
            </p:cNvPr>
            <p:cNvSpPr/>
            <p:nvPr/>
          </p:nvSpPr>
          <p:spPr>
            <a:xfrm>
              <a:off x="2413360" y="4952977"/>
              <a:ext cx="115399" cy="11539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304991DF-D38C-43DA-B17A-9C37D520B374}"/>
                </a:ext>
              </a:extLst>
            </p:cNvPr>
            <p:cNvSpPr/>
            <p:nvPr/>
          </p:nvSpPr>
          <p:spPr>
            <a:xfrm>
              <a:off x="2297758" y="4415865"/>
              <a:ext cx="115399" cy="11539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14D0704B-93C2-45DF-B8D5-E843BF2EFC72}"/>
                </a:ext>
              </a:extLst>
            </p:cNvPr>
            <p:cNvSpPr/>
            <p:nvPr/>
          </p:nvSpPr>
          <p:spPr>
            <a:xfrm>
              <a:off x="1626218" y="5200079"/>
              <a:ext cx="115399" cy="11539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6467E48B-E8D4-4624-BA20-879F7225E5CA}"/>
                </a:ext>
              </a:extLst>
            </p:cNvPr>
            <p:cNvSpPr/>
            <p:nvPr/>
          </p:nvSpPr>
          <p:spPr>
            <a:xfrm>
              <a:off x="2734903" y="4351042"/>
              <a:ext cx="115399" cy="11539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AECDFA-4679-4E89-B215-4EDA5E7CD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412" y="4307700"/>
              <a:ext cx="1268890" cy="1091151"/>
            </a:xfrm>
            <a:prstGeom prst="line">
              <a:avLst/>
            </a:prstGeom>
            <a:ln w="19050">
              <a:solidFill>
                <a:srgbClr val="2F528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493223-10D8-46F4-A778-E8DED6C5971C}"/>
              </a:ext>
            </a:extLst>
          </p:cNvPr>
          <p:cNvGrpSpPr/>
          <p:nvPr/>
        </p:nvGrpSpPr>
        <p:grpSpPr>
          <a:xfrm>
            <a:off x="6631734" y="648948"/>
            <a:ext cx="1523328" cy="1322773"/>
            <a:chOff x="3087457" y="910146"/>
            <a:chExt cx="1523328" cy="1322773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B8242BD-14F1-43E1-901D-E7221928A460}"/>
                </a:ext>
              </a:extLst>
            </p:cNvPr>
            <p:cNvCxnSpPr/>
            <p:nvPr/>
          </p:nvCxnSpPr>
          <p:spPr>
            <a:xfrm>
              <a:off x="3087457" y="910146"/>
              <a:ext cx="0" cy="1322773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57D66E8-F87C-4846-8C0F-03DA2374FC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8935" y="2232919"/>
              <a:ext cx="1521850" cy="0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5904028-5FA3-4B4D-B5B7-270572D4AFD2}"/>
                </a:ext>
              </a:extLst>
            </p:cNvPr>
            <p:cNvCxnSpPr/>
            <p:nvPr/>
          </p:nvCxnSpPr>
          <p:spPr>
            <a:xfrm flipV="1">
              <a:off x="3087457" y="1284051"/>
              <a:ext cx="424228" cy="428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B29308-DCB2-4BD6-8397-4B0DA554E909}"/>
                </a:ext>
              </a:extLst>
            </p:cNvPr>
            <p:cNvCxnSpPr/>
            <p:nvPr/>
          </p:nvCxnSpPr>
          <p:spPr>
            <a:xfrm>
              <a:off x="3511685" y="1284051"/>
              <a:ext cx="437745" cy="682059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AFBF3F9-150E-4AAD-B30D-875695977A2B}"/>
                </a:ext>
              </a:extLst>
            </p:cNvPr>
            <p:cNvCxnSpPr/>
            <p:nvPr/>
          </p:nvCxnSpPr>
          <p:spPr>
            <a:xfrm flipV="1">
              <a:off x="3949430" y="1011677"/>
              <a:ext cx="564204" cy="954433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DE49A668-F71C-4E13-A1D1-F080ECBD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101" y="2718628"/>
            <a:ext cx="7641621" cy="1325563"/>
          </a:xfrm>
        </p:spPr>
        <p:txBody>
          <a:bodyPr/>
          <a:lstStyle/>
          <a:p>
            <a:pPr algn="ctr"/>
            <a:r>
              <a:rPr lang="en-US" b="1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197580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5B92-FD1C-4CEF-B45D-5596DBD0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Happiness Heatmap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1B207-80A3-4EFB-B9E8-6553AEAAA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09" y="1061205"/>
            <a:ext cx="7643181" cy="57967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B77288-CC62-420E-8FED-7BC1D2D7E428}"/>
              </a:ext>
            </a:extLst>
          </p:cNvPr>
          <p:cNvSpPr/>
          <p:nvPr/>
        </p:nvSpPr>
        <p:spPr>
          <a:xfrm>
            <a:off x="5695933" y="6229732"/>
            <a:ext cx="2130641" cy="432633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49000">
                <a:srgbClr val="00B050"/>
              </a:gs>
              <a:gs pos="100000">
                <a:srgbClr val="00206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C2ECFA-491D-4B5D-807F-CFC93C6610AB}"/>
              </a:ext>
            </a:extLst>
          </p:cNvPr>
          <p:cNvSpPr/>
          <p:nvPr/>
        </p:nvSpPr>
        <p:spPr>
          <a:xfrm>
            <a:off x="5695933" y="6329316"/>
            <a:ext cx="2130641" cy="233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High</a:t>
            </a:r>
            <a:r>
              <a:rPr lang="en-US" sz="1400" b="1" dirty="0"/>
              <a:t>                               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255273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202AD-56D8-4D2E-9194-F51145AB6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Rates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E61FC-C15D-4F76-AD0E-D95539D02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38" y="1027907"/>
            <a:ext cx="7527124" cy="57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1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F615B3-685F-45D5-8C6E-3AE615AA0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7" y="2139406"/>
            <a:ext cx="4434907" cy="2956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703A73-DA3F-4CE3-B7CF-181AD5422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093" y="2139406"/>
            <a:ext cx="4434907" cy="2956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0E2E44-0B50-46BB-B7A9-11AE590AE97C}"/>
              </a:ext>
            </a:extLst>
          </p:cNvPr>
          <p:cNvSpPr txBox="1"/>
          <p:nvPr/>
        </p:nvSpPr>
        <p:spPr>
          <a:xfrm>
            <a:off x="776568" y="1392658"/>
            <a:ext cx="21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2D603-5967-4C8B-AE59-7D6C5E64FDF4}"/>
              </a:ext>
            </a:extLst>
          </p:cNvPr>
          <p:cNvSpPr txBox="1"/>
          <p:nvPr/>
        </p:nvSpPr>
        <p:spPr>
          <a:xfrm>
            <a:off x="5597484" y="1392658"/>
            <a:ext cx="21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3354886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312</Words>
  <Application>Microsoft Office PowerPoint</Application>
  <PresentationFormat>On-screen Show (4:3)</PresentationFormat>
  <Paragraphs>52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Motivation &amp; Summary</vt:lpstr>
      <vt:lpstr>Overview</vt:lpstr>
      <vt:lpstr>Data Sources</vt:lpstr>
      <vt:lpstr>Data Cleanup &amp; Exploration</vt:lpstr>
      <vt:lpstr>Data Analysis</vt:lpstr>
      <vt:lpstr>Happiness Heatmap </vt:lpstr>
      <vt:lpstr>Suicide Rates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</vt:lpstr>
      <vt:lpstr>Lessons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Nguyen</dc:creator>
  <cp:lastModifiedBy>Fiona Nguyen</cp:lastModifiedBy>
  <cp:revision>2</cp:revision>
  <dcterms:created xsi:type="dcterms:W3CDTF">2019-04-27T11:46:31Z</dcterms:created>
  <dcterms:modified xsi:type="dcterms:W3CDTF">2019-04-27T12:03:42Z</dcterms:modified>
</cp:coreProperties>
</file>