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9" r:id="rId8"/>
    <p:sldId id="270" r:id="rId9"/>
    <p:sldId id="265" r:id="rId10"/>
    <p:sldId id="266" r:id="rId11"/>
    <p:sldId id="267" r:id="rId12"/>
    <p:sldId id="271" r:id="rId13"/>
    <p:sldId id="268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0E5E-2274-4254-86DA-81E1C4362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18052-0D9A-4AC1-83DB-CC66E97C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FB2B-FD8C-477E-9680-03D0BFB7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1B36-8D80-45EF-9605-134DE2D5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CD9C-7CC9-4D99-8ECA-D207FC60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C3E4-6288-4E28-884B-1899EC45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6978C-B1F2-4E72-B649-389EAC53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4724-A1A2-48DB-815F-ECCC32A7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7F50-5016-4CEA-9246-FE40818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68B8-562E-4AF1-B2F0-14EF38D1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53EF8-7273-44D9-A3AB-945D801CD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26B06-F4B2-45F1-ABFE-74C5D88D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97C5-4F5C-4A34-9589-5F72261F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DA9B-664D-4A43-96DC-605F43C0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8F33-F07E-4B32-8109-83FE3F5D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1690-E6F4-4393-A55D-786762D7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8069-8E19-4D0C-8E03-16747C1A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9E51-00EB-4CF4-A3C1-D85A7365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E733-57BB-4D28-AC2E-B2A5AEE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9370-F46A-465B-8EBF-23C07846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DFF-2F5B-449D-B111-DB43773E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205B-FF99-43F4-A85B-31A81CF8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FAE7-7C0D-489F-85CB-E5674CF0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C781-555F-406E-AAD1-D220881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62C4-A69F-4563-8F25-8AAA09A7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0A1A-ED72-4776-BFBB-82229610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F600-8C64-400E-9C3E-7B9212A3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E3F56-F9A6-4A89-BC35-247DF41A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D0D76-191B-4B32-9963-3292110D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27C5-78E1-4DBF-B14E-F331D027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3CDB-42DD-4A75-8478-6EC4A6BB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EC81-CE09-4DAB-9FB8-710A88E9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38D3A-08CE-48AD-B2C2-6FBC1FB94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E2D18-94E6-48F2-A426-3FB9349F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34159-B77A-4C97-B251-4A09B579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0542D-3CFA-4E9D-B7DA-36C9D4821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DB662-4FD6-4DEB-883F-07BC218C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F123D-C051-49D3-B6E2-30BADBC3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A6FFA-196F-47B1-9C0F-F4069210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1D6D-3B13-47FA-960C-4A0C8CC5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826EA-5FC3-4BDC-BDF4-DA82F62B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930C2-273D-4620-80EE-C4FC5C28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14966-B9B9-42A9-911B-FE74E359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DCFED-E646-462E-8B97-CFBCD8BE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FF3EF-49BF-4A13-B89D-86FD22A7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09485-1377-4689-AD1F-4461D0D0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8203-4C4D-4AFD-BF8F-7422BEF0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874F-53C7-4BE3-A775-912AC066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BB3F-D03A-4FBF-9FAA-11856C953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72691-43E8-4C62-8647-3A446FF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DA04D-1993-4E91-B10E-4D68D422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3F8E-1D44-473C-8D75-2E25994F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6DFE-E210-4677-90BF-FFD4C81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E24C0-AA42-4E90-9D90-4FEB9AAF6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DDE9E-A4EC-4C78-B073-7725000B6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AEAC-A477-4165-A4D7-64742CC4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39FD4-70FC-4938-BFE5-BDC5D30B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CE497-CA10-4055-B45F-B1AC3A70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D0EC-5322-47CD-9FBA-4BE4AD29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02EB-7FBB-4174-8CA8-BCAD877C3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884C-BA76-4F54-B83C-EAE297C8C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10D0-F20E-44CA-BC3F-D8E790F7B7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153-7146-4F76-9AB2-E8E9E3DDC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B537-0D39-4CB0-ACC9-7E07C4CC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C988-BE75-4C33-AC3D-379400CA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is-it6.blogspot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board-chalk-school-1262378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wordpress.com/2010/03/05/10-best-questions-ev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ock picture world happiness">
            <a:extLst>
              <a:ext uri="{FF2B5EF4-FFF2-40B4-BE49-F238E27FC236}">
                <a16:creationId xmlns:a16="http://schemas.microsoft.com/office/drawing/2014/main" id="{F19E6B7E-936E-4A0B-984D-D2C62DF2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510085"/>
            <a:ext cx="7331075" cy="490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658CE-893F-4C58-AC9E-65F48477F97A}"/>
              </a:ext>
            </a:extLst>
          </p:cNvPr>
          <p:cNvSpPr txBox="1"/>
          <p:nvPr/>
        </p:nvSpPr>
        <p:spPr>
          <a:xfrm>
            <a:off x="0" y="22860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Project Happiness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6F8FE-D5B2-4585-A33B-D13FD421EC72}"/>
              </a:ext>
            </a:extLst>
          </p:cNvPr>
          <p:cNvSpPr txBox="1"/>
          <p:nvPr/>
        </p:nvSpPr>
        <p:spPr>
          <a:xfrm>
            <a:off x="421042" y="4655998"/>
            <a:ext cx="1855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Members: </a:t>
            </a:r>
          </a:p>
          <a:p>
            <a:r>
              <a:rPr lang="en-US" dirty="0"/>
              <a:t>Rebeca Hassan</a:t>
            </a:r>
          </a:p>
          <a:p>
            <a:r>
              <a:rPr lang="en-US" dirty="0"/>
              <a:t>Fiona Nguyen</a:t>
            </a:r>
          </a:p>
          <a:p>
            <a:r>
              <a:rPr lang="en-US" dirty="0"/>
              <a:t>Veronique Singh</a:t>
            </a:r>
          </a:p>
          <a:p>
            <a:r>
              <a:rPr lang="en-US" dirty="0"/>
              <a:t>Justin Stubbs</a:t>
            </a:r>
          </a:p>
          <a:p>
            <a:r>
              <a:rPr lang="en-US" dirty="0"/>
              <a:t>Sam Wimberly</a:t>
            </a:r>
          </a:p>
        </p:txBody>
      </p:sp>
    </p:spTree>
    <p:extLst>
      <p:ext uri="{BB962C8B-B14F-4D97-AF65-F5344CB8AC3E}">
        <p14:creationId xmlns:p14="http://schemas.microsoft.com/office/powerpoint/2010/main" val="416834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E65B43-CCBC-4A55-A8B6-F37434D1E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0" y="1599783"/>
            <a:ext cx="5487650" cy="365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86780-A6F5-4A9F-88BA-67E283EBA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1599783"/>
            <a:ext cx="5487650" cy="3658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88461-54D9-4F14-A26C-FC1CC0529AA0}"/>
              </a:ext>
            </a:extLst>
          </p:cNvPr>
          <p:cNvSpPr txBox="1"/>
          <p:nvPr/>
        </p:nvSpPr>
        <p:spPr>
          <a:xfrm>
            <a:off x="1384917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3049-343C-4C37-B822-9310BF80DD99}"/>
              </a:ext>
            </a:extLst>
          </p:cNvPr>
          <p:cNvSpPr txBox="1"/>
          <p:nvPr/>
        </p:nvSpPr>
        <p:spPr>
          <a:xfrm>
            <a:off x="7307802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25559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69AE0-2D7F-419F-AC08-B34D87719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5" y="1361658"/>
            <a:ext cx="5487650" cy="365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531A9E-298C-4F2A-926D-CED33BB74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25" y="1361657"/>
            <a:ext cx="5487650" cy="3658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CD371B-1B47-4B50-943F-4C042B45D233}"/>
              </a:ext>
            </a:extLst>
          </p:cNvPr>
          <p:cNvSpPr txBox="1"/>
          <p:nvPr/>
        </p:nvSpPr>
        <p:spPr>
          <a:xfrm>
            <a:off x="1384917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2B75E-F239-41DF-AD0E-A308455531D3}"/>
              </a:ext>
            </a:extLst>
          </p:cNvPr>
          <p:cNvSpPr txBox="1"/>
          <p:nvPr/>
        </p:nvSpPr>
        <p:spPr>
          <a:xfrm>
            <a:off x="7307802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1687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DA920-7374-448D-A727-B981E0C9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40058-2D6E-4076-943D-63948A9B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1142479"/>
            <a:ext cx="731686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BFCD-D514-4756-8F87-94B77037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FD21-8F9C-49BF-8253-A6813330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56291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4D34-3C38-4006-AA29-132FBCD6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Different types of missing data 	</a:t>
            </a:r>
          </a:p>
          <a:p>
            <a:pPr lvl="2"/>
            <a:r>
              <a:rPr lang="en-US" dirty="0"/>
              <a:t>Dropping and add columns </a:t>
            </a:r>
          </a:p>
          <a:p>
            <a:pPr lvl="1"/>
            <a:r>
              <a:rPr lang="en-US" dirty="0"/>
              <a:t>Country names </a:t>
            </a:r>
          </a:p>
          <a:p>
            <a:pPr lvl="2"/>
            <a:r>
              <a:rPr lang="en-US" dirty="0"/>
              <a:t>imported a new library, called PYCOUNTRY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would you research next, if you had two more weeks?</a:t>
            </a:r>
          </a:p>
          <a:p>
            <a:pPr lvl="1"/>
            <a:r>
              <a:rPr lang="en-US" dirty="0"/>
              <a:t>We would like to research why there is a weak positive correlation between suicide rate and happiness score, since it didn’t go the way we thought it would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8A4C2D-81AB-4FA8-8B89-6BE4990D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E2976-C066-43A3-A8AA-F9E2410F2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47094" y="564410"/>
            <a:ext cx="2106706" cy="2252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3DE42D-E364-4E13-9984-D917DF76DB1B}"/>
              </a:ext>
            </a:extLst>
          </p:cNvPr>
          <p:cNvSpPr txBox="1"/>
          <p:nvPr/>
        </p:nvSpPr>
        <p:spPr>
          <a:xfrm>
            <a:off x="9247094" y="2925788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ois-it6.blogspot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0955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2BD35-2E4B-4C06-98AD-FDFDF71A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8632" y="1086224"/>
            <a:ext cx="6734735" cy="44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1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70E-CD52-4B24-B425-0FE8E62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D65B-4590-44AA-9D97-67025B41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Happiness is positively influenced by economy, family situation, and health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Which variables influenced happiness the most?</a:t>
            </a:r>
          </a:p>
          <a:p>
            <a:pPr lvl="1"/>
            <a:r>
              <a:rPr lang="en-US" dirty="0"/>
              <a:t>Is there a correlation between suicide rate and happiness?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41670-DBB1-4D07-800E-B45123E1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22058" y="3356974"/>
            <a:ext cx="2969951" cy="2230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846F1-D302-4986-AD21-3D52C46E0A08}"/>
              </a:ext>
            </a:extLst>
          </p:cNvPr>
          <p:cNvSpPr txBox="1"/>
          <p:nvPr/>
        </p:nvSpPr>
        <p:spPr>
          <a:xfrm>
            <a:off x="9072979" y="5722674"/>
            <a:ext cx="259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leadershipfreak.wordpress.com/2010/03/05/10-best-questions-ever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491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70E-CD52-4B24-B425-0FE8E62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D65B-4590-44AA-9D97-67025B41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variables influenced happiness the most?</a:t>
            </a:r>
          </a:p>
          <a:p>
            <a:pPr lvl="1"/>
            <a:r>
              <a:rPr lang="en-US" dirty="0"/>
              <a:t>We found that economy, health, and family situation has the strongest correlation to happiness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Is there a correlation between suicide rate and happiness?</a:t>
            </a:r>
          </a:p>
          <a:p>
            <a:pPr lvl="1"/>
            <a:r>
              <a:rPr lang="en-US" dirty="0"/>
              <a:t>Yes, there is a weak positive correlation between the two variables, but not in the way we thought initially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1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279B-17DC-442B-B1B0-ACA787AB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3BE5-2EA8-4043-8FD8-A8C2024F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variables economy (GDP per capita), health (life expectancy), social support (can you depend on family and friends?), and the happiness score data came from the </a:t>
            </a:r>
            <a:r>
              <a:rPr lang="en-US" b="1" i="1" dirty="0"/>
              <a:t>World Happiness Reports </a:t>
            </a:r>
            <a:r>
              <a:rPr lang="en-US" dirty="0"/>
              <a:t>(2015-2017)</a:t>
            </a:r>
          </a:p>
          <a:p>
            <a:endParaRPr lang="en-US" dirty="0"/>
          </a:p>
          <a:p>
            <a:r>
              <a:rPr lang="en-US" dirty="0"/>
              <a:t>Suicide rates were found in the </a:t>
            </a:r>
            <a:r>
              <a:rPr lang="en-US" b="1" i="1" dirty="0"/>
              <a:t>                           </a:t>
            </a:r>
            <a:r>
              <a:rPr lang="en-US" dirty="0"/>
              <a:t>website</a:t>
            </a:r>
          </a:p>
          <a:p>
            <a:endParaRPr lang="en-US" dirty="0"/>
          </a:p>
          <a:p>
            <a:r>
              <a:rPr lang="en-US" dirty="0"/>
              <a:t>Human Development Index was found in</a:t>
            </a:r>
            <a:endParaRPr lang="en-US" b="1" i="1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46341-F9AF-4FBA-96EB-7B48935C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82" y="2613347"/>
            <a:ext cx="3729318" cy="599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8ED08-ACD0-40FE-ACA6-5DF04953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16" y="3917099"/>
            <a:ext cx="1996613" cy="655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6F45F-2781-4574-BF5B-8A7AD8E5C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679" y="4945374"/>
            <a:ext cx="211092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8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45E-651E-4D75-9DD7-43B42544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419A-881C-47A9-90D9-EAB41356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Exploration and cleanup process</a:t>
            </a:r>
          </a:p>
          <a:p>
            <a:pPr lvl="1"/>
            <a:r>
              <a:rPr lang="en-US" dirty="0"/>
              <a:t>Reconcile columns and standardized the different CSV files</a:t>
            </a:r>
          </a:p>
          <a:p>
            <a:r>
              <a:rPr lang="en-US" dirty="0"/>
              <a:t>Pivot</a:t>
            </a:r>
          </a:p>
          <a:p>
            <a:pPr lvl="1"/>
            <a:r>
              <a:rPr lang="en-US" dirty="0"/>
              <a:t>We wanted to track down alcohol consumption data, but found that the data was difficult to find and did not pursue</a:t>
            </a:r>
          </a:p>
          <a:p>
            <a:pPr lvl="1"/>
            <a:r>
              <a:rPr lang="en-US" dirty="0"/>
              <a:t>We could not do regional analysis for all three years available because of unavailable data</a:t>
            </a:r>
          </a:p>
          <a:p>
            <a:r>
              <a:rPr lang="en-US" dirty="0"/>
              <a:t>Issues post-data exploration</a:t>
            </a:r>
          </a:p>
          <a:p>
            <a:pPr lvl="1"/>
            <a:r>
              <a:rPr lang="en-US" dirty="0"/>
              <a:t>Country names and mismatched of country names in different data sets</a:t>
            </a:r>
          </a:p>
          <a:p>
            <a:pPr lvl="2"/>
            <a:r>
              <a:rPr lang="en-US" dirty="0"/>
              <a:t>Solved: using ISO alpha 3 country codes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99E447-EFFC-4E0A-958F-69B4DDC2A583}"/>
              </a:ext>
            </a:extLst>
          </p:cNvPr>
          <p:cNvGrpSpPr/>
          <p:nvPr/>
        </p:nvGrpSpPr>
        <p:grpSpPr>
          <a:xfrm rot="448111">
            <a:off x="10493114" y="533166"/>
            <a:ext cx="1004341" cy="1316850"/>
            <a:chOff x="10493114" y="533166"/>
            <a:chExt cx="1004341" cy="1316850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290065FD-7BB3-415A-8CEC-D9ACEE1839E0}"/>
                </a:ext>
              </a:extLst>
            </p:cNvPr>
            <p:cNvSpPr/>
            <p:nvPr/>
          </p:nvSpPr>
          <p:spPr>
            <a:xfrm>
              <a:off x="10867867" y="533166"/>
              <a:ext cx="254833" cy="426204"/>
            </a:xfrm>
            <a:prstGeom prst="round2Same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2472B92-F490-4E8E-BB44-DB20E00E141D}"/>
                </a:ext>
              </a:extLst>
            </p:cNvPr>
            <p:cNvSpPr/>
            <p:nvPr/>
          </p:nvSpPr>
          <p:spPr>
            <a:xfrm>
              <a:off x="10493114" y="959370"/>
              <a:ext cx="1004341" cy="731318"/>
            </a:xfrm>
            <a:prstGeom prst="trapezoid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6A0B56C4-5748-4AFA-A1E6-0D53CB2A0379}"/>
                </a:ext>
              </a:extLst>
            </p:cNvPr>
            <p:cNvSpPr/>
            <p:nvPr/>
          </p:nvSpPr>
          <p:spPr>
            <a:xfrm>
              <a:off x="10553077" y="1484357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4CA12F5-1DD0-4537-81B5-D4422829A9D1}"/>
                </a:ext>
              </a:extLst>
            </p:cNvPr>
            <p:cNvSpPr/>
            <p:nvPr/>
          </p:nvSpPr>
          <p:spPr>
            <a:xfrm>
              <a:off x="10729835" y="1477429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12598A06-5A69-495E-B902-C069E2542B2C}"/>
                </a:ext>
              </a:extLst>
            </p:cNvPr>
            <p:cNvSpPr/>
            <p:nvPr/>
          </p:nvSpPr>
          <p:spPr>
            <a:xfrm>
              <a:off x="10917836" y="1463244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9D8560A1-F84D-4695-BBFB-147264E0ABAB}"/>
                </a:ext>
              </a:extLst>
            </p:cNvPr>
            <p:cNvSpPr/>
            <p:nvPr/>
          </p:nvSpPr>
          <p:spPr>
            <a:xfrm>
              <a:off x="11077730" y="1474930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B5CA2BC7-122E-4DE7-9F41-81DD33EBC2F5}"/>
              </a:ext>
            </a:extLst>
          </p:cNvPr>
          <p:cNvSpPr/>
          <p:nvPr/>
        </p:nvSpPr>
        <p:spPr>
          <a:xfrm>
            <a:off x="9617130" y="716015"/>
            <a:ext cx="434713" cy="3587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76D53FC4-E932-4F52-BD08-B4D088081714}"/>
              </a:ext>
            </a:extLst>
          </p:cNvPr>
          <p:cNvSpPr/>
          <p:nvPr/>
        </p:nvSpPr>
        <p:spPr>
          <a:xfrm>
            <a:off x="9608696" y="1215893"/>
            <a:ext cx="652069" cy="5650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8436C65-6DD6-4A35-A40D-4E1E9D3C3BF9}"/>
              </a:ext>
            </a:extLst>
          </p:cNvPr>
          <p:cNvSpPr/>
          <p:nvPr/>
        </p:nvSpPr>
        <p:spPr>
          <a:xfrm>
            <a:off x="10161462" y="907197"/>
            <a:ext cx="254833" cy="2433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0238350E-AF57-43F2-AD83-E265583F6C47}"/>
              </a:ext>
            </a:extLst>
          </p:cNvPr>
          <p:cNvSpPr/>
          <p:nvPr/>
        </p:nvSpPr>
        <p:spPr>
          <a:xfrm>
            <a:off x="10184565" y="1756673"/>
            <a:ext cx="152400" cy="1377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BF7B080D-262F-4052-BDFC-4C6428EFDE2F}"/>
              </a:ext>
            </a:extLst>
          </p:cNvPr>
          <p:cNvSpPr/>
          <p:nvPr/>
        </p:nvSpPr>
        <p:spPr>
          <a:xfrm>
            <a:off x="11569717" y="1513739"/>
            <a:ext cx="254833" cy="2433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2A70-BB4D-4A1E-BDD7-E9707D77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02" y="255034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Analysis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545264-4059-4CB0-9116-E3E6C33CE297}"/>
              </a:ext>
            </a:extLst>
          </p:cNvPr>
          <p:cNvGrpSpPr/>
          <p:nvPr/>
        </p:nvGrpSpPr>
        <p:grpSpPr>
          <a:xfrm rot="512925">
            <a:off x="8374593" y="2946610"/>
            <a:ext cx="1959908" cy="1461028"/>
            <a:chOff x="7583777" y="1162537"/>
            <a:chExt cx="1959908" cy="146102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54D555-5382-4E45-A7AE-B40CBEDFC680}"/>
                </a:ext>
              </a:extLst>
            </p:cNvPr>
            <p:cNvSpPr/>
            <p:nvPr/>
          </p:nvSpPr>
          <p:spPr>
            <a:xfrm rot="20963990">
              <a:off x="7583777" y="1162537"/>
              <a:ext cx="1420071" cy="1420071"/>
            </a:xfrm>
            <a:prstGeom prst="ellipse">
              <a:avLst/>
            </a:prstGeom>
            <a:noFill/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1F2DB-85DA-41B2-A5FF-60726839C710}"/>
                </a:ext>
              </a:extLst>
            </p:cNvPr>
            <p:cNvSpPr/>
            <p:nvPr/>
          </p:nvSpPr>
          <p:spPr>
            <a:xfrm rot="20963990">
              <a:off x="7674043" y="1251233"/>
              <a:ext cx="1249492" cy="1249492"/>
            </a:xfrm>
            <a:prstGeom prst="ellipse">
              <a:avLst/>
            </a:prstGeom>
            <a:noFill/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B71CCF-755F-4992-865D-3AA73CB64217}"/>
                </a:ext>
              </a:extLst>
            </p:cNvPr>
            <p:cNvSpPr/>
            <p:nvPr/>
          </p:nvSpPr>
          <p:spPr>
            <a:xfrm rot="1942795">
              <a:off x="8727432" y="2304661"/>
              <a:ext cx="816253" cy="318904"/>
            </a:xfrm>
            <a:prstGeom prst="rect">
              <a:avLst/>
            </a:prstGeom>
            <a:solidFill>
              <a:srgbClr val="2F528F"/>
            </a:solidFill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oon 25">
              <a:extLst>
                <a:ext uri="{FF2B5EF4-FFF2-40B4-BE49-F238E27FC236}">
                  <a16:creationId xmlns:a16="http://schemas.microsoft.com/office/drawing/2014/main" id="{1FED9BD8-FDF5-44EB-81CB-670EAD82140D}"/>
                </a:ext>
              </a:extLst>
            </p:cNvPr>
            <p:cNvSpPr/>
            <p:nvPr/>
          </p:nvSpPr>
          <p:spPr>
            <a:xfrm rot="6629242">
              <a:off x="8339390" y="1279150"/>
              <a:ext cx="150018" cy="476673"/>
            </a:xfrm>
            <a:prstGeom prst="moon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95FF3-585A-4921-ABDD-9F65F33A0466}"/>
              </a:ext>
            </a:extLst>
          </p:cNvPr>
          <p:cNvGrpSpPr/>
          <p:nvPr/>
        </p:nvGrpSpPr>
        <p:grpSpPr>
          <a:xfrm>
            <a:off x="2383466" y="1045414"/>
            <a:ext cx="1104681" cy="1510986"/>
            <a:chOff x="9104544" y="1097808"/>
            <a:chExt cx="1104681" cy="15109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2F2560-F6F7-4351-9BDF-2BE11985B58B}"/>
                </a:ext>
              </a:extLst>
            </p:cNvPr>
            <p:cNvSpPr/>
            <p:nvPr/>
          </p:nvSpPr>
          <p:spPr>
            <a:xfrm>
              <a:off x="9104544" y="1571533"/>
              <a:ext cx="220330" cy="1037261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F6269-9793-439F-9516-943C42234D11}"/>
                </a:ext>
              </a:extLst>
            </p:cNvPr>
            <p:cNvSpPr/>
            <p:nvPr/>
          </p:nvSpPr>
          <p:spPr>
            <a:xfrm>
              <a:off x="9988895" y="1966110"/>
              <a:ext cx="220330" cy="637514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50DD4D-C5CC-4DD3-8F75-CF444E127AC2}"/>
                </a:ext>
              </a:extLst>
            </p:cNvPr>
            <p:cNvSpPr/>
            <p:nvPr/>
          </p:nvSpPr>
          <p:spPr>
            <a:xfrm>
              <a:off x="9694112" y="1447127"/>
              <a:ext cx="199495" cy="1156130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DEBE33-3E99-46CD-B4C1-CFF5B2EC00E2}"/>
                </a:ext>
              </a:extLst>
            </p:cNvPr>
            <p:cNvSpPr/>
            <p:nvPr/>
          </p:nvSpPr>
          <p:spPr>
            <a:xfrm>
              <a:off x="9399328" y="1097808"/>
              <a:ext cx="220330" cy="1505816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64F443-BFAE-4380-AB7A-D35E1CEC7555}"/>
              </a:ext>
            </a:extLst>
          </p:cNvPr>
          <p:cNvGrpSpPr/>
          <p:nvPr/>
        </p:nvGrpSpPr>
        <p:grpSpPr>
          <a:xfrm>
            <a:off x="1488709" y="4225015"/>
            <a:ext cx="1523328" cy="1322773"/>
            <a:chOff x="1488709" y="4225015"/>
            <a:chExt cx="1523328" cy="132277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1EE06AF-43F9-40D5-9574-B56D787266E9}"/>
                </a:ext>
              </a:extLst>
            </p:cNvPr>
            <p:cNvCxnSpPr/>
            <p:nvPr/>
          </p:nvCxnSpPr>
          <p:spPr>
            <a:xfrm>
              <a:off x="1488709" y="4225015"/>
              <a:ext cx="0" cy="1322773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B66416C-107C-455B-A2B5-0214C30FF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87" y="5547788"/>
              <a:ext cx="1521850" cy="0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8C5E0BD-35E9-4D54-BBE2-739CE839B438}"/>
                </a:ext>
              </a:extLst>
            </p:cNvPr>
            <p:cNvSpPr/>
            <p:nvPr/>
          </p:nvSpPr>
          <p:spPr>
            <a:xfrm>
              <a:off x="2228764" y="4781441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6A48C7D7-E785-4530-A4D6-3298D6AC0DA3}"/>
                </a:ext>
              </a:extLst>
            </p:cNvPr>
            <p:cNvSpPr/>
            <p:nvPr/>
          </p:nvSpPr>
          <p:spPr>
            <a:xfrm>
              <a:off x="2062200" y="4615171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6E899-768C-41BF-BDC3-0DBAD0EFCBAA}"/>
                </a:ext>
              </a:extLst>
            </p:cNvPr>
            <p:cNvSpPr/>
            <p:nvPr/>
          </p:nvSpPr>
          <p:spPr>
            <a:xfrm>
              <a:off x="1890929" y="5010675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E406888-2CC5-4C7E-9144-B62574EE72B6}"/>
                </a:ext>
              </a:extLst>
            </p:cNvPr>
            <p:cNvSpPr/>
            <p:nvPr/>
          </p:nvSpPr>
          <p:spPr>
            <a:xfrm>
              <a:off x="2413360" y="4952977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1146491D-9664-4331-93F4-32A055FB2565}"/>
                </a:ext>
              </a:extLst>
            </p:cNvPr>
            <p:cNvSpPr/>
            <p:nvPr/>
          </p:nvSpPr>
          <p:spPr>
            <a:xfrm>
              <a:off x="2297758" y="4415865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69246850-2365-4C12-9ADA-AA19D4848D10}"/>
                </a:ext>
              </a:extLst>
            </p:cNvPr>
            <p:cNvSpPr/>
            <p:nvPr/>
          </p:nvSpPr>
          <p:spPr>
            <a:xfrm>
              <a:off x="1626218" y="5200079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A87EF14-0755-4634-BACE-C6032A879E72}"/>
                </a:ext>
              </a:extLst>
            </p:cNvPr>
            <p:cNvSpPr/>
            <p:nvPr/>
          </p:nvSpPr>
          <p:spPr>
            <a:xfrm>
              <a:off x="2734903" y="4351042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6DE355-23D7-40F8-9A9F-1CB6E2BA5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412" y="4307700"/>
              <a:ext cx="1268890" cy="1091151"/>
            </a:xfrm>
            <a:prstGeom prst="line">
              <a:avLst/>
            </a:prstGeom>
            <a:ln w="1905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6BAB3BD-61AB-4D8D-928F-F8FDD728D859}"/>
              </a:ext>
            </a:extLst>
          </p:cNvPr>
          <p:cNvGrpSpPr/>
          <p:nvPr/>
        </p:nvGrpSpPr>
        <p:grpSpPr>
          <a:xfrm>
            <a:off x="9486279" y="751739"/>
            <a:ext cx="1523328" cy="1322773"/>
            <a:chOff x="3087457" y="910146"/>
            <a:chExt cx="1523328" cy="132277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8C89CA-9C9F-40D1-A623-BA673C424CFE}"/>
                </a:ext>
              </a:extLst>
            </p:cNvPr>
            <p:cNvCxnSpPr/>
            <p:nvPr/>
          </p:nvCxnSpPr>
          <p:spPr>
            <a:xfrm>
              <a:off x="3087457" y="910146"/>
              <a:ext cx="0" cy="1322773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46DDD32-619B-4653-AC7A-F715C06B5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8935" y="2232919"/>
              <a:ext cx="1521850" cy="0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D68E936-3122-4773-8D6F-3B686C1C649A}"/>
                </a:ext>
              </a:extLst>
            </p:cNvPr>
            <p:cNvCxnSpPr/>
            <p:nvPr/>
          </p:nvCxnSpPr>
          <p:spPr>
            <a:xfrm flipV="1">
              <a:off x="3087457" y="1284051"/>
              <a:ext cx="424228" cy="428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784FA0B-393D-4486-871F-BB52D8D6BC73}"/>
                </a:ext>
              </a:extLst>
            </p:cNvPr>
            <p:cNvCxnSpPr/>
            <p:nvPr/>
          </p:nvCxnSpPr>
          <p:spPr>
            <a:xfrm>
              <a:off x="3511685" y="1284051"/>
              <a:ext cx="437745" cy="682059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853B2D-B4F3-4973-86CA-DCC2DEA1B3DC}"/>
                </a:ext>
              </a:extLst>
            </p:cNvPr>
            <p:cNvCxnSpPr/>
            <p:nvPr/>
          </p:nvCxnSpPr>
          <p:spPr>
            <a:xfrm flipV="1">
              <a:off x="3949430" y="1011677"/>
              <a:ext cx="564204" cy="954433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46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009B12-5774-4CF3-9733-75AA6E82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77" y="891715"/>
            <a:ext cx="7643181" cy="57967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D77BB9-3565-462B-A140-E3786450D7F4}"/>
              </a:ext>
            </a:extLst>
          </p:cNvPr>
          <p:cNvSpPr txBox="1">
            <a:spLocks/>
          </p:cNvSpPr>
          <p:nvPr/>
        </p:nvSpPr>
        <p:spPr>
          <a:xfrm>
            <a:off x="838200" y="1413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Happiness Heatmap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CB93BA-3B1E-40C7-BCF5-4B7BACC8AD05}"/>
              </a:ext>
            </a:extLst>
          </p:cNvPr>
          <p:cNvSpPr/>
          <p:nvPr/>
        </p:nvSpPr>
        <p:spPr>
          <a:xfrm>
            <a:off x="6783201" y="6060242"/>
            <a:ext cx="2130641" cy="43263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49000">
                <a:srgbClr val="00B050"/>
              </a:gs>
              <a:gs pos="100000">
                <a:srgbClr val="00206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B7FFB-1779-4887-A56E-529538C282AD}"/>
              </a:ext>
            </a:extLst>
          </p:cNvPr>
          <p:cNvSpPr/>
          <p:nvPr/>
        </p:nvSpPr>
        <p:spPr>
          <a:xfrm>
            <a:off x="6783201" y="6159826"/>
            <a:ext cx="2130641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High</a:t>
            </a:r>
            <a:r>
              <a:rPr lang="en-US" sz="1400" b="1" dirty="0"/>
              <a:t>                             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45299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416C49-8A8F-425A-ADE1-B2741448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29" y="1027906"/>
            <a:ext cx="7527124" cy="572082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F02B45A-5E34-48CF-AC0D-7FD179C993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Suicide Rates</a:t>
            </a:r>
          </a:p>
        </p:txBody>
      </p:sp>
    </p:spTree>
    <p:extLst>
      <p:ext uri="{BB962C8B-B14F-4D97-AF65-F5344CB8AC3E}">
        <p14:creationId xmlns:p14="http://schemas.microsoft.com/office/powerpoint/2010/main" val="381161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2BDD49-A999-4A84-B44B-03BCCEADA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04532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C6E065-5771-4DFB-855E-44246D91B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1504533"/>
            <a:ext cx="5487650" cy="3658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0D1A4B-52F6-441A-8F64-0E8F20184CBA}"/>
              </a:ext>
            </a:extLst>
          </p:cNvPr>
          <p:cNvSpPr txBox="1"/>
          <p:nvPr/>
        </p:nvSpPr>
        <p:spPr>
          <a:xfrm>
            <a:off x="1384917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D9A78-3111-4B00-A209-70FC2AC4DF76}"/>
              </a:ext>
            </a:extLst>
          </p:cNvPr>
          <p:cNvSpPr txBox="1"/>
          <p:nvPr/>
        </p:nvSpPr>
        <p:spPr>
          <a:xfrm>
            <a:off x="7307802" y="568171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97317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308</Words>
  <Application>Microsoft Office PowerPoint</Application>
  <PresentationFormat>Widescreen</PresentationFormat>
  <Paragraphs>60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Motivation &amp; Summary</vt:lpstr>
      <vt:lpstr>Overview</vt:lpstr>
      <vt:lpstr>Data Sources</vt:lpstr>
      <vt:lpstr>Data Cleanup &amp; Exploration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Nguyen</dc:creator>
  <cp:lastModifiedBy>Fiona Nguyen</cp:lastModifiedBy>
  <cp:revision>36</cp:revision>
  <dcterms:created xsi:type="dcterms:W3CDTF">2019-04-25T22:26:05Z</dcterms:created>
  <dcterms:modified xsi:type="dcterms:W3CDTF">2019-04-27T12:03:02Z</dcterms:modified>
</cp:coreProperties>
</file>