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3" r:id="rId7"/>
  </p:sldIdLst>
  <p:sldSz cx="10972800" cy="14630400"/>
  <p:notesSz cx="6858000" cy="9144000"/>
  <p:embeddedFontLst>
    <p:embeddedFont>
      <p:font typeface="Open Sans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T Sans Narrow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4514A3-F622-4A07-9D26-6446BCCACB49}">
  <a:tblStyle styleId="{E34514A3-F622-4A07-9D26-6446BCCACB4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2" d="100"/>
          <a:sy n="32" d="100"/>
        </p:scale>
        <p:origin x="1929" y="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19816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950569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975284" algn="l" defTabSz="1950569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950569" algn="l" defTabSz="1950569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2925853" algn="l" defTabSz="1950569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3901138" algn="l" defTabSz="1950569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4876422" algn="l" defTabSz="1950569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5851706" algn="l" defTabSz="1950569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6826991" algn="l" defTabSz="1950569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7802275" algn="l" defTabSz="1950569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41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49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50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72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65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23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61" y="7315627"/>
            <a:ext cx="10972800" cy="7314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7"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74042" y="2317653"/>
            <a:ext cx="10285560" cy="267946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166951" y="13264259"/>
            <a:ext cx="658440" cy="11195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0166951" y="13264259"/>
            <a:ext cx="658440" cy="11195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90" y="14352213"/>
            <a:ext cx="10972800" cy="2781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7"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74040" y="1265849"/>
            <a:ext cx="10224720" cy="20121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74040" y="3601991"/>
            <a:ext cx="10224720" cy="939434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0166951" y="13264259"/>
            <a:ext cx="658440" cy="11195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74040" y="1265849"/>
            <a:ext cx="10224720" cy="20121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74042" y="3601564"/>
            <a:ext cx="4799880" cy="939434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5798882" y="3601564"/>
            <a:ext cx="4799880" cy="939434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166951" y="13264259"/>
            <a:ext cx="658440" cy="11195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74040" y="1265849"/>
            <a:ext cx="10224720" cy="20121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0166951" y="13264259"/>
            <a:ext cx="658440" cy="11195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74040" y="1580373"/>
            <a:ext cx="3369600" cy="214954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74040" y="3952640"/>
            <a:ext cx="3369600" cy="904362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166951" y="13264259"/>
            <a:ext cx="658440" cy="11195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88301" y="1497174"/>
            <a:ext cx="6736320" cy="1163605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0166951" y="13264259"/>
            <a:ext cx="658440" cy="11195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5486400" y="0"/>
            <a:ext cx="5486400" cy="146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7"/>
          </a:p>
        </p:txBody>
      </p:sp>
      <p:cxnSp>
        <p:nvCxnSpPr>
          <p:cNvPr id="47" name="Shape 47"/>
          <p:cNvCxnSpPr/>
          <p:nvPr/>
        </p:nvCxnSpPr>
        <p:spPr>
          <a:xfrm>
            <a:off x="6035610" y="12787200"/>
            <a:ext cx="56196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8600" y="2957297"/>
            <a:ext cx="4854240" cy="476672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318600" y="7756444"/>
            <a:ext cx="4854240" cy="35131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5927400" y="2059947"/>
            <a:ext cx="4604400" cy="1051050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0166951" y="13264259"/>
            <a:ext cx="658440" cy="11195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74040" y="12034063"/>
            <a:ext cx="7198560" cy="170325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166951" y="13264259"/>
            <a:ext cx="658440" cy="11195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90" y="14352213"/>
            <a:ext cx="10972800" cy="2781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7"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74040" y="3711574"/>
            <a:ext cx="10224720" cy="437589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7332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7332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7332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7332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7332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7332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7332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7332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7332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74040" y="8520960"/>
            <a:ext cx="10224720" cy="304810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166951" y="13264259"/>
            <a:ext cx="658440" cy="11195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74040" y="1265849"/>
            <a:ext cx="10224720" cy="201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74040" y="3601991"/>
            <a:ext cx="10224720" cy="93943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0166951" y="13264259"/>
            <a:ext cx="658440" cy="1119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333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 algn="r"/>
              <a:t>‹#›</a:t>
            </a:fld>
            <a:endParaRPr lang="en" sz="1333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852955" y="268980"/>
            <a:ext cx="11360800" cy="943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6000" dirty="0"/>
              <a:t>Feature Selection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5551" y="10961649"/>
            <a:ext cx="9121698" cy="4140817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We started with a correlation matrix.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Many positive and negative covariances, need for feature selection.</a:t>
            </a:r>
          </a:p>
          <a:p>
            <a:endParaRPr dirty="0"/>
          </a:p>
          <a:p>
            <a:endParaRPr dirty="0"/>
          </a:p>
          <a:p>
            <a:r>
              <a:rPr lang="en" dirty="0"/>
              <a:t>    </a:t>
            </a:r>
          </a:p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2363409" y="10103821"/>
            <a:ext cx="731600" cy="524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/>
              <a:t>1</a:t>
            </a:fld>
            <a:endParaRPr lang="en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1133" t="9465" r="13673" b="-1631"/>
          <a:stretch/>
        </p:blipFill>
        <p:spPr>
          <a:xfrm>
            <a:off x="0" y="1839946"/>
            <a:ext cx="10972800" cy="870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842956" y="301577"/>
            <a:ext cx="11360800" cy="943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6000" dirty="0"/>
              <a:t>Variable selection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903249" y="1839951"/>
            <a:ext cx="9143999" cy="4258944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685776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3200" dirty="0"/>
              <a:t>RFE(recursive feature elimination): Select features by recursively considering smaller sets of features, features with smaller weights are pruned from the current set features. </a:t>
            </a:r>
          </a:p>
          <a:p>
            <a:pPr marL="685776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3200" dirty="0"/>
              <a:t>Pyth(pythagorean winning percentage): Derived from (AdjO^11.5)/(AdjO^11.5+AdjD^11.5)</a:t>
            </a:r>
          </a:p>
          <a:p>
            <a:pPr marL="685776" indent="-38099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3200" dirty="0"/>
              <a:t>Independent variable: Team1_pyth, Team2_pyth, Team1_rpi, </a:t>
            </a:r>
            <a:r>
              <a:rPr lang="en" sz="3200" dirty="0" smtClean="0"/>
              <a:t>Team2_rpi</a:t>
            </a:r>
          </a:p>
          <a:p>
            <a:pPr marL="685776" indent="-38099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3200" dirty="0" smtClean="0"/>
              <a:t>Dependent </a:t>
            </a:r>
            <a:r>
              <a:rPr lang="en" sz="3200" dirty="0"/>
              <a:t>variable: Result</a:t>
            </a:r>
          </a:p>
          <a:p>
            <a:pPr>
              <a:buClr>
                <a:schemeClr val="dk1"/>
              </a:buClr>
              <a:buSzPct val="91666"/>
            </a:pPr>
            <a:endParaRPr sz="1600" dirty="0">
              <a:solidFill>
                <a:schemeClr val="dk1"/>
              </a:solidFill>
              <a:highlight>
                <a:srgbClr val="F2FAFD"/>
              </a:highlight>
            </a:endParaRPr>
          </a:p>
          <a:p>
            <a:pPr>
              <a:buClr>
                <a:schemeClr val="dk1"/>
              </a:buClr>
              <a:buSzPct val="91666"/>
            </a:pPr>
            <a:endParaRPr sz="1600" dirty="0">
              <a:solidFill>
                <a:schemeClr val="dk1"/>
              </a:solidFill>
              <a:highlight>
                <a:srgbClr val="F2FAFD"/>
              </a:highlight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2363409" y="10103821"/>
            <a:ext cx="731600" cy="524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/>
              <a:t>2</a:t>
            </a:fld>
            <a:endParaRPr lang="en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828088" y="286708"/>
            <a:ext cx="11360800" cy="943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6000" dirty="0"/>
              <a:t>Model Selection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2363409" y="10103821"/>
            <a:ext cx="731600" cy="524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/>
              <a:t>3</a:t>
            </a:fld>
            <a:endParaRPr lang="en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25551" y="1862253"/>
            <a:ext cx="9144000" cy="1571537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3200" dirty="0"/>
              <a:t>Accuracy and Log loss for training dataset (2002 - 2015 season)</a:t>
            </a:r>
          </a:p>
          <a:p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84313"/>
              </p:ext>
            </p:extLst>
          </p:nvPr>
        </p:nvGraphicFramePr>
        <p:xfrm>
          <a:off x="925550" y="3691052"/>
          <a:ext cx="9144000" cy="7237958"/>
        </p:xfrm>
        <a:graphic>
          <a:graphicData uri="http://schemas.openxmlformats.org/drawingml/2006/table">
            <a:tbl>
              <a:tblPr>
                <a:tableStyleId>{E34514A3-F622-4A07-9D26-6446BCCACB49}</a:tableStyleId>
              </a:tblPr>
              <a:tblGrid>
                <a:gridCol w="4547552"/>
                <a:gridCol w="2298224"/>
                <a:gridCol w="2298224"/>
              </a:tblGrid>
              <a:tr h="1033994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Model </a:t>
                      </a:r>
                      <a:endParaRPr lang="en-US" sz="3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US" sz="32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Log loss</a:t>
                      </a:r>
                      <a:endParaRPr lang="en-US" sz="32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</a:tr>
              <a:tr h="1033994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 nearest neighbors</a:t>
                      </a:r>
                      <a:endParaRPr lang="en-US" sz="3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79.17%</a:t>
                      </a:r>
                      <a:endParaRPr lang="en-US" sz="32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0.1965</a:t>
                      </a:r>
                      <a:endParaRPr lang="en-US" sz="32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</a:tr>
              <a:tr h="1033994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Naive Bayes</a:t>
                      </a:r>
                      <a:endParaRPr lang="en-US" sz="3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80.00%</a:t>
                      </a:r>
                      <a:endParaRPr lang="en-US" sz="32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0.2336</a:t>
                      </a:r>
                      <a:endParaRPr lang="en-US" sz="32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</a:tr>
              <a:tr h="1033994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Decision Tree</a:t>
                      </a:r>
                      <a:endParaRPr lang="en-US" sz="3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74.17%</a:t>
                      </a:r>
                      <a:endParaRPr lang="en-US" sz="3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0.1421</a:t>
                      </a:r>
                      <a:endParaRPr lang="en-US" sz="32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</a:tr>
              <a:tr h="1033994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US" sz="3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77.10%</a:t>
                      </a:r>
                      <a:endParaRPr lang="en-US" sz="3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0.2439</a:t>
                      </a:r>
                      <a:endParaRPr lang="en-US" sz="32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</a:tr>
              <a:tr h="1033994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Random Forest</a:t>
                      </a:r>
                      <a:endParaRPr lang="en-US" sz="3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78.33%</a:t>
                      </a:r>
                      <a:endParaRPr lang="en-US" sz="3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0.1065</a:t>
                      </a:r>
                      <a:endParaRPr lang="en-US" sz="32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</a:tr>
              <a:tr h="1033994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Bag Classifier</a:t>
                      </a:r>
                      <a:endParaRPr lang="en-US" sz="3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76.25%</a:t>
                      </a:r>
                      <a:endParaRPr lang="en-US" sz="3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0.1847</a:t>
                      </a:r>
                      <a:endParaRPr lang="en-US" sz="3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747" marR="7716" marT="7716" marB="0" anchor="b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836800" y="301576"/>
            <a:ext cx="11360800" cy="943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6000" dirty="0"/>
              <a:t>Model Selection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92608" y="1273023"/>
            <a:ext cx="9799245" cy="32875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761986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800" dirty="0"/>
              <a:t>Area under the Curve of ROC (AUC ROC)</a:t>
            </a:r>
          </a:p>
          <a:p>
            <a:pPr marL="761986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800" dirty="0"/>
              <a:t>We use AUC to select the model that performs best on training data</a:t>
            </a:r>
            <a:r>
              <a:rPr lang="en" dirty="0"/>
              <a:t>.</a:t>
            </a:r>
          </a:p>
          <a:p>
            <a:pPr>
              <a:lnSpc>
                <a:spcPct val="200000"/>
              </a:lnSpc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2363409" y="10103821"/>
            <a:ext cx="731600" cy="524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/>
              <a:t>4</a:t>
            </a:fld>
            <a:endParaRPr lang="en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261" y="3574082"/>
            <a:ext cx="8786592" cy="506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061" y="8635303"/>
            <a:ext cx="7681553" cy="4733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857824" y="271336"/>
            <a:ext cx="11360800" cy="943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6000" dirty="0"/>
              <a:t>Model </a:t>
            </a:r>
            <a:r>
              <a:rPr lang="en" sz="6000" dirty="0" smtClean="0"/>
              <a:t>Performance</a:t>
            </a:r>
            <a:br>
              <a:rPr lang="en" sz="6000" dirty="0" smtClean="0"/>
            </a:br>
            <a:r>
              <a:rPr lang="en" sz="6000" dirty="0" smtClean="0"/>
              <a:t>                 -</a:t>
            </a:r>
            <a:r>
              <a:rPr lang="en" sz="6000" dirty="0"/>
              <a:t>2016 Prediction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2363409" y="10103821"/>
            <a:ext cx="731600" cy="524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/>
              <a:t>5</a:t>
            </a:fld>
            <a:endParaRPr lang="en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823" y="2838751"/>
            <a:ext cx="7286177" cy="506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593" y="8259248"/>
            <a:ext cx="6438880" cy="513943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885372" y="13599887"/>
            <a:ext cx="9143999" cy="68322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The data of 2016 March Madness is collected before March 26.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921088" y="2787877"/>
            <a:ext cx="3253438" cy="89317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800" dirty="0"/>
              <a:t>Log </a:t>
            </a:r>
            <a:r>
              <a:rPr lang="en" sz="2800" dirty="0" smtClean="0"/>
              <a:t>loss per day</a:t>
            </a:r>
            <a:endParaRPr lang="en" dirty="0"/>
          </a:p>
        </p:txBody>
      </p:sp>
      <p:sp>
        <p:nvSpPr>
          <p:cNvPr id="8" name="Shape 116"/>
          <p:cNvSpPr txBox="1">
            <a:spLocks/>
          </p:cNvSpPr>
          <p:nvPr/>
        </p:nvSpPr>
        <p:spPr>
          <a:xfrm>
            <a:off x="3803855" y="8086704"/>
            <a:ext cx="3253438" cy="89317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67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67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67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67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67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67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67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67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 sz="2800" dirty="0" smtClean="0"/>
              <a:t>Accuracy per day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58" y="2992584"/>
            <a:ext cx="8182138" cy="764084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857824" y="271840"/>
            <a:ext cx="11360800" cy="943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6000" dirty="0"/>
              <a:t>Model Evaluation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03504" y="1215040"/>
            <a:ext cx="10053412" cy="440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800" dirty="0"/>
              <a:t>Area under the Curve of ROC (AUC ROC) of each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800" dirty="0"/>
              <a:t>Among the six models we used, the logistic regression model performs the best.</a:t>
            </a:r>
          </a:p>
          <a:p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11759904" y="9904933"/>
            <a:ext cx="979132" cy="812975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/>
              <a:t>6</a:t>
            </a:fld>
            <a:endParaRPr lang="en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034" y="10705444"/>
            <a:ext cx="8122286" cy="356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208</Words>
  <Application>Microsoft Office PowerPoint</Application>
  <PresentationFormat>Custom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Open Sans</vt:lpstr>
      <vt:lpstr>Calibri</vt:lpstr>
      <vt:lpstr>Arial</vt:lpstr>
      <vt:lpstr>PT Sans Narrow</vt:lpstr>
      <vt:lpstr>tropic</vt:lpstr>
      <vt:lpstr>Feature Selection</vt:lpstr>
      <vt:lpstr>Variable selection</vt:lpstr>
      <vt:lpstr>Model Selection</vt:lpstr>
      <vt:lpstr>Model Selection</vt:lpstr>
      <vt:lpstr>Model Performance                  -2016 Prediction</vt:lpstr>
      <vt:lpstr>Model 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Yichen Wang</dc:creator>
  <cp:lastModifiedBy>Yichen Wang</cp:lastModifiedBy>
  <cp:revision>10</cp:revision>
  <dcterms:modified xsi:type="dcterms:W3CDTF">2016-04-01T03:45:08Z</dcterms:modified>
</cp:coreProperties>
</file>