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2" r:id="rId23"/>
    <p:sldId id="275" r:id="rId24"/>
    <p:sldId id="285" r:id="rId25"/>
    <p:sldId id="276" r:id="rId26"/>
    <p:sldId id="277" r:id="rId27"/>
    <p:sldId id="278" r:id="rId28"/>
    <p:sldId id="284" r:id="rId29"/>
  </p:sldIdLst>
  <p:sldSz cx="9144000" cy="5143500" type="screen16x9"/>
  <p:notesSz cx="6858000" cy="9144000"/>
  <p:embeddedFontLst>
    <p:embeddedFont>
      <p:font typeface="Economica" charset="0"/>
      <p:regular r:id="rId31"/>
      <p:bold r:id="rId32"/>
      <p:italic r:id="rId33"/>
      <p:boldItalic r:id="rId34"/>
    </p:embeddedFont>
    <p:embeddedFont>
      <p:font typeface="Open Sans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38" y="-730"/>
      </p:cViewPr>
      <p:guideLst>
        <p:guide orient="horz" pos="372"/>
        <p:guide orient="horz" pos="852"/>
        <p:guide pos="1968"/>
        <p:guide pos="547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C2656-F419-41AB-A22E-D379F5E937B1}" type="doc">
      <dgm:prSet loTypeId="urn:microsoft.com/office/officeart/2009/3/layout/StepUp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1DC04A-6A62-4C3F-8477-07E7CB8F3862}">
      <dgm:prSet phldrT="[文本]" custT="1"/>
      <dgm:spPr/>
      <dgm:t>
        <a:bodyPr/>
        <a:lstStyle/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rPr>
            <a:t>75 </a:t>
          </a:r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Data scientist </a:t>
          </a:r>
        </a:p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screen name as unique identifier</a:t>
          </a:r>
        </a:p>
        <a:p>
          <a:pPr rtl="0"/>
          <a:endParaRPr lang="en" sz="1400" b="0" i="0" u="none" strike="noStrike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  <a:p>
          <a:pPr rtl="0"/>
          <a:endParaRPr lang="en" sz="1400" b="0" i="0" u="none" strike="noStrike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  <a:p>
          <a:pPr rtl="0"/>
          <a:endParaRPr lang="en" sz="1400" b="0" i="0" u="none" strike="noStrike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</dgm:t>
    </dgm:pt>
    <dgm:pt modelId="{343BFA39-DF3B-4DA7-BB50-EB8AE10D4A7E}" type="parTrans" cxnId="{AE3782E4-6BB8-4ACC-A1F5-400527A87BBF}">
      <dgm:prSet/>
      <dgm:spPr/>
      <dgm:t>
        <a:bodyPr/>
        <a:lstStyle/>
        <a:p>
          <a:endParaRPr lang="en-US"/>
        </a:p>
      </dgm:t>
    </dgm:pt>
    <dgm:pt modelId="{D2C5C207-2EDA-4FBA-9B42-CE1DB0936050}" type="sibTrans" cxnId="{AE3782E4-6BB8-4ACC-A1F5-400527A87BBF}">
      <dgm:prSet/>
      <dgm:spPr/>
      <dgm:t>
        <a:bodyPr/>
        <a:lstStyle/>
        <a:p>
          <a:endParaRPr lang="en-US"/>
        </a:p>
      </dgm:t>
    </dgm:pt>
    <dgm:pt modelId="{2566D34B-A637-48F2-8EFD-87EB6F13F4B5}">
      <dgm:prSet phldrT="[文本]" custT="1"/>
      <dgm:spPr/>
      <dgm:t>
        <a:bodyPr/>
        <a:lstStyle/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Data scientist =&gt; followers(1:M) </a:t>
          </a:r>
        </a:p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2,500 on average</a:t>
          </a:r>
        </a:p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181,694 records</a:t>
          </a:r>
        </a:p>
        <a:p>
          <a:pPr rtl="0"/>
          <a:endParaRPr lang="en" sz="2000" b="0" i="0" u="none" strike="noStrike" cap="none" baseline="0" dirty="0" smtClean="0">
            <a:solidFill>
              <a:schemeClr val="dk1"/>
            </a:solidFill>
            <a:latin typeface="+mj-lt"/>
            <a:cs typeface="Arial"/>
            <a:sym typeface="Arial"/>
            <a:rtl val="0"/>
          </a:endParaRPr>
        </a:p>
      </dgm:t>
    </dgm:pt>
    <dgm:pt modelId="{66AD4AD6-23E8-4078-9F31-EA54CB9AC3E6}" type="parTrans" cxnId="{F6444CFA-E2E2-40B3-8F5C-6AF8EF03BD5F}">
      <dgm:prSet/>
      <dgm:spPr/>
      <dgm:t>
        <a:bodyPr/>
        <a:lstStyle/>
        <a:p>
          <a:endParaRPr lang="en-US"/>
        </a:p>
      </dgm:t>
    </dgm:pt>
    <dgm:pt modelId="{C0E330D5-B687-47B8-8786-52F47B871637}" type="sibTrans" cxnId="{F6444CFA-E2E2-40B3-8F5C-6AF8EF03BD5F}">
      <dgm:prSet/>
      <dgm:spPr/>
      <dgm:t>
        <a:bodyPr/>
        <a:lstStyle/>
        <a:p>
          <a:endParaRPr lang="en-US"/>
        </a:p>
      </dgm:t>
    </dgm:pt>
    <dgm:pt modelId="{30EE124F-1F1D-4BAF-8DFD-D8D9E5198060}">
      <dgm:prSet phldrT="[文本]" custT="1"/>
      <dgm:spPr/>
      <dgm:t>
        <a:bodyPr/>
        <a:lstStyle/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Top 10 betweenness data scientist</a:t>
          </a:r>
        </a:p>
      </dgm:t>
    </dgm:pt>
    <dgm:pt modelId="{A721516F-7E38-4D16-AA5D-1F93BF3BEA6C}" type="parTrans" cxnId="{503EB5BC-9425-4940-B823-30DC3B7AEE99}">
      <dgm:prSet/>
      <dgm:spPr/>
      <dgm:t>
        <a:bodyPr/>
        <a:lstStyle/>
        <a:p>
          <a:endParaRPr lang="en-US"/>
        </a:p>
      </dgm:t>
    </dgm:pt>
    <dgm:pt modelId="{26BD252D-36EA-4D30-BFCC-795827C96D1F}" type="sibTrans" cxnId="{503EB5BC-9425-4940-B823-30DC3B7AEE99}">
      <dgm:prSet/>
      <dgm:spPr/>
      <dgm:t>
        <a:bodyPr/>
        <a:lstStyle/>
        <a:p>
          <a:endParaRPr lang="en-US"/>
        </a:p>
      </dgm:t>
    </dgm:pt>
    <dgm:pt modelId="{1593387B-3032-4944-B0F7-8CA1A9387075}">
      <dgm:prSet phldrT="[文本]" custT="1"/>
      <dgm:spPr/>
      <dgm:t>
        <a:bodyPr/>
        <a:lstStyle/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Top 10, Bottom 10 scientist in pagerank</a:t>
          </a:r>
        </a:p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763 records </a:t>
          </a:r>
        </a:p>
        <a:p>
          <a:pPr rtl="0"/>
          <a:r>
            <a:rPr lang="en" sz="2000" b="0" i="0" u="none" strike="noStrike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297 records</a:t>
          </a:r>
        </a:p>
        <a:p>
          <a:pPr rtl="0"/>
          <a:endParaRPr lang="en" sz="1400" b="0" i="0" u="none" strike="noStrike" cap="none" baseline="0" dirty="0" smtClean="0">
            <a:solidFill>
              <a:srgbClr val="000000"/>
            </a:solidFill>
            <a:latin typeface="+mj-lt"/>
            <a:ea typeface="Arial"/>
            <a:cs typeface="Arial"/>
            <a:sym typeface="Arial"/>
            <a:rtl val="0"/>
          </a:endParaRPr>
        </a:p>
        <a:p>
          <a:pPr rtl="0"/>
          <a:endParaRPr lang="en-US" sz="1400" b="0" dirty="0">
            <a:latin typeface="+mj-lt"/>
          </a:endParaRPr>
        </a:p>
      </dgm:t>
    </dgm:pt>
    <dgm:pt modelId="{B161DB47-ABB7-4011-A5F7-C29E75923E15}" type="parTrans" cxnId="{0C084A84-B27C-4B19-848E-148073ACD8B3}">
      <dgm:prSet/>
      <dgm:spPr/>
      <dgm:t>
        <a:bodyPr/>
        <a:lstStyle/>
        <a:p>
          <a:endParaRPr lang="en-US"/>
        </a:p>
      </dgm:t>
    </dgm:pt>
    <dgm:pt modelId="{C7844459-8ACB-474E-968E-63FDEBD77031}" type="sibTrans" cxnId="{0C084A84-B27C-4B19-848E-148073ACD8B3}">
      <dgm:prSet/>
      <dgm:spPr/>
      <dgm:t>
        <a:bodyPr/>
        <a:lstStyle/>
        <a:p>
          <a:endParaRPr lang="en-US"/>
        </a:p>
      </dgm:t>
    </dgm:pt>
    <dgm:pt modelId="{7882E3C1-E1F3-4B81-A6B5-0BB57BF649B2}" type="pres">
      <dgm:prSet presAssocID="{6D1C2656-F419-41AB-A22E-D379F5E937B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E85698F-BEF4-4CFD-82FE-527C68DE8AF5}" type="pres">
      <dgm:prSet presAssocID="{251DC04A-6A62-4C3F-8477-07E7CB8F3862}" presName="composite" presStyleCnt="0"/>
      <dgm:spPr/>
    </dgm:pt>
    <dgm:pt modelId="{AD7897A4-74C1-4D67-B87A-80105CE70F85}" type="pres">
      <dgm:prSet presAssocID="{251DC04A-6A62-4C3F-8477-07E7CB8F3862}" presName="LShape" presStyleLbl="alignNode1" presStyleIdx="0" presStyleCnt="7"/>
      <dgm:spPr/>
    </dgm:pt>
    <dgm:pt modelId="{064BD397-6C32-4B9D-B0AB-BC45CE94A731}" type="pres">
      <dgm:prSet presAssocID="{251DC04A-6A62-4C3F-8477-07E7CB8F3862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B6077-F90D-490F-8E3A-13CB381E13D6}" type="pres">
      <dgm:prSet presAssocID="{251DC04A-6A62-4C3F-8477-07E7CB8F3862}" presName="Triangle" presStyleLbl="alignNode1" presStyleIdx="1" presStyleCnt="7"/>
      <dgm:spPr/>
    </dgm:pt>
    <dgm:pt modelId="{D3C224BE-1AF9-4A65-B197-DAD702B30919}" type="pres">
      <dgm:prSet presAssocID="{D2C5C207-2EDA-4FBA-9B42-CE1DB0936050}" presName="sibTrans" presStyleCnt="0"/>
      <dgm:spPr/>
    </dgm:pt>
    <dgm:pt modelId="{C66F9F5A-5B1F-4D95-BB9F-92CD948DEA88}" type="pres">
      <dgm:prSet presAssocID="{D2C5C207-2EDA-4FBA-9B42-CE1DB0936050}" presName="space" presStyleCnt="0"/>
      <dgm:spPr/>
    </dgm:pt>
    <dgm:pt modelId="{BE195C26-A5C5-4173-BE45-6AA9ABE3BCC5}" type="pres">
      <dgm:prSet presAssocID="{2566D34B-A637-48F2-8EFD-87EB6F13F4B5}" presName="composite" presStyleCnt="0"/>
      <dgm:spPr/>
    </dgm:pt>
    <dgm:pt modelId="{96823891-9BD1-4C0F-BB65-7F6CA6221A65}" type="pres">
      <dgm:prSet presAssocID="{2566D34B-A637-48F2-8EFD-87EB6F13F4B5}" presName="LShape" presStyleLbl="alignNode1" presStyleIdx="2" presStyleCnt="7"/>
      <dgm:spPr/>
    </dgm:pt>
    <dgm:pt modelId="{7DC6EFB4-5086-4678-9AD8-1A4640D70BA6}" type="pres">
      <dgm:prSet presAssocID="{2566D34B-A637-48F2-8EFD-87EB6F13F4B5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03034-5C2A-44E0-A43C-2792E0AD26D5}" type="pres">
      <dgm:prSet presAssocID="{2566D34B-A637-48F2-8EFD-87EB6F13F4B5}" presName="Triangle" presStyleLbl="alignNode1" presStyleIdx="3" presStyleCnt="7"/>
      <dgm:spPr/>
    </dgm:pt>
    <dgm:pt modelId="{2E3A729C-98C8-4C06-BBC2-71714E214DCA}" type="pres">
      <dgm:prSet presAssocID="{C0E330D5-B687-47B8-8786-52F47B871637}" presName="sibTrans" presStyleCnt="0"/>
      <dgm:spPr/>
    </dgm:pt>
    <dgm:pt modelId="{1B282245-AFF3-425A-A6EB-7148D1729A04}" type="pres">
      <dgm:prSet presAssocID="{C0E330D5-B687-47B8-8786-52F47B871637}" presName="space" presStyleCnt="0"/>
      <dgm:spPr/>
    </dgm:pt>
    <dgm:pt modelId="{195461ED-BE11-4F05-8E94-1D767BAC466E}" type="pres">
      <dgm:prSet presAssocID="{30EE124F-1F1D-4BAF-8DFD-D8D9E5198060}" presName="composite" presStyleCnt="0"/>
      <dgm:spPr/>
    </dgm:pt>
    <dgm:pt modelId="{58EFA0DA-9BF2-4C5C-9397-6A0BD1AE99FE}" type="pres">
      <dgm:prSet presAssocID="{30EE124F-1F1D-4BAF-8DFD-D8D9E5198060}" presName="LShape" presStyleLbl="alignNode1" presStyleIdx="4" presStyleCnt="7"/>
      <dgm:spPr/>
    </dgm:pt>
    <dgm:pt modelId="{B3B7DB59-E46A-4D9D-A5AD-2C4F050C8838}" type="pres">
      <dgm:prSet presAssocID="{30EE124F-1F1D-4BAF-8DFD-D8D9E519806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21EFB-D990-422E-8FD3-2AF214C45A5C}" type="pres">
      <dgm:prSet presAssocID="{30EE124F-1F1D-4BAF-8DFD-D8D9E5198060}" presName="Triangle" presStyleLbl="alignNode1" presStyleIdx="5" presStyleCnt="7"/>
      <dgm:spPr/>
    </dgm:pt>
    <dgm:pt modelId="{44CC55D3-AD96-49CD-8CCB-436729A2532C}" type="pres">
      <dgm:prSet presAssocID="{26BD252D-36EA-4D30-BFCC-795827C96D1F}" presName="sibTrans" presStyleCnt="0"/>
      <dgm:spPr/>
    </dgm:pt>
    <dgm:pt modelId="{3E32AB31-008B-4787-A567-5489C1EB87F5}" type="pres">
      <dgm:prSet presAssocID="{26BD252D-36EA-4D30-BFCC-795827C96D1F}" presName="space" presStyleCnt="0"/>
      <dgm:spPr/>
    </dgm:pt>
    <dgm:pt modelId="{23ED44AE-0A90-44DA-9F1B-E83D170416C9}" type="pres">
      <dgm:prSet presAssocID="{1593387B-3032-4944-B0F7-8CA1A9387075}" presName="composite" presStyleCnt="0"/>
      <dgm:spPr/>
    </dgm:pt>
    <dgm:pt modelId="{887240E3-D9CE-43B5-8DAD-D922B6ABFC53}" type="pres">
      <dgm:prSet presAssocID="{1593387B-3032-4944-B0F7-8CA1A9387075}" presName="LShape" presStyleLbl="alignNode1" presStyleIdx="6" presStyleCnt="7"/>
      <dgm:spPr/>
    </dgm:pt>
    <dgm:pt modelId="{5CB58B07-F8AC-494F-A359-9B6124CF48CC}" type="pres">
      <dgm:prSet presAssocID="{1593387B-3032-4944-B0F7-8CA1A938707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44CFA-E2E2-40B3-8F5C-6AF8EF03BD5F}" srcId="{6D1C2656-F419-41AB-A22E-D379F5E937B1}" destId="{2566D34B-A637-48F2-8EFD-87EB6F13F4B5}" srcOrd="1" destOrd="0" parTransId="{66AD4AD6-23E8-4078-9F31-EA54CB9AC3E6}" sibTransId="{C0E330D5-B687-47B8-8786-52F47B871637}"/>
    <dgm:cxn modelId="{0C084A84-B27C-4B19-848E-148073ACD8B3}" srcId="{6D1C2656-F419-41AB-A22E-D379F5E937B1}" destId="{1593387B-3032-4944-B0F7-8CA1A9387075}" srcOrd="3" destOrd="0" parTransId="{B161DB47-ABB7-4011-A5F7-C29E75923E15}" sibTransId="{C7844459-8ACB-474E-968E-63FDEBD77031}"/>
    <dgm:cxn modelId="{503EB5BC-9425-4940-B823-30DC3B7AEE99}" srcId="{6D1C2656-F419-41AB-A22E-D379F5E937B1}" destId="{30EE124F-1F1D-4BAF-8DFD-D8D9E5198060}" srcOrd="2" destOrd="0" parTransId="{A721516F-7E38-4D16-AA5D-1F93BF3BEA6C}" sibTransId="{26BD252D-36EA-4D30-BFCC-795827C96D1F}"/>
    <dgm:cxn modelId="{AF74E746-53AD-493B-8C93-ED5DCAE53891}" type="presOf" srcId="{251DC04A-6A62-4C3F-8477-07E7CB8F3862}" destId="{064BD397-6C32-4B9D-B0AB-BC45CE94A731}" srcOrd="0" destOrd="0" presId="urn:microsoft.com/office/officeart/2009/3/layout/StepUpProcess"/>
    <dgm:cxn modelId="{E1893843-988F-46DB-B45F-79F3ACAA1321}" type="presOf" srcId="{1593387B-3032-4944-B0F7-8CA1A9387075}" destId="{5CB58B07-F8AC-494F-A359-9B6124CF48CC}" srcOrd="0" destOrd="0" presId="urn:microsoft.com/office/officeart/2009/3/layout/StepUpProcess"/>
    <dgm:cxn modelId="{B2CC2CF6-00D1-43B0-8BD6-372E704B1782}" type="presOf" srcId="{2566D34B-A637-48F2-8EFD-87EB6F13F4B5}" destId="{7DC6EFB4-5086-4678-9AD8-1A4640D70BA6}" srcOrd="0" destOrd="0" presId="urn:microsoft.com/office/officeart/2009/3/layout/StepUpProcess"/>
    <dgm:cxn modelId="{4855ECDA-4546-414F-9F0F-A42B2419ED2F}" type="presOf" srcId="{30EE124F-1F1D-4BAF-8DFD-D8D9E5198060}" destId="{B3B7DB59-E46A-4D9D-A5AD-2C4F050C8838}" srcOrd="0" destOrd="0" presId="urn:microsoft.com/office/officeart/2009/3/layout/StepUpProcess"/>
    <dgm:cxn modelId="{0AE261B1-7D35-4E5B-8AAE-CF1CFBE039A5}" type="presOf" srcId="{6D1C2656-F419-41AB-A22E-D379F5E937B1}" destId="{7882E3C1-E1F3-4B81-A6B5-0BB57BF649B2}" srcOrd="0" destOrd="0" presId="urn:microsoft.com/office/officeart/2009/3/layout/StepUpProcess"/>
    <dgm:cxn modelId="{AE3782E4-6BB8-4ACC-A1F5-400527A87BBF}" srcId="{6D1C2656-F419-41AB-A22E-D379F5E937B1}" destId="{251DC04A-6A62-4C3F-8477-07E7CB8F3862}" srcOrd="0" destOrd="0" parTransId="{343BFA39-DF3B-4DA7-BB50-EB8AE10D4A7E}" sibTransId="{D2C5C207-2EDA-4FBA-9B42-CE1DB0936050}"/>
    <dgm:cxn modelId="{84A3FA0D-E380-40D6-8189-60FE0F6C99D1}" type="presParOf" srcId="{7882E3C1-E1F3-4B81-A6B5-0BB57BF649B2}" destId="{8E85698F-BEF4-4CFD-82FE-527C68DE8AF5}" srcOrd="0" destOrd="0" presId="urn:microsoft.com/office/officeart/2009/3/layout/StepUpProcess"/>
    <dgm:cxn modelId="{E53D8928-BE02-4946-A8B3-DD4B4A2918FB}" type="presParOf" srcId="{8E85698F-BEF4-4CFD-82FE-527C68DE8AF5}" destId="{AD7897A4-74C1-4D67-B87A-80105CE70F85}" srcOrd="0" destOrd="0" presId="urn:microsoft.com/office/officeart/2009/3/layout/StepUpProcess"/>
    <dgm:cxn modelId="{75ECE2C4-B28A-4DDF-875B-8E56D55F6744}" type="presParOf" srcId="{8E85698F-BEF4-4CFD-82FE-527C68DE8AF5}" destId="{064BD397-6C32-4B9D-B0AB-BC45CE94A731}" srcOrd="1" destOrd="0" presId="urn:microsoft.com/office/officeart/2009/3/layout/StepUpProcess"/>
    <dgm:cxn modelId="{4DCCEAE4-C761-4CBA-9822-44028473BAC0}" type="presParOf" srcId="{8E85698F-BEF4-4CFD-82FE-527C68DE8AF5}" destId="{CD3B6077-F90D-490F-8E3A-13CB381E13D6}" srcOrd="2" destOrd="0" presId="urn:microsoft.com/office/officeart/2009/3/layout/StepUpProcess"/>
    <dgm:cxn modelId="{E5589917-B77C-4145-875A-AB5FC6E2EBB3}" type="presParOf" srcId="{7882E3C1-E1F3-4B81-A6B5-0BB57BF649B2}" destId="{D3C224BE-1AF9-4A65-B197-DAD702B30919}" srcOrd="1" destOrd="0" presId="urn:microsoft.com/office/officeart/2009/3/layout/StepUpProcess"/>
    <dgm:cxn modelId="{FEF70156-AC6A-48D2-B8C3-A03A07CB5E5D}" type="presParOf" srcId="{D3C224BE-1AF9-4A65-B197-DAD702B30919}" destId="{C66F9F5A-5B1F-4D95-BB9F-92CD948DEA88}" srcOrd="0" destOrd="0" presId="urn:microsoft.com/office/officeart/2009/3/layout/StepUpProcess"/>
    <dgm:cxn modelId="{4807D4D4-839E-4355-9939-B4B6A5FD0EB4}" type="presParOf" srcId="{7882E3C1-E1F3-4B81-A6B5-0BB57BF649B2}" destId="{BE195C26-A5C5-4173-BE45-6AA9ABE3BCC5}" srcOrd="2" destOrd="0" presId="urn:microsoft.com/office/officeart/2009/3/layout/StepUpProcess"/>
    <dgm:cxn modelId="{34CB3ACD-3C39-4F55-A866-5CA1038FA74D}" type="presParOf" srcId="{BE195C26-A5C5-4173-BE45-6AA9ABE3BCC5}" destId="{96823891-9BD1-4C0F-BB65-7F6CA6221A65}" srcOrd="0" destOrd="0" presId="urn:microsoft.com/office/officeart/2009/3/layout/StepUpProcess"/>
    <dgm:cxn modelId="{E722FC53-EA6B-441F-9E54-D007A2DE6957}" type="presParOf" srcId="{BE195C26-A5C5-4173-BE45-6AA9ABE3BCC5}" destId="{7DC6EFB4-5086-4678-9AD8-1A4640D70BA6}" srcOrd="1" destOrd="0" presId="urn:microsoft.com/office/officeart/2009/3/layout/StepUpProcess"/>
    <dgm:cxn modelId="{697E8ABA-65EB-4B1A-AD43-641414BEB3D8}" type="presParOf" srcId="{BE195C26-A5C5-4173-BE45-6AA9ABE3BCC5}" destId="{F5F03034-5C2A-44E0-A43C-2792E0AD26D5}" srcOrd="2" destOrd="0" presId="urn:microsoft.com/office/officeart/2009/3/layout/StepUpProcess"/>
    <dgm:cxn modelId="{FDAD90EF-EA59-4F5C-BB6F-C8F869B34A5F}" type="presParOf" srcId="{7882E3C1-E1F3-4B81-A6B5-0BB57BF649B2}" destId="{2E3A729C-98C8-4C06-BBC2-71714E214DCA}" srcOrd="3" destOrd="0" presId="urn:microsoft.com/office/officeart/2009/3/layout/StepUpProcess"/>
    <dgm:cxn modelId="{D45F9284-02E7-4BB8-A8C2-3CDCF2093792}" type="presParOf" srcId="{2E3A729C-98C8-4C06-BBC2-71714E214DCA}" destId="{1B282245-AFF3-425A-A6EB-7148D1729A04}" srcOrd="0" destOrd="0" presId="urn:microsoft.com/office/officeart/2009/3/layout/StepUpProcess"/>
    <dgm:cxn modelId="{2A1D7791-A001-4E9A-A624-F65B2C9BBBC2}" type="presParOf" srcId="{7882E3C1-E1F3-4B81-A6B5-0BB57BF649B2}" destId="{195461ED-BE11-4F05-8E94-1D767BAC466E}" srcOrd="4" destOrd="0" presId="urn:microsoft.com/office/officeart/2009/3/layout/StepUpProcess"/>
    <dgm:cxn modelId="{E018BE07-36FF-4929-B966-5AB5B9CDF35F}" type="presParOf" srcId="{195461ED-BE11-4F05-8E94-1D767BAC466E}" destId="{58EFA0DA-9BF2-4C5C-9397-6A0BD1AE99FE}" srcOrd="0" destOrd="0" presId="urn:microsoft.com/office/officeart/2009/3/layout/StepUpProcess"/>
    <dgm:cxn modelId="{EEA84E13-DA13-4923-928F-8A4483E2D465}" type="presParOf" srcId="{195461ED-BE11-4F05-8E94-1D767BAC466E}" destId="{B3B7DB59-E46A-4D9D-A5AD-2C4F050C8838}" srcOrd="1" destOrd="0" presId="urn:microsoft.com/office/officeart/2009/3/layout/StepUpProcess"/>
    <dgm:cxn modelId="{6BDFD930-7546-4DA6-A4CF-39CED84F2501}" type="presParOf" srcId="{195461ED-BE11-4F05-8E94-1D767BAC466E}" destId="{AE121EFB-D990-422E-8FD3-2AF214C45A5C}" srcOrd="2" destOrd="0" presId="urn:microsoft.com/office/officeart/2009/3/layout/StepUpProcess"/>
    <dgm:cxn modelId="{17CD2068-58AC-40B1-A72E-6E22B0D683D3}" type="presParOf" srcId="{7882E3C1-E1F3-4B81-A6B5-0BB57BF649B2}" destId="{44CC55D3-AD96-49CD-8CCB-436729A2532C}" srcOrd="5" destOrd="0" presId="urn:microsoft.com/office/officeart/2009/3/layout/StepUpProcess"/>
    <dgm:cxn modelId="{3DB69DCC-A13D-415E-AFE7-394C4DD331C2}" type="presParOf" srcId="{44CC55D3-AD96-49CD-8CCB-436729A2532C}" destId="{3E32AB31-008B-4787-A567-5489C1EB87F5}" srcOrd="0" destOrd="0" presId="urn:microsoft.com/office/officeart/2009/3/layout/StepUpProcess"/>
    <dgm:cxn modelId="{1E4CB328-F949-406E-BEAD-A6CF7E3E2C7F}" type="presParOf" srcId="{7882E3C1-E1F3-4B81-A6B5-0BB57BF649B2}" destId="{23ED44AE-0A90-44DA-9F1B-E83D170416C9}" srcOrd="6" destOrd="0" presId="urn:microsoft.com/office/officeart/2009/3/layout/StepUpProcess"/>
    <dgm:cxn modelId="{959CBB4C-3956-4BD3-9517-3C5C10DB2BF8}" type="presParOf" srcId="{23ED44AE-0A90-44DA-9F1B-E83D170416C9}" destId="{887240E3-D9CE-43B5-8DAD-D922B6ABFC53}" srcOrd="0" destOrd="0" presId="urn:microsoft.com/office/officeart/2009/3/layout/StepUpProcess"/>
    <dgm:cxn modelId="{0297A891-E531-47B4-B2DC-35A7BE98E4ED}" type="presParOf" srcId="{23ED44AE-0A90-44DA-9F1B-E83D170416C9}" destId="{5CB58B07-F8AC-494F-A359-9B6124CF48C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97A4-74C1-4D67-B87A-80105CE70F85}">
      <dsp:nvSpPr>
        <dsp:cNvPr id="0" name=""/>
        <dsp:cNvSpPr/>
      </dsp:nvSpPr>
      <dsp:spPr>
        <a:xfrm rot="5400000">
          <a:off x="355545" y="1618370"/>
          <a:ext cx="1059572" cy="1763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BD397-6C32-4B9D-B0AB-BC45CE94A731}">
      <dsp:nvSpPr>
        <dsp:cNvPr id="0" name=""/>
        <dsp:cNvSpPr/>
      </dsp:nvSpPr>
      <dsp:spPr>
        <a:xfrm>
          <a:off x="178676" y="2145159"/>
          <a:ext cx="1591740" cy="13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rPr>
            <a:t>75 </a:t>
          </a: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Data scientist 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screen name as unique identifier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" sz="1400" b="0" i="0" u="none" strike="noStrike" kern="1200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" sz="1400" b="0" i="0" u="none" strike="noStrike" kern="1200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" sz="1400" b="0" i="0" u="none" strike="noStrike" kern="1200" cap="none" baseline="0" dirty="0" smtClean="0">
            <a:solidFill>
              <a:srgbClr val="000000"/>
            </a:solidFill>
            <a:latin typeface="+mj-lt"/>
            <a:ea typeface="Arial"/>
            <a:cs typeface="Times New Roman" pitchFamily="18" charset="0"/>
            <a:sym typeface="Arial"/>
            <a:rtl val="0"/>
          </a:endParaRPr>
        </a:p>
      </dsp:txBody>
      <dsp:txXfrm>
        <a:off x="178676" y="2145159"/>
        <a:ext cx="1591740" cy="1395253"/>
      </dsp:txXfrm>
    </dsp:sp>
    <dsp:sp modelId="{CD3B6077-F90D-490F-8E3A-13CB381E13D6}">
      <dsp:nvSpPr>
        <dsp:cNvPr id="0" name=""/>
        <dsp:cNvSpPr/>
      </dsp:nvSpPr>
      <dsp:spPr>
        <a:xfrm>
          <a:off x="1470088" y="1488569"/>
          <a:ext cx="300328" cy="30032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3891-9BD1-4C0F-BB65-7F6CA6221A65}">
      <dsp:nvSpPr>
        <dsp:cNvPr id="0" name=""/>
        <dsp:cNvSpPr/>
      </dsp:nvSpPr>
      <dsp:spPr>
        <a:xfrm rot="5400000">
          <a:off x="2304146" y="1136187"/>
          <a:ext cx="1059572" cy="1763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6EFB4-5086-4678-9AD8-1A4640D70BA6}">
      <dsp:nvSpPr>
        <dsp:cNvPr id="0" name=""/>
        <dsp:cNvSpPr/>
      </dsp:nvSpPr>
      <dsp:spPr>
        <a:xfrm>
          <a:off x="2127277" y="1662975"/>
          <a:ext cx="1591740" cy="13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Data scientist =&gt; followers(1:M) 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2,500 on average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181,694 records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" sz="2000" b="0" i="0" u="none" strike="noStrike" kern="1200" cap="none" baseline="0" dirty="0" smtClean="0">
            <a:solidFill>
              <a:schemeClr val="dk1"/>
            </a:solidFill>
            <a:latin typeface="+mj-lt"/>
            <a:cs typeface="Arial"/>
            <a:sym typeface="Arial"/>
            <a:rtl val="0"/>
          </a:endParaRPr>
        </a:p>
      </dsp:txBody>
      <dsp:txXfrm>
        <a:off x="2127277" y="1662975"/>
        <a:ext cx="1591740" cy="1395253"/>
      </dsp:txXfrm>
    </dsp:sp>
    <dsp:sp modelId="{F5F03034-5C2A-44E0-A43C-2792E0AD26D5}">
      <dsp:nvSpPr>
        <dsp:cNvPr id="0" name=""/>
        <dsp:cNvSpPr/>
      </dsp:nvSpPr>
      <dsp:spPr>
        <a:xfrm>
          <a:off x="3418689" y="1006385"/>
          <a:ext cx="300328" cy="30032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FA0DA-9BF2-4C5C-9397-6A0BD1AE99FE}">
      <dsp:nvSpPr>
        <dsp:cNvPr id="0" name=""/>
        <dsp:cNvSpPr/>
      </dsp:nvSpPr>
      <dsp:spPr>
        <a:xfrm rot="5400000">
          <a:off x="4252747" y="654004"/>
          <a:ext cx="1059572" cy="1763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7DB59-E46A-4D9D-A5AD-2C4F050C8838}">
      <dsp:nvSpPr>
        <dsp:cNvPr id="0" name=""/>
        <dsp:cNvSpPr/>
      </dsp:nvSpPr>
      <dsp:spPr>
        <a:xfrm>
          <a:off x="4075878" y="1180792"/>
          <a:ext cx="1591740" cy="13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Top 10 betweenness data scientist</a:t>
          </a:r>
        </a:p>
      </dsp:txBody>
      <dsp:txXfrm>
        <a:off x="4075878" y="1180792"/>
        <a:ext cx="1591740" cy="1395253"/>
      </dsp:txXfrm>
    </dsp:sp>
    <dsp:sp modelId="{AE121EFB-D990-422E-8FD3-2AF214C45A5C}">
      <dsp:nvSpPr>
        <dsp:cNvPr id="0" name=""/>
        <dsp:cNvSpPr/>
      </dsp:nvSpPr>
      <dsp:spPr>
        <a:xfrm>
          <a:off x="5367290" y="524202"/>
          <a:ext cx="300328" cy="30032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240E3-D9CE-43B5-8DAD-D922B6ABFC53}">
      <dsp:nvSpPr>
        <dsp:cNvPr id="0" name=""/>
        <dsp:cNvSpPr/>
      </dsp:nvSpPr>
      <dsp:spPr>
        <a:xfrm rot="5400000">
          <a:off x="6201348" y="171821"/>
          <a:ext cx="1059572" cy="1763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58B07-F8AC-494F-A359-9B6124CF48CC}">
      <dsp:nvSpPr>
        <dsp:cNvPr id="0" name=""/>
        <dsp:cNvSpPr/>
      </dsp:nvSpPr>
      <dsp:spPr>
        <a:xfrm>
          <a:off x="6024480" y="698609"/>
          <a:ext cx="1591740" cy="13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Top 10, Bottom 10 scientist in pagerank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763 records 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0" i="0" u="none" strike="noStrike" kern="1200" cap="none" baseline="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Arial"/>
              <a:rtl val="0"/>
            </a:rPr>
            <a:t>297 records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" sz="1400" b="0" i="0" u="none" strike="noStrike" kern="1200" cap="none" baseline="0" dirty="0" smtClean="0">
            <a:solidFill>
              <a:srgbClr val="000000"/>
            </a:solidFill>
            <a:latin typeface="+mj-lt"/>
            <a:ea typeface="Arial"/>
            <a:cs typeface="Arial"/>
            <a:sym typeface="Arial"/>
            <a:rtl val="0"/>
          </a:endParaRP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dirty="0">
            <a:latin typeface="+mj-lt"/>
          </a:endParaRPr>
        </a:p>
      </dsp:txBody>
      <dsp:txXfrm>
        <a:off x="6024480" y="698609"/>
        <a:ext cx="1591740" cy="1395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2946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1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5318349" y="3266724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44700" y="1444254"/>
            <a:ext cx="3054600" cy="153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000"/>
            </a:lvl1pPr>
            <a:lvl2pPr rtl="0">
              <a:spcBef>
                <a:spcPts val="0"/>
              </a:spcBef>
              <a:defRPr sz="3000"/>
            </a:lvl2pPr>
            <a:lvl3pPr rtl="0">
              <a:spcBef>
                <a:spcPts val="0"/>
              </a:spcBef>
              <a:defRPr sz="3000"/>
            </a:lvl3pPr>
            <a:lvl4pPr rtl="0">
              <a:spcBef>
                <a:spcPts val="0"/>
              </a:spcBef>
              <a:defRPr sz="3000"/>
            </a:lvl4pPr>
            <a:lvl5pPr rtl="0">
              <a:spcBef>
                <a:spcPts val="0"/>
              </a:spcBef>
              <a:defRPr sz="3000"/>
            </a:lvl5pPr>
            <a:lvl6pPr rtl="0">
              <a:spcBef>
                <a:spcPts val="0"/>
              </a:spcBef>
              <a:defRPr sz="3000"/>
            </a:lvl6pPr>
            <a:lvl7pPr rtl="0">
              <a:spcBef>
                <a:spcPts val="0"/>
              </a:spcBef>
              <a:defRPr sz="3000"/>
            </a:lvl7pPr>
            <a:lvl8pPr rtl="0">
              <a:spcBef>
                <a:spcPts val="0"/>
              </a:spcBef>
              <a:defRPr sz="3000"/>
            </a:lvl8pPr>
            <a:lvl9pPr rtl="0">
              <a:spcBef>
                <a:spcPts val="0"/>
              </a:spcBef>
              <a:defRPr sz="3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8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810000" y="-25"/>
            <a:ext cx="533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8" cy="17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8" cy="157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24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7595936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Shape 27"/>
          <p:cNvSpPr/>
          <p:nvPr/>
        </p:nvSpPr>
        <p:spPr>
          <a:xfrm rot="10800000" flipH="1">
            <a:off x="466425" y="3558324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fld id="{00000000-1234-1234-1234-123412341234}" type="slidenum">
              <a:rPr lang="en" sz="10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‹#›</a:t>
            </a:fld>
            <a:endParaRPr lang="en" sz="10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11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9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63850" y="988904"/>
            <a:ext cx="3054600" cy="153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800" b="1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Data Scientist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800" b="1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 in Twitter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263700" y="2601850"/>
            <a:ext cx="4550100" cy="70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Jianxing 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Xinglin HUANG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Yichen WANG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Zhaochen ZHAN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Betweenness Centrality: Top 10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845025"/>
            <a:ext cx="3889626" cy="252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845025"/>
            <a:ext cx="4190651" cy="252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69200" y="1073425"/>
            <a:ext cx="6319200" cy="4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It’s a tightly woven Data Science community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318978" y="1631730"/>
            <a:ext cx="1570048" cy="1506534"/>
          </a:xfrm>
          <a:prstGeom prst="ellipse">
            <a:avLst/>
          </a:prstGeom>
          <a:solidFill>
            <a:srgbClr val="5D403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548906" y="1852358"/>
            <a:ext cx="1110191" cy="1065279"/>
          </a:xfrm>
          <a:prstGeom prst="rect">
            <a:avLst/>
          </a:prstGeom>
          <a:noFill/>
          <a:ln>
            <a:noFill/>
          </a:ln>
        </p:spPr>
        <p:txBody>
          <a:bodyPr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Social Network</a:t>
            </a:r>
          </a:p>
        </p:txBody>
      </p:sp>
      <p:sp>
        <p:nvSpPr>
          <p:cNvPr id="179" name="Shape 179"/>
          <p:cNvSpPr/>
          <p:nvPr/>
        </p:nvSpPr>
        <p:spPr>
          <a:xfrm>
            <a:off x="4139705" y="342635"/>
            <a:ext cx="3898547" cy="4064000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olidFill>
            <a:srgbClr val="5D403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008344" y="654270"/>
            <a:ext cx="1134555" cy="1071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011533" y="922451"/>
            <a:ext cx="1369487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7011533" y="922451"/>
            <a:ext cx="1369487" cy="78173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lnSpc>
                <a:spcPct val="90000"/>
              </a:lnSpc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" dirty="0"/>
              <a:t>Betweenness</a:t>
            </a:r>
          </a:p>
          <a:p>
            <a:r>
              <a:rPr lang="en" dirty="0"/>
              <a:t>  Centrality</a:t>
            </a:r>
          </a:p>
          <a:p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7380251" y="1864196"/>
            <a:ext cx="1097010" cy="1036320"/>
          </a:xfrm>
          <a:prstGeom prst="ellipse">
            <a:avLst/>
          </a:prstGeom>
          <a:solidFill>
            <a:srgbClr val="E0C8AB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483278" y="1925555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483278" y="1925555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PageRank</a:t>
            </a:r>
          </a:p>
        </p:txBody>
      </p:sp>
      <p:sp>
        <p:nvSpPr>
          <p:cNvPr id="186" name="Shape 186"/>
          <p:cNvSpPr/>
          <p:nvPr/>
        </p:nvSpPr>
        <p:spPr>
          <a:xfrm>
            <a:off x="6979821" y="3059825"/>
            <a:ext cx="1097010" cy="1036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052039" y="3122370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052039" y="3122370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lnSpc>
                <a:spcPct val="90000"/>
              </a:lnSpc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" dirty="0"/>
              <a:t>Community Detection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1150087" y="1835380"/>
            <a:ext cx="1046055" cy="1059421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190" name="Shape 190"/>
          <p:cNvSpPr/>
          <p:nvPr/>
        </p:nvSpPr>
        <p:spPr>
          <a:xfrm rot="-2279221">
            <a:off x="6682704" y="1522135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933864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2" name="Shape 192"/>
          <p:cNvSpPr/>
          <p:nvPr/>
        </p:nvSpPr>
        <p:spPr>
          <a:xfrm rot="2597591">
            <a:off x="6660415" y="2963973"/>
            <a:ext cx="409565" cy="3640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500655" y="2235116"/>
            <a:ext cx="1293354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3064796" y="1611823"/>
            <a:ext cx="1570048" cy="1506534"/>
            <a:chOff x="1338175" y="1289095"/>
            <a:chExt cx="1570048" cy="1506534"/>
          </a:xfrm>
        </p:grpSpPr>
        <p:sp>
          <p:nvSpPr>
            <p:cNvPr id="196" name="Shape 196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Follower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868772" y="1621367"/>
            <a:ext cx="1570048" cy="1506534"/>
            <a:chOff x="1338175" y="1289095"/>
            <a:chExt cx="1570048" cy="1506534"/>
          </a:xfrm>
        </p:grpSpPr>
        <p:sp>
          <p:nvSpPr>
            <p:cNvPr id="199" name="Shape 199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Data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Scientist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4776601" y="2255513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558253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Part B:</a:t>
            </a:r>
            <a:r>
              <a:rPr lang="en" sz="4200" b="0" i="0" u="none" strike="noStrike" cap="none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 Page Rank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https://lh3.googleusercontent.com/W1q5Nch2PcepiIIRIOOSwi3zdLRuSgPUcjFksxUSjoCN-6puginIpwuW10rdgysJHm5zTQjUIf4CehHWnCXiOR1CzMY5hP08IEMZ_rWMd90mzWLmIvikwdDRsdsFWcNNDCD_dKEub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5"/>
          <a:stretch/>
        </p:blipFill>
        <p:spPr bwMode="auto">
          <a:xfrm>
            <a:off x="838200" y="1445026"/>
            <a:ext cx="1362456" cy="13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o_SyFlSmgQ-wGcQputRGxTyJ6kkW0kbI--E1xJknlBjK1KA2RR1nTLfNzRGUXfx7QmJO4jYdK2OTj9Kmui3VABtfwmVCHnbLmLCZPm97whsQrnc00msprt0WybRRp31ZXakBt4RfU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36"/>
          <a:stretch/>
        </p:blipFill>
        <p:spPr bwMode="auto">
          <a:xfrm>
            <a:off x="2462811" y="1445026"/>
            <a:ext cx="1364014" cy="1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Page Rank: Top 10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pic>
        <p:nvPicPr>
          <p:cNvPr id="5123" name="Picture 3" descr="https://lh5.googleusercontent.com/QCcRZMHa2lfCChviSEFGttkL4lQCCknWyc3LHkPKKsT0t-q2fl6LiF8C6plUK9TgAIv3XrRcFSowAfF2GQTiYqamaksVMWQnjrvrSoftqpLhxe3eR1Yw8NgX4YlbzFi2WLLXf4zuw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-40548" r="-424" b="40548"/>
          <a:stretch/>
        </p:blipFill>
        <p:spPr bwMode="auto">
          <a:xfrm>
            <a:off x="838200" y="2288238"/>
            <a:ext cx="1362456" cy="21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3.googleusercontent.com/tauewPsLe67GxDHFnhkwaWyW09-r4fSmknWCtYDLz8usz2ZfqWBOttSpmooCgmHHzXh2HNfRJ1_6uVm2s189-jaBEan5lqyI0GjDyCmY7f0z09IBzCXPXFnCyIchG7d31Z3w5JsAeQ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2"/>
          <a:stretch/>
        </p:blipFill>
        <p:spPr bwMode="auto">
          <a:xfrm>
            <a:off x="5713592" y="1445026"/>
            <a:ext cx="1362456" cy="13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MHquO-CS20BfSA1YYp5sC8oT_5BdPSIeQTawA2xafXfKOjNXikgzLtLzFuZr4YJxI-d0RX9jDgc6bb8sStcCqR1vf2rGEiIFAhEb3sMtW2YwMUe-GMEMIo29uedmn8dpUBPuIOtUg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-44572" r="-1746" b="44572"/>
          <a:stretch/>
        </p:blipFill>
        <p:spPr bwMode="auto">
          <a:xfrm>
            <a:off x="2386642" y="2122688"/>
            <a:ext cx="1362456" cy="23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G-uOjlHr0SlVQF8nvWLcBM8UAQdGN2I8vSw-6Bmkf1SbtYsMGYoQYfBtLYT8F0j3bOXPMZxWeivAU_7g6g3jO48Mm-39aVjVgy4PxFjYffHRAN5sFkHF7mFgIV0bmM5aYrq9Vcu9UA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" t="783" r="988" b="41359"/>
          <a:stretch/>
        </p:blipFill>
        <p:spPr bwMode="auto">
          <a:xfrm>
            <a:off x="5694671" y="3169158"/>
            <a:ext cx="1381377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6.googleusercontent.com/UzuyWvKAV8yLSEFwoDo8dPnGse6v82v0NFBCM8aZwohOF2NbqrVleKxDgP7WdreJ6hKbZ3MLuBnJymP7d2ocixiakg8LkbvdcnrUztmsVsTcz8o5e6M27C-tmxd_zsdiH3z3Q8FHaQ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01"/>
          <a:stretch/>
        </p:blipFill>
        <p:spPr bwMode="auto">
          <a:xfrm>
            <a:off x="4088981" y="1445026"/>
            <a:ext cx="1362456" cy="12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s://lh6.googleusercontent.com/3OQOfimOYWte3Gj3pNKrP8qUDoSXN2eurr-F72mD3cxcsmT28MsvnjfLbKFTkIVu1xV1-eB-Oisud6S73910K2hmJt7kctYlT90C5jldgt9Mo-PbaTDJS6SYXWGgNlX83KF5GKhF5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48"/>
          <a:stretch/>
        </p:blipFill>
        <p:spPr bwMode="auto">
          <a:xfrm>
            <a:off x="7338204" y="1445026"/>
            <a:ext cx="1362456" cy="13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lh6.googleusercontent.com/x15vWquWOALvSIZsemebpP470oBbUllkmPhFafJHhq30F3JaksKblsKks2uKG77Wh18GLNRDdp44Pw-_MPMjG-x6lyWCJ-arxYuVVP--e83maDJhGEn3Z98bSalxlrjtcmaps_sXU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-36388" r="955" b="36388"/>
          <a:stretch/>
        </p:blipFill>
        <p:spPr bwMode="auto">
          <a:xfrm>
            <a:off x="4088981" y="2339508"/>
            <a:ext cx="1234476" cy="21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s://lh6.googleusercontent.com/Ul9ZwxcUclAFsrmFbCYgxGr1bgL_pRN9evQ7qyUnJ-wzhMGqM1L64XgZn0Cq555mDmh29rwuCSrDpXydjamhg8InumF0nkEy3g_5Q6K4piAun7v0p0iJh6nc3q2FB3B103gCrCvHMQ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6" t="1645" r="2516" b="43980"/>
          <a:stretch/>
        </p:blipFill>
        <p:spPr bwMode="auto">
          <a:xfrm>
            <a:off x="7315200" y="3257448"/>
            <a:ext cx="1385460" cy="12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81200" y="3145292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8458200" y="1436888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6858000" y="1430782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157158" y="1395510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3546377" y="1451367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981200" y="1445026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8382000" y="3265688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6781800" y="3170223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257800" y="3124330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3429000" y="3145292"/>
            <a:ext cx="405442" cy="67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3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A</a:t>
            </a:r>
            <a:r>
              <a:rPr lang="en" dirty="0">
                <a:rtl val="0"/>
              </a:rPr>
              <a:t>n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alyzing </a:t>
            </a:r>
            <a:r>
              <a:rPr lang="en" dirty="0">
                <a:rtl val="0"/>
              </a:rPr>
              <a:t>P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age</a:t>
            </a:r>
            <a:r>
              <a:rPr lang="en" dirty="0">
                <a:rtl val="0"/>
              </a:rPr>
              <a:t>R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ank </a:t>
            </a:r>
            <a:r>
              <a:rPr lang="en" dirty="0">
                <a:rtl val="0"/>
              </a:rPr>
              <a:t>R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esults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346625"/>
            <a:ext cx="3201300" cy="33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SzPct val="25000"/>
            </a:pPr>
            <a:r>
              <a:rPr lang="en" sz="2400" dirty="0">
                <a:latin typeface="Economica"/>
                <a:ea typeface="Economica"/>
                <a:cs typeface="Economica"/>
              </a:rPr>
              <a:t>Crawled 100 tweets from each of the top 10 and bottom 10 </a:t>
            </a:r>
            <a:r>
              <a:rPr lang="en" sz="2400" dirty="0">
                <a:latin typeface="Economica"/>
                <a:ea typeface="Economica"/>
                <a:cs typeface="Economica"/>
                <a:sym typeface="Economica"/>
              </a:rPr>
              <a:t>nodes.</a:t>
            </a:r>
            <a:r>
              <a:rPr lang="en" sz="2400" dirty="0">
                <a:latin typeface="Economica"/>
                <a:ea typeface="Economica"/>
                <a:cs typeface="Economica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248" y="1270424"/>
            <a:ext cx="5537748" cy="28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Sentiment </a:t>
            </a:r>
            <a:r>
              <a:rPr lang="en" dirty="0">
                <a:rtl val="0"/>
              </a:rPr>
              <a:t>A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nalysis on </a:t>
            </a:r>
            <a:r>
              <a:rPr lang="en" dirty="0">
                <a:rtl val="0"/>
              </a:rPr>
              <a:t>T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weets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Sentiment analysis on tweets from both groups. </a:t>
            </a:r>
          </a:p>
          <a:p>
            <a:pPr marL="571500" marR="0" lvl="0" indent="-342900" algn="l" rtl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Result: </a:t>
            </a:r>
            <a:r>
              <a:rPr lang="en-US" altLang="zh-CN" sz="2000" dirty="0" smtClean="0">
                <a:latin typeface="Economica"/>
                <a:ea typeface="Economica"/>
                <a:cs typeface="Economica"/>
              </a:rPr>
              <a:t>40</a:t>
            </a:r>
            <a:r>
              <a:rPr lang="en" sz="2000" dirty="0" smtClean="0">
                <a:latin typeface="Economica"/>
                <a:ea typeface="Economica"/>
                <a:cs typeface="Economica"/>
              </a:rPr>
              <a:t>% </a:t>
            </a:r>
            <a:r>
              <a:rPr lang="en" sz="2000" dirty="0">
                <a:latin typeface="Economica"/>
                <a:ea typeface="Economica"/>
                <a:cs typeface="Economica"/>
              </a:rPr>
              <a:t>positive, </a:t>
            </a:r>
            <a:r>
              <a:rPr lang="en-US" altLang="zh-CN" sz="2000" dirty="0" smtClean="0">
                <a:latin typeface="Economica"/>
                <a:ea typeface="Economica"/>
                <a:cs typeface="Economica"/>
              </a:rPr>
              <a:t>13</a:t>
            </a:r>
            <a:r>
              <a:rPr lang="en" sz="2000" dirty="0" smtClean="0">
                <a:latin typeface="Economica"/>
                <a:ea typeface="Economica"/>
                <a:cs typeface="Economica"/>
              </a:rPr>
              <a:t>% </a:t>
            </a:r>
            <a:r>
              <a:rPr lang="en" sz="2000" dirty="0">
                <a:latin typeface="Economica"/>
                <a:ea typeface="Economica"/>
                <a:cs typeface="Economica"/>
              </a:rPr>
              <a:t>negative for both groups. Cannot differentiate two groups based on sentiment analysis.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7992" y="1123950"/>
            <a:ext cx="4059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https://lh5.googleusercontent.com/xENGLH6O7A0NQGB4eiSYKOGWjMM7hSvQ_ekJRlHYT-yAKnLu73Dc3pNz2dcFJ5KVaCB8FEbafTvPFVYA0cdLu-SBDjF_tTuWcxDo2eT3J70YXUrWMgsr4dEqD90nnp--tfgOLlmd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70" y="2932410"/>
            <a:ext cx="2667000" cy="20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fvmeg442XovhGdTOol4VXojfUr0OFvN9X0qSl_uLL0gSJaxXdiL8Ih-XF9V9dxx6hckR9j8wAxDDnP00RJPnypVc0DNnMI6TmxBS2iPYn7GdWNVitgq8briDksOa8i9nnGe5jM_WH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2750"/>
            <a:ext cx="2514600" cy="20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Methodology</a:t>
            </a:r>
            <a:r>
              <a:rPr lang="en" sz="4200" b="0" i="0" u="none" strike="noStrike" cap="none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 of </a:t>
            </a: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Tweet </a:t>
            </a:r>
            <a:r>
              <a:rPr lang="en" dirty="0">
                <a:rtl val="0"/>
              </a:rPr>
              <a:t>C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ontent </a:t>
            </a:r>
            <a:r>
              <a:rPr lang="en" dirty="0">
                <a:rtl val="0"/>
              </a:rPr>
              <a:t>A</a:t>
            </a: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nalysis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54100" y="1248275"/>
            <a:ext cx="4266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lnSpc>
                <a:spcPct val="100000"/>
              </a:lnSpc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" sz="2000" b="1" dirty="0">
                <a:latin typeface="Economica"/>
                <a:ea typeface="Economica"/>
                <a:cs typeface="Economica"/>
              </a:rPr>
              <a:t>Weigh</a:t>
            </a:r>
            <a:r>
              <a:rPr lang="en" sz="2000" dirty="0">
                <a:latin typeface="Economica"/>
                <a:ea typeface="Economica"/>
                <a:cs typeface="Economica"/>
              </a:rPr>
              <a:t> each tweet based on retweet count and favorite count.</a:t>
            </a:r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Weight = 0.7*retweet count +0.3* favorite count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100" y="1147225"/>
            <a:ext cx="4168200" cy="22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Tweet data filtering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lnSpc>
                <a:spcPct val="100000"/>
              </a:lnSpc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We applied the weight for the tweet to each word within the tweet</a:t>
            </a:r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Put the weighted keyword list into </a:t>
            </a:r>
            <a:r>
              <a:rPr lang="en" sz="2000" dirty="0" smtClean="0">
                <a:latin typeface="Economica"/>
                <a:ea typeface="Economica"/>
                <a:cs typeface="Economica"/>
              </a:rPr>
              <a:t>wordle.net</a:t>
            </a:r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" sz="2000" dirty="0">
                <a:latin typeface="Economica"/>
                <a:ea typeface="Economica"/>
                <a:cs typeface="Economica"/>
              </a:rPr>
              <a:t>G</a:t>
            </a:r>
            <a:r>
              <a:rPr lang="en" sz="2000" dirty="0" smtClean="0">
                <a:latin typeface="Economica"/>
                <a:ea typeface="Economica"/>
                <a:cs typeface="Economica"/>
              </a:rPr>
              <a:t>enerate  wordcloulds for </a:t>
            </a:r>
            <a:r>
              <a:rPr lang="en" sz="2000" dirty="0">
                <a:latin typeface="Economica"/>
                <a:ea typeface="Economica"/>
                <a:cs typeface="Economica"/>
              </a:rPr>
              <a:t>both groups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477211"/>
            <a:ext cx="3823973" cy="19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4350"/>
            <a:ext cx="1828800" cy="449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57775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endParaRPr sz="42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279450" y="131925"/>
            <a:ext cx="2291699" cy="486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7" y="0"/>
            <a:ext cx="76482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7620000" y="419475"/>
            <a:ext cx="1600200" cy="44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2000" b="1" dirty="0">
                <a:solidFill>
                  <a:schemeClr val="bg1"/>
                </a:solidFill>
                <a:latin typeface="Economica"/>
                <a:ea typeface="Economica"/>
                <a:cs typeface="Economica"/>
              </a:rPr>
              <a:t>Top 10 pagerank profiles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Key words: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BigData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Market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Science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Presidential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ThinkPad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ggplot2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Digital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Rstats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endParaRPr sz="42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8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7620000" y="471750"/>
            <a:ext cx="1524149" cy="4107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FFFF"/>
              </a:buClr>
              <a:buSzPct val="25000"/>
            </a:pPr>
            <a:r>
              <a:rPr lang="en" sz="2000" b="1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Bottom 10 pagerank </a:t>
            </a:r>
            <a:r>
              <a:rPr lang="en" sz="2000" b="1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profiles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FFFF"/>
              </a:buClr>
              <a:buSzPct val="25000"/>
            </a:pPr>
            <a:endParaRPr lang="en" sz="2000" b="1" dirty="0">
              <a:solidFill>
                <a:schemeClr val="tx1"/>
              </a:solidFill>
              <a:latin typeface="Economica"/>
              <a:ea typeface="Economica"/>
              <a:cs typeface="Economica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FFFF"/>
              </a:buClr>
              <a:buSzPct val="25000"/>
            </a:pPr>
            <a:endParaRPr lang="en" sz="2000" b="1" dirty="0">
              <a:solidFill>
                <a:schemeClr val="tx1"/>
              </a:solidFill>
              <a:latin typeface="Economica"/>
              <a:ea typeface="Economica"/>
              <a:cs typeface="Economic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Keywords: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Mets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Champions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Video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Siri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00" y="268937"/>
            <a:ext cx="6987175" cy="46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318978" y="1631730"/>
            <a:ext cx="1570048" cy="1506534"/>
          </a:xfrm>
          <a:prstGeom prst="ellipse">
            <a:avLst/>
          </a:prstGeom>
          <a:solidFill>
            <a:srgbClr val="5D403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5548906" y="1852358"/>
            <a:ext cx="1110191" cy="1065279"/>
          </a:xfrm>
          <a:prstGeom prst="rect">
            <a:avLst/>
          </a:prstGeom>
          <a:noFill/>
          <a:ln>
            <a:noFill/>
          </a:ln>
        </p:spPr>
        <p:txBody>
          <a:bodyPr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Social Network</a:t>
            </a:r>
          </a:p>
        </p:txBody>
      </p:sp>
      <p:sp>
        <p:nvSpPr>
          <p:cNvPr id="258" name="Shape 258"/>
          <p:cNvSpPr/>
          <p:nvPr/>
        </p:nvSpPr>
        <p:spPr>
          <a:xfrm>
            <a:off x="4139705" y="342635"/>
            <a:ext cx="3898547" cy="4064000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olidFill>
            <a:srgbClr val="5D4036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008344" y="654270"/>
            <a:ext cx="1134555" cy="1071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996916" y="931809"/>
            <a:ext cx="1369487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6996916" y="931809"/>
            <a:ext cx="1369487" cy="78173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>
              <a:lnSpc>
                <a:spcPct val="90000"/>
              </a:lnSpc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" dirty="0"/>
              <a:t>Betweenness</a:t>
            </a:r>
          </a:p>
          <a:p>
            <a:r>
              <a:rPr lang="en" dirty="0"/>
              <a:t>  Centrality</a:t>
            </a:r>
          </a:p>
          <a:p>
            <a:endParaRPr dirty="0"/>
          </a:p>
        </p:txBody>
      </p:sp>
      <p:sp>
        <p:nvSpPr>
          <p:cNvPr id="262" name="Shape 262"/>
          <p:cNvSpPr/>
          <p:nvPr/>
        </p:nvSpPr>
        <p:spPr>
          <a:xfrm>
            <a:off x="7380251" y="1864196"/>
            <a:ext cx="1097010" cy="1036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7483278" y="1925555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7483278" y="1925555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>
              <a:lnSpc>
                <a:spcPct val="90000"/>
              </a:lnSpc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" dirty="0"/>
              <a:t>PageRank</a:t>
            </a:r>
          </a:p>
        </p:txBody>
      </p:sp>
      <p:sp>
        <p:nvSpPr>
          <p:cNvPr id="265" name="Shape 265"/>
          <p:cNvSpPr/>
          <p:nvPr/>
        </p:nvSpPr>
        <p:spPr>
          <a:xfrm>
            <a:off x="6979821" y="3059825"/>
            <a:ext cx="1097010" cy="1036320"/>
          </a:xfrm>
          <a:prstGeom prst="ellipse">
            <a:avLst/>
          </a:prstGeom>
          <a:solidFill>
            <a:srgbClr val="E0C8AB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052039" y="3122370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7052039" y="3122370"/>
            <a:ext cx="1386765" cy="1002994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4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Community Detection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1150087" y="1835380"/>
            <a:ext cx="1046055" cy="1059421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269" name="Shape 269"/>
          <p:cNvSpPr/>
          <p:nvPr/>
        </p:nvSpPr>
        <p:spPr>
          <a:xfrm rot="-2279221">
            <a:off x="6682704" y="1522135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933864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1" name="Shape 271"/>
          <p:cNvSpPr/>
          <p:nvPr/>
        </p:nvSpPr>
        <p:spPr>
          <a:xfrm rot="2597591">
            <a:off x="6660415" y="2963973"/>
            <a:ext cx="409565" cy="3640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52092" y="3263391"/>
            <a:ext cx="1099934" cy="1045925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273" name="Shape 273"/>
          <p:cNvSpPr/>
          <p:nvPr/>
        </p:nvSpPr>
        <p:spPr>
          <a:xfrm>
            <a:off x="5500655" y="2235116"/>
            <a:ext cx="1293354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3064796" y="1611823"/>
            <a:ext cx="1570048" cy="1506534"/>
            <a:chOff x="1338175" y="1289095"/>
            <a:chExt cx="1570048" cy="1506534"/>
          </a:xfrm>
        </p:grpSpPr>
        <p:sp>
          <p:nvSpPr>
            <p:cNvPr id="275" name="Shape 275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Follower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868772" y="1621367"/>
            <a:ext cx="1570048" cy="1506534"/>
            <a:chOff x="1338175" y="1289095"/>
            <a:chExt cx="1570048" cy="1506534"/>
          </a:xfrm>
        </p:grpSpPr>
        <p:sp>
          <p:nvSpPr>
            <p:cNvPr id="278" name="Shape 278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Data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Scientist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4776601" y="2255513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558253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Part C:</a:t>
            </a:r>
            <a:r>
              <a:rPr lang="en" sz="4200" b="0" i="0" u="none" strike="noStrike" cap="none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 Community Detection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609599" y="1581150"/>
            <a:ext cx="8077201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 smtClean="0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lang="en" sz="1800" dirty="0">
                <a:latin typeface="Economica"/>
                <a:ea typeface="Economica"/>
                <a:cs typeface="Economica"/>
                <a:sym typeface="Economica"/>
              </a:rPr>
              <a:t>factors contribute to the influence of data scientist twitter community? </a:t>
            </a:r>
          </a:p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>
                <a:latin typeface="Economica"/>
                <a:ea typeface="Economica"/>
                <a:cs typeface="Economica"/>
                <a:sym typeface="Economica"/>
              </a:rPr>
              <a:t>Who is more influential?</a:t>
            </a:r>
          </a:p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>
                <a:latin typeface="Economica"/>
                <a:ea typeface="Economica"/>
                <a:cs typeface="Economica"/>
                <a:sym typeface="Economica"/>
              </a:rPr>
              <a:t>What is their hot topic? </a:t>
            </a:r>
          </a:p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>
                <a:latin typeface="Economica"/>
                <a:ea typeface="Economica"/>
                <a:cs typeface="Economica"/>
                <a:sym typeface="Economica"/>
              </a:rPr>
              <a:t>Do they have different small groups or clusters</a:t>
            </a:r>
            <a:r>
              <a:rPr lang="en" sz="1800" dirty="0" smtClean="0">
                <a:latin typeface="Economica"/>
                <a:ea typeface="Economica"/>
                <a:cs typeface="Economica"/>
                <a:sym typeface="Economica"/>
              </a:rPr>
              <a:t>?</a:t>
            </a:r>
          </a:p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endParaRPr lang="en" sz="1800" dirty="0" smtClean="0">
              <a:latin typeface="Economica"/>
              <a:ea typeface="Economica"/>
              <a:cs typeface="Economica"/>
              <a:sym typeface="Economica"/>
            </a:endParaRPr>
          </a:p>
          <a:p>
            <a:pPr marL="284163" indent="-284163">
              <a:buFont typeface="Arial" pitchFamily="34" charset="0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Who is benefit:</a:t>
            </a:r>
          </a:p>
          <a:p>
            <a:pPr marL="569913" indent="-285750"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Everyone </a:t>
            </a:r>
            <a:r>
              <a:rPr lang="en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who is interested in data science will have insight of those professional world in twitter</a:t>
            </a: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marL="569913" lvl="1" indent="-285750"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Understand </a:t>
            </a:r>
            <a:r>
              <a:rPr lang="en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 trend or state of art information</a:t>
            </a: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marL="569913" indent="-285750">
              <a:buFont typeface="Wingdings" pitchFamily="2" charset="2"/>
              <a:buChar char="Ø"/>
            </a:pPr>
            <a:endParaRPr lang="en"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84163" lvl="0" indent="-284163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" sz="1800" dirty="0" smtClean="0">
                <a:latin typeface="Economica"/>
                <a:ea typeface="Economica"/>
                <a:cs typeface="Economica"/>
                <a:sym typeface="Economica"/>
              </a:rPr>
              <a:t>he chall</a:t>
            </a:r>
            <a:r>
              <a:rPr lang="en-US" sz="1800" dirty="0" smtClean="0">
                <a:latin typeface="Economica"/>
                <a:ea typeface="Economica"/>
                <a:cs typeface="Economica"/>
                <a:sym typeface="Economica"/>
              </a:rPr>
              <a:t>e</a:t>
            </a:r>
            <a:r>
              <a:rPr lang="en" sz="1800" dirty="0" smtClean="0">
                <a:latin typeface="Economica"/>
                <a:ea typeface="Economica"/>
                <a:cs typeface="Economica"/>
                <a:sym typeface="Economica"/>
              </a:rPr>
              <a:t>nges:</a:t>
            </a:r>
            <a:endParaRPr lang="en" sz="1800" dirty="0">
              <a:latin typeface="Economica"/>
              <a:ea typeface="Economica"/>
              <a:cs typeface="Economica"/>
              <a:sym typeface="Economica"/>
            </a:endParaRPr>
          </a:p>
          <a:p>
            <a:pPr marL="569913" indent="-285750">
              <a:buFont typeface="Wingdings" pitchFamily="2" charset="2"/>
              <a:buChar char="Ø"/>
            </a:pPr>
            <a:r>
              <a:rPr lang="en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how to identify real data sciencetist? how to interpret different communities? </a:t>
            </a:r>
            <a:endParaRPr lang="en" sz="1800" dirty="0" smtClean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569913" indent="-285750"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how </a:t>
            </a:r>
            <a:r>
              <a:rPr lang="en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 interpret the results of different influence? </a:t>
            </a:r>
          </a:p>
          <a:p>
            <a:pPr marL="284163" lvl="0" indent="-284163" rtl="0">
              <a:spcBef>
                <a:spcPts val="0"/>
              </a:spcBef>
              <a:buNone/>
            </a:pPr>
            <a:endParaRPr lang="en" sz="18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Shape 117"/>
          <p:cNvSpPr txBox="1">
            <a:spLocks/>
          </p:cNvSpPr>
          <p:nvPr/>
        </p:nvSpPr>
        <p:spPr>
          <a:xfrm>
            <a:off x="583225" y="2627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Economica"/>
              <a:buNone/>
              <a:defRPr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>
              <a:buSzPct val="25000"/>
            </a:pPr>
            <a:r>
              <a:rPr lang="en-US" sz="4200" dirty="0"/>
              <a:t>Problem Statement</a:t>
            </a:r>
            <a:endParaRPr lang="en" sz="4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1" y="111463"/>
            <a:ext cx="6771190" cy="470510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6110657" y="418618"/>
            <a:ext cx="239484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Community</a:t>
            </a:r>
            <a:br>
              <a:rPr lang="en"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</a:br>
            <a:r>
              <a:rPr lang="en" sz="48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Detection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553"/>
            <a:ext cx="9144000" cy="525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l="-3731" t="8838" r="35669" b="-4227"/>
          <a:stretch/>
        </p:blipFill>
        <p:spPr>
          <a:xfrm>
            <a:off x="5905705" y="-244613"/>
            <a:ext cx="3450566" cy="39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5487919" y="1876522"/>
            <a:ext cx="239484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8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l="15797" t="2085" r="17522" b="16893"/>
          <a:stretch/>
        </p:blipFill>
        <p:spPr>
          <a:xfrm>
            <a:off x="-78546" y="2138199"/>
            <a:ext cx="3460530" cy="3062451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2207173" y="173419"/>
            <a:ext cx="4934606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3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Using Personality Insights and content analysis, we try to find the difference between two communities.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s://lh5.googleusercontent.com/vjIbO9z5knAuZWiOjscdxpDzN_ENynNXX4mZkk25GboeWTQzfy3jTj2nErSuJetPz5POXUFRuBhny0HYgfTURhvRGt7DtSoJ92jvkGXpqkyaVIZndqlY9ypKqWuP-hkg9DhFD6KA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3"/>
          <a:stretch/>
        </p:blipFill>
        <p:spPr bwMode="auto">
          <a:xfrm>
            <a:off x="609601" y="1332103"/>
            <a:ext cx="1828800" cy="17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URn6vf8eYRvckVk04oNQiSYcit42W-ynAYn548Ql-xnVI2kARg77odFFwOttOXda7X4A1Ucwhqrbaj-zewmgxdBqNMEXBYaPq7z9chC3QqNgpYFKvOSvmHY8NcENQ7FtSmDhXU1e6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49"/>
          <a:stretch/>
        </p:blipFill>
        <p:spPr bwMode="auto">
          <a:xfrm>
            <a:off x="685800" y="3270222"/>
            <a:ext cx="1905000" cy="17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lh5.googleusercontent.com/-lJ9ACwQC0wuAJJ00NyrY8X-lbEW1e1pVD0EgFWdUdkuaRgfz0WurTDlzHxV8V8HqZsary_gN0WLRz59nm-Jlkjei6YlvQ6O_unX1_R1yYT8ZqbOjTQe_AQK91R5SkqWVFfYH-NbO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" b="41021"/>
          <a:stretch/>
        </p:blipFill>
        <p:spPr bwMode="auto">
          <a:xfrm>
            <a:off x="2362200" y="1343247"/>
            <a:ext cx="1676400" cy="15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67"/>
          <p:cNvSpPr txBox="1">
            <a:spLocks noGrp="1"/>
          </p:cNvSpPr>
          <p:nvPr>
            <p:ph type="title"/>
          </p:nvPr>
        </p:nvSpPr>
        <p:spPr>
          <a:xfrm>
            <a:off x="311701" y="133350"/>
            <a:ext cx="8375100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" dirty="0" smtClean="0">
                <a:rtl val="0"/>
              </a:rPr>
              <a:t>Nodes in </a:t>
            </a:r>
            <a:r>
              <a:rPr lang="en" dirty="0"/>
              <a:t>Blue </a:t>
            </a:r>
            <a:r>
              <a:rPr lang="en" dirty="0" smtClean="0"/>
              <a:t>Group VS. Nodes </a:t>
            </a:r>
            <a:r>
              <a:rPr lang="en" dirty="0"/>
              <a:t>in Purple Group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0" y="1112807"/>
            <a:ext cx="228600" cy="118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171700" y="3028950"/>
            <a:ext cx="838200" cy="118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695700" y="1123950"/>
            <a:ext cx="685800" cy="118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https://lh6.googleusercontent.com/zeP2kz2K-HwwHc82zksDU9CjsSPWYoFu8xv0gxulwcvnEVcMSxzCTi-CxQCB_DJuFVVzMR483woXM0MKTVzYEn8dE_d9QwcFWvp4oaOA-2UZEQ-cI7ItMkGQu5h2Zm5-n_BcVDd3m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42687"/>
          <a:stretch/>
        </p:blipFill>
        <p:spPr bwMode="auto">
          <a:xfrm>
            <a:off x="6148814" y="3181350"/>
            <a:ext cx="1576859" cy="14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5.googleusercontent.com/S03uWzjtTiNPPwb8sttSTmJf8mjiDsH8AFmwRo1Pkt_uKBrS9u2qF-P4Hhb4EGwPUuGV9KrXTer58ZNqgPdFpeXDJTL08FsRLFTvr3eCABHF0ZBrj_GNCSH6BUjzAxcapDPh4FnBPQ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32"/>
          <a:stretch/>
        </p:blipFill>
        <p:spPr bwMode="auto">
          <a:xfrm>
            <a:off x="6096000" y="1427853"/>
            <a:ext cx="1524000" cy="145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7382773" y="2791364"/>
            <a:ext cx="685800" cy="132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372709" y="1260715"/>
            <a:ext cx="685800" cy="132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487919" y="1876522"/>
            <a:ext cx="239484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8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40676" y="3387049"/>
            <a:ext cx="4025099" cy="16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Different cognitive and social characteristics between and within communities.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" y="62475"/>
            <a:ext cx="7473900" cy="256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3675" y="2593550"/>
            <a:ext cx="4933500" cy="24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>
            <a:spLocks noGrp="1"/>
          </p:cNvSpPr>
          <p:nvPr>
            <p:ph type="title" idx="4294967295"/>
          </p:nvPr>
        </p:nvSpPr>
        <p:spPr>
          <a:xfrm>
            <a:off x="117672" y="2632274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b="1" dirty="0"/>
              <a:t>Personality Insight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676" y="133350"/>
            <a:ext cx="92612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Blue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3675" y="2571750"/>
            <a:ext cx="92612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Purple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906" y="0"/>
            <a:ext cx="79381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title" idx="4294967295"/>
          </p:nvPr>
        </p:nvSpPr>
        <p:spPr>
          <a:xfrm>
            <a:off x="6900" y="111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b="1" dirty="0"/>
              <a:t>Content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971550"/>
            <a:ext cx="92612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Blue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16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 idx="4294967295"/>
          </p:nvPr>
        </p:nvSpPr>
        <p:spPr>
          <a:xfrm>
            <a:off x="6900" y="111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b="1" dirty="0"/>
              <a:t>Content Analysis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50201" y="5393"/>
            <a:ext cx="81365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" y="971550"/>
            <a:ext cx="92612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Purple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133350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Conclusion</a:t>
            </a:r>
            <a:r>
              <a:rPr lang="en-US" dirty="0"/>
              <a:t>: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03675" y="10229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Data Science Community Is tightly woven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Sentimental Factor Doesn’t Affect Influence (Page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 rank</a:t>
            </a: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)</a:t>
            </a:r>
          </a:p>
          <a:p>
            <a:pPr marL="45720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Tweets </a:t>
            </a:r>
            <a:r>
              <a:rPr lang="en" sz="1400" dirty="0"/>
              <a:t>Content Matters in Influence (Page rank</a:t>
            </a:r>
            <a:r>
              <a:rPr lang="en" sz="1400" dirty="0" smtClean="0"/>
              <a:t>)</a:t>
            </a:r>
          </a:p>
          <a:p>
            <a:pPr marL="801688" indent="-2841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400" dirty="0"/>
              <a:t>D</a:t>
            </a:r>
            <a:r>
              <a:rPr lang="en" sz="1400" dirty="0"/>
              <a:t>ata </a:t>
            </a:r>
            <a:r>
              <a:rPr lang="en" sz="1400" dirty="0" smtClean="0"/>
              <a:t>relevant </a:t>
            </a:r>
            <a:r>
              <a:rPr lang="en" sz="1400" dirty="0"/>
              <a:t>VS. data </a:t>
            </a:r>
            <a:r>
              <a:rPr lang="en" sz="1400" dirty="0" smtClean="0"/>
              <a:t>irrelevant</a:t>
            </a:r>
            <a:endParaRPr lang="en" sz="1400" dirty="0"/>
          </a:p>
          <a:p>
            <a:pPr marL="45720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" sz="1400" dirty="0"/>
              <a:t>Tweets Content Matters to </a:t>
            </a:r>
            <a:r>
              <a:rPr lang="en-US" sz="1400" dirty="0"/>
              <a:t>differentiate</a:t>
            </a:r>
            <a:r>
              <a:rPr lang="en" sz="1400" dirty="0"/>
              <a:t> groups</a:t>
            </a:r>
          </a:p>
          <a:p>
            <a:pPr marL="801688" indent="-2841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400" dirty="0" smtClean="0"/>
              <a:t>Work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rtl val="0"/>
              </a:rPr>
              <a:t>related  VS. life related</a:t>
            </a:r>
          </a:p>
          <a:p>
            <a:pPr marL="801688" indent="-2841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" sz="1400" b="0" i="0" u="none" strike="noStrike" cap="none" baseline="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 sz="4200" dirty="0" smtClean="0">
                <a:latin typeface="Economica"/>
                <a:ea typeface="Economica"/>
                <a:cs typeface="Economica"/>
              </a:rPr>
              <a:t>Limitation:</a:t>
            </a:r>
            <a:endParaRPr lang="en" sz="4200" dirty="0">
              <a:latin typeface="Economica"/>
              <a:ea typeface="Economica"/>
              <a:cs typeface="Economica"/>
            </a:endParaRPr>
          </a:p>
          <a:p>
            <a:pPr marL="457200" indent="-3175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" sz="1400" dirty="0"/>
              <a:t>Limit a</a:t>
            </a:r>
            <a:r>
              <a:rPr lang="en" sz="1400" dirty="0" smtClean="0"/>
              <a:t>mount </a:t>
            </a:r>
            <a:r>
              <a:rPr lang="en" sz="1400" dirty="0"/>
              <a:t>Of Data</a:t>
            </a:r>
          </a:p>
          <a:p>
            <a:pPr marL="45720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" sz="1400" dirty="0"/>
              <a:t>ONE Degree Community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 smtClean="0">
                <a:sym typeface="Open Sans"/>
              </a:rPr>
              <a:t>Thank </a:t>
            </a:r>
            <a:r>
              <a:rPr lang="en" dirty="0">
                <a:sym typeface="Open Sans"/>
              </a:rPr>
              <a:t>you for  Listening</a:t>
            </a:r>
            <a:br>
              <a:rPr lang="en" dirty="0">
                <a:sym typeface="Open Sans"/>
              </a:rPr>
            </a:br>
            <a:r>
              <a:rPr lang="en" dirty="0">
                <a:sym typeface="Open Sans"/>
              </a:rPr>
              <a:t>Questions? </a:t>
            </a:r>
            <a:r>
              <a:rPr lang="en" sz="4400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sz="4400" dirty="0">
                <a:latin typeface="Open Sans"/>
                <a:ea typeface="Open Sans"/>
                <a:cs typeface="Open Sans"/>
                <a:sym typeface="Open Sans"/>
              </a:rPr>
            </a:b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35749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3011100" cy="17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Design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886200" y="590550"/>
            <a:ext cx="48006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Data Collection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Twitter API,Tweepy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Data Cleaning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Combine dataset,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Add </a:t>
            </a: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weights </a:t>
            </a:r>
            <a:r>
              <a:rPr lang="en" sz="1600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attribute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Reduce </a:t>
            </a: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Stop word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Data Analysis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Keyword frequency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S</a:t>
            </a:r>
            <a:r>
              <a:rPr lang="en" sz="1600" dirty="0" smtClean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entimental </a:t>
            </a: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analysis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IBM Bluemix Personality Insights</a:t>
            </a:r>
          </a:p>
          <a:p>
            <a:pPr marL="7429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 pitchFamily="2" charset="2"/>
              <a:buChar char="ü"/>
            </a:pPr>
            <a:r>
              <a:rPr lang="en" sz="1600" dirty="0">
                <a:solidFill>
                  <a:schemeClr val="tx1"/>
                </a:solidFill>
                <a:latin typeface="Economica"/>
                <a:ea typeface="Economica"/>
                <a:cs typeface="Economica"/>
              </a:rPr>
              <a:t>Gephi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4139705" y="342635"/>
            <a:ext cx="4730338" cy="4064000"/>
            <a:chOff x="158902" y="0"/>
            <a:chExt cx="4730338" cy="4064000"/>
          </a:xfrm>
        </p:grpSpPr>
        <p:sp>
          <p:nvSpPr>
            <p:cNvPr id="83" name="Shape 83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Social Network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158902" y="0"/>
              <a:ext cx="3898547" cy="4064000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027541" y="311635"/>
              <a:ext cx="1134555" cy="1071356"/>
            </a:xfrm>
            <a:prstGeom prst="ellipse">
              <a:avLst/>
            </a:prstGeom>
            <a:solidFill>
              <a:srgbClr val="C3BEBD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030730" y="479145"/>
              <a:ext cx="1369487" cy="7817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3030730" y="479145"/>
              <a:ext cx="1294267" cy="78173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Betweenness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140"/>
                </a:spcBef>
                <a:spcAft>
                  <a:spcPts val="14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 Centrality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3399448" y="1521561"/>
              <a:ext cx="1097010" cy="1036320"/>
            </a:xfrm>
            <a:prstGeom prst="ellipse">
              <a:avLst/>
            </a:prstGeom>
            <a:solidFill>
              <a:srgbClr val="C3BEBD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02475" y="1582920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3502475" y="154331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4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PageRank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999018" y="2717190"/>
              <a:ext cx="1097010" cy="1036320"/>
            </a:xfrm>
            <a:prstGeom prst="ellipse">
              <a:avLst/>
            </a:prstGeom>
            <a:solidFill>
              <a:srgbClr val="C3BEBD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071236" y="277973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3071236" y="277973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4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Community Detection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1150087" y="1835380"/>
            <a:ext cx="1046055" cy="1059421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96" name="Shape 96"/>
          <p:cNvSpPr/>
          <p:nvPr/>
        </p:nvSpPr>
        <p:spPr>
          <a:xfrm rot="-2279221">
            <a:off x="6682704" y="1522135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933864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8" name="Shape 98"/>
          <p:cNvSpPr/>
          <p:nvPr/>
        </p:nvSpPr>
        <p:spPr>
          <a:xfrm rot="2597591">
            <a:off x="6660415" y="2963973"/>
            <a:ext cx="409565" cy="3640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500655" y="2235116"/>
            <a:ext cx="1293354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3064796" y="1611823"/>
            <a:ext cx="1570048" cy="1506534"/>
            <a:chOff x="1338175" y="1289095"/>
            <a:chExt cx="1570048" cy="1506534"/>
          </a:xfrm>
        </p:grpSpPr>
        <p:sp>
          <p:nvSpPr>
            <p:cNvPr id="101" name="Shape 101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Follower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868772" y="1621367"/>
            <a:ext cx="1570048" cy="1506534"/>
            <a:chOff x="1338175" y="1289095"/>
            <a:chExt cx="1570048" cy="1506534"/>
          </a:xfrm>
        </p:grpSpPr>
        <p:sp>
          <p:nvSpPr>
            <p:cNvPr id="104" name="Shape 104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Data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Scientist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4776601" y="2255513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558253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307122" y="3037939"/>
            <a:ext cx="2186085" cy="1362611"/>
            <a:chOff x="3502475" y="1582920"/>
            <a:chExt cx="2034937" cy="1012194"/>
          </a:xfrm>
        </p:grpSpPr>
        <p:sp>
          <p:nvSpPr>
            <p:cNvPr id="109" name="Shape 109"/>
            <p:cNvSpPr/>
            <p:nvPr/>
          </p:nvSpPr>
          <p:spPr>
            <a:xfrm>
              <a:off x="3502475" y="1582920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50360" y="1592120"/>
              <a:ext cx="1587051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171450" marR="0" lvl="0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" sz="1200" b="1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Python</a:t>
              </a:r>
              <a:r>
                <a:rPr lang="en" sz="12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, twitter API</a:t>
              </a:r>
            </a:p>
            <a:p>
              <a:pPr marL="171450" marR="0" lvl="0" indent="-171450" algn="l" rtl="0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" sz="12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Bio: Data Scientist</a:t>
              </a:r>
            </a:p>
            <a:p>
              <a:pPr marL="171450" marR="0" lvl="0" indent="-171450" algn="l" rtl="0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" sz="12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Bio: Data Analyst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120"/>
                </a:spcBef>
                <a:spcAft>
                  <a:spcPts val="140"/>
                </a:spcAft>
                <a:buClr>
                  <a:srgbClr val="000000"/>
                </a:buClr>
                <a:buFont typeface="Arial"/>
                <a:buNone/>
              </a:pPr>
              <a:endParaRPr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2" name="Shape 112"/>
          <p:cNvSpPr/>
          <p:nvPr/>
        </p:nvSpPr>
        <p:spPr>
          <a:xfrm>
            <a:off x="5327982" y="3037939"/>
            <a:ext cx="1489769" cy="1350226"/>
          </a:xfrm>
          <a:prstGeom prst="rect">
            <a:avLst/>
          </a:prstGeom>
          <a:noFill/>
          <a:ln>
            <a:noFill/>
          </a:ln>
        </p:spPr>
        <p:txBody>
          <a:bodyPr lIns="17775" tIns="17775" rIns="17775" bIns="1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Gephi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"/>
              </a:spcBef>
              <a:spcAft>
                <a:spcPts val="14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117"/>
          <p:cNvSpPr txBox="1">
            <a:spLocks noGrp="1"/>
          </p:cNvSpPr>
          <p:nvPr>
            <p:ph type="title"/>
          </p:nvPr>
        </p:nvSpPr>
        <p:spPr>
          <a:xfrm>
            <a:off x="583225" y="2627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Flowchart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83225" y="2627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Dataset Description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77702046"/>
              </p:ext>
            </p:extLst>
          </p:nvPr>
        </p:nvGraphicFramePr>
        <p:xfrm>
          <a:off x="914400" y="666750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8" cy="17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Economica"/>
              <a:buNone/>
            </a:pPr>
            <a:endParaRPr sz="4200" b="0" i="0" u="none" strike="noStrike" cap="none" baseline="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8" cy="157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00" y="0"/>
            <a:ext cx="86939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4139705" y="342635"/>
            <a:ext cx="4730338" cy="4064000"/>
            <a:chOff x="158902" y="0"/>
            <a:chExt cx="4730338" cy="4064000"/>
          </a:xfrm>
        </p:grpSpPr>
        <p:sp>
          <p:nvSpPr>
            <p:cNvPr id="137" name="Shape 137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Social Network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58902" y="0"/>
              <a:ext cx="3898547" cy="4064000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027541" y="311635"/>
              <a:ext cx="1134555" cy="1071356"/>
            </a:xfrm>
            <a:prstGeom prst="ellipse">
              <a:avLst/>
            </a:prstGeom>
            <a:solidFill>
              <a:srgbClr val="E0C8AB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730" y="597437"/>
              <a:ext cx="1369487" cy="7817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3030730" y="597437"/>
              <a:ext cx="1369487" cy="78173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Betweenness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14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 Centrality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140"/>
                </a:spcBef>
                <a:spcAft>
                  <a:spcPts val="140"/>
                </a:spcAft>
                <a:buClr>
                  <a:srgbClr val="000000"/>
                </a:buClr>
                <a:buFont typeface="Arial"/>
                <a:buNone/>
              </a:pPr>
              <a:endParaRPr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399448" y="1521561"/>
              <a:ext cx="1097010" cy="10363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502475" y="1582920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502475" y="154331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4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 baseline="0" dirty="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PageRank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2999018" y="2717190"/>
              <a:ext cx="1097010" cy="10363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071236" y="277973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3071236" y="2779735"/>
              <a:ext cx="1386765" cy="1002994"/>
            </a:xfrm>
            <a:prstGeom prst="rect">
              <a:avLst/>
            </a:prstGeom>
            <a:noFill/>
            <a:ln>
              <a:noFill/>
            </a:ln>
          </p:spPr>
          <p:txBody>
            <a:bodyPr lIns="17775" tIns="17775" rIns="17775" bIns="1777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lvl="0" indent="0">
                <a:lnSpc>
                  <a:spcPct val="90000"/>
                </a:lnSpc>
                <a:spcAft>
                  <a:spcPts val="140"/>
                </a:spcAft>
                <a:buClr>
                  <a:srgbClr val="000000"/>
                </a:buClr>
                <a:buSzPct val="25000"/>
                <a:buFont typeface="Arial"/>
                <a:defRPr b="1">
                  <a:solidFill>
                    <a:schemeClr val="bg1">
                      <a:lumMod val="85000"/>
                    </a:schemeClr>
                  </a:solidFill>
                </a:defRPr>
              </a:lvl1pPr>
            </a:lstStyle>
            <a:p>
              <a:r>
                <a:rPr lang="en" dirty="0"/>
                <a:t>Community Detection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1150087" y="1835380"/>
            <a:ext cx="1046055" cy="1059421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150" name="Shape 150"/>
          <p:cNvSpPr/>
          <p:nvPr/>
        </p:nvSpPr>
        <p:spPr>
          <a:xfrm rot="-2279221">
            <a:off x="6682704" y="1522135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933864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2" name="Shape 152"/>
          <p:cNvSpPr/>
          <p:nvPr/>
        </p:nvSpPr>
        <p:spPr>
          <a:xfrm rot="2597591">
            <a:off x="6660415" y="2963973"/>
            <a:ext cx="409565" cy="36409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152092" y="3263391"/>
            <a:ext cx="1099934" cy="1045925"/>
          </a:xfrm>
          <a:prstGeom prst="rect">
            <a:avLst/>
          </a:prstGeom>
          <a:noFill/>
          <a:ln>
            <a:noFill/>
          </a:ln>
        </p:spPr>
        <p:txBody>
          <a:bodyPr lIns="26650" tIns="26650" rIns="26650" bIns="266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Scientist</a:t>
            </a:r>
          </a:p>
        </p:txBody>
      </p:sp>
      <p:sp>
        <p:nvSpPr>
          <p:cNvPr id="154" name="Shape 154"/>
          <p:cNvSpPr/>
          <p:nvPr/>
        </p:nvSpPr>
        <p:spPr>
          <a:xfrm>
            <a:off x="5500655" y="2235116"/>
            <a:ext cx="1293354" cy="781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55" name="Shape 155"/>
          <p:cNvGrpSpPr/>
          <p:nvPr/>
        </p:nvGrpSpPr>
        <p:grpSpPr>
          <a:xfrm>
            <a:off x="3064796" y="1611823"/>
            <a:ext cx="1570048" cy="1506534"/>
            <a:chOff x="1338175" y="1289095"/>
            <a:chExt cx="1570048" cy="1506534"/>
          </a:xfrm>
        </p:grpSpPr>
        <p:sp>
          <p:nvSpPr>
            <p:cNvPr id="156" name="Shape 156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Follower</a:t>
              </a: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868772" y="1621367"/>
            <a:ext cx="1570048" cy="1506534"/>
            <a:chOff x="1338175" y="1289095"/>
            <a:chExt cx="1570048" cy="1506534"/>
          </a:xfrm>
        </p:grpSpPr>
        <p:sp>
          <p:nvSpPr>
            <p:cNvPr id="159" name="Shape 159"/>
            <p:cNvSpPr/>
            <p:nvPr/>
          </p:nvSpPr>
          <p:spPr>
            <a:xfrm>
              <a:off x="1338175" y="1289095"/>
              <a:ext cx="1570048" cy="1506534"/>
            </a:xfrm>
            <a:prstGeom prst="ellipse">
              <a:avLst/>
            </a:prstGeom>
            <a:solidFill>
              <a:srgbClr val="5D403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568103" y="1509723"/>
              <a:ext cx="1110191" cy="1065279"/>
            </a:xfrm>
            <a:prstGeom prst="rect">
              <a:avLst/>
            </a:prstGeom>
            <a:noFill/>
            <a:ln>
              <a:noFill/>
            </a:ln>
          </p:spPr>
          <p:txBody>
            <a:bodyPr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Data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70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0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Scientist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4776601" y="2255513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558253" y="2245000"/>
            <a:ext cx="409565" cy="364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9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Part A: Betweenness</a:t>
            </a:r>
            <a:r>
              <a:rPr lang="en" sz="4200" b="0" i="0" u="none" strike="noStrike" cap="none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 Centrality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conomica"/>
              <a:buNone/>
            </a:pPr>
            <a:r>
              <a:rPr lang="en" sz="4200" b="0" i="0" u="none" strike="noStrike" cap="none" baseline="0" dirty="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  <a:rtl val="0"/>
              </a:rPr>
              <a:t>Betweenness Centrality: Top 10</a:t>
            </a:r>
            <a:endParaRPr lang="en" sz="4200" b="0" i="0" u="none" strike="noStrike" cap="none" baseline="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  <a:rtl val="0"/>
            </a:endParaRPr>
          </a:p>
        </p:txBody>
      </p:sp>
      <p:pic>
        <p:nvPicPr>
          <p:cNvPr id="6146" name="Picture 2" descr="https://lh4.googleusercontent.com/fufgosZ3KCQ8Jd93TozFpnPHD-Mxu0aIfDekToa0yRxrgfhuwNUe4wwXkFw-HA1nO4aj1EFV5RI4iQSOqOddocYqfq33zseGVP3rHMWIfVJgpRS8ByZvAQxZ2GpvNaRqkstWakykF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0"/>
          <a:stretch/>
        </p:blipFill>
        <p:spPr bwMode="auto">
          <a:xfrm>
            <a:off x="629071" y="1195621"/>
            <a:ext cx="1504529" cy="143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6.googleusercontent.com/hYAZ9tXXEVEQQyrUW8FEG9bs7hqHs_B1fnjDCIjcCFXB-IHVOniTM6g5yaseXuoBpi_yphOU1Xfp_-KaYPVil0i__XHQpGPKwmwaR8IyLEut_uXJJbGohgJBgWCrYoUusX2f_qSRf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64"/>
          <a:stretch/>
        </p:blipFill>
        <p:spPr bwMode="auto">
          <a:xfrm>
            <a:off x="2275137" y="1195621"/>
            <a:ext cx="1445775" cy="131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DEOmOBHDivxtP0RZOKOtRvd0ID0OUrocN_aOtJ7tOjUQXnoBioGW5snO7vcDwWWlMOszzja1BYqobTtFMRSzM2tkWgwj2w-R5BMFrqbnaWMWtfZdGi6fQMrxXZzBC_rFDXhQEOoAX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8"/>
          <a:stretch/>
        </p:blipFill>
        <p:spPr bwMode="auto">
          <a:xfrm>
            <a:off x="609600" y="2976832"/>
            <a:ext cx="1471526" cy="1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5.googleusercontent.com/XbfL40HN5oUQltveLA93K2uYlyijGFRwVEzvRUXTRmNP8Kx19FnFZ-ChVo7gy9BCWqc735cqiuTmJkZlgRb8HLfvc0L9O0PIV5YVl4MIGniiOwwasAIT99CNZCIXsoQnVkUoHiR7G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58"/>
          <a:stretch/>
        </p:blipFill>
        <p:spPr bwMode="auto">
          <a:xfrm>
            <a:off x="5480922" y="1195621"/>
            <a:ext cx="1448239" cy="13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5.googleusercontent.com/s7S4yqt9t7II8Ca5ZvttzkSu9IRxUjo5Se_EkLU2lkkmWM4AzOeOZUU-M_2Z-edP5f28X9TUf7SkrYB4eoeEdYLo_rWMwBkU-_PCcwLgx5jtjcjnMTlodS-nQrbWrVjmHrasLF6OPQ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1"/>
          <a:stretch/>
        </p:blipFill>
        <p:spPr bwMode="auto">
          <a:xfrm>
            <a:off x="3865733" y="2976832"/>
            <a:ext cx="1429469" cy="13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4.googleusercontent.com/7-W81qUkBACh1q1t4fczhey7NYYJxmoZm7gXNWAlrZ4JQqllLVicc8og_CZ5pYk07IpIQIH70Bri9LAx6s04bNchSYxHptWIYNuywyCCXQ6Cj6HoJF7lqMcqXyTHDK_ocbawyyG3Ww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05"/>
          <a:stretch/>
        </p:blipFill>
        <p:spPr bwMode="auto">
          <a:xfrm>
            <a:off x="5514894" y="2976832"/>
            <a:ext cx="1496291" cy="15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3.googleusercontent.com/xS550GgCEeu-oZMc0_intiPL9CIMyPfm8crErx2PgpKVr6Phw5Wz-Ph_zPXClmLtGEtPUrKx_-8ItZLwjIgz_HBKC4WoHfmJe-5uG0tE3V1cH0uWZ466fOhrp6gCC8OLOVD-jRfFrQ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7"/>
          <a:stretch/>
        </p:blipFill>
        <p:spPr bwMode="auto">
          <a:xfrm>
            <a:off x="3862449" y="1195621"/>
            <a:ext cx="1476936" cy="13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https://lh5.googleusercontent.com/2d00WTUECjdvddDaWJ449ryzYGb9sX6OMT_1fH6miQwTRDb8ruMWumgVP--icUA7NW7niTJvhmQNEpUADDczEfsN1jaPZMLwygb5mE_nOGrHKPg5xByueOjicstq-rhDVTuQa5ob3A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14"/>
          <a:stretch/>
        </p:blipFill>
        <p:spPr bwMode="auto">
          <a:xfrm>
            <a:off x="7070697" y="1195621"/>
            <a:ext cx="1616103" cy="14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6QmU7rpxo1_mToJkSjoOOvsp6RWFDpWHMpmGyK2hZ_6gzywEA42hSfDZPk-REyCHpS2ngGannP2ZsQnyeEGZ1-xbSenbXENkAEl3U-qnXz0dNwTK4DZ-eDAK8hi1x4hFWkjAoRGm8Q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87"/>
          <a:stretch/>
        </p:blipFill>
        <p:spPr bwMode="auto">
          <a:xfrm>
            <a:off x="7230877" y="2976832"/>
            <a:ext cx="1451610" cy="1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lh4.googleusercontent.com/098H_RkQJvBe8PYZACUlwFg3M0bXe5Fwn52RpeMd3UUko14kkvF_ma1wQ_8RXRinoYi-lCGsHhrt3wH2_e97CYh3fDTyNLX50dJn7dPMOWUf4OXdAWzpUuPt14F_gSR-iaOZrIqKUQ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2"/>
          <a:stretch/>
        </p:blipFill>
        <p:spPr bwMode="auto">
          <a:xfrm>
            <a:off x="2300818" y="2976832"/>
            <a:ext cx="1345223" cy="15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6637814" y="1122514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4966014" y="1186635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3586374" y="2898513"/>
            <a:ext cx="279359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3436629" y="1123950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752600" y="2942184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5029200" y="2882338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8458200" y="2871376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6824499" y="2976832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8313429" y="1195621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901766" y="1132145"/>
            <a:ext cx="373371" cy="78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515</Words>
  <Application>Microsoft Office PowerPoint</Application>
  <PresentationFormat>全屏显示(16:9)</PresentationFormat>
  <Paragraphs>150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Wingdings</vt:lpstr>
      <vt:lpstr>Times New Roman</vt:lpstr>
      <vt:lpstr>Economica</vt:lpstr>
      <vt:lpstr>Open Sans</vt:lpstr>
      <vt:lpstr>luxe</vt:lpstr>
      <vt:lpstr>Data Scientist  in Twitter</vt:lpstr>
      <vt:lpstr>PowerPoint 演示文稿</vt:lpstr>
      <vt:lpstr>Design</vt:lpstr>
      <vt:lpstr>Flowchart</vt:lpstr>
      <vt:lpstr>Dataset Description</vt:lpstr>
      <vt:lpstr>PowerPoint 演示文稿</vt:lpstr>
      <vt:lpstr>Results</vt:lpstr>
      <vt:lpstr>Part A: Betweenness Centrality</vt:lpstr>
      <vt:lpstr>Betweenness Centrality: Top 10</vt:lpstr>
      <vt:lpstr>Betweenness Centrality: Top 10</vt:lpstr>
      <vt:lpstr>Part B: Page Rank</vt:lpstr>
      <vt:lpstr>Page Rank: Top 10</vt:lpstr>
      <vt:lpstr>Analyzing PageRank Results</vt:lpstr>
      <vt:lpstr>Sentiment Analysis on Tweets</vt:lpstr>
      <vt:lpstr>Methodology of Tweet Content Analysis</vt:lpstr>
      <vt:lpstr>Tweet data filtering</vt:lpstr>
      <vt:lpstr>PowerPoint 演示文稿</vt:lpstr>
      <vt:lpstr>PowerPoint 演示文稿</vt:lpstr>
      <vt:lpstr>Part C: Community Detection</vt:lpstr>
      <vt:lpstr>PowerPoint 演示文稿</vt:lpstr>
      <vt:lpstr>PowerPoint 演示文稿</vt:lpstr>
      <vt:lpstr>Nodes in Blue Group VS. Nodes in Purple Group</vt:lpstr>
      <vt:lpstr>Personality Insight</vt:lpstr>
      <vt:lpstr>Content Analysis</vt:lpstr>
      <vt:lpstr>Content Analysis</vt:lpstr>
      <vt:lpstr>Conclusion</vt:lpstr>
      <vt:lpstr>Conclusion:</vt:lpstr>
      <vt:lpstr>Thank you for  Listening Questions?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 in Twitter</dc:title>
  <cp:lastModifiedBy>zzhan</cp:lastModifiedBy>
  <cp:revision>56</cp:revision>
  <dcterms:modified xsi:type="dcterms:W3CDTF">2015-12-17T00:37:36Z</dcterms:modified>
</cp:coreProperties>
</file>