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Default Extension="bin" ContentType="application/vnd.openxmlformats-officedocument.oleObject"/>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Default Extension="wmf" ContentType="image/x-wmf"/>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handoutMasterIdLst>
    <p:handoutMasterId r:id="rId47"/>
  </p:handoutMasterIdLst>
  <p:sldIdLst>
    <p:sldId id="256" r:id="rId2"/>
    <p:sldId id="257" r:id="rId3"/>
    <p:sldId id="258" r:id="rId4"/>
    <p:sldId id="276" r:id="rId5"/>
    <p:sldId id="275" r:id="rId6"/>
    <p:sldId id="267" r:id="rId7"/>
    <p:sldId id="265" r:id="rId8"/>
    <p:sldId id="307" r:id="rId9"/>
    <p:sldId id="264" r:id="rId10"/>
    <p:sldId id="294" r:id="rId11"/>
    <p:sldId id="277" r:id="rId12"/>
    <p:sldId id="278" r:id="rId13"/>
    <p:sldId id="282" r:id="rId14"/>
    <p:sldId id="291" r:id="rId15"/>
    <p:sldId id="284" r:id="rId16"/>
    <p:sldId id="285" r:id="rId17"/>
    <p:sldId id="286" r:id="rId18"/>
    <p:sldId id="292" r:id="rId19"/>
    <p:sldId id="293" r:id="rId20"/>
    <p:sldId id="308" r:id="rId21"/>
    <p:sldId id="280" r:id="rId22"/>
    <p:sldId id="298" r:id="rId23"/>
    <p:sldId id="309" r:id="rId24"/>
    <p:sldId id="296" r:id="rId25"/>
    <p:sldId id="279" r:id="rId26"/>
    <p:sldId id="263" r:id="rId27"/>
    <p:sldId id="301" r:id="rId28"/>
    <p:sldId id="297" r:id="rId29"/>
    <p:sldId id="299" r:id="rId30"/>
    <p:sldId id="288" r:id="rId31"/>
    <p:sldId id="289" r:id="rId32"/>
    <p:sldId id="290" r:id="rId33"/>
    <p:sldId id="305" r:id="rId34"/>
    <p:sldId id="302" r:id="rId35"/>
    <p:sldId id="303" r:id="rId36"/>
    <p:sldId id="310" r:id="rId37"/>
    <p:sldId id="312" r:id="rId38"/>
    <p:sldId id="313" r:id="rId39"/>
    <p:sldId id="314" r:id="rId40"/>
    <p:sldId id="315" r:id="rId41"/>
    <p:sldId id="316" r:id="rId42"/>
    <p:sldId id="317" r:id="rId43"/>
    <p:sldId id="318" r:id="rId44"/>
    <p:sldId id="319" r:id="rId45"/>
  </p:sldIdLst>
  <p:sldSz cx="9144000" cy="6858000" type="screen4x3"/>
  <p:notesSz cx="6858000" cy="9144000"/>
  <p:defaultTextStyle>
    <a:defPPr>
      <a:defRPr lang="fr-FR"/>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3300"/>
    <a:srgbClr val="FFFF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24287" autoAdjust="0"/>
    <p:restoredTop sz="98986" autoAdjust="0"/>
  </p:normalViewPr>
  <p:slideViewPr>
    <p:cSldViewPr snapToObjects="1">
      <p:cViewPr varScale="1">
        <p:scale>
          <a:sx n="72" d="100"/>
          <a:sy n="72" d="100"/>
        </p:scale>
        <p:origin x="-1092" y="-102"/>
      </p:cViewPr>
      <p:guideLst>
        <p:guide orient="horz" pos="192"/>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55" d="100"/>
          <a:sy n="55" d="100"/>
        </p:scale>
        <p:origin x="-1746"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_rels/viewProps.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image" Target="../media/image39.wmf"/><Relationship Id="rId1" Type="http://schemas.openxmlformats.org/officeDocument/2006/relationships/image" Target="../media/image38.wmf"/><Relationship Id="rId5" Type="http://schemas.openxmlformats.org/officeDocument/2006/relationships/image" Target="../media/image42.wmf"/><Relationship Id="rId4" Type="http://schemas.openxmlformats.org/officeDocument/2006/relationships/image" Target="../media/image41.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38.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2" Type="http://schemas.openxmlformats.org/officeDocument/2006/relationships/image" Target="../media/image61.wmf"/><Relationship Id="rId1" Type="http://schemas.openxmlformats.org/officeDocument/2006/relationships/image" Target="../media/image60.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image" Target="../media/image28.wmf"/><Relationship Id="rId1" Type="http://schemas.openxmlformats.org/officeDocument/2006/relationships/image" Target="../media/image27.wmf"/><Relationship Id="rId5" Type="http://schemas.openxmlformats.org/officeDocument/2006/relationships/image" Target="../media/image31.wmf"/><Relationship Id="rId4" Type="http://schemas.openxmlformats.org/officeDocument/2006/relationships/image" Target="../media/image30.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 Id="rId4" Type="http://schemas.openxmlformats.org/officeDocument/2006/relationships/image" Target="../media/image3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56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66563"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66564"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66565"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19C68B3B-A614-4065-9645-51B7DD51F00E}" type="slidenum">
              <a:rPr lang="fr-FR"/>
              <a:pPr/>
              <a:t>‹N°›</a:t>
            </a:fld>
            <a:endParaRPr lang="fr-F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349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fr-FR"/>
          </a:p>
        </p:txBody>
      </p:sp>
      <p:sp>
        <p:nvSpPr>
          <p:cNvPr id="63491" name="Rectangle 1027"/>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fr-FR"/>
          </a:p>
        </p:txBody>
      </p:sp>
      <p:sp>
        <p:nvSpPr>
          <p:cNvPr id="63492" name="Rectangle 1028"/>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3493" name="Rectangle 1029"/>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63494" name="Rectangle 1030"/>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fr-FR"/>
          </a:p>
        </p:txBody>
      </p:sp>
      <p:sp>
        <p:nvSpPr>
          <p:cNvPr id="63495" name="Rectangle 1031"/>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6AF8408-1A9F-4C32-837E-212480EB5E33}" type="slidenum">
              <a:rPr lang="fr-FR"/>
              <a:pPr/>
              <a:t>‹N°›</a:t>
            </a:fld>
            <a:endParaRPr lang="fr-F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mn-ea"/>
        <a:cs typeface="+mn-cs"/>
      </a:defRPr>
    </a:lvl1pPr>
    <a:lvl2pPr marL="457200" algn="l" rtl="0" fontAlgn="base">
      <a:spcBef>
        <a:spcPct val="30000"/>
      </a:spcBef>
      <a:spcAft>
        <a:spcPct val="0"/>
      </a:spcAft>
      <a:defRPr sz="1200" kern="1200">
        <a:solidFill>
          <a:schemeClr val="tx1"/>
        </a:solidFill>
        <a:latin typeface="Times New Roman" pitchFamily="18" charset="0"/>
        <a:ea typeface="+mn-ea"/>
        <a:cs typeface="+mn-cs"/>
      </a:defRPr>
    </a:lvl2pPr>
    <a:lvl3pPr marL="914400" algn="l" rtl="0" fontAlgn="base">
      <a:spcBef>
        <a:spcPct val="30000"/>
      </a:spcBef>
      <a:spcAft>
        <a:spcPct val="0"/>
      </a:spcAft>
      <a:defRPr sz="1200" kern="1200">
        <a:solidFill>
          <a:schemeClr val="tx1"/>
        </a:solidFill>
        <a:latin typeface="Times New Roman" pitchFamily="18" charset="0"/>
        <a:ea typeface="+mn-ea"/>
        <a:cs typeface="+mn-cs"/>
      </a:defRPr>
    </a:lvl3pPr>
    <a:lvl4pPr marL="1371600" algn="l" rtl="0" fontAlgn="base">
      <a:spcBef>
        <a:spcPct val="30000"/>
      </a:spcBef>
      <a:spcAft>
        <a:spcPct val="0"/>
      </a:spcAft>
      <a:defRPr sz="1200" kern="1200">
        <a:solidFill>
          <a:schemeClr val="tx1"/>
        </a:solidFill>
        <a:latin typeface="Times New Roman" pitchFamily="18" charset="0"/>
        <a:ea typeface="+mn-ea"/>
        <a:cs typeface="+mn-cs"/>
      </a:defRPr>
    </a:lvl4pPr>
    <a:lvl5pPr marL="1828800" algn="l" rtl="0" fontAlgn="base">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5F921B8-023D-4A8F-B544-5B51BF7C7D8D}" type="slidenum">
              <a:rPr lang="fr-FR"/>
              <a:pPr/>
              <a:t>1</a:t>
            </a:fld>
            <a:endParaRPr lang="fr-FR"/>
          </a:p>
        </p:txBody>
      </p:sp>
      <p:sp>
        <p:nvSpPr>
          <p:cNvPr id="64514" name="Rectangle 1026"/>
          <p:cNvSpPr>
            <a:spLocks noChangeArrowheads="1" noTextEdit="1"/>
          </p:cNvSpPr>
          <p:nvPr>
            <p:ph type="sldImg"/>
          </p:nvPr>
        </p:nvSpPr>
        <p:spPr>
          <a:ln/>
        </p:spPr>
      </p:sp>
      <p:sp>
        <p:nvSpPr>
          <p:cNvPr id="64515"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61CC0E2-1C0B-4184-B901-A827E242E1A3}" type="slidenum">
              <a:rPr lang="fr-FR"/>
              <a:pPr/>
              <a:t>10</a:t>
            </a:fld>
            <a:endParaRPr lang="fr-FR"/>
          </a:p>
        </p:txBody>
      </p:sp>
      <p:sp>
        <p:nvSpPr>
          <p:cNvPr id="75778" name="Rectangle 1026"/>
          <p:cNvSpPr>
            <a:spLocks noChangeArrowheads="1" noTextEdit="1"/>
          </p:cNvSpPr>
          <p:nvPr>
            <p:ph type="sldImg"/>
          </p:nvPr>
        </p:nvSpPr>
        <p:spPr>
          <a:ln/>
        </p:spPr>
      </p:sp>
      <p:sp>
        <p:nvSpPr>
          <p:cNvPr id="75779"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42E802B9-BC20-472F-99C0-635A5C3A8163}" type="slidenum">
              <a:rPr lang="fr-FR"/>
              <a:pPr/>
              <a:t>11</a:t>
            </a:fld>
            <a:endParaRPr lang="fr-FR"/>
          </a:p>
        </p:txBody>
      </p:sp>
      <p:sp>
        <p:nvSpPr>
          <p:cNvPr id="76802" name="Rectangle 1026"/>
          <p:cNvSpPr>
            <a:spLocks noChangeArrowheads="1" noTextEdit="1"/>
          </p:cNvSpPr>
          <p:nvPr>
            <p:ph type="sldImg"/>
          </p:nvPr>
        </p:nvSpPr>
        <p:spPr>
          <a:ln/>
        </p:spPr>
      </p:sp>
      <p:sp>
        <p:nvSpPr>
          <p:cNvPr id="76803"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12AF178-C44C-482D-B86A-789D00B02862}" type="slidenum">
              <a:rPr lang="fr-FR"/>
              <a:pPr/>
              <a:t>12</a:t>
            </a:fld>
            <a:endParaRPr lang="fr-FR"/>
          </a:p>
        </p:txBody>
      </p:sp>
      <p:sp>
        <p:nvSpPr>
          <p:cNvPr id="77826" name="Rectangle 2"/>
          <p:cNvSpPr>
            <a:spLocks noChangeArrowheads="1" noTextEdit="1"/>
          </p:cNvSpPr>
          <p:nvPr>
            <p:ph type="sldImg"/>
          </p:nvPr>
        </p:nvSpPr>
        <p:spPr>
          <a:ln/>
        </p:spPr>
      </p:sp>
      <p:sp>
        <p:nvSpPr>
          <p:cNvPr id="7782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86FCFC08-8FD4-43B5-A2E3-3CDC47B74B6F}" type="slidenum">
              <a:rPr lang="fr-FR"/>
              <a:pPr/>
              <a:t>13</a:t>
            </a:fld>
            <a:endParaRPr lang="fr-FR"/>
          </a:p>
        </p:txBody>
      </p:sp>
      <p:sp>
        <p:nvSpPr>
          <p:cNvPr id="78850" name="Rectangle 1026"/>
          <p:cNvSpPr>
            <a:spLocks noChangeArrowheads="1" noTextEdit="1"/>
          </p:cNvSpPr>
          <p:nvPr>
            <p:ph type="sldImg"/>
          </p:nvPr>
        </p:nvSpPr>
        <p:spPr>
          <a:ln/>
        </p:spPr>
      </p:sp>
      <p:sp>
        <p:nvSpPr>
          <p:cNvPr id="78851"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3DA9CCF-2062-4529-B0EB-6E6CF9DAC99B}" type="slidenum">
              <a:rPr lang="fr-FR"/>
              <a:pPr/>
              <a:t>14</a:t>
            </a:fld>
            <a:endParaRPr lang="fr-FR"/>
          </a:p>
        </p:txBody>
      </p:sp>
      <p:sp>
        <p:nvSpPr>
          <p:cNvPr id="79874" name="Rectangle 1026"/>
          <p:cNvSpPr>
            <a:spLocks noChangeArrowheads="1" noTextEdit="1"/>
          </p:cNvSpPr>
          <p:nvPr>
            <p:ph type="sldImg"/>
          </p:nvPr>
        </p:nvSpPr>
        <p:spPr>
          <a:ln/>
        </p:spPr>
      </p:sp>
      <p:sp>
        <p:nvSpPr>
          <p:cNvPr id="79875"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CB36343-A7DD-4E78-9A98-B22329A03BA9}" type="slidenum">
              <a:rPr lang="fr-FR"/>
              <a:pPr/>
              <a:t>15</a:t>
            </a:fld>
            <a:endParaRPr lang="fr-FR"/>
          </a:p>
        </p:txBody>
      </p:sp>
      <p:sp>
        <p:nvSpPr>
          <p:cNvPr id="80898" name="Rectangle 1026"/>
          <p:cNvSpPr>
            <a:spLocks noChangeArrowheads="1" noTextEdit="1"/>
          </p:cNvSpPr>
          <p:nvPr>
            <p:ph type="sldImg"/>
          </p:nvPr>
        </p:nvSpPr>
        <p:spPr>
          <a:ln/>
        </p:spPr>
      </p:sp>
      <p:sp>
        <p:nvSpPr>
          <p:cNvPr id="80899"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0B29B42-FA0B-4084-BA5D-6DC433BEF332}" type="slidenum">
              <a:rPr lang="fr-FR"/>
              <a:pPr/>
              <a:t>16</a:t>
            </a:fld>
            <a:endParaRPr lang="fr-FR"/>
          </a:p>
        </p:txBody>
      </p:sp>
      <p:sp>
        <p:nvSpPr>
          <p:cNvPr id="81922" name="Rectangle 2"/>
          <p:cNvSpPr>
            <a:spLocks noChangeArrowheads="1" noTextEdit="1"/>
          </p:cNvSpPr>
          <p:nvPr>
            <p:ph type="sldImg"/>
          </p:nvPr>
        </p:nvSpPr>
        <p:spPr>
          <a:ln/>
        </p:spPr>
      </p:sp>
      <p:sp>
        <p:nvSpPr>
          <p:cNvPr id="8192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C168D02-8464-4FFD-9650-8D4247203C86}" type="slidenum">
              <a:rPr lang="fr-FR"/>
              <a:pPr/>
              <a:t>17</a:t>
            </a:fld>
            <a:endParaRPr lang="fr-FR"/>
          </a:p>
        </p:txBody>
      </p:sp>
      <p:sp>
        <p:nvSpPr>
          <p:cNvPr id="82946" name="Rectangle 1026"/>
          <p:cNvSpPr>
            <a:spLocks noChangeArrowheads="1" noTextEdit="1"/>
          </p:cNvSpPr>
          <p:nvPr>
            <p:ph type="sldImg"/>
          </p:nvPr>
        </p:nvSpPr>
        <p:spPr>
          <a:ln/>
        </p:spPr>
      </p:sp>
      <p:sp>
        <p:nvSpPr>
          <p:cNvPr id="82947"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060D118-8AA2-447A-82F9-E79219F5B719}" type="slidenum">
              <a:rPr lang="fr-FR"/>
              <a:pPr/>
              <a:t>18</a:t>
            </a:fld>
            <a:endParaRPr lang="fr-FR"/>
          </a:p>
        </p:txBody>
      </p:sp>
      <p:sp>
        <p:nvSpPr>
          <p:cNvPr id="83970" name="Rectangle 1026"/>
          <p:cNvSpPr>
            <a:spLocks noChangeArrowheads="1" noTextEdit="1"/>
          </p:cNvSpPr>
          <p:nvPr>
            <p:ph type="sldImg"/>
          </p:nvPr>
        </p:nvSpPr>
        <p:spPr>
          <a:ln/>
        </p:spPr>
      </p:sp>
      <p:sp>
        <p:nvSpPr>
          <p:cNvPr id="83971"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B34BF16-33B7-44FE-BE72-00DDF622FDB1}" type="slidenum">
              <a:rPr lang="fr-FR"/>
              <a:pPr/>
              <a:t>19</a:t>
            </a:fld>
            <a:endParaRPr lang="fr-FR"/>
          </a:p>
        </p:txBody>
      </p:sp>
      <p:sp>
        <p:nvSpPr>
          <p:cNvPr id="84994" name="Rectangle 1026"/>
          <p:cNvSpPr>
            <a:spLocks noChangeArrowheads="1" noTextEdit="1"/>
          </p:cNvSpPr>
          <p:nvPr>
            <p:ph type="sldImg"/>
          </p:nvPr>
        </p:nvSpPr>
        <p:spPr>
          <a:ln/>
        </p:spPr>
      </p:sp>
      <p:sp>
        <p:nvSpPr>
          <p:cNvPr id="84995"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21B13A1-9121-4AD1-A668-3764F31D1E8D}" type="slidenum">
              <a:rPr lang="fr-FR"/>
              <a:pPr/>
              <a:t>2</a:t>
            </a:fld>
            <a:endParaRPr lang="fr-FR"/>
          </a:p>
        </p:txBody>
      </p:sp>
      <p:sp>
        <p:nvSpPr>
          <p:cNvPr id="67586" name="Rectangle 2"/>
          <p:cNvSpPr>
            <a:spLocks noChangeArrowheads="1" noTextEdit="1"/>
          </p:cNvSpPr>
          <p:nvPr>
            <p:ph type="sldImg"/>
          </p:nvPr>
        </p:nvSpPr>
        <p:spPr>
          <a:ln/>
        </p:spPr>
      </p:sp>
      <p:sp>
        <p:nvSpPr>
          <p:cNvPr id="675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881D9A7-F705-4927-B844-0D49D94ECE79}" type="slidenum">
              <a:rPr lang="fr-FR"/>
              <a:pPr/>
              <a:t>20</a:t>
            </a:fld>
            <a:endParaRPr lang="fr-FR"/>
          </a:p>
        </p:txBody>
      </p:sp>
      <p:sp>
        <p:nvSpPr>
          <p:cNvPr id="86018" name="Rectangle 2"/>
          <p:cNvSpPr>
            <a:spLocks noChangeArrowheads="1" noTextEdit="1"/>
          </p:cNvSpPr>
          <p:nvPr>
            <p:ph type="sldImg"/>
          </p:nvPr>
        </p:nvSpPr>
        <p:spPr>
          <a:ln/>
        </p:spPr>
      </p:sp>
      <p:sp>
        <p:nvSpPr>
          <p:cNvPr id="8601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BD08655-C0DA-4205-9D26-B6D6E2281568}" type="slidenum">
              <a:rPr lang="fr-FR"/>
              <a:pPr/>
              <a:t>21</a:t>
            </a:fld>
            <a:endParaRPr lang="fr-FR"/>
          </a:p>
        </p:txBody>
      </p:sp>
      <p:sp>
        <p:nvSpPr>
          <p:cNvPr id="87042" name="Rectangle 2"/>
          <p:cNvSpPr>
            <a:spLocks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6B240D9B-9CDB-4614-9806-B82351916623}" type="slidenum">
              <a:rPr lang="fr-FR"/>
              <a:pPr/>
              <a:t>22</a:t>
            </a:fld>
            <a:endParaRPr lang="fr-FR"/>
          </a:p>
        </p:txBody>
      </p:sp>
      <p:sp>
        <p:nvSpPr>
          <p:cNvPr id="88066" name="Rectangle 2"/>
          <p:cNvSpPr>
            <a:spLocks noChangeArrowheads="1" noTextEdit="1"/>
          </p:cNvSpPr>
          <p:nvPr>
            <p:ph type="sldImg"/>
          </p:nvPr>
        </p:nvSpPr>
        <p:spPr>
          <a:ln/>
        </p:spPr>
      </p:sp>
      <p:sp>
        <p:nvSpPr>
          <p:cNvPr id="8806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7B8338B-9E28-42F7-B185-28695C9F5B71}" type="slidenum">
              <a:rPr lang="fr-FR"/>
              <a:pPr/>
              <a:t>23</a:t>
            </a:fld>
            <a:endParaRPr lang="fr-FR"/>
          </a:p>
        </p:txBody>
      </p:sp>
      <p:sp>
        <p:nvSpPr>
          <p:cNvPr id="89090" name="Rectangle 2"/>
          <p:cNvSpPr>
            <a:spLocks noChangeArrowheads="1" noTextEdit="1"/>
          </p:cNvSpPr>
          <p:nvPr>
            <p:ph type="sldImg"/>
          </p:nvPr>
        </p:nvSpPr>
        <p:spPr>
          <a:ln/>
        </p:spPr>
      </p:sp>
      <p:sp>
        <p:nvSpPr>
          <p:cNvPr id="8909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9D80CB52-6D3C-4890-88DB-35065A924556}" type="slidenum">
              <a:rPr lang="fr-FR"/>
              <a:pPr/>
              <a:t>24</a:t>
            </a:fld>
            <a:endParaRPr lang="fr-FR"/>
          </a:p>
        </p:txBody>
      </p:sp>
      <p:sp>
        <p:nvSpPr>
          <p:cNvPr id="90114" name="Rectangle 2"/>
          <p:cNvSpPr>
            <a:spLocks noChangeArrowheads="1" noTextEdit="1"/>
          </p:cNvSpPr>
          <p:nvPr>
            <p:ph type="sldImg"/>
          </p:nvPr>
        </p:nvSpPr>
        <p:spPr>
          <a:ln/>
        </p:spPr>
      </p:sp>
      <p:sp>
        <p:nvSpPr>
          <p:cNvPr id="9011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3849C99-3BEC-44A9-B431-8C85E11F77ED}" type="slidenum">
              <a:rPr lang="fr-FR"/>
              <a:pPr/>
              <a:t>25</a:t>
            </a:fld>
            <a:endParaRPr lang="fr-FR"/>
          </a:p>
        </p:txBody>
      </p:sp>
      <p:sp>
        <p:nvSpPr>
          <p:cNvPr id="91138" name="Rectangle 2"/>
          <p:cNvSpPr>
            <a:spLocks noChangeArrowheads="1" noTextEdit="1"/>
          </p:cNvSpPr>
          <p:nvPr>
            <p:ph type="sldImg"/>
          </p:nvPr>
        </p:nvSpPr>
        <p:spPr>
          <a:ln/>
        </p:spPr>
      </p:sp>
      <p:sp>
        <p:nvSpPr>
          <p:cNvPr id="9113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8C9B28A-2AEB-45B9-8D14-9F83ACD69536}" type="slidenum">
              <a:rPr lang="fr-FR"/>
              <a:pPr/>
              <a:t>26</a:t>
            </a:fld>
            <a:endParaRPr lang="fr-FR"/>
          </a:p>
        </p:txBody>
      </p:sp>
      <p:sp>
        <p:nvSpPr>
          <p:cNvPr id="92162" name="Rectangle 2"/>
          <p:cNvSpPr>
            <a:spLocks noChangeArrowheads="1" noTextEdit="1"/>
          </p:cNvSpPr>
          <p:nvPr>
            <p:ph type="sldImg"/>
          </p:nvPr>
        </p:nvSpPr>
        <p:spPr>
          <a:ln/>
        </p:spPr>
      </p:sp>
      <p:sp>
        <p:nvSpPr>
          <p:cNvPr id="9216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33CD40AF-6E21-483C-962A-BD2CCE000B38}" type="slidenum">
              <a:rPr lang="fr-FR"/>
              <a:pPr/>
              <a:t>27</a:t>
            </a:fld>
            <a:endParaRPr lang="fr-FR"/>
          </a:p>
        </p:txBody>
      </p:sp>
      <p:sp>
        <p:nvSpPr>
          <p:cNvPr id="93186" name="Rectangle 2"/>
          <p:cNvSpPr>
            <a:spLocks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C818296B-0C5C-4F7C-8DC0-A55424EC96F7}" type="slidenum">
              <a:rPr lang="fr-FR"/>
              <a:pPr/>
              <a:t>28</a:t>
            </a:fld>
            <a:endParaRPr lang="fr-FR"/>
          </a:p>
        </p:txBody>
      </p:sp>
      <p:sp>
        <p:nvSpPr>
          <p:cNvPr id="94210" name="Rectangle 2"/>
          <p:cNvSpPr>
            <a:spLocks noChangeArrowheads="1" noTextEdit="1"/>
          </p:cNvSpPr>
          <p:nvPr>
            <p:ph type="sldImg"/>
          </p:nvPr>
        </p:nvSpPr>
        <p:spPr>
          <a:ln/>
        </p:spPr>
      </p:sp>
      <p:sp>
        <p:nvSpPr>
          <p:cNvPr id="9421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972E80E-3B09-4288-B3AB-82FDA3B0152E}" type="slidenum">
              <a:rPr lang="fr-FR"/>
              <a:pPr/>
              <a:t>29</a:t>
            </a:fld>
            <a:endParaRPr lang="fr-FR"/>
          </a:p>
        </p:txBody>
      </p:sp>
      <p:sp>
        <p:nvSpPr>
          <p:cNvPr id="95234" name="Rectangle 2"/>
          <p:cNvSpPr>
            <a:spLocks noChangeArrowheads="1" noTextEdit="1"/>
          </p:cNvSpPr>
          <p:nvPr>
            <p:ph type="sldImg"/>
          </p:nvPr>
        </p:nvSpPr>
        <p:spPr>
          <a:ln/>
        </p:spPr>
      </p:sp>
      <p:sp>
        <p:nvSpPr>
          <p:cNvPr id="9523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8FC57C3-1C46-440E-9E73-DF19E889CF2F}" type="slidenum">
              <a:rPr lang="fr-FR"/>
              <a:pPr/>
              <a:t>3</a:t>
            </a:fld>
            <a:endParaRPr lang="fr-FR"/>
          </a:p>
        </p:txBody>
      </p:sp>
      <p:sp>
        <p:nvSpPr>
          <p:cNvPr id="68610" name="Rectangle 1026"/>
          <p:cNvSpPr>
            <a:spLocks noChangeArrowheads="1" noTextEdit="1"/>
          </p:cNvSpPr>
          <p:nvPr>
            <p:ph type="sldImg"/>
          </p:nvPr>
        </p:nvSpPr>
        <p:spPr>
          <a:ln/>
        </p:spPr>
      </p:sp>
      <p:sp>
        <p:nvSpPr>
          <p:cNvPr id="68611"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B561C892-3524-4A00-812A-6A19E80B7A56}" type="slidenum">
              <a:rPr lang="fr-FR"/>
              <a:pPr/>
              <a:t>30</a:t>
            </a:fld>
            <a:endParaRPr lang="fr-FR"/>
          </a:p>
        </p:txBody>
      </p:sp>
      <p:sp>
        <p:nvSpPr>
          <p:cNvPr id="96258" name="Rectangle 2"/>
          <p:cNvSpPr>
            <a:spLocks noChangeArrowheads="1" noTextEdit="1"/>
          </p:cNvSpPr>
          <p:nvPr>
            <p:ph type="sldImg"/>
          </p:nvPr>
        </p:nvSpPr>
        <p:spPr>
          <a:ln/>
        </p:spPr>
      </p:sp>
      <p:sp>
        <p:nvSpPr>
          <p:cNvPr id="9625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CDBB917-3158-4B0E-A592-EA40802FFC1D}" type="slidenum">
              <a:rPr lang="fr-FR"/>
              <a:pPr/>
              <a:t>31</a:t>
            </a:fld>
            <a:endParaRPr lang="fr-FR"/>
          </a:p>
        </p:txBody>
      </p:sp>
      <p:sp>
        <p:nvSpPr>
          <p:cNvPr id="97282" name="Rectangle 2"/>
          <p:cNvSpPr>
            <a:spLocks noChangeArrowheads="1" noTextEdit="1"/>
          </p:cNvSpPr>
          <p:nvPr>
            <p:ph type="sldImg"/>
          </p:nvPr>
        </p:nvSpPr>
        <p:spPr>
          <a:ln/>
        </p:spPr>
      </p:sp>
      <p:sp>
        <p:nvSpPr>
          <p:cNvPr id="9728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1714193E-17BF-45F0-B097-4141D7C5B2D6}" type="slidenum">
              <a:rPr lang="fr-FR"/>
              <a:pPr/>
              <a:t>32</a:t>
            </a:fld>
            <a:endParaRPr lang="fr-FR"/>
          </a:p>
        </p:txBody>
      </p:sp>
      <p:sp>
        <p:nvSpPr>
          <p:cNvPr id="98306" name="Rectangle 2"/>
          <p:cNvSpPr>
            <a:spLocks noChangeArrowheads="1" noTextEdit="1"/>
          </p:cNvSpPr>
          <p:nvPr>
            <p:ph type="sldImg"/>
          </p:nvPr>
        </p:nvSpPr>
        <p:spPr>
          <a:ln/>
        </p:spPr>
      </p:sp>
      <p:sp>
        <p:nvSpPr>
          <p:cNvPr id="98307"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96DC076-1FAF-4AA3-83FF-7F51E98C6D66}" type="slidenum">
              <a:rPr lang="fr-FR"/>
              <a:pPr/>
              <a:t>33</a:t>
            </a:fld>
            <a:endParaRPr lang="fr-FR"/>
          </a:p>
        </p:txBody>
      </p:sp>
      <p:sp>
        <p:nvSpPr>
          <p:cNvPr id="99330" name="Rectangle 2"/>
          <p:cNvSpPr>
            <a:spLocks noChangeArrowheads="1" noTextEdit="1"/>
          </p:cNvSpPr>
          <p:nvPr>
            <p:ph type="sldImg"/>
          </p:nvPr>
        </p:nvSpPr>
        <p:spPr>
          <a:ln/>
        </p:spPr>
      </p:sp>
      <p:sp>
        <p:nvSpPr>
          <p:cNvPr id="99331"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9D1BF15-7C22-46A7-B117-217A67BB3AF7}" type="slidenum">
              <a:rPr lang="fr-FR"/>
              <a:pPr/>
              <a:t>34</a:t>
            </a:fld>
            <a:endParaRPr lang="fr-FR"/>
          </a:p>
        </p:txBody>
      </p:sp>
      <p:sp>
        <p:nvSpPr>
          <p:cNvPr id="100354" name="Rectangle 2"/>
          <p:cNvSpPr>
            <a:spLocks noChangeArrowheads="1" noTextEdit="1"/>
          </p:cNvSpPr>
          <p:nvPr>
            <p:ph type="sldImg"/>
          </p:nvPr>
        </p:nvSpPr>
        <p:spPr>
          <a:ln/>
        </p:spPr>
      </p:sp>
      <p:sp>
        <p:nvSpPr>
          <p:cNvPr id="100355"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52A0B2E4-4237-444F-8D78-A4139320FCAA}" type="slidenum">
              <a:rPr lang="fr-FR"/>
              <a:pPr/>
              <a:t>35</a:t>
            </a:fld>
            <a:endParaRPr lang="fr-FR"/>
          </a:p>
        </p:txBody>
      </p:sp>
      <p:sp>
        <p:nvSpPr>
          <p:cNvPr id="101378" name="Rectangle 2"/>
          <p:cNvSpPr>
            <a:spLocks noChangeArrowheads="1" noTextEdit="1"/>
          </p:cNvSpPr>
          <p:nvPr>
            <p:ph type="sldImg"/>
          </p:nvPr>
        </p:nvSpPr>
        <p:spPr>
          <a:ln/>
        </p:spPr>
      </p:sp>
      <p:sp>
        <p:nvSpPr>
          <p:cNvPr id="101379" name="Rectangle 3"/>
          <p:cNvSpPr>
            <a:spLocks noGrp="1" noChangeArrowheads="1"/>
          </p:cNvSpPr>
          <p:nvPr>
            <p:ph type="body" idx="1"/>
          </p:nvPr>
        </p:nvSpPr>
        <p:spPr/>
        <p:txBody>
          <a:bodyPr/>
          <a:lstStyle/>
          <a:p>
            <a:endParaRPr lang="fr-F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20F3390A-26B7-4645-B91A-984048F9A762}" type="slidenum">
              <a:rPr lang="fr-FR"/>
              <a:pPr/>
              <a:t>36</a:t>
            </a:fld>
            <a:endParaRPr lang="fr-FR"/>
          </a:p>
        </p:txBody>
      </p:sp>
      <p:sp>
        <p:nvSpPr>
          <p:cNvPr id="102402" name="Rectangle 2"/>
          <p:cNvSpPr>
            <a:spLocks noChangeArrowheads="1" noTextEdit="1"/>
          </p:cNvSpPr>
          <p:nvPr>
            <p:ph type="sldImg"/>
          </p:nvPr>
        </p:nvSpPr>
        <p:spPr>
          <a:ln/>
        </p:spPr>
      </p:sp>
      <p:sp>
        <p:nvSpPr>
          <p:cNvPr id="102403" name="Rectangle 3"/>
          <p:cNvSpPr>
            <a:spLocks noGrp="1" noChangeArrowheads="1"/>
          </p:cNvSpPr>
          <p:nvPr>
            <p:ph type="body" idx="1"/>
          </p:nvPr>
        </p:nvSpPr>
        <p:spPr/>
        <p:txBody>
          <a:bodyPr/>
          <a:lstStyle/>
          <a:p>
            <a:endParaRPr lang="fr-F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EA6FC48D-54A3-4E5E-82BD-02C7CF92810A}" type="slidenum">
              <a:rPr lang="fr-FR"/>
              <a:pPr/>
              <a:t>4</a:t>
            </a:fld>
            <a:endParaRPr lang="fr-FR"/>
          </a:p>
        </p:txBody>
      </p:sp>
      <p:sp>
        <p:nvSpPr>
          <p:cNvPr id="69634" name="Rectangle 1026"/>
          <p:cNvSpPr>
            <a:spLocks noChangeArrowheads="1" noTextEdit="1"/>
          </p:cNvSpPr>
          <p:nvPr>
            <p:ph type="sldImg"/>
          </p:nvPr>
        </p:nvSpPr>
        <p:spPr>
          <a:ln/>
        </p:spPr>
      </p:sp>
      <p:sp>
        <p:nvSpPr>
          <p:cNvPr id="69635"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9CEE6C4-39DC-4733-ADBB-10338CCABAC5}" type="slidenum">
              <a:rPr lang="fr-FR"/>
              <a:pPr/>
              <a:t>5</a:t>
            </a:fld>
            <a:endParaRPr lang="fr-FR"/>
          </a:p>
        </p:txBody>
      </p:sp>
      <p:sp>
        <p:nvSpPr>
          <p:cNvPr id="70658" name="Rectangle 1026"/>
          <p:cNvSpPr>
            <a:spLocks noChangeArrowheads="1" noTextEdit="1"/>
          </p:cNvSpPr>
          <p:nvPr>
            <p:ph type="sldImg"/>
          </p:nvPr>
        </p:nvSpPr>
        <p:spPr>
          <a:ln/>
        </p:spPr>
      </p:sp>
      <p:sp>
        <p:nvSpPr>
          <p:cNvPr id="70659"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753C2FB9-FE2C-4FE2-802C-4D2B83A71B85}" type="slidenum">
              <a:rPr lang="fr-FR"/>
              <a:pPr/>
              <a:t>6</a:t>
            </a:fld>
            <a:endParaRPr lang="fr-FR"/>
          </a:p>
        </p:txBody>
      </p:sp>
      <p:sp>
        <p:nvSpPr>
          <p:cNvPr id="71682" name="Rectangle 1026"/>
          <p:cNvSpPr>
            <a:spLocks noChangeArrowheads="1" noTextEdit="1"/>
          </p:cNvSpPr>
          <p:nvPr>
            <p:ph type="sldImg"/>
          </p:nvPr>
        </p:nvSpPr>
        <p:spPr>
          <a:ln/>
        </p:spPr>
      </p:sp>
      <p:sp>
        <p:nvSpPr>
          <p:cNvPr id="71683"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ADE77794-313D-4395-A06A-B500A8506964}" type="slidenum">
              <a:rPr lang="fr-FR"/>
              <a:pPr/>
              <a:t>7</a:t>
            </a:fld>
            <a:endParaRPr lang="fr-FR"/>
          </a:p>
        </p:txBody>
      </p:sp>
      <p:sp>
        <p:nvSpPr>
          <p:cNvPr id="72706" name="Rectangle 1026"/>
          <p:cNvSpPr>
            <a:spLocks noChangeArrowheads="1" noTextEdit="1"/>
          </p:cNvSpPr>
          <p:nvPr>
            <p:ph type="sldImg"/>
          </p:nvPr>
        </p:nvSpPr>
        <p:spPr>
          <a:ln/>
        </p:spPr>
      </p:sp>
      <p:sp>
        <p:nvSpPr>
          <p:cNvPr id="72707"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F380149F-979A-42BA-8FF6-E5B8EFD3474B}" type="slidenum">
              <a:rPr lang="fr-FR"/>
              <a:pPr/>
              <a:t>8</a:t>
            </a:fld>
            <a:endParaRPr lang="fr-FR"/>
          </a:p>
        </p:txBody>
      </p:sp>
      <p:sp>
        <p:nvSpPr>
          <p:cNvPr id="73730" name="Rectangle 1026"/>
          <p:cNvSpPr>
            <a:spLocks noChangeArrowheads="1" noTextEdit="1"/>
          </p:cNvSpPr>
          <p:nvPr>
            <p:ph type="sldImg"/>
          </p:nvPr>
        </p:nvSpPr>
        <p:spPr>
          <a:ln/>
        </p:spPr>
      </p:sp>
      <p:sp>
        <p:nvSpPr>
          <p:cNvPr id="73731" name="Rectangle 1027"/>
          <p:cNvSpPr>
            <a:spLocks noGrp="1" noChangeArrowheads="1"/>
          </p:cNvSpPr>
          <p:nvPr>
            <p:ph type="body" idx="1"/>
          </p:nvPr>
        </p:nvSpPr>
        <p:spPr/>
        <p:txBody>
          <a:bodyPr/>
          <a:lstStyle/>
          <a:p>
            <a:endParaRPr lang="fr-F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p:cNvSpPr>
            <a:spLocks noGrp="1" noChangeArrowheads="1"/>
          </p:cNvSpPr>
          <p:nvPr>
            <p:ph type="sldNum" sz="quarter" idx="5"/>
          </p:nvPr>
        </p:nvSpPr>
        <p:spPr>
          <a:ln/>
        </p:spPr>
        <p:txBody>
          <a:bodyPr/>
          <a:lstStyle/>
          <a:p>
            <a:fld id="{DF695F5B-E838-4339-A11D-A36F302D0F50}" type="slidenum">
              <a:rPr lang="fr-FR"/>
              <a:pPr/>
              <a:t>9</a:t>
            </a:fld>
            <a:endParaRPr lang="fr-FR"/>
          </a:p>
        </p:txBody>
      </p:sp>
      <p:sp>
        <p:nvSpPr>
          <p:cNvPr id="74754" name="Rectangle 2050"/>
          <p:cNvSpPr>
            <a:spLocks noChangeArrowheads="1" noTextEdit="1"/>
          </p:cNvSpPr>
          <p:nvPr>
            <p:ph type="sldImg"/>
          </p:nvPr>
        </p:nvSpPr>
        <p:spPr>
          <a:ln/>
        </p:spPr>
      </p:sp>
      <p:sp>
        <p:nvSpPr>
          <p:cNvPr id="74755" name="Rectangle 2051"/>
          <p:cNvSpPr>
            <a:spLocks noGrp="1" noChangeArrowheads="1"/>
          </p:cNvSpPr>
          <p:nvPr>
            <p:ph type="body" idx="1"/>
          </p:nvPr>
        </p:nvSpPr>
        <p:spPr/>
        <p:txBody>
          <a:bodyPr/>
          <a:lstStyle/>
          <a:p>
            <a:endParaRPr lang="fr-F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smtClean="0"/>
              <a:t>Cliquez pour modifier le style du titre</a:t>
            </a:r>
            <a:endParaRPr lang="en-US"/>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smtClean="0"/>
              <a:t>Cliquez pour modifier le style des sous-titres du masque</a:t>
            </a:r>
            <a:endParaRPr lang="en-US"/>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92D3EBAB-D7BD-449A-85DF-72A01992BF38}" type="slidenum">
              <a:rPr lang="fr-FR"/>
              <a:pPr/>
              <a:t>‹N°›</a:t>
            </a:fld>
            <a:endParaRPr lang="fr-F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8A9220DB-0F2B-4ACA-A44D-D5C38B5F98FC}" type="slidenum">
              <a:rPr lang="fr-FR"/>
              <a:pPr/>
              <a:t>‹N°›</a:t>
            </a:fld>
            <a:endParaRPr lang="fr-F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515100" y="609600"/>
            <a:ext cx="1943100" cy="5486400"/>
          </a:xfrm>
        </p:spPr>
        <p:txBody>
          <a:bodyPr vert="eaVert"/>
          <a:lstStyle/>
          <a:p>
            <a:r>
              <a:rPr lang="fr-FR" smtClean="0"/>
              <a:t>Cliquez pour modifier le style du titre</a:t>
            </a:r>
            <a:endParaRPr lang="en-US"/>
          </a:p>
        </p:txBody>
      </p:sp>
      <p:sp>
        <p:nvSpPr>
          <p:cNvPr id="3" name="Espace réservé du texte vertical 2"/>
          <p:cNvSpPr>
            <a:spLocks noGrp="1"/>
          </p:cNvSpPr>
          <p:nvPr>
            <p:ph type="body" orient="vert" idx="1"/>
          </p:nvPr>
        </p:nvSpPr>
        <p:spPr>
          <a:xfrm>
            <a:off x="685800" y="609600"/>
            <a:ext cx="5676900" cy="5486400"/>
          </a:xfrm>
        </p:spPr>
        <p:txBody>
          <a:bodyPr vert="eaVert"/>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24992AE1-782A-4AE3-B410-6A5844D9B00B}" type="slidenum">
              <a:rPr lang="fr-FR"/>
              <a:pPr/>
              <a:t>‹N°›</a:t>
            </a:fld>
            <a:endParaRPr lang="fr-F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idx="1"/>
          </p:nvPr>
        </p:nvSpPr>
        <p:spPr/>
        <p:txBody>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A8B821C1-3E01-4057-A3DC-47FBA2AA8F42}" type="slidenum">
              <a:rPr lang="fr-FR"/>
              <a:pPr/>
              <a:t>‹N°›</a:t>
            </a:fld>
            <a:endParaRPr lang="fr-F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smtClean="0"/>
              <a:t>Cliquez pour modifier le style du titre</a:t>
            </a:r>
            <a:endParaRPr lang="en-US"/>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smtClean="0"/>
              <a:t>Cliquez pour modifier les styles du texte du masque</a:t>
            </a:r>
          </a:p>
        </p:txBody>
      </p:sp>
      <p:sp>
        <p:nvSpPr>
          <p:cNvPr id="4" name="Espace réservé de la date 3"/>
          <p:cNvSpPr>
            <a:spLocks noGrp="1"/>
          </p:cNvSpPr>
          <p:nvPr>
            <p:ph type="dt" sz="half" idx="10"/>
          </p:nvPr>
        </p:nvSpPr>
        <p:spPr/>
        <p:txBody>
          <a:bodyPr/>
          <a:lstStyle>
            <a:lvl1pPr>
              <a:defRPr/>
            </a:lvl1pPr>
          </a:lstStyle>
          <a:p>
            <a:endParaRPr lang="fr-FR"/>
          </a:p>
        </p:txBody>
      </p:sp>
      <p:sp>
        <p:nvSpPr>
          <p:cNvPr id="5" name="Espace réservé du pied de page 4"/>
          <p:cNvSpPr>
            <a:spLocks noGrp="1"/>
          </p:cNvSpPr>
          <p:nvPr>
            <p:ph type="ftr" sz="quarter" idx="11"/>
          </p:nvPr>
        </p:nvSpPr>
        <p:spPr/>
        <p:txBody>
          <a:bodyPr/>
          <a:lstStyle>
            <a:lvl1pPr>
              <a:defRPr/>
            </a:lvl1pPr>
          </a:lstStyle>
          <a:p>
            <a:endParaRPr lang="fr-FR"/>
          </a:p>
        </p:txBody>
      </p:sp>
      <p:sp>
        <p:nvSpPr>
          <p:cNvPr id="6" name="Espace réservé du numéro de diapositive 5"/>
          <p:cNvSpPr>
            <a:spLocks noGrp="1"/>
          </p:cNvSpPr>
          <p:nvPr>
            <p:ph type="sldNum" sz="quarter" idx="12"/>
          </p:nvPr>
        </p:nvSpPr>
        <p:spPr/>
        <p:txBody>
          <a:bodyPr/>
          <a:lstStyle>
            <a:lvl1pPr>
              <a:defRPr/>
            </a:lvl1pPr>
          </a:lstStyle>
          <a:p>
            <a:fld id="{DCD9CDC9-F76A-4D57-AEAB-66254826FC5E}" type="slidenum">
              <a:rPr lang="fr-FR"/>
              <a:pPr/>
              <a:t>‹N°›</a:t>
            </a:fld>
            <a:endParaRPr lang="fr-F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u contenu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contenu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2F67EB9A-7F3C-4213-A999-9FD1AD4B44E8}" type="slidenum">
              <a:rPr lang="fr-FR"/>
              <a:pPr/>
              <a:t>‹N°›</a:t>
            </a:fld>
            <a:endParaRPr lang="fr-F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smtClean="0"/>
              <a:t>Cliquez pour modifier le style du titre</a:t>
            </a:r>
            <a:endParaRPr lang="en-US"/>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7" name="Espace réservé de la date 6"/>
          <p:cNvSpPr>
            <a:spLocks noGrp="1"/>
          </p:cNvSpPr>
          <p:nvPr>
            <p:ph type="dt" sz="half" idx="10"/>
          </p:nvPr>
        </p:nvSpPr>
        <p:spPr/>
        <p:txBody>
          <a:bodyPr/>
          <a:lstStyle>
            <a:lvl1pPr>
              <a:defRPr/>
            </a:lvl1pPr>
          </a:lstStyle>
          <a:p>
            <a:endParaRPr lang="fr-FR"/>
          </a:p>
        </p:txBody>
      </p:sp>
      <p:sp>
        <p:nvSpPr>
          <p:cNvPr id="8" name="Espace réservé du pied de page 7"/>
          <p:cNvSpPr>
            <a:spLocks noGrp="1"/>
          </p:cNvSpPr>
          <p:nvPr>
            <p:ph type="ftr" sz="quarter" idx="11"/>
          </p:nvPr>
        </p:nvSpPr>
        <p:spPr/>
        <p:txBody>
          <a:bodyPr/>
          <a:lstStyle>
            <a:lvl1pPr>
              <a:defRPr/>
            </a:lvl1pPr>
          </a:lstStyle>
          <a:p>
            <a:endParaRPr lang="fr-FR"/>
          </a:p>
        </p:txBody>
      </p:sp>
      <p:sp>
        <p:nvSpPr>
          <p:cNvPr id="9" name="Espace réservé du numéro de diapositive 8"/>
          <p:cNvSpPr>
            <a:spLocks noGrp="1"/>
          </p:cNvSpPr>
          <p:nvPr>
            <p:ph type="sldNum" sz="quarter" idx="12"/>
          </p:nvPr>
        </p:nvSpPr>
        <p:spPr/>
        <p:txBody>
          <a:bodyPr/>
          <a:lstStyle>
            <a:lvl1pPr>
              <a:defRPr/>
            </a:lvl1pPr>
          </a:lstStyle>
          <a:p>
            <a:fld id="{3A1D5317-A226-4408-AFF4-D29202EC1AB2}" type="slidenum">
              <a:rPr lang="fr-FR"/>
              <a:pPr/>
              <a:t>‹N°›</a:t>
            </a:fld>
            <a:endParaRPr lang="fr-F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smtClean="0"/>
              <a:t>Cliquez pour modifier le style du titre</a:t>
            </a:r>
            <a:endParaRPr lang="en-US"/>
          </a:p>
        </p:txBody>
      </p:sp>
      <p:sp>
        <p:nvSpPr>
          <p:cNvPr id="3" name="Espace réservé de la date 2"/>
          <p:cNvSpPr>
            <a:spLocks noGrp="1"/>
          </p:cNvSpPr>
          <p:nvPr>
            <p:ph type="dt" sz="half" idx="10"/>
          </p:nvPr>
        </p:nvSpPr>
        <p:spPr/>
        <p:txBody>
          <a:bodyPr/>
          <a:lstStyle>
            <a:lvl1pPr>
              <a:defRPr/>
            </a:lvl1pPr>
          </a:lstStyle>
          <a:p>
            <a:endParaRPr lang="fr-FR"/>
          </a:p>
        </p:txBody>
      </p:sp>
      <p:sp>
        <p:nvSpPr>
          <p:cNvPr id="4" name="Espace réservé du pied de page 3"/>
          <p:cNvSpPr>
            <a:spLocks noGrp="1"/>
          </p:cNvSpPr>
          <p:nvPr>
            <p:ph type="ftr" sz="quarter" idx="11"/>
          </p:nvPr>
        </p:nvSpPr>
        <p:spPr/>
        <p:txBody>
          <a:bodyPr/>
          <a:lstStyle>
            <a:lvl1pPr>
              <a:defRPr/>
            </a:lvl1pPr>
          </a:lstStyle>
          <a:p>
            <a:endParaRPr lang="fr-FR"/>
          </a:p>
        </p:txBody>
      </p:sp>
      <p:sp>
        <p:nvSpPr>
          <p:cNvPr id="5" name="Espace réservé du numéro de diapositive 4"/>
          <p:cNvSpPr>
            <a:spLocks noGrp="1"/>
          </p:cNvSpPr>
          <p:nvPr>
            <p:ph type="sldNum" sz="quarter" idx="12"/>
          </p:nvPr>
        </p:nvSpPr>
        <p:spPr/>
        <p:txBody>
          <a:bodyPr/>
          <a:lstStyle>
            <a:lvl1pPr>
              <a:defRPr/>
            </a:lvl1pPr>
          </a:lstStyle>
          <a:p>
            <a:fld id="{33BD6E1D-56C0-4518-A09B-C53DC4DD6CBD}" type="slidenum">
              <a:rPr lang="fr-FR"/>
              <a:pPr/>
              <a:t>‹N°›</a:t>
            </a:fld>
            <a:endParaRPr lang="fr-F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lvl1pPr>
              <a:defRPr/>
            </a:lvl1pPr>
          </a:lstStyle>
          <a:p>
            <a:endParaRPr lang="fr-FR"/>
          </a:p>
        </p:txBody>
      </p:sp>
      <p:sp>
        <p:nvSpPr>
          <p:cNvPr id="3" name="Espace réservé du pied de page 2"/>
          <p:cNvSpPr>
            <a:spLocks noGrp="1"/>
          </p:cNvSpPr>
          <p:nvPr>
            <p:ph type="ftr" sz="quarter" idx="11"/>
          </p:nvPr>
        </p:nvSpPr>
        <p:spPr/>
        <p:txBody>
          <a:bodyPr/>
          <a:lstStyle>
            <a:lvl1pPr>
              <a:defRPr/>
            </a:lvl1pPr>
          </a:lstStyle>
          <a:p>
            <a:endParaRPr lang="fr-FR"/>
          </a:p>
        </p:txBody>
      </p:sp>
      <p:sp>
        <p:nvSpPr>
          <p:cNvPr id="4" name="Espace réservé du numéro de diapositive 3"/>
          <p:cNvSpPr>
            <a:spLocks noGrp="1"/>
          </p:cNvSpPr>
          <p:nvPr>
            <p:ph type="sldNum" sz="quarter" idx="12"/>
          </p:nvPr>
        </p:nvSpPr>
        <p:spPr/>
        <p:txBody>
          <a:bodyPr/>
          <a:lstStyle>
            <a:lvl1pPr>
              <a:defRPr/>
            </a:lvl1pPr>
          </a:lstStyle>
          <a:p>
            <a:fld id="{C69C2B88-E677-4DB7-9727-8993C99984BF}" type="slidenum">
              <a:rPr lang="fr-FR"/>
              <a:pPr/>
              <a:t>‹N°›</a:t>
            </a:fld>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smtClean="0"/>
              <a:t>Cliquez pour modifier le style du titre</a:t>
            </a:r>
            <a:endParaRPr lang="en-US"/>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3A6514E7-66FE-4D1E-8C90-5BEAAEBF7E2A}" type="slidenum">
              <a:rPr lang="fr-FR"/>
              <a:pPr/>
              <a:t>‹N°›</a:t>
            </a:fld>
            <a:endParaRPr lang="fr-F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smtClean="0"/>
              <a:t>Cliquez pour modifier le style du titre</a:t>
            </a:r>
            <a:endParaRPr lang="en-US"/>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Cliquez pour modifier les styles du texte du masque</a:t>
            </a:r>
          </a:p>
        </p:txBody>
      </p:sp>
      <p:sp>
        <p:nvSpPr>
          <p:cNvPr id="5" name="Espace réservé de la date 4"/>
          <p:cNvSpPr>
            <a:spLocks noGrp="1"/>
          </p:cNvSpPr>
          <p:nvPr>
            <p:ph type="dt" sz="half" idx="10"/>
          </p:nvPr>
        </p:nvSpPr>
        <p:spPr/>
        <p:txBody>
          <a:bodyPr/>
          <a:lstStyle>
            <a:lvl1pPr>
              <a:defRPr/>
            </a:lvl1pPr>
          </a:lstStyle>
          <a:p>
            <a:endParaRPr lang="fr-FR"/>
          </a:p>
        </p:txBody>
      </p:sp>
      <p:sp>
        <p:nvSpPr>
          <p:cNvPr id="6" name="Espace réservé du pied de page 5"/>
          <p:cNvSpPr>
            <a:spLocks noGrp="1"/>
          </p:cNvSpPr>
          <p:nvPr>
            <p:ph type="ftr" sz="quarter" idx="11"/>
          </p:nvPr>
        </p:nvSpPr>
        <p:spPr/>
        <p:txBody>
          <a:bodyPr/>
          <a:lstStyle>
            <a:lvl1pPr>
              <a:defRPr/>
            </a:lvl1pPr>
          </a:lstStyle>
          <a:p>
            <a:endParaRPr lang="fr-FR"/>
          </a:p>
        </p:txBody>
      </p:sp>
      <p:sp>
        <p:nvSpPr>
          <p:cNvPr id="7" name="Espace réservé du numéro de diapositive 6"/>
          <p:cNvSpPr>
            <a:spLocks noGrp="1"/>
          </p:cNvSpPr>
          <p:nvPr>
            <p:ph type="sldNum" sz="quarter" idx="12"/>
          </p:nvPr>
        </p:nvSpPr>
        <p:spPr/>
        <p:txBody>
          <a:bodyPr/>
          <a:lstStyle>
            <a:lvl1pPr>
              <a:defRPr/>
            </a:lvl1pPr>
          </a:lstStyle>
          <a:p>
            <a:fld id="{5F1B327F-4536-4D95-A5A1-09227AA7DBE2}" type="slidenum">
              <a:rPr lang="fr-FR"/>
              <a:pPr/>
              <a:t>‹N°›</a:t>
            </a:fld>
            <a:endParaRPr lang="fr-F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fr-FR" smtClean="0"/>
              <a:t>Cliquez pour modifier le style du titre du masque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endParaRPr lang="fr-FR"/>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endParaRPr lang="fr-F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CCE1A6D9-5775-4627-A3B5-00222E1A370E}" type="slidenum">
              <a:rPr lang="fr-FR"/>
              <a:pPr/>
              <a:t>‹N°›</a:t>
            </a:fld>
            <a:endParaRPr lang="fr-F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defRPr>
      </a:lvl2pPr>
      <a:lvl3pPr marL="1143000" indent="-228600" algn="l" rtl="0" fontAlgn="base">
        <a:spcBef>
          <a:spcPct val="20000"/>
        </a:spcBef>
        <a:spcAft>
          <a:spcPct val="0"/>
        </a:spcAft>
        <a:buChar char="•"/>
        <a:defRPr sz="2400">
          <a:solidFill>
            <a:schemeClr val="tx1"/>
          </a:solidFill>
          <a:latin typeface="+mn-lt"/>
        </a:defRPr>
      </a:lvl3pPr>
      <a:lvl4pPr marL="1600200" indent="-228600" algn="l" rtl="0" fontAlgn="base">
        <a:spcBef>
          <a:spcPct val="20000"/>
        </a:spcBef>
        <a:spcAft>
          <a:spcPct val="0"/>
        </a:spcAft>
        <a:buChar char="–"/>
        <a:defRPr sz="2000">
          <a:solidFill>
            <a:schemeClr val="tx1"/>
          </a:solidFill>
          <a:latin typeface="+mn-lt"/>
        </a:defRPr>
      </a:lvl4pPr>
      <a:lvl5pPr marL="2057400" indent="-228600" algn="l" rtl="0" fontAlgn="base">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3.bin"/><Relationship Id="rId5" Type="http://schemas.openxmlformats.org/officeDocument/2006/relationships/oleObject" Target="../embeddings/oleObject2.bin"/><Relationship Id="rId4"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3.wmf"/><Relationship Id="rId5" Type="http://schemas.openxmlformats.org/officeDocument/2006/relationships/image" Target="../media/image12.wmf"/><Relationship Id="rId4" Type="http://schemas.openxmlformats.org/officeDocument/2006/relationships/image" Target="../media/image11.w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oleObject" Target="../embeddings/oleObject5.bin"/><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vmlDrawing" Target="../drawings/vmlDrawing3.vml"/><Relationship Id="rId4" Type="http://schemas.openxmlformats.org/officeDocument/2006/relationships/oleObject" Target="../embeddings/oleObject6.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oleObject" Target="../embeddings/oleObject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9.wmf"/><Relationship Id="rId5" Type="http://schemas.openxmlformats.org/officeDocument/2006/relationships/image" Target="../media/image21.wmf"/><Relationship Id="rId4" Type="http://schemas.openxmlformats.org/officeDocument/2006/relationships/oleObject" Target="../embeddings/oleObject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3.wmf"/><Relationship Id="rId5" Type="http://schemas.openxmlformats.org/officeDocument/2006/relationships/image" Target="../media/image19.wmf"/><Relationship Id="rId4" Type="http://schemas.openxmlformats.org/officeDocument/2006/relationships/oleObject" Target="../embeddings/oleObject9.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6.png"/><Relationship Id="rId5" Type="http://schemas.openxmlformats.org/officeDocument/2006/relationships/oleObject" Target="../embeddings/oleObject11.bin"/><Relationship Id="rId4" Type="http://schemas.openxmlformats.org/officeDocument/2006/relationships/oleObject" Target="../embeddings/oleObject10.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notesSlide" Target="../notesSlides/notesSlide19.xml"/><Relationship Id="rId7"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14.bin"/><Relationship Id="rId5" Type="http://schemas.openxmlformats.org/officeDocument/2006/relationships/oleObject" Target="../embeddings/oleObject13.bin"/><Relationship Id="rId4" Type="http://schemas.openxmlformats.org/officeDocument/2006/relationships/oleObject" Target="../embeddings/oleObject12.bin"/><Relationship Id="rId9"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20.bin"/><Relationship Id="rId5" Type="http://schemas.openxmlformats.org/officeDocument/2006/relationships/oleObject" Target="../embeddings/oleObject19.bin"/><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image" Target="../media/image37.png"/><Relationship Id="rId4" Type="http://schemas.openxmlformats.org/officeDocument/2006/relationships/oleObject" Target="../embeddings/oleObject22.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notesSlide" Target="../notesSlides/notesSlide24.xml"/><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oleObject" Target="../embeddings/oleObject25.bin"/><Relationship Id="rId5" Type="http://schemas.openxmlformats.org/officeDocument/2006/relationships/oleObject" Target="../embeddings/oleObject24.bin"/><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oleObject" Target="../embeddings/oleObject30.bin"/><Relationship Id="rId5" Type="http://schemas.openxmlformats.org/officeDocument/2006/relationships/oleObject" Target="../embeddings/oleObject29.bin"/><Relationship Id="rId4" Type="http://schemas.openxmlformats.org/officeDocument/2006/relationships/oleObject" Target="../embeddings/oleObject28.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oleObject" Target="../embeddings/oleObject31.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47.png"/><Relationship Id="rId5" Type="http://schemas.openxmlformats.org/officeDocument/2006/relationships/oleObject" Target="../embeddings/oleObject33.bin"/><Relationship Id="rId4" Type="http://schemas.openxmlformats.org/officeDocument/2006/relationships/oleObject" Target="../embeddings/oleObject32.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notesSlide" Target="../notesSlides/notesSlide28.xml"/><Relationship Id="rId7" Type="http://schemas.openxmlformats.org/officeDocument/2006/relationships/image" Target="../media/image51.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50.wmf"/><Relationship Id="rId5" Type="http://schemas.openxmlformats.org/officeDocument/2006/relationships/image" Target="../media/image49.wmf"/><Relationship Id="rId4" Type="http://schemas.openxmlformats.org/officeDocument/2006/relationships/image" Target="../media/image48.wmf"/><Relationship Id="rId9" Type="http://schemas.openxmlformats.org/officeDocument/2006/relationships/image" Target="../media/image52.w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oleObject" Target="../embeddings/oleObject35.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vmlDrawing" Target="../drawings/vmlDrawing17.vml"/><Relationship Id="rId4" Type="http://schemas.openxmlformats.org/officeDocument/2006/relationships/oleObject" Target="../embeddings/oleObject36.bin"/></Relationships>
</file>

<file path=ppt/slides/_rels/slide31.x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57.wmf"/><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57.wmf"/></Relationships>
</file>

<file path=ppt/slides/_rels/slide33.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oleObject" Target="../embeddings/oleObject38.bin"/><Relationship Id="rId5" Type="http://schemas.openxmlformats.org/officeDocument/2006/relationships/oleObject" Target="../embeddings/oleObject37.bin"/><Relationship Id="rId4" Type="http://schemas.openxmlformats.org/officeDocument/2006/relationships/image" Target="../media/image62.w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Layout" Target="../slideLayouts/slideLayout2.xml"/><Relationship Id="rId1" Type="http://schemas.openxmlformats.org/officeDocument/2006/relationships/vmlDrawing" Target="../drawings/vmlDrawing19.vml"/><Relationship Id="rId5" Type="http://schemas.openxmlformats.org/officeDocument/2006/relationships/oleObject" Target="../embeddings/oleObject41.bin"/><Relationship Id="rId4" Type="http://schemas.openxmlformats.org/officeDocument/2006/relationships/oleObject" Target="../embeddings/oleObject40.bin"/></Relationships>
</file>

<file path=ppt/slides/_rels/slide39.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oleObject" Target="../embeddings/oleObject43.bin"/><Relationship Id="rId5" Type="http://schemas.openxmlformats.org/officeDocument/2006/relationships/oleObject" Target="../embeddings/oleObject42.bin"/><Relationship Id="rId4" Type="http://schemas.openxmlformats.org/officeDocument/2006/relationships/image" Target="../media/image72.png"/></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p:cNvSpPr>
            <a:spLocks noGrp="1" noChangeArrowheads="1"/>
          </p:cNvSpPr>
          <p:nvPr>
            <p:ph type="ctrTitle"/>
          </p:nvPr>
        </p:nvSpPr>
        <p:spPr>
          <a:xfrm>
            <a:off x="114300" y="609600"/>
            <a:ext cx="8915400" cy="1143000"/>
          </a:xfrm>
        </p:spPr>
        <p:txBody>
          <a:bodyPr/>
          <a:lstStyle/>
          <a:p>
            <a:r>
              <a:rPr lang="fr-FR" sz="4800" b="1">
                <a:effectLst>
                  <a:outerShdw blurRad="38100" dist="38100" dir="2700000" algn="tl">
                    <a:srgbClr val="C0C0C0"/>
                  </a:outerShdw>
                </a:effectLst>
              </a:rPr>
              <a:t>Introduction à la logique floue.</a:t>
            </a:r>
            <a:br>
              <a:rPr lang="fr-FR" sz="4800" b="1">
                <a:effectLst>
                  <a:outerShdw blurRad="38100" dist="38100" dir="2700000" algn="tl">
                    <a:srgbClr val="C0C0C0"/>
                  </a:outerShdw>
                </a:effectLst>
              </a:rPr>
            </a:br>
            <a:r>
              <a:rPr lang="fr-FR" sz="4800" b="1">
                <a:effectLst>
                  <a:outerShdw blurRad="38100" dist="38100" dir="2700000" algn="tl">
                    <a:srgbClr val="C0C0C0"/>
                  </a:outerShdw>
                </a:effectLst>
              </a:rPr>
              <a:t/>
            </a:r>
            <a:br>
              <a:rPr lang="fr-FR" sz="4800" b="1">
                <a:effectLst>
                  <a:outerShdw blurRad="38100" dist="38100" dir="2700000" algn="tl">
                    <a:srgbClr val="C0C0C0"/>
                  </a:outerShdw>
                </a:effectLst>
              </a:rPr>
            </a:br>
            <a:r>
              <a:rPr lang="fr-FR" sz="3200" b="1" i="1">
                <a:effectLst>
                  <a:outerShdw blurRad="38100" dist="38100" dir="2700000" algn="tl">
                    <a:srgbClr val="C0C0C0"/>
                  </a:outerShdw>
                </a:effectLst>
              </a:rPr>
              <a:t>Application à la commande floue</a:t>
            </a:r>
          </a:p>
        </p:txBody>
      </p:sp>
      <p:sp>
        <p:nvSpPr>
          <p:cNvPr id="2054" name="Text Box 6"/>
          <p:cNvSpPr txBox="1">
            <a:spLocks noChangeArrowheads="1"/>
          </p:cNvSpPr>
          <p:nvPr/>
        </p:nvSpPr>
        <p:spPr bwMode="auto">
          <a:xfrm>
            <a:off x="3379788" y="1016000"/>
            <a:ext cx="2384425" cy="519113"/>
          </a:xfrm>
          <a:prstGeom prst="rect">
            <a:avLst/>
          </a:prstGeom>
          <a:noFill/>
          <a:ln w="9525">
            <a:noFill/>
            <a:miter lim="800000"/>
            <a:headEnd/>
            <a:tailEnd/>
          </a:ln>
          <a:effectLst/>
        </p:spPr>
        <p:txBody>
          <a:bodyPr wrap="none">
            <a:spAutoFit/>
          </a:bodyPr>
          <a:lstStyle/>
          <a:p>
            <a:pPr algn="ctr"/>
            <a:r>
              <a:rPr lang="fr-FR" sz="2800"/>
              <a:t>« Fuzzy logic »</a:t>
            </a:r>
          </a:p>
        </p:txBody>
      </p:sp>
      <p:grpSp>
        <p:nvGrpSpPr>
          <p:cNvPr id="2056" name="Group 8"/>
          <p:cNvGrpSpPr>
            <a:grpSpLocks/>
          </p:cNvGrpSpPr>
          <p:nvPr/>
        </p:nvGrpSpPr>
        <p:grpSpPr bwMode="auto">
          <a:xfrm>
            <a:off x="457200" y="2787650"/>
            <a:ext cx="2590800" cy="3079750"/>
            <a:chOff x="816" y="720"/>
            <a:chExt cx="1843" cy="3600"/>
          </a:xfrm>
        </p:grpSpPr>
        <p:pic>
          <p:nvPicPr>
            <p:cNvPr id="2057" name="Picture 9"/>
            <p:cNvPicPr>
              <a:picLocks noChangeAspect="1" noChangeArrowheads="1"/>
            </p:cNvPicPr>
            <p:nvPr/>
          </p:nvPicPr>
          <p:blipFill>
            <a:blip r:embed="rId3" cstate="print"/>
            <a:srcRect/>
            <a:stretch>
              <a:fillRect/>
            </a:stretch>
          </p:blipFill>
          <p:spPr bwMode="auto">
            <a:xfrm>
              <a:off x="816" y="720"/>
              <a:ext cx="1843" cy="1209"/>
            </a:xfrm>
            <a:prstGeom prst="rect">
              <a:avLst/>
            </a:prstGeom>
            <a:noFill/>
            <a:ln w="9525">
              <a:noFill/>
              <a:miter lim="800000"/>
              <a:headEnd/>
              <a:tailEnd/>
            </a:ln>
            <a:effectLst/>
          </p:spPr>
        </p:pic>
        <p:pic>
          <p:nvPicPr>
            <p:cNvPr id="2058" name="Picture 10"/>
            <p:cNvPicPr>
              <a:picLocks noChangeAspect="1" noChangeArrowheads="1"/>
            </p:cNvPicPr>
            <p:nvPr/>
          </p:nvPicPr>
          <p:blipFill>
            <a:blip r:embed="rId4" cstate="print"/>
            <a:srcRect/>
            <a:stretch>
              <a:fillRect/>
            </a:stretch>
          </p:blipFill>
          <p:spPr bwMode="auto">
            <a:xfrm>
              <a:off x="816" y="1968"/>
              <a:ext cx="1843" cy="1209"/>
            </a:xfrm>
            <a:prstGeom prst="rect">
              <a:avLst/>
            </a:prstGeom>
            <a:noFill/>
            <a:ln w="9525">
              <a:noFill/>
              <a:miter lim="800000"/>
              <a:headEnd/>
              <a:tailEnd/>
            </a:ln>
            <a:effectLst/>
          </p:spPr>
        </p:pic>
        <p:pic>
          <p:nvPicPr>
            <p:cNvPr id="2059" name="Picture 11"/>
            <p:cNvPicPr>
              <a:picLocks noChangeAspect="1" noChangeArrowheads="1"/>
            </p:cNvPicPr>
            <p:nvPr/>
          </p:nvPicPr>
          <p:blipFill>
            <a:blip r:embed="rId5" cstate="print"/>
            <a:srcRect/>
            <a:stretch>
              <a:fillRect/>
            </a:stretch>
          </p:blipFill>
          <p:spPr bwMode="auto">
            <a:xfrm>
              <a:off x="816" y="3112"/>
              <a:ext cx="1841" cy="1208"/>
            </a:xfrm>
            <a:prstGeom prst="rect">
              <a:avLst/>
            </a:prstGeom>
            <a:noFill/>
            <a:ln w="9525">
              <a:noFill/>
              <a:miter lim="800000"/>
              <a:headEnd/>
              <a:tailEnd/>
            </a:ln>
            <a:effectLst/>
          </p:spPr>
        </p:pic>
      </p:grpSp>
      <p:pic>
        <p:nvPicPr>
          <p:cNvPr id="2060" name="Picture 12"/>
          <p:cNvPicPr>
            <a:picLocks noChangeAspect="1" noChangeArrowheads="1"/>
          </p:cNvPicPr>
          <p:nvPr/>
        </p:nvPicPr>
        <p:blipFill>
          <a:blip r:embed="rId6"/>
          <a:srcRect/>
          <a:stretch>
            <a:fillRect/>
          </a:stretch>
        </p:blipFill>
        <p:spPr bwMode="auto">
          <a:xfrm>
            <a:off x="4876800" y="3308350"/>
            <a:ext cx="3900488" cy="2559050"/>
          </a:xfrm>
          <a:prstGeom prst="rect">
            <a:avLst/>
          </a:prstGeom>
          <a:noFill/>
          <a:ln w="9525">
            <a:noFill/>
            <a:miter lim="800000"/>
            <a:headEnd/>
            <a:tailEnd/>
          </a:ln>
          <a:effectLst/>
        </p:spPr>
      </p:pic>
      <p:sp>
        <p:nvSpPr>
          <p:cNvPr id="2061" name="Text Box 13"/>
          <p:cNvSpPr txBox="1">
            <a:spLocks noChangeArrowheads="1"/>
          </p:cNvSpPr>
          <p:nvPr/>
        </p:nvSpPr>
        <p:spPr bwMode="auto">
          <a:xfrm>
            <a:off x="3044825" y="6137275"/>
            <a:ext cx="2457450" cy="457200"/>
          </a:xfrm>
          <a:prstGeom prst="rect">
            <a:avLst/>
          </a:prstGeom>
          <a:noFill/>
          <a:ln w="9525">
            <a:noFill/>
            <a:miter lim="800000"/>
            <a:headEnd/>
            <a:tailEnd/>
          </a:ln>
          <a:effectLst/>
        </p:spPr>
        <p:txBody>
          <a:bodyPr wrap="none">
            <a:spAutoFit/>
          </a:bodyPr>
          <a:lstStyle/>
          <a:p>
            <a:r>
              <a:rPr lang="fr-FR"/>
              <a:t>Matthieu Lescieux</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EBA70DBF-B33E-425C-A6AA-20FD4A29E174}" type="slidenum">
              <a:rPr lang="fr-FR"/>
              <a:pPr/>
              <a:t>10</a:t>
            </a:fld>
            <a:endParaRPr lang="fr-FR"/>
          </a:p>
        </p:txBody>
      </p:sp>
      <p:sp>
        <p:nvSpPr>
          <p:cNvPr id="45058" name="Rectangle 2050"/>
          <p:cNvSpPr>
            <a:spLocks noGrp="1" noChangeArrowheads="1"/>
          </p:cNvSpPr>
          <p:nvPr>
            <p:ph type="title"/>
          </p:nvPr>
        </p:nvSpPr>
        <p:spPr>
          <a:xfrm>
            <a:off x="762000" y="76200"/>
            <a:ext cx="7772400" cy="457200"/>
          </a:xfrm>
        </p:spPr>
        <p:txBody>
          <a:bodyPr/>
          <a:lstStyle/>
          <a:p>
            <a:r>
              <a:rPr lang="fr-FR" sz="2800" b="1">
                <a:effectLst>
                  <a:outerShdw blurRad="38100" dist="38100" dir="2700000" algn="tl">
                    <a:srgbClr val="C0C0C0"/>
                  </a:outerShdw>
                </a:effectLst>
              </a:rPr>
              <a:t>Les 2 concepts principaux de la logique floue</a:t>
            </a:r>
          </a:p>
        </p:txBody>
      </p:sp>
      <p:sp>
        <p:nvSpPr>
          <p:cNvPr id="45060" name="Text Box 2052"/>
          <p:cNvSpPr txBox="1">
            <a:spLocks noChangeArrowheads="1"/>
          </p:cNvSpPr>
          <p:nvPr/>
        </p:nvSpPr>
        <p:spPr bwMode="auto">
          <a:xfrm>
            <a:off x="685800" y="1676400"/>
            <a:ext cx="7372350" cy="457200"/>
          </a:xfrm>
          <a:prstGeom prst="rect">
            <a:avLst/>
          </a:prstGeom>
          <a:noFill/>
          <a:ln w="9525">
            <a:noFill/>
            <a:miter lim="800000"/>
            <a:headEnd/>
            <a:tailEnd/>
          </a:ln>
          <a:effectLst/>
        </p:spPr>
        <p:txBody>
          <a:bodyPr wrap="none">
            <a:spAutoFit/>
          </a:bodyPr>
          <a:lstStyle/>
          <a:p>
            <a:pPr marL="457200" indent="-457200">
              <a:buFontTx/>
              <a:buAutoNum type="arabicPeriod"/>
            </a:pPr>
            <a:r>
              <a:rPr lang="fr-FR"/>
              <a:t>Les ensembles et variables flous et opérateurs associés.</a:t>
            </a:r>
          </a:p>
        </p:txBody>
      </p:sp>
      <p:sp>
        <p:nvSpPr>
          <p:cNvPr id="45061" name="Text Box 2053"/>
          <p:cNvSpPr txBox="1">
            <a:spLocks noChangeArrowheads="1"/>
          </p:cNvSpPr>
          <p:nvPr/>
        </p:nvSpPr>
        <p:spPr bwMode="auto">
          <a:xfrm>
            <a:off x="709613" y="2971800"/>
            <a:ext cx="7875587" cy="1187450"/>
          </a:xfrm>
          <a:prstGeom prst="rect">
            <a:avLst/>
          </a:prstGeom>
          <a:noFill/>
          <a:ln w="9525">
            <a:noFill/>
            <a:miter lim="800000"/>
            <a:headEnd/>
            <a:tailEnd/>
          </a:ln>
          <a:effectLst/>
        </p:spPr>
        <p:txBody>
          <a:bodyPr wrap="none">
            <a:spAutoFit/>
          </a:bodyPr>
          <a:lstStyle/>
          <a:p>
            <a:pPr marL="457200" indent="-457200">
              <a:buFontTx/>
              <a:buAutoNum type="arabicPeriod" startAt="2"/>
            </a:pPr>
            <a:r>
              <a:rPr lang="fr-FR"/>
              <a:t>Prise de décision à partir d’un base de règles SI…ALORS..</a:t>
            </a:r>
          </a:p>
          <a:p>
            <a:pPr marL="457200" indent="-457200"/>
            <a:r>
              <a:rPr lang="fr-FR"/>
              <a:t>	C’est l’inférence floue.</a:t>
            </a:r>
          </a:p>
          <a:p>
            <a:pPr marL="457200" indent="-457200"/>
            <a:endParaRPr lang="fr-F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Espace réservé du numéro de diapositive 5"/>
          <p:cNvSpPr>
            <a:spLocks noGrp="1"/>
          </p:cNvSpPr>
          <p:nvPr>
            <p:ph type="sldNum" sz="quarter" idx="12"/>
          </p:nvPr>
        </p:nvSpPr>
        <p:spPr/>
        <p:txBody>
          <a:bodyPr/>
          <a:lstStyle/>
          <a:p>
            <a:fld id="{D77A646A-ED5F-4856-9F1E-394EFA51C284}" type="slidenum">
              <a:rPr lang="fr-FR"/>
              <a:pPr/>
              <a:t>11</a:t>
            </a:fld>
            <a:endParaRPr lang="fr-FR"/>
          </a:p>
        </p:txBody>
      </p:sp>
      <p:sp>
        <p:nvSpPr>
          <p:cNvPr id="24578" name="Rectangle 2"/>
          <p:cNvSpPr>
            <a:spLocks noGrp="1" noChangeArrowheads="1"/>
          </p:cNvSpPr>
          <p:nvPr>
            <p:ph type="title"/>
          </p:nvPr>
        </p:nvSpPr>
        <p:spPr>
          <a:xfrm>
            <a:off x="685800" y="152400"/>
            <a:ext cx="7772400" cy="304800"/>
          </a:xfrm>
        </p:spPr>
        <p:txBody>
          <a:bodyPr/>
          <a:lstStyle/>
          <a:p>
            <a:r>
              <a:rPr lang="fr-FR" sz="3600" b="1">
                <a:effectLst>
                  <a:outerShdw blurRad="38100" dist="38100" dir="2700000" algn="tl">
                    <a:srgbClr val="C0C0C0"/>
                  </a:outerShdw>
                </a:effectLst>
              </a:rPr>
              <a:t>L’ensemble flou</a:t>
            </a:r>
          </a:p>
        </p:txBody>
      </p:sp>
      <p:sp>
        <p:nvSpPr>
          <p:cNvPr id="24581" name="Freeform 5"/>
          <p:cNvSpPr>
            <a:spLocks/>
          </p:cNvSpPr>
          <p:nvPr/>
        </p:nvSpPr>
        <p:spPr bwMode="auto">
          <a:xfrm>
            <a:off x="457200" y="1600200"/>
            <a:ext cx="1600200" cy="1295400"/>
          </a:xfrm>
          <a:custGeom>
            <a:avLst/>
            <a:gdLst/>
            <a:ahLst/>
            <a:cxnLst>
              <a:cxn ang="0">
                <a:pos x="424" y="176"/>
              </a:cxn>
              <a:cxn ang="0">
                <a:pos x="136" y="1328"/>
              </a:cxn>
              <a:cxn ang="0">
                <a:pos x="1240" y="1568"/>
              </a:cxn>
              <a:cxn ang="0">
                <a:pos x="1528" y="272"/>
              </a:cxn>
              <a:cxn ang="0">
                <a:pos x="424" y="176"/>
              </a:cxn>
            </a:cxnLst>
            <a:rect l="0" t="0" r="r" b="b"/>
            <a:pathLst>
              <a:path w="1664" h="1744">
                <a:moveTo>
                  <a:pt x="424" y="176"/>
                </a:moveTo>
                <a:cubicBezTo>
                  <a:pt x="192" y="352"/>
                  <a:pt x="0" y="1096"/>
                  <a:pt x="136" y="1328"/>
                </a:cubicBezTo>
                <a:cubicBezTo>
                  <a:pt x="272" y="1560"/>
                  <a:pt x="1008" y="1744"/>
                  <a:pt x="1240" y="1568"/>
                </a:cubicBezTo>
                <a:cubicBezTo>
                  <a:pt x="1472" y="1392"/>
                  <a:pt x="1664" y="504"/>
                  <a:pt x="1528" y="272"/>
                </a:cubicBezTo>
                <a:cubicBezTo>
                  <a:pt x="1392" y="40"/>
                  <a:pt x="656" y="0"/>
                  <a:pt x="424" y="176"/>
                </a:cubicBezTo>
                <a:close/>
              </a:path>
            </a:pathLst>
          </a:custGeom>
          <a:noFill/>
          <a:ln w="9525">
            <a:solidFill>
              <a:schemeClr val="tx1"/>
            </a:solidFill>
            <a:round/>
            <a:headEnd/>
            <a:tailEnd/>
          </a:ln>
          <a:effectLst/>
        </p:spPr>
        <p:txBody>
          <a:bodyPr/>
          <a:lstStyle/>
          <a:p>
            <a:endParaRPr lang="en-US"/>
          </a:p>
        </p:txBody>
      </p:sp>
      <p:sp>
        <p:nvSpPr>
          <p:cNvPr id="24582" name="Oval 6"/>
          <p:cNvSpPr>
            <a:spLocks noChangeArrowheads="1"/>
          </p:cNvSpPr>
          <p:nvPr/>
        </p:nvSpPr>
        <p:spPr bwMode="auto">
          <a:xfrm>
            <a:off x="990600" y="20574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83" name="Freeform 7"/>
          <p:cNvSpPr>
            <a:spLocks/>
          </p:cNvSpPr>
          <p:nvPr/>
        </p:nvSpPr>
        <p:spPr bwMode="auto">
          <a:xfrm>
            <a:off x="685800" y="1752600"/>
            <a:ext cx="749300" cy="787400"/>
          </a:xfrm>
          <a:custGeom>
            <a:avLst/>
            <a:gdLst/>
            <a:ahLst/>
            <a:cxnLst>
              <a:cxn ang="0">
                <a:pos x="184" y="64"/>
              </a:cxn>
              <a:cxn ang="0">
                <a:pos x="40" y="448"/>
              </a:cxn>
              <a:cxn ang="0">
                <a:pos x="424" y="352"/>
              </a:cxn>
              <a:cxn ang="0">
                <a:pos x="328" y="64"/>
              </a:cxn>
              <a:cxn ang="0">
                <a:pos x="184" y="64"/>
              </a:cxn>
            </a:cxnLst>
            <a:rect l="0" t="0" r="r" b="b"/>
            <a:pathLst>
              <a:path w="472" h="496">
                <a:moveTo>
                  <a:pt x="184" y="64"/>
                </a:moveTo>
                <a:cubicBezTo>
                  <a:pt x="136" y="128"/>
                  <a:pt x="0" y="400"/>
                  <a:pt x="40" y="448"/>
                </a:cubicBezTo>
                <a:cubicBezTo>
                  <a:pt x="80" y="496"/>
                  <a:pt x="376" y="416"/>
                  <a:pt x="424" y="352"/>
                </a:cubicBezTo>
                <a:cubicBezTo>
                  <a:pt x="472" y="288"/>
                  <a:pt x="368" y="112"/>
                  <a:pt x="328" y="64"/>
                </a:cubicBezTo>
                <a:cubicBezTo>
                  <a:pt x="288" y="16"/>
                  <a:pt x="232" y="0"/>
                  <a:pt x="184" y="64"/>
                </a:cubicBezTo>
                <a:close/>
              </a:path>
            </a:pathLst>
          </a:custGeom>
          <a:noFill/>
          <a:ln w="9525">
            <a:solidFill>
              <a:schemeClr val="tx1"/>
            </a:solidFill>
            <a:round/>
            <a:headEnd/>
            <a:tailEnd/>
          </a:ln>
          <a:effectLst/>
        </p:spPr>
        <p:txBody>
          <a:bodyPr/>
          <a:lstStyle/>
          <a:p>
            <a:endParaRPr lang="en-US"/>
          </a:p>
        </p:txBody>
      </p:sp>
      <p:sp>
        <p:nvSpPr>
          <p:cNvPr id="24584" name="Oval 8"/>
          <p:cNvSpPr>
            <a:spLocks noChangeArrowheads="1"/>
          </p:cNvSpPr>
          <p:nvPr/>
        </p:nvSpPr>
        <p:spPr bwMode="auto">
          <a:xfrm>
            <a:off x="1143000" y="22098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85" name="Oval 9"/>
          <p:cNvSpPr>
            <a:spLocks noChangeArrowheads="1"/>
          </p:cNvSpPr>
          <p:nvPr/>
        </p:nvSpPr>
        <p:spPr bwMode="auto">
          <a:xfrm>
            <a:off x="1219200" y="20574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86" name="Oval 10"/>
          <p:cNvSpPr>
            <a:spLocks noChangeArrowheads="1"/>
          </p:cNvSpPr>
          <p:nvPr/>
        </p:nvSpPr>
        <p:spPr bwMode="auto">
          <a:xfrm>
            <a:off x="1143000" y="25146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87" name="Oval 11"/>
          <p:cNvSpPr>
            <a:spLocks noChangeArrowheads="1"/>
          </p:cNvSpPr>
          <p:nvPr/>
        </p:nvSpPr>
        <p:spPr bwMode="auto">
          <a:xfrm>
            <a:off x="1524000" y="23622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88" name="Oval 12"/>
          <p:cNvSpPr>
            <a:spLocks noChangeArrowheads="1"/>
          </p:cNvSpPr>
          <p:nvPr/>
        </p:nvSpPr>
        <p:spPr bwMode="auto">
          <a:xfrm>
            <a:off x="1447800" y="18288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89" name="Oval 13"/>
          <p:cNvSpPr>
            <a:spLocks noChangeArrowheads="1"/>
          </p:cNvSpPr>
          <p:nvPr/>
        </p:nvSpPr>
        <p:spPr bwMode="auto">
          <a:xfrm>
            <a:off x="1447800" y="25146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90" name="Oval 14"/>
          <p:cNvSpPr>
            <a:spLocks noChangeArrowheads="1"/>
          </p:cNvSpPr>
          <p:nvPr/>
        </p:nvSpPr>
        <p:spPr bwMode="auto">
          <a:xfrm>
            <a:off x="1600200" y="2057400"/>
            <a:ext cx="76200" cy="76200"/>
          </a:xfrm>
          <a:prstGeom prst="ellipse">
            <a:avLst/>
          </a:prstGeom>
          <a:solidFill>
            <a:schemeClr val="tx1"/>
          </a:solidFill>
          <a:ln w="9525">
            <a:solidFill>
              <a:schemeClr val="tx1"/>
            </a:solidFill>
            <a:round/>
            <a:headEnd/>
            <a:tailEnd/>
          </a:ln>
          <a:effectLst/>
        </p:spPr>
        <p:txBody>
          <a:bodyPr wrap="none" anchor="ctr"/>
          <a:lstStyle/>
          <a:p>
            <a:endParaRPr lang="en-US"/>
          </a:p>
        </p:txBody>
      </p:sp>
      <p:sp>
        <p:nvSpPr>
          <p:cNvPr id="24593" name="AutoShape 17"/>
          <p:cNvSpPr>
            <a:spLocks/>
          </p:cNvSpPr>
          <p:nvPr/>
        </p:nvSpPr>
        <p:spPr bwMode="auto">
          <a:xfrm>
            <a:off x="1676400" y="609600"/>
            <a:ext cx="355600" cy="330200"/>
          </a:xfrm>
          <a:prstGeom prst="borderCallout2">
            <a:avLst>
              <a:gd name="adj1" fmla="val 34616"/>
              <a:gd name="adj2" fmla="val -21431"/>
              <a:gd name="adj3" fmla="val 34616"/>
              <a:gd name="adj4" fmla="val -91519"/>
              <a:gd name="adj5" fmla="val 361537"/>
              <a:gd name="adj6" fmla="val -164287"/>
            </a:avLst>
          </a:prstGeom>
          <a:noFill/>
          <a:ln w="9525">
            <a:solidFill>
              <a:schemeClr val="tx1"/>
            </a:solidFill>
            <a:miter lim="800000"/>
            <a:headEnd/>
            <a:tailEnd/>
          </a:ln>
          <a:effectLst/>
        </p:spPr>
        <p:txBody>
          <a:bodyPr/>
          <a:lstStyle/>
          <a:p>
            <a:pPr algn="ctr"/>
            <a:r>
              <a:rPr lang="fr-FR" sz="1400"/>
              <a:t>A</a:t>
            </a:r>
          </a:p>
        </p:txBody>
      </p:sp>
      <p:sp>
        <p:nvSpPr>
          <p:cNvPr id="24594" name="AutoShape 18"/>
          <p:cNvSpPr>
            <a:spLocks/>
          </p:cNvSpPr>
          <p:nvPr/>
        </p:nvSpPr>
        <p:spPr bwMode="auto">
          <a:xfrm>
            <a:off x="2438400" y="1066800"/>
            <a:ext cx="355600" cy="330200"/>
          </a:xfrm>
          <a:prstGeom prst="borderCallout2">
            <a:avLst>
              <a:gd name="adj1" fmla="val 34616"/>
              <a:gd name="adj2" fmla="val -21431"/>
              <a:gd name="adj3" fmla="val 34616"/>
              <a:gd name="adj4" fmla="val -87944"/>
              <a:gd name="adj5" fmla="val 196153"/>
              <a:gd name="adj6" fmla="val -157144"/>
            </a:avLst>
          </a:prstGeom>
          <a:noFill/>
          <a:ln w="9525">
            <a:solidFill>
              <a:schemeClr val="tx1"/>
            </a:solidFill>
            <a:miter lim="800000"/>
            <a:headEnd/>
            <a:tailEnd/>
          </a:ln>
          <a:effectLst/>
        </p:spPr>
        <p:txBody>
          <a:bodyPr/>
          <a:lstStyle/>
          <a:p>
            <a:pPr algn="ctr"/>
            <a:r>
              <a:rPr lang="fr-FR" sz="1400"/>
              <a:t>U</a:t>
            </a:r>
          </a:p>
        </p:txBody>
      </p:sp>
      <p:sp>
        <p:nvSpPr>
          <p:cNvPr id="24595" name="Text Box 19"/>
          <p:cNvSpPr txBox="1">
            <a:spLocks noChangeArrowheads="1"/>
          </p:cNvSpPr>
          <p:nvPr/>
        </p:nvSpPr>
        <p:spPr bwMode="auto">
          <a:xfrm>
            <a:off x="3565525" y="574675"/>
            <a:ext cx="4152900" cy="457200"/>
          </a:xfrm>
          <a:prstGeom prst="rect">
            <a:avLst/>
          </a:prstGeom>
          <a:noFill/>
          <a:ln w="9525">
            <a:noFill/>
            <a:miter lim="800000"/>
            <a:headEnd/>
            <a:tailEnd/>
          </a:ln>
          <a:effectLst/>
        </p:spPr>
        <p:txBody>
          <a:bodyPr wrap="none">
            <a:spAutoFit/>
          </a:bodyPr>
          <a:lstStyle/>
          <a:p>
            <a:r>
              <a:rPr lang="fr-FR"/>
              <a:t>Soient U: L’univers du discours.</a:t>
            </a:r>
          </a:p>
        </p:txBody>
      </p:sp>
      <p:sp>
        <p:nvSpPr>
          <p:cNvPr id="24596" name="Text Box 20"/>
          <p:cNvSpPr txBox="1">
            <a:spLocks noChangeArrowheads="1"/>
          </p:cNvSpPr>
          <p:nvPr/>
        </p:nvSpPr>
        <p:spPr bwMode="auto">
          <a:xfrm>
            <a:off x="4419600" y="914400"/>
            <a:ext cx="3400425" cy="457200"/>
          </a:xfrm>
          <a:prstGeom prst="rect">
            <a:avLst/>
          </a:prstGeom>
          <a:noFill/>
          <a:ln w="9525">
            <a:noFill/>
            <a:miter lim="800000"/>
            <a:headEnd/>
            <a:tailEnd/>
          </a:ln>
          <a:effectLst/>
        </p:spPr>
        <p:txBody>
          <a:bodyPr wrap="none">
            <a:spAutoFit/>
          </a:bodyPr>
          <a:lstStyle/>
          <a:p>
            <a:r>
              <a:rPr lang="fr-FR"/>
              <a:t>A: un sous-ensemble de U</a:t>
            </a:r>
          </a:p>
        </p:txBody>
      </p:sp>
      <p:grpSp>
        <p:nvGrpSpPr>
          <p:cNvPr id="24608" name="Group 32"/>
          <p:cNvGrpSpPr>
            <a:grpSpLocks/>
          </p:cNvGrpSpPr>
          <p:nvPr/>
        </p:nvGrpSpPr>
        <p:grpSpPr bwMode="auto">
          <a:xfrm>
            <a:off x="2819400" y="1524000"/>
            <a:ext cx="5181600" cy="1582738"/>
            <a:chOff x="1776" y="960"/>
            <a:chExt cx="3264" cy="997"/>
          </a:xfrm>
        </p:grpSpPr>
        <p:sp>
          <p:nvSpPr>
            <p:cNvPr id="24597" name="Text Box 21"/>
            <p:cNvSpPr txBox="1">
              <a:spLocks noChangeArrowheads="1"/>
            </p:cNvSpPr>
            <p:nvPr/>
          </p:nvSpPr>
          <p:spPr bwMode="auto">
            <a:xfrm>
              <a:off x="1776" y="960"/>
              <a:ext cx="2667" cy="288"/>
            </a:xfrm>
            <a:prstGeom prst="rect">
              <a:avLst/>
            </a:prstGeom>
            <a:noFill/>
            <a:ln w="9525">
              <a:noFill/>
              <a:miter lim="800000"/>
              <a:headEnd/>
              <a:tailEnd/>
            </a:ln>
            <a:effectLst/>
          </p:spPr>
          <p:txBody>
            <a:bodyPr wrap="none">
              <a:spAutoFit/>
            </a:bodyPr>
            <a:lstStyle/>
            <a:p>
              <a:r>
                <a:rPr lang="fr-FR" u="sng"/>
                <a:t>Théorie classique des ensembles:</a:t>
              </a:r>
            </a:p>
          </p:txBody>
        </p:sp>
        <p:graphicFrame>
          <p:nvGraphicFramePr>
            <p:cNvPr id="115714" name="Object 2"/>
            <p:cNvGraphicFramePr>
              <a:graphicFrameLocks noChangeAspect="1"/>
            </p:cNvGraphicFramePr>
            <p:nvPr/>
          </p:nvGraphicFramePr>
          <p:xfrm>
            <a:off x="1776" y="1243"/>
            <a:ext cx="3264" cy="714"/>
          </p:xfrm>
          <a:graphic>
            <a:graphicData uri="http://schemas.openxmlformats.org/presentationml/2006/ole">
              <p:oleObj spid="_x0000_s115714" name="Equation" r:id="rId4" imgW="3365280" imgH="736560" progId="Equation.DSMT4">
                <p:embed/>
              </p:oleObj>
            </a:graphicData>
          </a:graphic>
        </p:graphicFrame>
      </p:grpSp>
      <p:grpSp>
        <p:nvGrpSpPr>
          <p:cNvPr id="24606" name="Group 30"/>
          <p:cNvGrpSpPr>
            <a:grpSpLocks/>
          </p:cNvGrpSpPr>
          <p:nvPr/>
        </p:nvGrpSpPr>
        <p:grpSpPr bwMode="auto">
          <a:xfrm>
            <a:off x="457200" y="3606800"/>
            <a:ext cx="6577013" cy="1285875"/>
            <a:chOff x="288" y="2272"/>
            <a:chExt cx="4143" cy="810"/>
          </a:xfrm>
        </p:grpSpPr>
        <p:sp>
          <p:nvSpPr>
            <p:cNvPr id="24599" name="Text Box 23"/>
            <p:cNvSpPr txBox="1">
              <a:spLocks noChangeArrowheads="1"/>
            </p:cNvSpPr>
            <p:nvPr/>
          </p:nvSpPr>
          <p:spPr bwMode="auto">
            <a:xfrm>
              <a:off x="288" y="2272"/>
              <a:ext cx="2483" cy="327"/>
            </a:xfrm>
            <a:prstGeom prst="rect">
              <a:avLst/>
            </a:prstGeom>
            <a:noFill/>
            <a:ln w="9525">
              <a:noFill/>
              <a:miter lim="800000"/>
              <a:headEnd/>
              <a:tailEnd/>
            </a:ln>
            <a:effectLst/>
          </p:spPr>
          <p:txBody>
            <a:bodyPr wrap="none">
              <a:spAutoFit/>
            </a:bodyPr>
            <a:lstStyle/>
            <a:p>
              <a:r>
                <a:rPr lang="fr-FR" sz="2800" u="sng"/>
                <a:t>Concept  d’ensemble flou:</a:t>
              </a:r>
            </a:p>
          </p:txBody>
        </p:sp>
        <p:graphicFrame>
          <p:nvGraphicFramePr>
            <p:cNvPr id="115713" name="Object 1"/>
            <p:cNvGraphicFramePr>
              <a:graphicFrameLocks noChangeAspect="1"/>
            </p:cNvGraphicFramePr>
            <p:nvPr/>
          </p:nvGraphicFramePr>
          <p:xfrm>
            <a:off x="336" y="2544"/>
            <a:ext cx="4095" cy="538"/>
          </p:xfrm>
          <a:graphic>
            <a:graphicData uri="http://schemas.openxmlformats.org/presentationml/2006/ole">
              <p:oleObj spid="_x0000_s115713" name="Equation" r:id="rId5" imgW="3670200" imgH="482400" progId="Equation.DSMT4">
                <p:embed/>
              </p:oleObj>
            </a:graphicData>
          </a:graphic>
        </p:graphicFrame>
      </p:grpSp>
      <p:grpSp>
        <p:nvGrpSpPr>
          <p:cNvPr id="24603" name="Group 27"/>
          <p:cNvGrpSpPr>
            <a:grpSpLocks/>
          </p:cNvGrpSpPr>
          <p:nvPr/>
        </p:nvGrpSpPr>
        <p:grpSpPr bwMode="auto">
          <a:xfrm>
            <a:off x="1219200" y="5105400"/>
            <a:ext cx="5948363" cy="581025"/>
            <a:chOff x="326" y="3591"/>
            <a:chExt cx="3747" cy="366"/>
          </a:xfrm>
        </p:grpSpPr>
        <p:sp>
          <p:nvSpPr>
            <p:cNvPr id="24601" name="Text Box 25"/>
            <p:cNvSpPr txBox="1">
              <a:spLocks noChangeArrowheads="1"/>
            </p:cNvSpPr>
            <p:nvPr/>
          </p:nvSpPr>
          <p:spPr bwMode="auto">
            <a:xfrm>
              <a:off x="326" y="3591"/>
              <a:ext cx="3747" cy="366"/>
            </a:xfrm>
            <a:prstGeom prst="rect">
              <a:avLst/>
            </a:prstGeom>
            <a:noFill/>
            <a:ln w="9525">
              <a:noFill/>
              <a:miter lim="800000"/>
              <a:headEnd/>
              <a:tailEnd/>
            </a:ln>
            <a:effectLst/>
          </p:spPr>
          <p:txBody>
            <a:bodyPr wrap="none">
              <a:spAutoFit/>
            </a:bodyPr>
            <a:lstStyle/>
            <a:p>
              <a:r>
                <a:rPr lang="fr-FR" sz="1600"/>
                <a:t>Si            =0,30</a:t>
              </a:r>
            </a:p>
            <a:p>
              <a:r>
                <a:rPr lang="fr-FR" sz="1600" i="1"/>
                <a:t>x</a:t>
              </a:r>
              <a:r>
                <a:rPr lang="fr-FR" sz="1600"/>
                <a:t> appartient à l’ensemble flou A avec un degré d’appartenance de 30%</a:t>
              </a:r>
            </a:p>
          </p:txBody>
        </p:sp>
        <p:graphicFrame>
          <p:nvGraphicFramePr>
            <p:cNvPr id="115712" name="Object 0"/>
            <p:cNvGraphicFramePr>
              <a:graphicFrameLocks noChangeAspect="1"/>
            </p:cNvGraphicFramePr>
            <p:nvPr/>
          </p:nvGraphicFramePr>
          <p:xfrm>
            <a:off x="528" y="3600"/>
            <a:ext cx="336" cy="192"/>
          </p:xfrm>
          <a:graphic>
            <a:graphicData uri="http://schemas.openxmlformats.org/presentationml/2006/ole">
              <p:oleObj spid="_x0000_s115712" name="Equation" r:id="rId6" imgW="444240" imgH="253800" progId="Equation.DSMT4">
                <p:embed/>
              </p:oleObj>
            </a:graphicData>
          </a:graphic>
        </p:graphicFrame>
      </p:grpSp>
      <p:sp>
        <p:nvSpPr>
          <p:cNvPr id="24604" name="Text Box 28"/>
          <p:cNvSpPr txBox="1">
            <a:spLocks noChangeArrowheads="1"/>
          </p:cNvSpPr>
          <p:nvPr/>
        </p:nvSpPr>
        <p:spPr bwMode="auto">
          <a:xfrm>
            <a:off x="609600" y="6324600"/>
            <a:ext cx="7723188" cy="396875"/>
          </a:xfrm>
          <a:prstGeom prst="rect">
            <a:avLst/>
          </a:prstGeom>
          <a:noFill/>
          <a:ln w="9525">
            <a:noFill/>
            <a:miter lim="800000"/>
            <a:headEnd/>
            <a:tailEnd/>
          </a:ln>
          <a:effectLst/>
        </p:spPr>
        <p:txBody>
          <a:bodyPr wrap="none">
            <a:spAutoFit/>
          </a:bodyPr>
          <a:lstStyle/>
          <a:p>
            <a:r>
              <a:rPr lang="fr-FR" sz="2000"/>
              <a:t>Un ensemble flou est totalement déterminé par sa fonction d’appartenance</a:t>
            </a:r>
          </a:p>
        </p:txBody>
      </p:sp>
      <p:sp>
        <p:nvSpPr>
          <p:cNvPr id="24605" name="Text Box 29"/>
          <p:cNvSpPr txBox="1">
            <a:spLocks noChangeArrowheads="1"/>
          </p:cNvSpPr>
          <p:nvPr/>
        </p:nvSpPr>
        <p:spPr bwMode="auto">
          <a:xfrm>
            <a:off x="2128838" y="5867400"/>
            <a:ext cx="4279900" cy="406400"/>
          </a:xfrm>
          <a:prstGeom prst="rect">
            <a:avLst/>
          </a:prstGeom>
          <a:noFill/>
          <a:ln w="9525">
            <a:solidFill>
              <a:schemeClr val="accent2"/>
            </a:solidFill>
            <a:miter lim="800000"/>
            <a:headEnd/>
            <a:tailEnd/>
          </a:ln>
          <a:effectLst/>
        </p:spPr>
        <p:txBody>
          <a:bodyPr wrap="none">
            <a:spAutoFit/>
          </a:bodyPr>
          <a:lstStyle/>
          <a:p>
            <a:pPr algn="ctr"/>
            <a:r>
              <a:rPr lang="fr-FR" sz="2000"/>
              <a:t>degré d’appartenance = valeur de vérité.</a:t>
            </a:r>
          </a:p>
        </p:txBody>
      </p:sp>
      <p:sp>
        <p:nvSpPr>
          <p:cNvPr id="24607" name="Rectangle 31"/>
          <p:cNvSpPr>
            <a:spLocks noChangeArrowheads="1"/>
          </p:cNvSpPr>
          <p:nvPr/>
        </p:nvSpPr>
        <p:spPr bwMode="auto">
          <a:xfrm>
            <a:off x="457200" y="3606800"/>
            <a:ext cx="6934200" cy="1285875"/>
          </a:xfrm>
          <a:prstGeom prst="rect">
            <a:avLst/>
          </a:prstGeom>
          <a:noFill/>
          <a:ln w="28575">
            <a:solidFill>
              <a:srgbClr val="FF3300"/>
            </a:solid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46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60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460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60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6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604" grpId="0" autoUpdateAnimBg="0"/>
      <p:bldP spid="24605" grpId="0" animBg="1" autoUpdateAnimBg="0"/>
      <p:bldP spid="2460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5"/>
          <p:cNvSpPr>
            <a:spLocks noGrp="1"/>
          </p:cNvSpPr>
          <p:nvPr>
            <p:ph type="sldNum" sz="quarter" idx="12"/>
          </p:nvPr>
        </p:nvSpPr>
        <p:spPr/>
        <p:txBody>
          <a:bodyPr/>
          <a:lstStyle/>
          <a:p>
            <a:fld id="{9F8DA838-DE79-4811-B02B-48CA1FEA994B}" type="slidenum">
              <a:rPr lang="fr-FR"/>
              <a:pPr/>
              <a:t>12</a:t>
            </a:fld>
            <a:endParaRPr lang="fr-FR"/>
          </a:p>
        </p:txBody>
      </p:sp>
      <p:sp>
        <p:nvSpPr>
          <p:cNvPr id="25602" name="Rectangle 2"/>
          <p:cNvSpPr>
            <a:spLocks noGrp="1" noChangeArrowheads="1"/>
          </p:cNvSpPr>
          <p:nvPr>
            <p:ph type="title"/>
          </p:nvPr>
        </p:nvSpPr>
        <p:spPr>
          <a:xfrm>
            <a:off x="685800" y="0"/>
            <a:ext cx="7772400" cy="533400"/>
          </a:xfrm>
        </p:spPr>
        <p:txBody>
          <a:bodyPr/>
          <a:lstStyle/>
          <a:p>
            <a:r>
              <a:rPr lang="fr-FR" sz="3600" b="1">
                <a:effectLst>
                  <a:outerShdw blurRad="38100" dist="38100" dir="2700000" algn="tl">
                    <a:srgbClr val="C0C0C0"/>
                  </a:outerShdw>
                </a:effectLst>
              </a:rPr>
              <a:t>Exemples d’ensembles  flous.</a:t>
            </a:r>
          </a:p>
        </p:txBody>
      </p:sp>
      <p:sp>
        <p:nvSpPr>
          <p:cNvPr id="25614" name="Text Box 14"/>
          <p:cNvSpPr txBox="1">
            <a:spLocks noChangeArrowheads="1"/>
          </p:cNvSpPr>
          <p:nvPr/>
        </p:nvSpPr>
        <p:spPr bwMode="auto">
          <a:xfrm>
            <a:off x="4953000" y="4114800"/>
            <a:ext cx="3979863" cy="1616075"/>
          </a:xfrm>
          <a:prstGeom prst="rect">
            <a:avLst/>
          </a:prstGeom>
          <a:noFill/>
          <a:ln w="9525">
            <a:noFill/>
            <a:miter lim="800000"/>
            <a:headEnd/>
            <a:tailEnd/>
          </a:ln>
          <a:effectLst/>
        </p:spPr>
        <p:txBody>
          <a:bodyPr wrap="none">
            <a:spAutoFit/>
          </a:bodyPr>
          <a:lstStyle/>
          <a:p>
            <a:r>
              <a:rPr lang="fr-FR" sz="2000"/>
              <a:t>Ici, Pierre mesure 1m625</a:t>
            </a:r>
          </a:p>
          <a:p>
            <a:r>
              <a:rPr lang="fr-FR" sz="2000"/>
              <a:t>se traduit en logique floue par</a:t>
            </a:r>
          </a:p>
          <a:p>
            <a:r>
              <a:rPr lang="fr-FR" sz="2000"/>
              <a:t>« Pierre est petit » à un degré de 75%</a:t>
            </a:r>
          </a:p>
          <a:p>
            <a:r>
              <a:rPr lang="fr-FR" sz="2000"/>
              <a:t>« Pierre est moyen » à 25%</a:t>
            </a:r>
          </a:p>
          <a:p>
            <a:r>
              <a:rPr lang="fr-FR" sz="2000"/>
              <a:t>« Pierre est grand » à 0%</a:t>
            </a:r>
          </a:p>
        </p:txBody>
      </p:sp>
      <p:pic>
        <p:nvPicPr>
          <p:cNvPr id="25617" name="Picture 17"/>
          <p:cNvPicPr>
            <a:picLocks noChangeAspect="1" noChangeArrowheads="1"/>
          </p:cNvPicPr>
          <p:nvPr/>
        </p:nvPicPr>
        <p:blipFill>
          <a:blip r:embed="rId3"/>
          <a:srcRect/>
          <a:stretch>
            <a:fillRect/>
          </a:stretch>
        </p:blipFill>
        <p:spPr bwMode="auto">
          <a:xfrm>
            <a:off x="41275" y="3505200"/>
            <a:ext cx="4606925" cy="3022600"/>
          </a:xfrm>
          <a:prstGeom prst="rect">
            <a:avLst/>
          </a:prstGeom>
          <a:noFill/>
          <a:ln w="9525">
            <a:noFill/>
            <a:miter lim="800000"/>
            <a:headEnd/>
            <a:tailEnd/>
          </a:ln>
          <a:effectLst/>
        </p:spPr>
      </p:pic>
      <p:grpSp>
        <p:nvGrpSpPr>
          <p:cNvPr id="25622" name="Group 22"/>
          <p:cNvGrpSpPr>
            <a:grpSpLocks/>
          </p:cNvGrpSpPr>
          <p:nvPr/>
        </p:nvGrpSpPr>
        <p:grpSpPr bwMode="auto">
          <a:xfrm>
            <a:off x="152400" y="685800"/>
            <a:ext cx="8496300" cy="1890713"/>
            <a:chOff x="288" y="480"/>
            <a:chExt cx="5352" cy="1191"/>
          </a:xfrm>
        </p:grpSpPr>
        <p:pic>
          <p:nvPicPr>
            <p:cNvPr id="25619" name="Picture 19"/>
            <p:cNvPicPr>
              <a:picLocks noChangeAspect="1" noChangeArrowheads="1"/>
            </p:cNvPicPr>
            <p:nvPr/>
          </p:nvPicPr>
          <p:blipFill>
            <a:blip r:embed="rId4"/>
            <a:srcRect/>
            <a:stretch>
              <a:fillRect/>
            </a:stretch>
          </p:blipFill>
          <p:spPr bwMode="auto">
            <a:xfrm>
              <a:off x="288" y="480"/>
              <a:ext cx="1800" cy="1191"/>
            </a:xfrm>
            <a:prstGeom prst="rect">
              <a:avLst/>
            </a:prstGeom>
            <a:noFill/>
            <a:ln w="9525">
              <a:noFill/>
              <a:miter lim="800000"/>
              <a:headEnd/>
              <a:tailEnd/>
            </a:ln>
            <a:effectLst/>
          </p:spPr>
        </p:pic>
        <p:pic>
          <p:nvPicPr>
            <p:cNvPr id="25620" name="Picture 20"/>
            <p:cNvPicPr>
              <a:picLocks noChangeAspect="1" noChangeArrowheads="1"/>
            </p:cNvPicPr>
            <p:nvPr/>
          </p:nvPicPr>
          <p:blipFill>
            <a:blip r:embed="rId5"/>
            <a:srcRect/>
            <a:stretch>
              <a:fillRect/>
            </a:stretch>
          </p:blipFill>
          <p:spPr bwMode="auto">
            <a:xfrm>
              <a:off x="2065" y="480"/>
              <a:ext cx="1798" cy="1189"/>
            </a:xfrm>
            <a:prstGeom prst="rect">
              <a:avLst/>
            </a:prstGeom>
            <a:noFill/>
            <a:ln w="9525">
              <a:noFill/>
              <a:miter lim="800000"/>
              <a:headEnd/>
              <a:tailEnd/>
            </a:ln>
            <a:effectLst/>
          </p:spPr>
        </p:pic>
        <p:pic>
          <p:nvPicPr>
            <p:cNvPr id="25621" name="Picture 21"/>
            <p:cNvPicPr>
              <a:picLocks noChangeAspect="1" noChangeArrowheads="1"/>
            </p:cNvPicPr>
            <p:nvPr/>
          </p:nvPicPr>
          <p:blipFill>
            <a:blip r:embed="rId6"/>
            <a:srcRect/>
            <a:stretch>
              <a:fillRect/>
            </a:stretch>
          </p:blipFill>
          <p:spPr bwMode="auto">
            <a:xfrm>
              <a:off x="3840" y="480"/>
              <a:ext cx="1800" cy="1191"/>
            </a:xfrm>
            <a:prstGeom prst="rect">
              <a:avLst/>
            </a:prstGeom>
            <a:noFill/>
            <a:ln w="9525">
              <a:noFill/>
              <a:miter lim="800000"/>
              <a:headEnd/>
              <a:tailEnd/>
            </a:ln>
            <a:effectLst/>
          </p:spPr>
        </p:pic>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Espace réservé du numéro de diapositive 5"/>
          <p:cNvSpPr>
            <a:spLocks noGrp="1"/>
          </p:cNvSpPr>
          <p:nvPr>
            <p:ph type="sldNum" sz="quarter" idx="12"/>
          </p:nvPr>
        </p:nvSpPr>
        <p:spPr/>
        <p:txBody>
          <a:bodyPr/>
          <a:lstStyle/>
          <a:p>
            <a:fld id="{A74CA944-142C-4A9F-A454-D4C268372156}" type="slidenum">
              <a:rPr lang="fr-FR"/>
              <a:pPr/>
              <a:t>13</a:t>
            </a:fld>
            <a:endParaRPr lang="fr-FR"/>
          </a:p>
        </p:txBody>
      </p:sp>
      <p:sp>
        <p:nvSpPr>
          <p:cNvPr id="31746" name="Rectangle 2"/>
          <p:cNvSpPr>
            <a:spLocks noGrp="1" noChangeArrowheads="1"/>
          </p:cNvSpPr>
          <p:nvPr>
            <p:ph type="title"/>
          </p:nvPr>
        </p:nvSpPr>
        <p:spPr>
          <a:xfrm>
            <a:off x="762000" y="152400"/>
            <a:ext cx="7772400" cy="304800"/>
          </a:xfrm>
        </p:spPr>
        <p:txBody>
          <a:bodyPr/>
          <a:lstStyle/>
          <a:p>
            <a:r>
              <a:rPr lang="fr-FR" sz="2800" b="1">
                <a:effectLst>
                  <a:outerShdw blurRad="38100" dist="38100" dir="2700000" algn="tl">
                    <a:srgbClr val="C0C0C0"/>
                  </a:outerShdw>
                </a:effectLst>
              </a:rPr>
              <a:t>Fonctions d’appartenances particulières</a:t>
            </a:r>
          </a:p>
        </p:txBody>
      </p:sp>
      <p:graphicFrame>
        <p:nvGraphicFramePr>
          <p:cNvPr id="116736" name="Object 0"/>
          <p:cNvGraphicFramePr>
            <a:graphicFrameLocks noChangeAspect="1"/>
          </p:cNvGraphicFramePr>
          <p:nvPr/>
        </p:nvGraphicFramePr>
        <p:xfrm>
          <a:off x="762000" y="741363"/>
          <a:ext cx="7621588" cy="1090612"/>
        </p:xfrm>
        <a:graphic>
          <a:graphicData uri="http://schemas.openxmlformats.org/presentationml/2006/ole">
            <p:oleObj spid="_x0000_s116736" name="Equation" r:id="rId4" imgW="5499000" imgH="787320" progId="Equation.DSMT4">
              <p:embed/>
            </p:oleObj>
          </a:graphicData>
        </a:graphic>
      </p:graphicFrame>
      <p:grpSp>
        <p:nvGrpSpPr>
          <p:cNvPr id="31788" name="Group 44"/>
          <p:cNvGrpSpPr>
            <a:grpSpLocks/>
          </p:cNvGrpSpPr>
          <p:nvPr/>
        </p:nvGrpSpPr>
        <p:grpSpPr bwMode="auto">
          <a:xfrm>
            <a:off x="3657600" y="1143000"/>
            <a:ext cx="5122863" cy="1384300"/>
            <a:chOff x="2304" y="720"/>
            <a:chExt cx="3227" cy="872"/>
          </a:xfrm>
        </p:grpSpPr>
        <p:grpSp>
          <p:nvGrpSpPr>
            <p:cNvPr id="31787" name="Group 43"/>
            <p:cNvGrpSpPr>
              <a:grpSpLocks/>
            </p:cNvGrpSpPr>
            <p:nvPr/>
          </p:nvGrpSpPr>
          <p:grpSpPr bwMode="auto">
            <a:xfrm>
              <a:off x="3009" y="914"/>
              <a:ext cx="1932" cy="678"/>
              <a:chOff x="3009" y="914"/>
              <a:chExt cx="1932" cy="678"/>
            </a:xfrm>
          </p:grpSpPr>
          <p:sp>
            <p:nvSpPr>
              <p:cNvPr id="31753" name="Line 9"/>
              <p:cNvSpPr>
                <a:spLocks noChangeAspect="1" noChangeShapeType="1"/>
              </p:cNvSpPr>
              <p:nvPr/>
            </p:nvSpPr>
            <p:spPr bwMode="auto">
              <a:xfrm flipV="1">
                <a:off x="3167" y="914"/>
                <a:ext cx="0" cy="553"/>
              </a:xfrm>
              <a:prstGeom prst="line">
                <a:avLst/>
              </a:prstGeom>
              <a:noFill/>
              <a:ln w="9525">
                <a:solidFill>
                  <a:schemeClr val="tx1"/>
                </a:solidFill>
                <a:round/>
                <a:headEnd/>
                <a:tailEnd type="triangle" w="med" len="med"/>
              </a:ln>
              <a:effectLst/>
            </p:spPr>
            <p:txBody>
              <a:bodyPr/>
              <a:lstStyle/>
              <a:p>
                <a:endParaRPr lang="en-US"/>
              </a:p>
            </p:txBody>
          </p:sp>
          <p:sp>
            <p:nvSpPr>
              <p:cNvPr id="31754" name="Line 10"/>
              <p:cNvSpPr>
                <a:spLocks noChangeAspect="1" noChangeShapeType="1"/>
              </p:cNvSpPr>
              <p:nvPr/>
            </p:nvSpPr>
            <p:spPr bwMode="auto">
              <a:xfrm>
                <a:off x="3095" y="1419"/>
                <a:ext cx="1347" cy="0"/>
              </a:xfrm>
              <a:prstGeom prst="line">
                <a:avLst/>
              </a:prstGeom>
              <a:noFill/>
              <a:ln w="9525">
                <a:solidFill>
                  <a:schemeClr val="tx1"/>
                </a:solidFill>
                <a:round/>
                <a:headEnd/>
                <a:tailEnd type="triangle" w="med" len="med"/>
              </a:ln>
              <a:effectLst/>
            </p:spPr>
            <p:txBody>
              <a:bodyPr/>
              <a:lstStyle/>
              <a:p>
                <a:endParaRPr lang="en-US"/>
              </a:p>
            </p:txBody>
          </p:sp>
          <p:sp>
            <p:nvSpPr>
              <p:cNvPr id="31755" name="Line 11"/>
              <p:cNvSpPr>
                <a:spLocks noChangeAspect="1" noChangeShapeType="1"/>
              </p:cNvSpPr>
              <p:nvPr/>
            </p:nvSpPr>
            <p:spPr bwMode="auto">
              <a:xfrm flipV="1">
                <a:off x="3456" y="1108"/>
                <a:ext cx="0" cy="311"/>
              </a:xfrm>
              <a:prstGeom prst="line">
                <a:avLst/>
              </a:prstGeom>
              <a:noFill/>
              <a:ln w="28575">
                <a:solidFill>
                  <a:schemeClr val="tx1"/>
                </a:solidFill>
                <a:round/>
                <a:headEnd/>
                <a:tailEnd/>
              </a:ln>
              <a:effectLst/>
            </p:spPr>
            <p:txBody>
              <a:bodyPr/>
              <a:lstStyle/>
              <a:p>
                <a:endParaRPr lang="en-US"/>
              </a:p>
            </p:txBody>
          </p:sp>
          <p:sp>
            <p:nvSpPr>
              <p:cNvPr id="31756" name="Line 12"/>
              <p:cNvSpPr>
                <a:spLocks noChangeAspect="1" noChangeShapeType="1"/>
              </p:cNvSpPr>
              <p:nvPr/>
            </p:nvSpPr>
            <p:spPr bwMode="auto">
              <a:xfrm flipH="1">
                <a:off x="3167" y="1108"/>
                <a:ext cx="289" cy="0"/>
              </a:xfrm>
              <a:prstGeom prst="line">
                <a:avLst/>
              </a:prstGeom>
              <a:noFill/>
              <a:ln w="9525" cap="rnd">
                <a:solidFill>
                  <a:schemeClr val="tx1"/>
                </a:solidFill>
                <a:prstDash val="sysDot"/>
                <a:round/>
                <a:headEnd/>
                <a:tailEnd/>
              </a:ln>
              <a:effectLst/>
            </p:spPr>
            <p:txBody>
              <a:bodyPr/>
              <a:lstStyle/>
              <a:p>
                <a:endParaRPr lang="en-US"/>
              </a:p>
            </p:txBody>
          </p:sp>
          <p:sp>
            <p:nvSpPr>
              <p:cNvPr id="31758" name="Text Box 14"/>
              <p:cNvSpPr txBox="1">
                <a:spLocks noChangeArrowheads="1"/>
              </p:cNvSpPr>
              <p:nvPr/>
            </p:nvSpPr>
            <p:spPr bwMode="auto">
              <a:xfrm>
                <a:off x="3009" y="1012"/>
                <a:ext cx="172" cy="192"/>
              </a:xfrm>
              <a:prstGeom prst="rect">
                <a:avLst/>
              </a:prstGeom>
              <a:noFill/>
              <a:ln w="9525">
                <a:noFill/>
                <a:miter lim="800000"/>
                <a:headEnd/>
                <a:tailEnd/>
              </a:ln>
              <a:effectLst/>
            </p:spPr>
            <p:txBody>
              <a:bodyPr>
                <a:spAutoFit/>
              </a:bodyPr>
              <a:lstStyle/>
              <a:p>
                <a:r>
                  <a:rPr lang="fr-FR" sz="1400"/>
                  <a:t>1</a:t>
                </a:r>
              </a:p>
            </p:txBody>
          </p:sp>
          <p:sp>
            <p:nvSpPr>
              <p:cNvPr id="31759" name="Text Box 15"/>
              <p:cNvSpPr txBox="1">
                <a:spLocks noChangeArrowheads="1"/>
              </p:cNvSpPr>
              <p:nvPr/>
            </p:nvSpPr>
            <p:spPr bwMode="auto">
              <a:xfrm>
                <a:off x="4275" y="1093"/>
                <a:ext cx="666" cy="326"/>
              </a:xfrm>
              <a:prstGeom prst="rect">
                <a:avLst/>
              </a:prstGeom>
              <a:noFill/>
              <a:ln w="9525">
                <a:noFill/>
                <a:miter lim="800000"/>
                <a:headEnd/>
                <a:tailEnd/>
              </a:ln>
              <a:effectLst/>
            </p:spPr>
            <p:txBody>
              <a:bodyPr wrap="none">
                <a:spAutoFit/>
              </a:bodyPr>
              <a:lstStyle/>
              <a:p>
                <a:r>
                  <a:rPr lang="fr-FR" sz="1400"/>
                  <a:t>Couleur du</a:t>
                </a:r>
              </a:p>
              <a:p>
                <a:r>
                  <a:rPr lang="fr-FR" sz="1400"/>
                  <a:t>feu tricolore</a:t>
                </a:r>
              </a:p>
            </p:txBody>
          </p:sp>
          <p:sp>
            <p:nvSpPr>
              <p:cNvPr id="31760" name="Text Box 16"/>
              <p:cNvSpPr txBox="1">
                <a:spLocks noChangeArrowheads="1"/>
              </p:cNvSpPr>
              <p:nvPr/>
            </p:nvSpPr>
            <p:spPr bwMode="auto">
              <a:xfrm>
                <a:off x="3277" y="1400"/>
                <a:ext cx="371" cy="192"/>
              </a:xfrm>
              <a:prstGeom prst="rect">
                <a:avLst/>
              </a:prstGeom>
              <a:noFill/>
              <a:ln w="9525">
                <a:noFill/>
                <a:miter lim="800000"/>
                <a:headEnd/>
                <a:tailEnd/>
              </a:ln>
              <a:effectLst/>
            </p:spPr>
            <p:txBody>
              <a:bodyPr wrap="none">
                <a:spAutoFit/>
              </a:bodyPr>
              <a:lstStyle/>
              <a:p>
                <a:r>
                  <a:rPr lang="fr-FR" sz="1400"/>
                  <a:t>rouge</a:t>
                </a:r>
              </a:p>
            </p:txBody>
          </p:sp>
          <p:sp>
            <p:nvSpPr>
              <p:cNvPr id="31761" name="Text Box 17"/>
              <p:cNvSpPr txBox="1">
                <a:spLocks noChangeArrowheads="1"/>
              </p:cNvSpPr>
              <p:nvPr/>
            </p:nvSpPr>
            <p:spPr bwMode="auto">
              <a:xfrm>
                <a:off x="3648" y="1400"/>
                <a:ext cx="421" cy="192"/>
              </a:xfrm>
              <a:prstGeom prst="rect">
                <a:avLst/>
              </a:prstGeom>
              <a:noFill/>
              <a:ln w="9525">
                <a:noFill/>
                <a:miter lim="800000"/>
                <a:headEnd/>
                <a:tailEnd/>
              </a:ln>
              <a:effectLst/>
            </p:spPr>
            <p:txBody>
              <a:bodyPr wrap="none">
                <a:spAutoFit/>
              </a:bodyPr>
              <a:lstStyle/>
              <a:p>
                <a:r>
                  <a:rPr lang="fr-FR" sz="1400"/>
                  <a:t>orange</a:t>
                </a:r>
              </a:p>
            </p:txBody>
          </p:sp>
          <p:sp>
            <p:nvSpPr>
              <p:cNvPr id="31762" name="Text Box 18"/>
              <p:cNvSpPr txBox="1">
                <a:spLocks noChangeArrowheads="1"/>
              </p:cNvSpPr>
              <p:nvPr/>
            </p:nvSpPr>
            <p:spPr bwMode="auto">
              <a:xfrm>
                <a:off x="4069" y="1400"/>
                <a:ext cx="290" cy="192"/>
              </a:xfrm>
              <a:prstGeom prst="rect">
                <a:avLst/>
              </a:prstGeom>
              <a:noFill/>
              <a:ln w="9525">
                <a:noFill/>
                <a:miter lim="800000"/>
                <a:headEnd/>
                <a:tailEnd/>
              </a:ln>
              <a:effectLst/>
            </p:spPr>
            <p:txBody>
              <a:bodyPr wrap="none">
                <a:spAutoFit/>
              </a:bodyPr>
              <a:lstStyle/>
              <a:p>
                <a:r>
                  <a:rPr lang="fr-FR" sz="1400"/>
                  <a:t>vert</a:t>
                </a:r>
              </a:p>
            </p:txBody>
          </p:sp>
        </p:grpSp>
        <p:sp>
          <p:nvSpPr>
            <p:cNvPr id="31763" name="Text Box 19"/>
            <p:cNvSpPr txBox="1">
              <a:spLocks noChangeArrowheads="1"/>
            </p:cNvSpPr>
            <p:nvPr/>
          </p:nvSpPr>
          <p:spPr bwMode="auto">
            <a:xfrm>
              <a:off x="2304" y="720"/>
              <a:ext cx="3227" cy="212"/>
            </a:xfrm>
            <a:prstGeom prst="rect">
              <a:avLst/>
            </a:prstGeom>
            <a:noFill/>
            <a:ln w="9525">
              <a:noFill/>
              <a:miter lim="800000"/>
              <a:headEnd/>
              <a:tailEnd/>
            </a:ln>
            <a:effectLst/>
          </p:spPr>
          <p:txBody>
            <a:bodyPr wrap="none">
              <a:spAutoFit/>
            </a:bodyPr>
            <a:lstStyle/>
            <a:p>
              <a:r>
                <a:rPr lang="fr-FR" sz="1600" b="1">
                  <a:effectLst>
                    <a:outerShdw blurRad="38100" dist="38100" dir="2700000" algn="tl">
                      <a:srgbClr val="C0C0C0"/>
                    </a:outerShdw>
                  </a:effectLst>
                </a:rPr>
                <a:t>Fonction d’appartenance de la classe « Le feu est rouge »</a:t>
              </a:r>
            </a:p>
          </p:txBody>
        </p:sp>
      </p:grpSp>
      <p:graphicFrame>
        <p:nvGraphicFramePr>
          <p:cNvPr id="116737" name="Object 1"/>
          <p:cNvGraphicFramePr>
            <a:graphicFrameLocks noChangeAspect="1"/>
          </p:cNvGraphicFramePr>
          <p:nvPr/>
        </p:nvGraphicFramePr>
        <p:xfrm>
          <a:off x="666750" y="3122613"/>
          <a:ext cx="5667375" cy="598487"/>
        </p:xfrm>
        <a:graphic>
          <a:graphicData uri="http://schemas.openxmlformats.org/presentationml/2006/ole">
            <p:oleObj spid="_x0000_s116737" name="Equation" r:id="rId5" imgW="4089240" imgH="431640" progId="Equation.DSMT4">
              <p:embed/>
            </p:oleObj>
          </a:graphicData>
        </a:graphic>
      </p:graphicFrame>
      <p:grpSp>
        <p:nvGrpSpPr>
          <p:cNvPr id="31786" name="Group 42"/>
          <p:cNvGrpSpPr>
            <a:grpSpLocks/>
          </p:cNvGrpSpPr>
          <p:nvPr/>
        </p:nvGrpSpPr>
        <p:grpSpPr bwMode="auto">
          <a:xfrm>
            <a:off x="3562350" y="3822700"/>
            <a:ext cx="4826000" cy="1601788"/>
            <a:chOff x="2304" y="2889"/>
            <a:chExt cx="3040" cy="1009"/>
          </a:xfrm>
        </p:grpSpPr>
        <p:sp>
          <p:nvSpPr>
            <p:cNvPr id="31781" name="Text Box 37"/>
            <p:cNvSpPr txBox="1">
              <a:spLocks noChangeArrowheads="1"/>
            </p:cNvSpPr>
            <p:nvPr/>
          </p:nvSpPr>
          <p:spPr bwMode="auto">
            <a:xfrm>
              <a:off x="2304" y="2889"/>
              <a:ext cx="3040" cy="366"/>
            </a:xfrm>
            <a:prstGeom prst="rect">
              <a:avLst/>
            </a:prstGeom>
            <a:noFill/>
            <a:ln w="9525">
              <a:noFill/>
              <a:miter lim="800000"/>
              <a:headEnd/>
              <a:tailEnd/>
            </a:ln>
            <a:effectLst/>
          </p:spPr>
          <p:txBody>
            <a:bodyPr wrap="none">
              <a:spAutoFit/>
            </a:bodyPr>
            <a:lstStyle/>
            <a:p>
              <a:r>
                <a:rPr lang="fr-FR" sz="1600" b="1">
                  <a:effectLst>
                    <a:outerShdw blurRad="38100" dist="38100" dir="2700000" algn="tl">
                      <a:srgbClr val="C0C0C0"/>
                    </a:outerShdw>
                  </a:effectLst>
                </a:rPr>
                <a:t>Fonction d’appartenance</a:t>
              </a:r>
            </a:p>
            <a:p>
              <a:r>
                <a:rPr lang="fr-FR" sz="1600" b="1">
                  <a:effectLst>
                    <a:outerShdw blurRad="38100" dist="38100" dir="2700000" algn="tl">
                      <a:srgbClr val="C0C0C0"/>
                    </a:outerShdw>
                  </a:effectLst>
                </a:rPr>
                <a:t>                          de la classe « la température est tiède»</a:t>
              </a:r>
            </a:p>
          </p:txBody>
        </p:sp>
        <p:grpSp>
          <p:nvGrpSpPr>
            <p:cNvPr id="31785" name="Group 41"/>
            <p:cNvGrpSpPr>
              <a:grpSpLocks/>
            </p:cNvGrpSpPr>
            <p:nvPr/>
          </p:nvGrpSpPr>
          <p:grpSpPr bwMode="auto">
            <a:xfrm>
              <a:off x="3010" y="3220"/>
              <a:ext cx="1622" cy="678"/>
              <a:chOff x="2437" y="3220"/>
              <a:chExt cx="1622" cy="678"/>
            </a:xfrm>
          </p:grpSpPr>
          <p:sp>
            <p:nvSpPr>
              <p:cNvPr id="31772" name="Line 28"/>
              <p:cNvSpPr>
                <a:spLocks noChangeAspect="1" noChangeShapeType="1"/>
              </p:cNvSpPr>
              <p:nvPr/>
            </p:nvSpPr>
            <p:spPr bwMode="auto">
              <a:xfrm flipV="1">
                <a:off x="2595" y="3220"/>
                <a:ext cx="0" cy="553"/>
              </a:xfrm>
              <a:prstGeom prst="line">
                <a:avLst/>
              </a:prstGeom>
              <a:noFill/>
              <a:ln w="9525">
                <a:solidFill>
                  <a:schemeClr val="tx1"/>
                </a:solidFill>
                <a:round/>
                <a:headEnd/>
                <a:tailEnd type="triangle" w="med" len="med"/>
              </a:ln>
              <a:effectLst/>
            </p:spPr>
            <p:txBody>
              <a:bodyPr/>
              <a:lstStyle/>
              <a:p>
                <a:endParaRPr lang="en-US"/>
              </a:p>
            </p:txBody>
          </p:sp>
          <p:sp>
            <p:nvSpPr>
              <p:cNvPr id="31773" name="Line 29"/>
              <p:cNvSpPr>
                <a:spLocks noChangeAspect="1" noChangeShapeType="1"/>
              </p:cNvSpPr>
              <p:nvPr/>
            </p:nvSpPr>
            <p:spPr bwMode="auto">
              <a:xfrm>
                <a:off x="2523" y="3725"/>
                <a:ext cx="1347" cy="0"/>
              </a:xfrm>
              <a:prstGeom prst="line">
                <a:avLst/>
              </a:prstGeom>
              <a:noFill/>
              <a:ln w="9525">
                <a:solidFill>
                  <a:schemeClr val="tx1"/>
                </a:solidFill>
                <a:round/>
                <a:headEnd/>
                <a:tailEnd type="triangle" w="med" len="med"/>
              </a:ln>
              <a:effectLst/>
            </p:spPr>
            <p:txBody>
              <a:bodyPr/>
              <a:lstStyle/>
              <a:p>
                <a:endParaRPr lang="en-US"/>
              </a:p>
            </p:txBody>
          </p:sp>
          <p:sp>
            <p:nvSpPr>
              <p:cNvPr id="31774" name="Line 30"/>
              <p:cNvSpPr>
                <a:spLocks noChangeAspect="1" noChangeShapeType="1"/>
              </p:cNvSpPr>
              <p:nvPr/>
            </p:nvSpPr>
            <p:spPr bwMode="auto">
              <a:xfrm flipV="1">
                <a:off x="2884" y="3414"/>
                <a:ext cx="0" cy="311"/>
              </a:xfrm>
              <a:prstGeom prst="line">
                <a:avLst/>
              </a:prstGeom>
              <a:noFill/>
              <a:ln w="28575">
                <a:solidFill>
                  <a:schemeClr val="tx1"/>
                </a:solidFill>
                <a:round/>
                <a:headEnd/>
                <a:tailEnd/>
              </a:ln>
              <a:effectLst/>
            </p:spPr>
            <p:txBody>
              <a:bodyPr/>
              <a:lstStyle/>
              <a:p>
                <a:endParaRPr lang="en-US"/>
              </a:p>
            </p:txBody>
          </p:sp>
          <p:sp>
            <p:nvSpPr>
              <p:cNvPr id="31775" name="Line 31"/>
              <p:cNvSpPr>
                <a:spLocks noChangeAspect="1" noChangeShapeType="1"/>
              </p:cNvSpPr>
              <p:nvPr/>
            </p:nvSpPr>
            <p:spPr bwMode="auto">
              <a:xfrm flipH="1">
                <a:off x="2595" y="3414"/>
                <a:ext cx="289" cy="0"/>
              </a:xfrm>
              <a:prstGeom prst="line">
                <a:avLst/>
              </a:prstGeom>
              <a:noFill/>
              <a:ln w="9525" cap="rnd">
                <a:solidFill>
                  <a:schemeClr val="tx1"/>
                </a:solidFill>
                <a:prstDash val="sysDot"/>
                <a:round/>
                <a:headEnd/>
                <a:tailEnd/>
              </a:ln>
              <a:effectLst/>
            </p:spPr>
            <p:txBody>
              <a:bodyPr/>
              <a:lstStyle/>
              <a:p>
                <a:endParaRPr lang="en-US"/>
              </a:p>
            </p:txBody>
          </p:sp>
          <p:sp>
            <p:nvSpPr>
              <p:cNvPr id="31776" name="Text Box 32"/>
              <p:cNvSpPr txBox="1">
                <a:spLocks noChangeArrowheads="1"/>
              </p:cNvSpPr>
              <p:nvPr/>
            </p:nvSpPr>
            <p:spPr bwMode="auto">
              <a:xfrm>
                <a:off x="2437" y="3318"/>
                <a:ext cx="172" cy="192"/>
              </a:xfrm>
              <a:prstGeom prst="rect">
                <a:avLst/>
              </a:prstGeom>
              <a:noFill/>
              <a:ln w="9525">
                <a:noFill/>
                <a:miter lim="800000"/>
                <a:headEnd/>
                <a:tailEnd/>
              </a:ln>
              <a:effectLst/>
            </p:spPr>
            <p:txBody>
              <a:bodyPr>
                <a:spAutoFit/>
              </a:bodyPr>
              <a:lstStyle/>
              <a:p>
                <a:r>
                  <a:rPr lang="fr-FR" sz="1400"/>
                  <a:t>1</a:t>
                </a:r>
              </a:p>
            </p:txBody>
          </p:sp>
          <p:sp>
            <p:nvSpPr>
              <p:cNvPr id="31777" name="Text Box 33"/>
              <p:cNvSpPr txBox="1">
                <a:spLocks noChangeArrowheads="1"/>
              </p:cNvSpPr>
              <p:nvPr/>
            </p:nvSpPr>
            <p:spPr bwMode="auto">
              <a:xfrm>
                <a:off x="3681" y="3533"/>
                <a:ext cx="378" cy="192"/>
              </a:xfrm>
              <a:prstGeom prst="rect">
                <a:avLst/>
              </a:prstGeom>
              <a:noFill/>
              <a:ln w="9525">
                <a:noFill/>
                <a:miter lim="800000"/>
                <a:headEnd/>
                <a:tailEnd/>
              </a:ln>
              <a:effectLst/>
            </p:spPr>
            <p:txBody>
              <a:bodyPr wrap="none">
                <a:spAutoFit/>
              </a:bodyPr>
              <a:lstStyle/>
              <a:p>
                <a:r>
                  <a:rPr lang="fr-FR" sz="1400"/>
                  <a:t>T(°C)</a:t>
                </a:r>
              </a:p>
            </p:txBody>
          </p:sp>
          <p:sp>
            <p:nvSpPr>
              <p:cNvPr id="31778" name="Text Box 34"/>
              <p:cNvSpPr txBox="1">
                <a:spLocks noChangeArrowheads="1"/>
              </p:cNvSpPr>
              <p:nvPr/>
            </p:nvSpPr>
            <p:spPr bwMode="auto">
              <a:xfrm>
                <a:off x="2705" y="3706"/>
                <a:ext cx="348" cy="192"/>
              </a:xfrm>
              <a:prstGeom prst="rect">
                <a:avLst/>
              </a:prstGeom>
              <a:noFill/>
              <a:ln w="9525">
                <a:noFill/>
                <a:miter lim="800000"/>
                <a:headEnd/>
                <a:tailEnd/>
              </a:ln>
              <a:effectLst/>
            </p:spPr>
            <p:txBody>
              <a:bodyPr wrap="none">
                <a:spAutoFit/>
              </a:bodyPr>
              <a:lstStyle/>
              <a:p>
                <a:r>
                  <a:rPr lang="fr-FR" sz="1400"/>
                  <a:t>15°C</a:t>
                </a:r>
              </a:p>
            </p:txBody>
          </p:sp>
          <p:sp>
            <p:nvSpPr>
              <p:cNvPr id="31779" name="Text Box 35"/>
              <p:cNvSpPr txBox="1">
                <a:spLocks noChangeArrowheads="1"/>
              </p:cNvSpPr>
              <p:nvPr/>
            </p:nvSpPr>
            <p:spPr bwMode="auto">
              <a:xfrm>
                <a:off x="3076" y="3706"/>
                <a:ext cx="348" cy="192"/>
              </a:xfrm>
              <a:prstGeom prst="rect">
                <a:avLst/>
              </a:prstGeom>
              <a:noFill/>
              <a:ln w="9525">
                <a:noFill/>
                <a:miter lim="800000"/>
                <a:headEnd/>
                <a:tailEnd/>
              </a:ln>
              <a:effectLst/>
            </p:spPr>
            <p:txBody>
              <a:bodyPr wrap="none">
                <a:spAutoFit/>
              </a:bodyPr>
              <a:lstStyle/>
              <a:p>
                <a:r>
                  <a:rPr lang="fr-FR" sz="1400"/>
                  <a:t>20°C</a:t>
                </a:r>
              </a:p>
            </p:txBody>
          </p:sp>
          <p:sp>
            <p:nvSpPr>
              <p:cNvPr id="31782" name="Line 38"/>
              <p:cNvSpPr>
                <a:spLocks noChangeAspect="1" noChangeShapeType="1"/>
              </p:cNvSpPr>
              <p:nvPr/>
            </p:nvSpPr>
            <p:spPr bwMode="auto">
              <a:xfrm flipV="1">
                <a:off x="3184" y="3414"/>
                <a:ext cx="0" cy="311"/>
              </a:xfrm>
              <a:prstGeom prst="line">
                <a:avLst/>
              </a:prstGeom>
              <a:noFill/>
              <a:ln w="28575">
                <a:solidFill>
                  <a:schemeClr val="tx1"/>
                </a:solidFill>
                <a:round/>
                <a:headEnd/>
                <a:tailEnd/>
              </a:ln>
              <a:effectLst/>
            </p:spPr>
            <p:txBody>
              <a:bodyPr/>
              <a:lstStyle/>
              <a:p>
                <a:endParaRPr lang="en-US"/>
              </a:p>
            </p:txBody>
          </p:sp>
          <p:sp>
            <p:nvSpPr>
              <p:cNvPr id="31783" name="Line 39"/>
              <p:cNvSpPr>
                <a:spLocks noChangeAspect="1" noChangeShapeType="1"/>
              </p:cNvSpPr>
              <p:nvPr/>
            </p:nvSpPr>
            <p:spPr bwMode="auto">
              <a:xfrm rot="5377821" flipV="1">
                <a:off x="3035" y="3261"/>
                <a:ext cx="1" cy="311"/>
              </a:xfrm>
              <a:prstGeom prst="line">
                <a:avLst/>
              </a:prstGeom>
              <a:noFill/>
              <a:ln w="28575">
                <a:solidFill>
                  <a:schemeClr val="tx1"/>
                </a:solidFill>
                <a:round/>
                <a:headEnd/>
                <a:tailEnd/>
              </a:ln>
              <a:effectLst/>
            </p:spPr>
            <p:txBody>
              <a:bodyPr/>
              <a:lstStyle/>
              <a:p>
                <a:endParaRPr lang="en-US"/>
              </a:p>
            </p:txBody>
          </p:sp>
        </p:grpSp>
      </p:grpSp>
      <p:sp>
        <p:nvSpPr>
          <p:cNvPr id="31789" name="Text Box 45"/>
          <p:cNvSpPr txBox="1">
            <a:spLocks noChangeArrowheads="1"/>
          </p:cNvSpPr>
          <p:nvPr/>
        </p:nvSpPr>
        <p:spPr bwMode="auto">
          <a:xfrm>
            <a:off x="1233488" y="5978525"/>
            <a:ext cx="6610350" cy="476250"/>
          </a:xfrm>
          <a:prstGeom prst="rect">
            <a:avLst/>
          </a:prstGeom>
          <a:noFill/>
          <a:ln w="19050">
            <a:solidFill>
              <a:srgbClr val="FF3300"/>
            </a:solidFill>
            <a:miter lim="800000"/>
            <a:headEnd/>
            <a:tailEnd/>
          </a:ln>
          <a:effectLst/>
        </p:spPr>
        <p:txBody>
          <a:bodyPr>
            <a:spAutoFit/>
          </a:bodyPr>
          <a:lstStyle/>
          <a:p>
            <a:r>
              <a:rPr lang="fr-FR">
                <a:solidFill>
                  <a:schemeClr val="accent2"/>
                </a:solidFill>
                <a:sym typeface="Symbol" pitchFamily="18" charset="2"/>
              </a:rPr>
              <a:t> La logique floue englobe les données certaines</a:t>
            </a:r>
            <a:endParaRPr lang="fr-FR">
              <a:solidFill>
                <a:schemeClr val="accent2"/>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89" grpId="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5"/>
          <p:cNvSpPr>
            <a:spLocks noGrp="1"/>
          </p:cNvSpPr>
          <p:nvPr>
            <p:ph type="sldNum" sz="quarter" idx="12"/>
          </p:nvPr>
        </p:nvSpPr>
        <p:spPr/>
        <p:txBody>
          <a:bodyPr/>
          <a:lstStyle/>
          <a:p>
            <a:fld id="{A74B3F0B-16D8-4282-B723-C6F928C4B239}" type="slidenum">
              <a:rPr lang="fr-FR"/>
              <a:pPr/>
              <a:t>14</a:t>
            </a:fld>
            <a:endParaRPr lang="fr-FR"/>
          </a:p>
        </p:txBody>
      </p:sp>
      <p:sp>
        <p:nvSpPr>
          <p:cNvPr id="41986" name="Rectangle 2"/>
          <p:cNvSpPr>
            <a:spLocks noGrp="1" noChangeArrowheads="1"/>
          </p:cNvSpPr>
          <p:nvPr>
            <p:ph type="title"/>
          </p:nvPr>
        </p:nvSpPr>
        <p:spPr>
          <a:xfrm>
            <a:off x="533400" y="152400"/>
            <a:ext cx="7772400" cy="381000"/>
          </a:xfrm>
        </p:spPr>
        <p:txBody>
          <a:bodyPr/>
          <a:lstStyle/>
          <a:p>
            <a:r>
              <a:rPr lang="fr-FR" sz="2800" b="1">
                <a:effectLst>
                  <a:outerShdw blurRad="38100" dist="38100" dir="2700000" algn="tl">
                    <a:srgbClr val="C0C0C0"/>
                  </a:outerShdw>
                </a:effectLst>
              </a:rPr>
              <a:t>Opérateurs de logique floue </a:t>
            </a:r>
          </a:p>
        </p:txBody>
      </p:sp>
      <p:sp>
        <p:nvSpPr>
          <p:cNvPr id="41988" name="Text Box 4"/>
          <p:cNvSpPr txBox="1">
            <a:spLocks noChangeArrowheads="1"/>
          </p:cNvSpPr>
          <p:nvPr/>
        </p:nvSpPr>
        <p:spPr bwMode="auto">
          <a:xfrm>
            <a:off x="228600" y="835025"/>
            <a:ext cx="4759325" cy="366713"/>
          </a:xfrm>
          <a:prstGeom prst="rect">
            <a:avLst/>
          </a:prstGeom>
          <a:noFill/>
          <a:ln w="9525">
            <a:noFill/>
            <a:miter lim="800000"/>
            <a:headEnd/>
            <a:tailEnd/>
          </a:ln>
          <a:effectLst/>
        </p:spPr>
        <p:txBody>
          <a:bodyPr wrap="none">
            <a:spAutoFit/>
          </a:bodyPr>
          <a:lstStyle/>
          <a:p>
            <a:pPr>
              <a:buFontTx/>
              <a:buChar char="•"/>
            </a:pPr>
            <a:r>
              <a:rPr lang="fr-FR" sz="1800"/>
              <a:t> Comme pour la théorie classique des ensembles.</a:t>
            </a:r>
          </a:p>
        </p:txBody>
      </p:sp>
      <p:sp>
        <p:nvSpPr>
          <p:cNvPr id="41989" name="Text Box 5"/>
          <p:cNvSpPr txBox="1">
            <a:spLocks noChangeArrowheads="1"/>
          </p:cNvSpPr>
          <p:nvPr/>
        </p:nvSpPr>
        <p:spPr bwMode="auto">
          <a:xfrm>
            <a:off x="228600" y="1201738"/>
            <a:ext cx="7545388" cy="396875"/>
          </a:xfrm>
          <a:prstGeom prst="rect">
            <a:avLst/>
          </a:prstGeom>
          <a:noFill/>
          <a:ln w="9525">
            <a:noFill/>
            <a:miter lim="800000"/>
            <a:headEnd/>
            <a:tailEnd/>
          </a:ln>
          <a:effectLst/>
        </p:spPr>
        <p:txBody>
          <a:bodyPr wrap="none">
            <a:spAutoFit/>
          </a:bodyPr>
          <a:lstStyle/>
          <a:p>
            <a:r>
              <a:rPr lang="fr-FR" sz="2000"/>
              <a:t>On définit la réunion, l’intersection, le complément….d’ensembles flous</a:t>
            </a:r>
          </a:p>
        </p:txBody>
      </p:sp>
      <p:sp>
        <p:nvSpPr>
          <p:cNvPr id="41990" name="Text Box 6"/>
          <p:cNvSpPr txBox="1">
            <a:spLocks noChangeArrowheads="1"/>
          </p:cNvSpPr>
          <p:nvPr/>
        </p:nvSpPr>
        <p:spPr bwMode="auto">
          <a:xfrm>
            <a:off x="203200" y="3125788"/>
            <a:ext cx="8864600" cy="457200"/>
          </a:xfrm>
          <a:prstGeom prst="rect">
            <a:avLst/>
          </a:prstGeom>
          <a:noFill/>
          <a:ln w="9525">
            <a:noFill/>
            <a:miter lim="800000"/>
            <a:headEnd/>
            <a:tailEnd/>
          </a:ln>
          <a:effectLst/>
        </p:spPr>
        <p:txBody>
          <a:bodyPr wrap="none">
            <a:spAutoFit/>
          </a:bodyPr>
          <a:lstStyle/>
          <a:p>
            <a:pPr algn="ctr"/>
            <a:r>
              <a:rPr lang="fr-FR"/>
              <a:t>La logique booléenne standard est un cas particulier de la logique floue</a:t>
            </a:r>
          </a:p>
        </p:txBody>
      </p:sp>
      <p:graphicFrame>
        <p:nvGraphicFramePr>
          <p:cNvPr id="117760" name="Object 1024"/>
          <p:cNvGraphicFramePr>
            <a:graphicFrameLocks noChangeAspect="1"/>
          </p:cNvGraphicFramePr>
          <p:nvPr/>
        </p:nvGraphicFramePr>
        <p:xfrm>
          <a:off x="0" y="0"/>
          <a:ext cx="914400" cy="198438"/>
        </p:xfrm>
        <a:graphic>
          <a:graphicData uri="http://schemas.openxmlformats.org/presentationml/2006/ole">
            <p:oleObj spid="_x0000_s117760" name="Equation" r:id="rId4" imgW="914400" imgH="198720" progId="Equation.DSMT4">
              <p:embed/>
            </p:oleObj>
          </a:graphicData>
        </a:graphic>
      </p:graphicFrame>
      <p:sp>
        <p:nvSpPr>
          <p:cNvPr id="41995" name="Text Box 11"/>
          <p:cNvSpPr txBox="1">
            <a:spLocks noChangeArrowheads="1"/>
          </p:cNvSpPr>
          <p:nvPr/>
        </p:nvSpPr>
        <p:spPr bwMode="auto">
          <a:xfrm>
            <a:off x="215900" y="4191000"/>
            <a:ext cx="8353425" cy="376238"/>
          </a:xfrm>
          <a:prstGeom prst="rect">
            <a:avLst/>
          </a:prstGeom>
          <a:noFill/>
          <a:ln w="9525">
            <a:solidFill>
              <a:schemeClr val="accent2"/>
            </a:solidFill>
            <a:miter lim="800000"/>
            <a:headEnd/>
            <a:tailEnd/>
          </a:ln>
          <a:effectLst/>
        </p:spPr>
        <p:txBody>
          <a:bodyPr wrap="none">
            <a:spAutoFit/>
          </a:bodyPr>
          <a:lstStyle/>
          <a:p>
            <a:r>
              <a:rPr lang="fr-FR" sz="1800"/>
              <a:t>Tous les résultats obtenus en logique classique doivent être retrouvés par la logique floue</a:t>
            </a:r>
          </a:p>
        </p:txBody>
      </p:sp>
      <p:sp>
        <p:nvSpPr>
          <p:cNvPr id="41996" name="Text Box 12"/>
          <p:cNvSpPr txBox="1">
            <a:spLocks noChangeArrowheads="1"/>
          </p:cNvSpPr>
          <p:nvPr/>
        </p:nvSpPr>
        <p:spPr bwMode="auto">
          <a:xfrm>
            <a:off x="3721100" y="3549650"/>
            <a:ext cx="460375" cy="641350"/>
          </a:xfrm>
          <a:prstGeom prst="rect">
            <a:avLst/>
          </a:prstGeom>
          <a:noFill/>
          <a:ln w="9525">
            <a:noFill/>
            <a:miter lim="800000"/>
            <a:headEnd/>
            <a:tailEnd/>
          </a:ln>
          <a:effectLst/>
        </p:spPr>
        <p:txBody>
          <a:bodyPr wrap="none">
            <a:spAutoFit/>
          </a:bodyPr>
          <a:lstStyle/>
          <a:p>
            <a:r>
              <a:rPr lang="fr-FR" sz="3600">
                <a:sym typeface="Symbol" pitchFamily="18" charset="2"/>
              </a:rPr>
              <a:t></a:t>
            </a:r>
            <a:endParaRPr lang="fr-FR" sz="3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507E424A-B7A5-41F8-9960-DA62956E8625}" type="slidenum">
              <a:rPr lang="fr-FR"/>
              <a:pPr/>
              <a:t>15</a:t>
            </a:fld>
            <a:endParaRPr lang="fr-FR"/>
          </a:p>
        </p:txBody>
      </p:sp>
      <p:sp>
        <p:nvSpPr>
          <p:cNvPr id="33794" name="Rectangle 2"/>
          <p:cNvSpPr>
            <a:spLocks noGrp="1" noChangeArrowheads="1"/>
          </p:cNvSpPr>
          <p:nvPr>
            <p:ph type="title"/>
          </p:nvPr>
        </p:nvSpPr>
        <p:spPr>
          <a:xfrm>
            <a:off x="762000" y="152400"/>
            <a:ext cx="7772400" cy="457200"/>
          </a:xfrm>
        </p:spPr>
        <p:txBody>
          <a:bodyPr/>
          <a:lstStyle/>
          <a:p>
            <a:r>
              <a:rPr lang="fr-FR" sz="2800" b="1">
                <a:effectLst>
                  <a:outerShdw blurRad="38100" dist="38100" dir="2700000" algn="tl">
                    <a:srgbClr val="C0C0C0"/>
                  </a:outerShdw>
                </a:effectLst>
              </a:rPr>
              <a:t>La réunion</a:t>
            </a:r>
          </a:p>
        </p:txBody>
      </p:sp>
      <p:sp>
        <p:nvSpPr>
          <p:cNvPr id="33796" name="Text Box 4"/>
          <p:cNvSpPr txBox="1">
            <a:spLocks noChangeArrowheads="1"/>
          </p:cNvSpPr>
          <p:nvPr/>
        </p:nvSpPr>
        <p:spPr bwMode="auto">
          <a:xfrm>
            <a:off x="304800" y="887413"/>
            <a:ext cx="4979988" cy="701675"/>
          </a:xfrm>
          <a:prstGeom prst="rect">
            <a:avLst/>
          </a:prstGeom>
          <a:noFill/>
          <a:ln w="9525">
            <a:noFill/>
            <a:miter lim="800000"/>
            <a:headEnd/>
            <a:tailEnd/>
          </a:ln>
          <a:effectLst/>
        </p:spPr>
        <p:txBody>
          <a:bodyPr wrap="none">
            <a:spAutoFit/>
          </a:bodyPr>
          <a:lstStyle/>
          <a:p>
            <a:r>
              <a:rPr lang="fr-FR" sz="2000"/>
              <a:t>A est l’ensemble flou des personnes petites.</a:t>
            </a:r>
          </a:p>
          <a:p>
            <a:r>
              <a:rPr lang="fr-FR" sz="2000"/>
              <a:t>B est l’ensemble flou des personnes moyennes.</a:t>
            </a:r>
          </a:p>
        </p:txBody>
      </p:sp>
      <p:sp>
        <p:nvSpPr>
          <p:cNvPr id="33798" name="Text Box 6"/>
          <p:cNvSpPr txBox="1">
            <a:spLocks noChangeArrowheads="1"/>
          </p:cNvSpPr>
          <p:nvPr/>
        </p:nvSpPr>
        <p:spPr bwMode="auto">
          <a:xfrm>
            <a:off x="304800" y="1828800"/>
            <a:ext cx="8610600" cy="762000"/>
          </a:xfrm>
          <a:prstGeom prst="rect">
            <a:avLst/>
          </a:prstGeom>
          <a:noFill/>
          <a:ln w="9525">
            <a:noFill/>
            <a:miter lim="800000"/>
            <a:headEnd/>
            <a:tailEnd/>
          </a:ln>
          <a:effectLst/>
        </p:spPr>
        <p:txBody>
          <a:bodyPr>
            <a:spAutoFit/>
          </a:bodyPr>
          <a:lstStyle/>
          <a:p>
            <a:pPr algn="ctr"/>
            <a:r>
              <a:rPr lang="fr-FR" sz="2200"/>
              <a:t>L’ensemble des personnes petites </a:t>
            </a:r>
            <a:r>
              <a:rPr lang="fr-FR" sz="2200" u="sng"/>
              <a:t>OU</a:t>
            </a:r>
            <a:r>
              <a:rPr lang="fr-FR" sz="2200"/>
              <a:t> moyennes est un ensemble flou de fonction d’appartenance :</a:t>
            </a:r>
          </a:p>
        </p:txBody>
      </p:sp>
      <p:graphicFrame>
        <p:nvGraphicFramePr>
          <p:cNvPr id="118784" name="Object 0"/>
          <p:cNvGraphicFramePr>
            <a:graphicFrameLocks noChangeAspect="1"/>
          </p:cNvGraphicFramePr>
          <p:nvPr/>
        </p:nvGraphicFramePr>
        <p:xfrm>
          <a:off x="1447800" y="2630488"/>
          <a:ext cx="5562600" cy="531812"/>
        </p:xfrm>
        <a:graphic>
          <a:graphicData uri="http://schemas.openxmlformats.org/presentationml/2006/ole">
            <p:oleObj spid="_x0000_s118784" name="Equation" r:id="rId4" imgW="2654280" imgH="253800" progId="Equation.DSMT4">
              <p:embed/>
            </p:oleObj>
          </a:graphicData>
        </a:graphic>
      </p:graphicFrame>
      <p:pic>
        <p:nvPicPr>
          <p:cNvPr id="33805" name="Picture 13"/>
          <p:cNvPicPr>
            <a:picLocks noChangeAspect="1" noChangeArrowheads="1"/>
          </p:cNvPicPr>
          <p:nvPr/>
        </p:nvPicPr>
        <p:blipFill>
          <a:blip r:embed="rId5"/>
          <a:srcRect/>
          <a:stretch>
            <a:fillRect/>
          </a:stretch>
        </p:blipFill>
        <p:spPr bwMode="auto">
          <a:xfrm>
            <a:off x="4537075" y="3833813"/>
            <a:ext cx="4606925" cy="3024187"/>
          </a:xfrm>
          <a:prstGeom prst="rect">
            <a:avLst/>
          </a:prstGeom>
          <a:noFill/>
          <a:ln w="9525">
            <a:noFill/>
            <a:miter lim="800000"/>
            <a:headEnd/>
            <a:tailEnd/>
          </a:ln>
          <a:effectLst/>
        </p:spPr>
      </p:pic>
      <p:pic>
        <p:nvPicPr>
          <p:cNvPr id="33886" name="Picture 94"/>
          <p:cNvPicPr>
            <a:picLocks noChangeAspect="1" noChangeArrowheads="1"/>
          </p:cNvPicPr>
          <p:nvPr/>
        </p:nvPicPr>
        <p:blipFill>
          <a:blip r:embed="rId6"/>
          <a:srcRect/>
          <a:stretch>
            <a:fillRect/>
          </a:stretch>
        </p:blipFill>
        <p:spPr bwMode="auto">
          <a:xfrm>
            <a:off x="0" y="3835400"/>
            <a:ext cx="4606925" cy="302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87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388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38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4C774A82-F884-4E68-B085-0BDACD16100B}" type="slidenum">
              <a:rPr lang="fr-FR"/>
              <a:pPr/>
              <a:t>16</a:t>
            </a:fld>
            <a:endParaRPr lang="fr-FR"/>
          </a:p>
        </p:txBody>
      </p:sp>
      <p:sp>
        <p:nvSpPr>
          <p:cNvPr id="34818" name="Rectangle 2"/>
          <p:cNvSpPr>
            <a:spLocks noGrp="1" noChangeArrowheads="1"/>
          </p:cNvSpPr>
          <p:nvPr>
            <p:ph type="title"/>
          </p:nvPr>
        </p:nvSpPr>
        <p:spPr>
          <a:xfrm>
            <a:off x="533400" y="152400"/>
            <a:ext cx="7772400" cy="381000"/>
          </a:xfrm>
        </p:spPr>
        <p:txBody>
          <a:bodyPr/>
          <a:lstStyle/>
          <a:p>
            <a:r>
              <a:rPr lang="fr-FR" sz="2800" b="1">
                <a:effectLst>
                  <a:outerShdw blurRad="38100" dist="38100" dir="2700000" algn="tl">
                    <a:srgbClr val="C0C0C0"/>
                  </a:outerShdw>
                </a:effectLst>
              </a:rPr>
              <a:t>L’intersection</a:t>
            </a:r>
          </a:p>
        </p:txBody>
      </p:sp>
      <p:sp>
        <p:nvSpPr>
          <p:cNvPr id="34821" name="Text Box 5"/>
          <p:cNvSpPr txBox="1">
            <a:spLocks noChangeArrowheads="1"/>
          </p:cNvSpPr>
          <p:nvPr/>
        </p:nvSpPr>
        <p:spPr bwMode="auto">
          <a:xfrm>
            <a:off x="152400" y="658813"/>
            <a:ext cx="5078413" cy="701675"/>
          </a:xfrm>
          <a:prstGeom prst="rect">
            <a:avLst/>
          </a:prstGeom>
          <a:noFill/>
          <a:ln w="9525">
            <a:noFill/>
            <a:miter lim="800000"/>
            <a:headEnd/>
            <a:tailEnd/>
          </a:ln>
          <a:effectLst/>
        </p:spPr>
        <p:txBody>
          <a:bodyPr wrap="none">
            <a:spAutoFit/>
          </a:bodyPr>
          <a:lstStyle/>
          <a:p>
            <a:r>
              <a:rPr lang="fr-FR" sz="2000"/>
              <a:t>A est l’ensemble flou des personnes petites.</a:t>
            </a:r>
          </a:p>
          <a:p>
            <a:r>
              <a:rPr lang="fr-FR" sz="2000"/>
              <a:t>B est l’ensembles flou des personnes moyennes.</a:t>
            </a:r>
          </a:p>
        </p:txBody>
      </p:sp>
      <p:sp>
        <p:nvSpPr>
          <p:cNvPr id="34822" name="Text Box 6"/>
          <p:cNvSpPr txBox="1">
            <a:spLocks noChangeArrowheads="1"/>
          </p:cNvSpPr>
          <p:nvPr/>
        </p:nvSpPr>
        <p:spPr bwMode="auto">
          <a:xfrm>
            <a:off x="152400" y="1600200"/>
            <a:ext cx="8610600" cy="762000"/>
          </a:xfrm>
          <a:prstGeom prst="rect">
            <a:avLst/>
          </a:prstGeom>
          <a:noFill/>
          <a:ln w="9525">
            <a:noFill/>
            <a:miter lim="800000"/>
            <a:headEnd/>
            <a:tailEnd/>
          </a:ln>
          <a:effectLst/>
        </p:spPr>
        <p:txBody>
          <a:bodyPr>
            <a:spAutoFit/>
          </a:bodyPr>
          <a:lstStyle/>
          <a:p>
            <a:pPr algn="ctr"/>
            <a:r>
              <a:rPr lang="fr-FR" sz="2200"/>
              <a:t>L’ensemble des personnes petites </a:t>
            </a:r>
            <a:r>
              <a:rPr lang="fr-FR" sz="2200" u="sng"/>
              <a:t>ET</a:t>
            </a:r>
            <a:r>
              <a:rPr lang="fr-FR" sz="2200"/>
              <a:t> moyennes est un ensemble flou de fonction d’appartenance :</a:t>
            </a:r>
          </a:p>
        </p:txBody>
      </p:sp>
      <p:graphicFrame>
        <p:nvGraphicFramePr>
          <p:cNvPr id="34823" name="Object 7"/>
          <p:cNvGraphicFramePr>
            <a:graphicFrameLocks noChangeAspect="1"/>
          </p:cNvGraphicFramePr>
          <p:nvPr/>
        </p:nvGraphicFramePr>
        <p:xfrm>
          <a:off x="1447800" y="2362200"/>
          <a:ext cx="5510213" cy="531813"/>
        </p:xfrm>
        <a:graphic>
          <a:graphicData uri="http://schemas.openxmlformats.org/presentationml/2006/ole">
            <p:oleObj spid="_x0000_s34823" name="Equation" r:id="rId4" imgW="2628720" imgH="253800" progId="Equation.DSMT4">
              <p:embed/>
            </p:oleObj>
          </a:graphicData>
        </a:graphic>
      </p:graphicFrame>
      <p:pic>
        <p:nvPicPr>
          <p:cNvPr id="34824" name="Picture 8"/>
          <p:cNvPicPr>
            <a:picLocks noChangeAspect="1" noChangeArrowheads="1"/>
          </p:cNvPicPr>
          <p:nvPr/>
        </p:nvPicPr>
        <p:blipFill>
          <a:blip r:embed="rId5"/>
          <a:srcRect/>
          <a:stretch>
            <a:fillRect/>
          </a:stretch>
        </p:blipFill>
        <p:spPr bwMode="auto">
          <a:xfrm>
            <a:off x="4537075" y="3429000"/>
            <a:ext cx="4606925" cy="3022600"/>
          </a:xfrm>
          <a:prstGeom prst="rect">
            <a:avLst/>
          </a:prstGeom>
          <a:noFill/>
          <a:ln w="9525">
            <a:noFill/>
            <a:miter lim="800000"/>
            <a:headEnd/>
            <a:tailEnd/>
          </a:ln>
          <a:effectLst/>
        </p:spPr>
      </p:pic>
      <p:pic>
        <p:nvPicPr>
          <p:cNvPr id="34825" name="Picture 9"/>
          <p:cNvPicPr>
            <a:picLocks noChangeAspect="1" noChangeArrowheads="1"/>
          </p:cNvPicPr>
          <p:nvPr/>
        </p:nvPicPr>
        <p:blipFill>
          <a:blip r:embed="rId6"/>
          <a:srcRect/>
          <a:stretch>
            <a:fillRect/>
          </a:stretch>
        </p:blipFill>
        <p:spPr bwMode="auto">
          <a:xfrm>
            <a:off x="0" y="3429000"/>
            <a:ext cx="4606925" cy="302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48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48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48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01DD9B84-AECA-4619-9F3A-855C3E63C83E}" type="slidenum">
              <a:rPr lang="fr-FR"/>
              <a:pPr/>
              <a:t>17</a:t>
            </a:fld>
            <a:endParaRPr lang="fr-FR"/>
          </a:p>
        </p:txBody>
      </p:sp>
      <p:sp>
        <p:nvSpPr>
          <p:cNvPr id="35844" name="Rectangle 4"/>
          <p:cNvSpPr>
            <a:spLocks noGrp="1" noChangeArrowheads="1"/>
          </p:cNvSpPr>
          <p:nvPr>
            <p:ph type="title"/>
          </p:nvPr>
        </p:nvSpPr>
        <p:spPr>
          <a:xfrm>
            <a:off x="419100" y="152400"/>
            <a:ext cx="8458200" cy="381000"/>
          </a:xfrm>
        </p:spPr>
        <p:txBody>
          <a:bodyPr/>
          <a:lstStyle/>
          <a:p>
            <a:r>
              <a:rPr lang="fr-FR" sz="2800" b="1">
                <a:effectLst>
                  <a:outerShdw blurRad="38100" dist="38100" dir="2700000" algn="tl">
                    <a:srgbClr val="C0C0C0"/>
                  </a:outerShdw>
                </a:effectLst>
              </a:rPr>
              <a:t>Le complément</a:t>
            </a:r>
          </a:p>
        </p:txBody>
      </p:sp>
      <p:sp>
        <p:nvSpPr>
          <p:cNvPr id="35845" name="Text Box 5"/>
          <p:cNvSpPr txBox="1">
            <a:spLocks noChangeArrowheads="1"/>
          </p:cNvSpPr>
          <p:nvPr/>
        </p:nvSpPr>
        <p:spPr bwMode="auto">
          <a:xfrm>
            <a:off x="152400" y="658813"/>
            <a:ext cx="4625975" cy="396875"/>
          </a:xfrm>
          <a:prstGeom prst="rect">
            <a:avLst/>
          </a:prstGeom>
          <a:noFill/>
          <a:ln w="9525">
            <a:noFill/>
            <a:miter lim="800000"/>
            <a:headEnd/>
            <a:tailEnd/>
          </a:ln>
          <a:effectLst/>
        </p:spPr>
        <p:txBody>
          <a:bodyPr wrap="none">
            <a:spAutoFit/>
          </a:bodyPr>
          <a:lstStyle/>
          <a:p>
            <a:r>
              <a:rPr lang="fr-FR" sz="2000"/>
              <a:t>A est l’ensemble flou des personnes petites.</a:t>
            </a:r>
          </a:p>
        </p:txBody>
      </p:sp>
      <p:sp>
        <p:nvSpPr>
          <p:cNvPr id="35846" name="Text Box 6"/>
          <p:cNvSpPr txBox="1">
            <a:spLocks noChangeArrowheads="1"/>
          </p:cNvSpPr>
          <p:nvPr/>
        </p:nvSpPr>
        <p:spPr bwMode="auto">
          <a:xfrm>
            <a:off x="152400" y="1143000"/>
            <a:ext cx="8610600" cy="762000"/>
          </a:xfrm>
          <a:prstGeom prst="rect">
            <a:avLst/>
          </a:prstGeom>
          <a:noFill/>
          <a:ln w="9525">
            <a:noFill/>
            <a:miter lim="800000"/>
            <a:headEnd/>
            <a:tailEnd/>
          </a:ln>
          <a:effectLst/>
        </p:spPr>
        <p:txBody>
          <a:bodyPr>
            <a:spAutoFit/>
          </a:bodyPr>
          <a:lstStyle/>
          <a:p>
            <a:pPr algn="ctr"/>
            <a:r>
              <a:rPr lang="fr-FR" sz="2200"/>
              <a:t>L’ensemble des personnes </a:t>
            </a:r>
            <a:r>
              <a:rPr lang="fr-FR" sz="2200" u="sng"/>
              <a:t>NON</a:t>
            </a:r>
            <a:r>
              <a:rPr lang="fr-FR" sz="2200"/>
              <a:t> petites est un ensemble flou de fonction d’appartenance :</a:t>
            </a:r>
          </a:p>
        </p:txBody>
      </p:sp>
      <p:graphicFrame>
        <p:nvGraphicFramePr>
          <p:cNvPr id="119808" name="Object 0"/>
          <p:cNvGraphicFramePr>
            <a:graphicFrameLocks noChangeAspect="1"/>
          </p:cNvGraphicFramePr>
          <p:nvPr/>
        </p:nvGraphicFramePr>
        <p:xfrm>
          <a:off x="2757488" y="1981200"/>
          <a:ext cx="3779837" cy="531813"/>
        </p:xfrm>
        <a:graphic>
          <a:graphicData uri="http://schemas.openxmlformats.org/presentationml/2006/ole">
            <p:oleObj spid="_x0000_s119808" name="Equation" r:id="rId4" imgW="1803240" imgH="253800" progId="Equation.DSMT4">
              <p:embed/>
            </p:oleObj>
          </a:graphicData>
        </a:graphic>
      </p:graphicFrame>
      <p:pic>
        <p:nvPicPr>
          <p:cNvPr id="35848" name="Picture 8"/>
          <p:cNvPicPr>
            <a:picLocks noChangeAspect="1" noChangeArrowheads="1"/>
          </p:cNvPicPr>
          <p:nvPr/>
        </p:nvPicPr>
        <p:blipFill>
          <a:blip r:embed="rId5"/>
          <a:srcRect/>
          <a:stretch>
            <a:fillRect/>
          </a:stretch>
        </p:blipFill>
        <p:spPr bwMode="auto">
          <a:xfrm>
            <a:off x="0" y="3429000"/>
            <a:ext cx="4606925" cy="3022600"/>
          </a:xfrm>
          <a:prstGeom prst="rect">
            <a:avLst/>
          </a:prstGeom>
          <a:noFill/>
          <a:ln w="9525">
            <a:noFill/>
            <a:miter lim="800000"/>
            <a:headEnd/>
            <a:tailEnd/>
          </a:ln>
          <a:effectLst/>
        </p:spPr>
      </p:pic>
      <p:pic>
        <p:nvPicPr>
          <p:cNvPr id="35851" name="Picture 11"/>
          <p:cNvPicPr>
            <a:picLocks noChangeAspect="1" noChangeArrowheads="1"/>
          </p:cNvPicPr>
          <p:nvPr/>
        </p:nvPicPr>
        <p:blipFill>
          <a:blip r:embed="rId6"/>
          <a:srcRect/>
          <a:stretch>
            <a:fillRect/>
          </a:stretch>
        </p:blipFill>
        <p:spPr bwMode="auto">
          <a:xfrm>
            <a:off x="4537075" y="3429000"/>
            <a:ext cx="4606925" cy="3022600"/>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1980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58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58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2A6FFDB3-2C0D-4710-8A8B-58C0B5D9BF65}" type="slidenum">
              <a:rPr lang="fr-FR"/>
              <a:pPr/>
              <a:t>18</a:t>
            </a:fld>
            <a:endParaRPr lang="fr-FR"/>
          </a:p>
        </p:txBody>
      </p:sp>
      <p:sp>
        <p:nvSpPr>
          <p:cNvPr id="43010" name="Rectangle 2"/>
          <p:cNvSpPr>
            <a:spLocks noGrp="1" noChangeArrowheads="1"/>
          </p:cNvSpPr>
          <p:nvPr>
            <p:ph type="title"/>
          </p:nvPr>
        </p:nvSpPr>
        <p:spPr>
          <a:xfrm>
            <a:off x="609600" y="152400"/>
            <a:ext cx="7772400" cy="457200"/>
          </a:xfrm>
        </p:spPr>
        <p:txBody>
          <a:bodyPr/>
          <a:lstStyle/>
          <a:p>
            <a:r>
              <a:rPr lang="fr-FR" sz="2800" b="1">
                <a:effectLst>
                  <a:outerShdw blurRad="38100" dist="38100" dir="2700000" algn="tl">
                    <a:srgbClr val="C0C0C0"/>
                  </a:outerShdw>
                </a:effectLst>
              </a:rPr>
              <a:t>Opérateurs flous alternatifs</a:t>
            </a:r>
          </a:p>
        </p:txBody>
      </p:sp>
      <p:sp>
        <p:nvSpPr>
          <p:cNvPr id="43012" name="Text Box 4"/>
          <p:cNvSpPr txBox="1">
            <a:spLocks noChangeArrowheads="1"/>
          </p:cNvSpPr>
          <p:nvPr/>
        </p:nvSpPr>
        <p:spPr bwMode="auto">
          <a:xfrm>
            <a:off x="0" y="838200"/>
            <a:ext cx="4305300" cy="304800"/>
          </a:xfrm>
          <a:prstGeom prst="rect">
            <a:avLst/>
          </a:prstGeom>
          <a:noFill/>
          <a:ln w="9525">
            <a:noFill/>
            <a:miter lim="800000"/>
            <a:headEnd/>
            <a:tailEnd/>
          </a:ln>
          <a:effectLst/>
        </p:spPr>
        <p:txBody>
          <a:bodyPr wrap="none">
            <a:spAutoFit/>
          </a:bodyPr>
          <a:lstStyle/>
          <a:p>
            <a:r>
              <a:rPr lang="fr-FR" sz="1400" b="1">
                <a:effectLst>
                  <a:outerShdw blurRad="38100" dist="38100" dir="2700000" algn="tl">
                    <a:srgbClr val="C0C0C0"/>
                  </a:outerShdw>
                </a:effectLst>
              </a:rPr>
              <a:t>Toute t-norme peut servir à définir l’intersection floue</a:t>
            </a:r>
          </a:p>
        </p:txBody>
      </p:sp>
      <p:sp>
        <p:nvSpPr>
          <p:cNvPr id="43013" name="Text Box 5"/>
          <p:cNvSpPr txBox="1">
            <a:spLocks noChangeArrowheads="1"/>
          </p:cNvSpPr>
          <p:nvPr/>
        </p:nvSpPr>
        <p:spPr bwMode="auto">
          <a:xfrm>
            <a:off x="4648200" y="838200"/>
            <a:ext cx="4251325" cy="304800"/>
          </a:xfrm>
          <a:prstGeom prst="rect">
            <a:avLst/>
          </a:prstGeom>
          <a:noFill/>
          <a:ln w="9525">
            <a:noFill/>
            <a:miter lim="800000"/>
            <a:headEnd/>
            <a:tailEnd/>
          </a:ln>
          <a:effectLst/>
        </p:spPr>
        <p:txBody>
          <a:bodyPr wrap="none">
            <a:spAutoFit/>
          </a:bodyPr>
          <a:lstStyle/>
          <a:p>
            <a:r>
              <a:rPr lang="fr-FR" sz="1400" b="1">
                <a:effectLst>
                  <a:outerShdw blurRad="38100" dist="38100" dir="2700000" algn="tl">
                    <a:srgbClr val="C0C0C0"/>
                  </a:outerShdw>
                </a:effectLst>
              </a:rPr>
              <a:t>Toute t-conorme peut servir à définir la réunion floue</a:t>
            </a:r>
          </a:p>
        </p:txBody>
      </p:sp>
      <p:graphicFrame>
        <p:nvGraphicFramePr>
          <p:cNvPr id="120832" name="Object 0"/>
          <p:cNvGraphicFramePr>
            <a:graphicFrameLocks noChangeAspect="1"/>
          </p:cNvGraphicFramePr>
          <p:nvPr/>
        </p:nvGraphicFramePr>
        <p:xfrm>
          <a:off x="0" y="1296988"/>
          <a:ext cx="4402138" cy="1084262"/>
        </p:xfrm>
        <a:graphic>
          <a:graphicData uri="http://schemas.openxmlformats.org/presentationml/2006/ole">
            <p:oleObj spid="_x0000_s120832" name="Equation" r:id="rId4" imgW="4635360" imgH="1143000" progId="Equation.DSMT4">
              <p:embed/>
            </p:oleObj>
          </a:graphicData>
        </a:graphic>
      </p:graphicFrame>
      <p:graphicFrame>
        <p:nvGraphicFramePr>
          <p:cNvPr id="120833" name="Object 1"/>
          <p:cNvGraphicFramePr>
            <a:graphicFrameLocks noChangeAspect="1"/>
          </p:cNvGraphicFramePr>
          <p:nvPr/>
        </p:nvGraphicFramePr>
        <p:xfrm>
          <a:off x="4648200" y="1295400"/>
          <a:ext cx="4538663" cy="1085850"/>
        </p:xfrm>
        <a:graphic>
          <a:graphicData uri="http://schemas.openxmlformats.org/presentationml/2006/ole">
            <p:oleObj spid="_x0000_s120833" name="Equation" r:id="rId5" imgW="4775040" imgH="1143000" progId="Equation.DSMT4">
              <p:embed/>
            </p:oleObj>
          </a:graphicData>
        </a:graphic>
      </p:graphicFrame>
      <p:pic>
        <p:nvPicPr>
          <p:cNvPr id="43018" name="Picture 10" descr="\\Pc fixe\C\Cours EIT\AUA\untitled.tif"/>
          <p:cNvPicPr>
            <a:picLocks noChangeAspect="1" noChangeArrowheads="1"/>
          </p:cNvPicPr>
          <p:nvPr/>
        </p:nvPicPr>
        <p:blipFill>
          <a:blip r:embed="rId6"/>
          <a:srcRect r="2269" b="2264"/>
          <a:stretch>
            <a:fillRect/>
          </a:stretch>
        </p:blipFill>
        <p:spPr bwMode="auto">
          <a:xfrm>
            <a:off x="1866900" y="2408238"/>
            <a:ext cx="4876800" cy="4349750"/>
          </a:xfrm>
          <a:prstGeom prst="rect">
            <a:avLst/>
          </a:prstGeom>
          <a:noFill/>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Espace réservé du numéro de diapositive 5"/>
          <p:cNvSpPr>
            <a:spLocks noGrp="1"/>
          </p:cNvSpPr>
          <p:nvPr>
            <p:ph type="sldNum" sz="quarter" idx="12"/>
          </p:nvPr>
        </p:nvSpPr>
        <p:spPr/>
        <p:txBody>
          <a:bodyPr/>
          <a:lstStyle/>
          <a:p>
            <a:fld id="{D4459225-6C32-44A9-ACD6-E78114FAF5F5}" type="slidenum">
              <a:rPr lang="fr-FR"/>
              <a:pPr/>
              <a:t>19</a:t>
            </a:fld>
            <a:endParaRPr lang="fr-FR"/>
          </a:p>
        </p:txBody>
      </p:sp>
      <p:sp>
        <p:nvSpPr>
          <p:cNvPr id="44034" name="Rectangle 2"/>
          <p:cNvSpPr>
            <a:spLocks noGrp="1" noChangeArrowheads="1"/>
          </p:cNvSpPr>
          <p:nvPr>
            <p:ph type="title"/>
          </p:nvPr>
        </p:nvSpPr>
        <p:spPr>
          <a:xfrm>
            <a:off x="533400" y="152400"/>
            <a:ext cx="8382000" cy="304800"/>
          </a:xfrm>
        </p:spPr>
        <p:txBody>
          <a:bodyPr/>
          <a:lstStyle/>
          <a:p>
            <a:r>
              <a:rPr lang="fr-FR" sz="2800" b="1">
                <a:effectLst>
                  <a:outerShdw blurRad="38100" dist="38100" dir="2700000" algn="tl">
                    <a:srgbClr val="C0C0C0"/>
                  </a:outerShdw>
                </a:effectLst>
              </a:rPr>
              <a:t>Opérateurs logiques floues les plus utilisés: Synthèse</a:t>
            </a:r>
          </a:p>
        </p:txBody>
      </p:sp>
      <p:graphicFrame>
        <p:nvGraphicFramePr>
          <p:cNvPr id="44121" name="Group 89"/>
          <p:cNvGraphicFramePr>
            <a:graphicFrameLocks noGrp="1"/>
          </p:cNvGraphicFramePr>
          <p:nvPr/>
        </p:nvGraphicFramePr>
        <p:xfrm>
          <a:off x="228600" y="1600200"/>
          <a:ext cx="8442325" cy="2662238"/>
        </p:xfrm>
        <a:graphic>
          <a:graphicData uri="http://schemas.openxmlformats.org/drawingml/2006/table">
            <a:tbl>
              <a:tblPr/>
              <a:tblGrid>
                <a:gridCol w="1420813"/>
                <a:gridCol w="2603500"/>
                <a:gridCol w="2760662"/>
                <a:gridCol w="1657350"/>
              </a:tblGrid>
              <a:tr h="6731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1" i="0" u="none" strike="noStrike" cap="none" normalizeH="0" baseline="0" smtClean="0">
                          <a:ln>
                            <a:noFill/>
                          </a:ln>
                          <a:solidFill>
                            <a:schemeClr val="tx1"/>
                          </a:solidFill>
                          <a:effectLst/>
                          <a:latin typeface="Times New Roman" pitchFamily="18" charset="0"/>
                        </a:rPr>
                        <a:t>Dénomination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Intersection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ET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(t-norme)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Réunion</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OU</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(t-conorme)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Complément</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800" b="0" i="0" u="none" strike="noStrike" cap="none" normalizeH="0" baseline="0" smtClean="0">
                          <a:ln>
                            <a:noFill/>
                          </a:ln>
                          <a:solidFill>
                            <a:schemeClr val="tx1"/>
                          </a:solidFill>
                          <a:effectLst/>
                          <a:latin typeface="Times New Roman" pitchFamily="18" charset="0"/>
                        </a:rPr>
                        <a:t>NON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7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0" i="0" u="none" strike="noStrike" cap="none" normalizeH="0" baseline="0" smtClean="0">
                          <a:ln>
                            <a:noFill/>
                          </a:ln>
                          <a:solidFill>
                            <a:schemeClr val="tx1"/>
                          </a:solidFill>
                          <a:effectLst/>
                          <a:latin typeface="Times New Roman" pitchFamily="18" charset="0"/>
                        </a:rPr>
                        <a:t>Opérateurs de Zadeh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0" i="0" u="none" strike="noStrike" cap="none" normalizeH="0" baseline="0" smtClean="0">
                          <a:ln>
                            <a:noFill/>
                          </a:ln>
                          <a:solidFill>
                            <a:schemeClr val="tx1"/>
                          </a:solidFill>
                          <a:effectLst/>
                          <a:latin typeface="Times New Roman" pitchFamily="18" charset="0"/>
                        </a:rPr>
                        <a:t>MIN/MAX</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8191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0" i="0" u="none" strike="noStrike" cap="none" normalizeH="0" baseline="0" smtClean="0">
                          <a:ln>
                            <a:noFill/>
                          </a:ln>
                          <a:solidFill>
                            <a:schemeClr val="tx1"/>
                          </a:solidFill>
                          <a:effectLst/>
                          <a:latin typeface="Times New Roman" pitchFamily="18" charset="0"/>
                        </a:rPr>
                        <a:t>Probabiliste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fr-FR" sz="1400" b="0" i="0" u="none" strike="noStrike" cap="none" normalizeH="0" baseline="0" smtClean="0">
                          <a:ln>
                            <a:noFill/>
                          </a:ln>
                          <a:solidFill>
                            <a:schemeClr val="tx1"/>
                          </a:solidFill>
                          <a:effectLst/>
                          <a:latin typeface="Times New Roman" pitchFamily="18" charset="0"/>
                        </a:rPr>
                        <a:t>PROD/PROBOR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fr-FR" sz="28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pSp>
        <p:nvGrpSpPr>
          <p:cNvPr id="44119" name="Group 87"/>
          <p:cNvGrpSpPr>
            <a:grpSpLocks/>
          </p:cNvGrpSpPr>
          <p:nvPr/>
        </p:nvGrpSpPr>
        <p:grpSpPr bwMode="auto">
          <a:xfrm>
            <a:off x="1828800" y="2933700"/>
            <a:ext cx="6689725" cy="1028700"/>
            <a:chOff x="1133" y="1848"/>
            <a:chExt cx="4214" cy="648"/>
          </a:xfrm>
        </p:grpSpPr>
        <p:graphicFrame>
          <p:nvGraphicFramePr>
            <p:cNvPr id="121856" name="Object 1024"/>
            <p:cNvGraphicFramePr>
              <a:graphicFrameLocks noChangeAspect="1"/>
            </p:cNvGraphicFramePr>
            <p:nvPr/>
          </p:nvGraphicFramePr>
          <p:xfrm>
            <a:off x="2745" y="1848"/>
            <a:ext cx="1562" cy="192"/>
          </p:xfrm>
          <a:graphic>
            <a:graphicData uri="http://schemas.openxmlformats.org/presentationml/2006/ole">
              <p:oleObj spid="_x0000_s121856" name="Equation" r:id="rId4" imgW="2070000" imgH="253800" progId="Equation.DSMT4">
                <p:embed/>
              </p:oleObj>
            </a:graphicData>
          </a:graphic>
        </p:graphicFrame>
        <p:graphicFrame>
          <p:nvGraphicFramePr>
            <p:cNvPr id="121857" name="Object 1025"/>
            <p:cNvGraphicFramePr>
              <a:graphicFrameLocks noChangeAspect="1"/>
            </p:cNvGraphicFramePr>
            <p:nvPr/>
          </p:nvGraphicFramePr>
          <p:xfrm>
            <a:off x="1133" y="1848"/>
            <a:ext cx="1535" cy="192"/>
          </p:xfrm>
          <a:graphic>
            <a:graphicData uri="http://schemas.openxmlformats.org/presentationml/2006/ole">
              <p:oleObj spid="_x0000_s121857" name="Equation" r:id="rId5" imgW="2031840" imgH="253800" progId="Equation.DSMT4">
                <p:embed/>
              </p:oleObj>
            </a:graphicData>
          </a:graphic>
        </p:graphicFrame>
        <p:graphicFrame>
          <p:nvGraphicFramePr>
            <p:cNvPr id="121858" name="Object 1026"/>
            <p:cNvGraphicFramePr>
              <a:graphicFrameLocks noChangeAspect="1"/>
            </p:cNvGraphicFramePr>
            <p:nvPr/>
          </p:nvGraphicFramePr>
          <p:xfrm>
            <a:off x="1250" y="2304"/>
            <a:ext cx="1301" cy="192"/>
          </p:xfrm>
          <a:graphic>
            <a:graphicData uri="http://schemas.openxmlformats.org/presentationml/2006/ole">
              <p:oleObj spid="_x0000_s121858" name="Equation" r:id="rId6" imgW="1726920" imgH="253800" progId="Equation.DSMT4">
                <p:embed/>
              </p:oleObj>
            </a:graphicData>
          </a:graphic>
        </p:graphicFrame>
        <p:graphicFrame>
          <p:nvGraphicFramePr>
            <p:cNvPr id="121859" name="Object 1027"/>
            <p:cNvGraphicFramePr>
              <a:graphicFrameLocks noChangeAspect="1"/>
            </p:cNvGraphicFramePr>
            <p:nvPr/>
          </p:nvGraphicFramePr>
          <p:xfrm>
            <a:off x="2745" y="2304"/>
            <a:ext cx="1580" cy="192"/>
          </p:xfrm>
          <a:graphic>
            <a:graphicData uri="http://schemas.openxmlformats.org/presentationml/2006/ole">
              <p:oleObj spid="_x0000_s121859" name="Equation" r:id="rId7" imgW="2095200" imgH="253800" progId="Equation.DSMT4">
                <p:embed/>
              </p:oleObj>
            </a:graphicData>
          </a:graphic>
        </p:graphicFrame>
        <p:graphicFrame>
          <p:nvGraphicFramePr>
            <p:cNvPr id="121860" name="Object 1028"/>
            <p:cNvGraphicFramePr>
              <a:graphicFrameLocks noChangeAspect="1"/>
            </p:cNvGraphicFramePr>
            <p:nvPr/>
          </p:nvGraphicFramePr>
          <p:xfrm>
            <a:off x="4429" y="1848"/>
            <a:ext cx="918" cy="192"/>
          </p:xfrm>
          <a:graphic>
            <a:graphicData uri="http://schemas.openxmlformats.org/presentationml/2006/ole">
              <p:oleObj spid="_x0000_s121860" name="Equation" r:id="rId8" imgW="1218960" imgH="253800" progId="Equation.DSMT4">
                <p:embed/>
              </p:oleObj>
            </a:graphicData>
          </a:graphic>
        </p:graphicFrame>
        <p:graphicFrame>
          <p:nvGraphicFramePr>
            <p:cNvPr id="121861" name="Object 1029"/>
            <p:cNvGraphicFramePr>
              <a:graphicFrameLocks noChangeAspect="1"/>
            </p:cNvGraphicFramePr>
            <p:nvPr/>
          </p:nvGraphicFramePr>
          <p:xfrm>
            <a:off x="4429" y="2304"/>
            <a:ext cx="918" cy="192"/>
          </p:xfrm>
          <a:graphic>
            <a:graphicData uri="http://schemas.openxmlformats.org/presentationml/2006/ole">
              <p:oleObj spid="_x0000_s121861" name="Equation" r:id="rId9" imgW="1218960" imgH="253800" progId="Equation.DSMT4">
                <p:embed/>
              </p:oleObj>
            </a:graphicData>
          </a:graphic>
        </p:graphicFrame>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Espace réservé du numéro de diapositive 5"/>
          <p:cNvSpPr>
            <a:spLocks noGrp="1"/>
          </p:cNvSpPr>
          <p:nvPr>
            <p:ph type="sldNum" sz="quarter" idx="12"/>
          </p:nvPr>
        </p:nvSpPr>
        <p:spPr/>
        <p:txBody>
          <a:bodyPr/>
          <a:lstStyle/>
          <a:p>
            <a:fld id="{73976816-1522-49AD-A7D4-305060FD5917}" type="slidenum">
              <a:rPr lang="fr-FR"/>
              <a:pPr/>
              <a:t>2</a:t>
            </a:fld>
            <a:endParaRPr lang="fr-FR"/>
          </a:p>
        </p:txBody>
      </p:sp>
      <p:sp>
        <p:nvSpPr>
          <p:cNvPr id="3074" name="Rectangle 2"/>
          <p:cNvSpPr>
            <a:spLocks noGrp="1" noChangeArrowheads="1"/>
          </p:cNvSpPr>
          <p:nvPr>
            <p:ph type="title"/>
          </p:nvPr>
        </p:nvSpPr>
        <p:spPr>
          <a:xfrm>
            <a:off x="685800" y="-76200"/>
            <a:ext cx="7772400" cy="762000"/>
          </a:xfrm>
        </p:spPr>
        <p:txBody>
          <a:bodyPr/>
          <a:lstStyle/>
          <a:p>
            <a:r>
              <a:rPr lang="fr-FR" sz="3200"/>
              <a:t>Plan du cours.</a:t>
            </a:r>
          </a:p>
        </p:txBody>
      </p:sp>
      <p:grpSp>
        <p:nvGrpSpPr>
          <p:cNvPr id="3103" name="Group 31"/>
          <p:cNvGrpSpPr>
            <a:grpSpLocks/>
          </p:cNvGrpSpPr>
          <p:nvPr/>
        </p:nvGrpSpPr>
        <p:grpSpPr bwMode="auto">
          <a:xfrm>
            <a:off x="1152525" y="944563"/>
            <a:ext cx="6951663" cy="5303837"/>
            <a:chOff x="726" y="672"/>
            <a:chExt cx="4379" cy="3341"/>
          </a:xfrm>
        </p:grpSpPr>
        <p:sp>
          <p:nvSpPr>
            <p:cNvPr id="3080" name="Text Box 8"/>
            <p:cNvSpPr txBox="1">
              <a:spLocks noChangeArrowheads="1"/>
            </p:cNvSpPr>
            <p:nvPr/>
          </p:nvSpPr>
          <p:spPr bwMode="auto">
            <a:xfrm>
              <a:off x="726" y="3795"/>
              <a:ext cx="4367" cy="21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900"/>
                <a:t>6. Exemple complet de prise de décisions floues </a:t>
              </a:r>
            </a:p>
          </p:txBody>
        </p:sp>
        <p:grpSp>
          <p:nvGrpSpPr>
            <p:cNvPr id="3092" name="Group 20"/>
            <p:cNvGrpSpPr>
              <a:grpSpLocks/>
            </p:cNvGrpSpPr>
            <p:nvPr/>
          </p:nvGrpSpPr>
          <p:grpSpPr bwMode="auto">
            <a:xfrm>
              <a:off x="726" y="672"/>
              <a:ext cx="4367" cy="498"/>
              <a:chOff x="769" y="672"/>
              <a:chExt cx="4367" cy="498"/>
            </a:xfrm>
          </p:grpSpPr>
          <p:sp>
            <p:nvSpPr>
              <p:cNvPr id="3077" name="Text Box 5"/>
              <p:cNvSpPr txBox="1">
                <a:spLocks noChangeArrowheads="1"/>
              </p:cNvSpPr>
              <p:nvPr/>
            </p:nvSpPr>
            <p:spPr bwMode="auto">
              <a:xfrm>
                <a:off x="769" y="675"/>
                <a:ext cx="1488" cy="21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900"/>
                  <a:t>1. Présentation</a:t>
                </a:r>
              </a:p>
            </p:txBody>
          </p:sp>
          <p:sp>
            <p:nvSpPr>
              <p:cNvPr id="3082" name="Text Box 10"/>
              <p:cNvSpPr txBox="1">
                <a:spLocks noChangeArrowheads="1"/>
              </p:cNvSpPr>
              <p:nvPr/>
            </p:nvSpPr>
            <p:spPr bwMode="auto">
              <a:xfrm>
                <a:off x="2257" y="672"/>
                <a:ext cx="2879" cy="49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600"/>
                  <a:t>Exemples introductifs</a:t>
                </a:r>
              </a:p>
              <a:p>
                <a:pPr defTabSz="873125"/>
                <a:r>
                  <a:rPr lang="fr-FR" sz="1600"/>
                  <a:t>Logique floue vs booléenne</a:t>
                </a:r>
              </a:p>
              <a:p>
                <a:pPr defTabSz="873125"/>
                <a:r>
                  <a:rPr lang="fr-FR" sz="1600"/>
                  <a:t>Champs d’applications et historique</a:t>
                </a:r>
              </a:p>
            </p:txBody>
          </p:sp>
        </p:grpSp>
        <p:grpSp>
          <p:nvGrpSpPr>
            <p:cNvPr id="3093" name="Group 21"/>
            <p:cNvGrpSpPr>
              <a:grpSpLocks/>
            </p:cNvGrpSpPr>
            <p:nvPr/>
          </p:nvGrpSpPr>
          <p:grpSpPr bwMode="auto">
            <a:xfrm>
              <a:off x="726" y="1358"/>
              <a:ext cx="4355" cy="498"/>
              <a:chOff x="785" y="1256"/>
              <a:chExt cx="4355" cy="498"/>
            </a:xfrm>
          </p:grpSpPr>
          <p:sp>
            <p:nvSpPr>
              <p:cNvPr id="3078" name="Text Box 6"/>
              <p:cNvSpPr txBox="1">
                <a:spLocks noChangeArrowheads="1"/>
              </p:cNvSpPr>
              <p:nvPr/>
            </p:nvSpPr>
            <p:spPr bwMode="auto">
              <a:xfrm>
                <a:off x="785" y="1259"/>
                <a:ext cx="1472" cy="21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900"/>
                  <a:t>2. Concepts principaux</a:t>
                </a:r>
              </a:p>
            </p:txBody>
          </p:sp>
          <p:sp>
            <p:nvSpPr>
              <p:cNvPr id="3083" name="Text Box 11"/>
              <p:cNvSpPr txBox="1">
                <a:spLocks noChangeArrowheads="1"/>
              </p:cNvSpPr>
              <p:nvPr/>
            </p:nvSpPr>
            <p:spPr bwMode="auto">
              <a:xfrm>
                <a:off x="2257" y="1256"/>
                <a:ext cx="2883" cy="49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600"/>
                  <a:t>Ensemble flou</a:t>
                </a:r>
              </a:p>
              <a:p>
                <a:pPr defTabSz="873125"/>
                <a:r>
                  <a:rPr lang="fr-FR" sz="1600"/>
                  <a:t>Opérateur logique floue</a:t>
                </a:r>
              </a:p>
              <a:p>
                <a:pPr defTabSz="873125"/>
                <a:r>
                  <a:rPr lang="fr-FR" sz="1600"/>
                  <a:t>Fuzzification&gt;&gt;Inférences floues&gt;&gt;Défuzzification</a:t>
                </a:r>
              </a:p>
            </p:txBody>
          </p:sp>
        </p:grpSp>
        <p:grpSp>
          <p:nvGrpSpPr>
            <p:cNvPr id="3097" name="Group 25"/>
            <p:cNvGrpSpPr>
              <a:grpSpLocks/>
            </p:cNvGrpSpPr>
            <p:nvPr/>
          </p:nvGrpSpPr>
          <p:grpSpPr bwMode="auto">
            <a:xfrm>
              <a:off x="726" y="2576"/>
              <a:ext cx="4363" cy="498"/>
              <a:chOff x="726" y="2576"/>
              <a:chExt cx="4363" cy="498"/>
            </a:xfrm>
          </p:grpSpPr>
          <p:sp>
            <p:nvSpPr>
              <p:cNvPr id="3079" name="Text Box 7"/>
              <p:cNvSpPr txBox="1">
                <a:spLocks noChangeArrowheads="1"/>
              </p:cNvSpPr>
              <p:nvPr/>
            </p:nvSpPr>
            <p:spPr bwMode="auto">
              <a:xfrm>
                <a:off x="726" y="2576"/>
                <a:ext cx="1488" cy="21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900"/>
                  <a:t>4. Inférences floues</a:t>
                </a:r>
              </a:p>
            </p:txBody>
          </p:sp>
          <p:sp>
            <p:nvSpPr>
              <p:cNvPr id="3084" name="Text Box 12"/>
              <p:cNvSpPr txBox="1">
                <a:spLocks noChangeArrowheads="1"/>
              </p:cNvSpPr>
              <p:nvPr/>
            </p:nvSpPr>
            <p:spPr bwMode="auto">
              <a:xfrm>
                <a:off x="2210" y="2576"/>
                <a:ext cx="2879" cy="49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600"/>
                  <a:t>Principe du raisonnement approximatif</a:t>
                </a:r>
              </a:p>
              <a:p>
                <a:pPr defTabSz="873125"/>
                <a:r>
                  <a:rPr lang="fr-FR" sz="1600"/>
                  <a:t>Base de règles</a:t>
                </a:r>
              </a:p>
              <a:p>
                <a:pPr defTabSz="873125"/>
                <a:r>
                  <a:rPr lang="fr-FR" sz="1600"/>
                  <a:t>Méthodes d’inférences floues</a:t>
                </a:r>
              </a:p>
            </p:txBody>
          </p:sp>
        </p:grpSp>
        <p:grpSp>
          <p:nvGrpSpPr>
            <p:cNvPr id="3096" name="Group 24"/>
            <p:cNvGrpSpPr>
              <a:grpSpLocks/>
            </p:cNvGrpSpPr>
            <p:nvPr/>
          </p:nvGrpSpPr>
          <p:grpSpPr bwMode="auto">
            <a:xfrm>
              <a:off x="726" y="3262"/>
              <a:ext cx="4379" cy="344"/>
              <a:chOff x="761" y="3065"/>
              <a:chExt cx="4379" cy="344"/>
            </a:xfrm>
          </p:grpSpPr>
          <p:sp>
            <p:nvSpPr>
              <p:cNvPr id="3088" name="Text Box 16"/>
              <p:cNvSpPr txBox="1">
                <a:spLocks noChangeArrowheads="1"/>
              </p:cNvSpPr>
              <p:nvPr/>
            </p:nvSpPr>
            <p:spPr bwMode="auto">
              <a:xfrm>
                <a:off x="761" y="3065"/>
                <a:ext cx="1492" cy="21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900"/>
                  <a:t>5. Défuzzification </a:t>
                </a:r>
              </a:p>
            </p:txBody>
          </p:sp>
          <p:sp>
            <p:nvSpPr>
              <p:cNvPr id="3089" name="Text Box 17"/>
              <p:cNvSpPr txBox="1">
                <a:spLocks noChangeArrowheads="1"/>
              </p:cNvSpPr>
              <p:nvPr/>
            </p:nvSpPr>
            <p:spPr bwMode="auto">
              <a:xfrm>
                <a:off x="2253" y="3065"/>
                <a:ext cx="2887" cy="344"/>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600"/>
                  <a:t>Méthodes de défuzzification</a:t>
                </a:r>
              </a:p>
              <a:p>
                <a:pPr defTabSz="873125"/>
                <a:r>
                  <a:rPr lang="fr-FR" sz="1600"/>
                  <a:t>Synthèse générale</a:t>
                </a:r>
              </a:p>
            </p:txBody>
          </p:sp>
        </p:grpSp>
        <p:grpSp>
          <p:nvGrpSpPr>
            <p:cNvPr id="3094" name="Group 22"/>
            <p:cNvGrpSpPr>
              <a:grpSpLocks/>
            </p:cNvGrpSpPr>
            <p:nvPr/>
          </p:nvGrpSpPr>
          <p:grpSpPr bwMode="auto">
            <a:xfrm>
              <a:off x="726" y="2044"/>
              <a:ext cx="4375" cy="344"/>
              <a:chOff x="765" y="1928"/>
              <a:chExt cx="4375" cy="344"/>
            </a:xfrm>
          </p:grpSpPr>
          <p:sp>
            <p:nvSpPr>
              <p:cNvPr id="3090" name="Text Box 18"/>
              <p:cNvSpPr txBox="1">
                <a:spLocks noChangeArrowheads="1"/>
              </p:cNvSpPr>
              <p:nvPr/>
            </p:nvSpPr>
            <p:spPr bwMode="auto">
              <a:xfrm>
                <a:off x="765" y="1928"/>
                <a:ext cx="1492" cy="218"/>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900"/>
                  <a:t>3. Fuzzification </a:t>
                </a:r>
              </a:p>
            </p:txBody>
          </p:sp>
          <p:sp>
            <p:nvSpPr>
              <p:cNvPr id="3091" name="Text Box 19"/>
              <p:cNvSpPr txBox="1">
                <a:spLocks noChangeArrowheads="1"/>
              </p:cNvSpPr>
              <p:nvPr/>
            </p:nvSpPr>
            <p:spPr bwMode="auto">
              <a:xfrm>
                <a:off x="2257" y="1928"/>
                <a:ext cx="2883" cy="344"/>
              </a:xfrm>
              <a:prstGeom prst="rect">
                <a:avLst/>
              </a:prstGeom>
              <a:noFill/>
              <a:ln w="9525">
                <a:solidFill>
                  <a:schemeClr val="tx1"/>
                </a:solidFill>
                <a:miter lim="800000"/>
                <a:headEnd/>
                <a:tailEnd/>
              </a:ln>
              <a:effectLst/>
            </p:spPr>
            <p:txBody>
              <a:bodyPr lIns="48056" tIns="23811" rIns="48056" bIns="23811">
                <a:spAutoFit/>
              </a:bodyPr>
              <a:lstStyle/>
              <a:p>
                <a:pPr defTabSz="873125"/>
                <a:r>
                  <a:rPr lang="fr-FR" sz="1600"/>
                  <a:t>Variables linguistiques</a:t>
                </a:r>
              </a:p>
              <a:p>
                <a:pPr defTabSz="873125"/>
                <a:r>
                  <a:rPr lang="fr-FR" sz="1600"/>
                  <a:t>Comment fuzzifier?</a:t>
                </a:r>
              </a:p>
            </p:txBody>
          </p:sp>
        </p:grpSp>
        <p:sp>
          <p:nvSpPr>
            <p:cNvPr id="3098" name="Line 26"/>
            <p:cNvSpPr>
              <a:spLocks noChangeShapeType="1"/>
            </p:cNvSpPr>
            <p:nvPr/>
          </p:nvSpPr>
          <p:spPr bwMode="auto">
            <a:xfrm>
              <a:off x="1200" y="893"/>
              <a:ext cx="0" cy="468"/>
            </a:xfrm>
            <a:prstGeom prst="line">
              <a:avLst/>
            </a:prstGeom>
            <a:noFill/>
            <a:ln w="9525">
              <a:solidFill>
                <a:schemeClr val="tx1"/>
              </a:solidFill>
              <a:round/>
              <a:headEnd/>
              <a:tailEnd type="triangle" w="med" len="med"/>
            </a:ln>
            <a:effectLst/>
          </p:spPr>
          <p:txBody>
            <a:bodyPr/>
            <a:lstStyle/>
            <a:p>
              <a:endParaRPr lang="en-US"/>
            </a:p>
          </p:txBody>
        </p:sp>
        <p:sp>
          <p:nvSpPr>
            <p:cNvPr id="3099" name="Line 27"/>
            <p:cNvSpPr>
              <a:spLocks noChangeShapeType="1"/>
            </p:cNvSpPr>
            <p:nvPr/>
          </p:nvSpPr>
          <p:spPr bwMode="auto">
            <a:xfrm>
              <a:off x="1196" y="1576"/>
              <a:ext cx="0" cy="468"/>
            </a:xfrm>
            <a:prstGeom prst="line">
              <a:avLst/>
            </a:prstGeom>
            <a:noFill/>
            <a:ln w="9525">
              <a:solidFill>
                <a:schemeClr val="tx1"/>
              </a:solidFill>
              <a:round/>
              <a:headEnd/>
              <a:tailEnd type="triangle" w="med" len="med"/>
            </a:ln>
            <a:effectLst/>
          </p:spPr>
          <p:txBody>
            <a:bodyPr/>
            <a:lstStyle/>
            <a:p>
              <a:endParaRPr lang="en-US"/>
            </a:p>
          </p:txBody>
        </p:sp>
        <p:sp>
          <p:nvSpPr>
            <p:cNvPr id="3100" name="Line 28"/>
            <p:cNvSpPr>
              <a:spLocks noChangeShapeType="1"/>
            </p:cNvSpPr>
            <p:nvPr/>
          </p:nvSpPr>
          <p:spPr bwMode="auto">
            <a:xfrm>
              <a:off x="1196" y="2794"/>
              <a:ext cx="0" cy="468"/>
            </a:xfrm>
            <a:prstGeom prst="line">
              <a:avLst/>
            </a:prstGeom>
            <a:noFill/>
            <a:ln w="9525">
              <a:solidFill>
                <a:schemeClr val="tx1"/>
              </a:solidFill>
              <a:round/>
              <a:headEnd/>
              <a:tailEnd type="triangle" w="med" len="med"/>
            </a:ln>
            <a:effectLst/>
          </p:spPr>
          <p:txBody>
            <a:bodyPr/>
            <a:lstStyle/>
            <a:p>
              <a:endParaRPr lang="en-US"/>
            </a:p>
          </p:txBody>
        </p:sp>
        <p:sp>
          <p:nvSpPr>
            <p:cNvPr id="3101" name="Line 29"/>
            <p:cNvSpPr>
              <a:spLocks noChangeShapeType="1"/>
            </p:cNvSpPr>
            <p:nvPr/>
          </p:nvSpPr>
          <p:spPr bwMode="auto">
            <a:xfrm>
              <a:off x="1200" y="2262"/>
              <a:ext cx="0" cy="314"/>
            </a:xfrm>
            <a:prstGeom prst="line">
              <a:avLst/>
            </a:prstGeom>
            <a:noFill/>
            <a:ln w="9525">
              <a:solidFill>
                <a:schemeClr val="tx1"/>
              </a:solidFill>
              <a:round/>
              <a:headEnd/>
              <a:tailEnd type="triangle" w="med" len="med"/>
            </a:ln>
            <a:effectLst/>
          </p:spPr>
          <p:txBody>
            <a:bodyPr/>
            <a:lstStyle/>
            <a:p>
              <a:endParaRPr lang="en-US"/>
            </a:p>
          </p:txBody>
        </p:sp>
        <p:sp>
          <p:nvSpPr>
            <p:cNvPr id="3102" name="Line 30"/>
            <p:cNvSpPr>
              <a:spLocks noChangeShapeType="1"/>
            </p:cNvSpPr>
            <p:nvPr/>
          </p:nvSpPr>
          <p:spPr bwMode="auto">
            <a:xfrm>
              <a:off x="1184" y="3465"/>
              <a:ext cx="0" cy="314"/>
            </a:xfrm>
            <a:prstGeom prst="line">
              <a:avLst/>
            </a:prstGeom>
            <a:noFill/>
            <a:ln w="9525">
              <a:solidFill>
                <a:schemeClr val="tx1"/>
              </a:solidFill>
              <a:round/>
              <a:headEnd/>
              <a:tailEnd type="triangle" w="med" len="med"/>
            </a:ln>
            <a:effectLst/>
          </p:spPr>
          <p:txBody>
            <a:bodyPr/>
            <a:lstStyle/>
            <a:p>
              <a:endParaRPr lang="en-US"/>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p:cNvSpPr>
            <a:spLocks noGrp="1"/>
          </p:cNvSpPr>
          <p:nvPr>
            <p:ph type="sldNum" sz="quarter" idx="12"/>
          </p:nvPr>
        </p:nvSpPr>
        <p:spPr/>
        <p:txBody>
          <a:bodyPr/>
          <a:lstStyle/>
          <a:p>
            <a:fld id="{3AE43172-AFBF-42A6-9538-02B74848938E}" type="slidenum">
              <a:rPr lang="fr-FR"/>
              <a:pPr/>
              <a:t>20</a:t>
            </a:fld>
            <a:endParaRPr lang="fr-FR"/>
          </a:p>
        </p:txBody>
      </p:sp>
      <p:sp>
        <p:nvSpPr>
          <p:cNvPr id="60418" name="Rectangle 1026"/>
          <p:cNvSpPr>
            <a:spLocks noGrp="1" noChangeArrowheads="1"/>
          </p:cNvSpPr>
          <p:nvPr>
            <p:ph type="title"/>
          </p:nvPr>
        </p:nvSpPr>
        <p:spPr>
          <a:xfrm>
            <a:off x="685800" y="114300"/>
            <a:ext cx="7772400" cy="381000"/>
          </a:xfrm>
        </p:spPr>
        <p:txBody>
          <a:bodyPr/>
          <a:lstStyle/>
          <a:p>
            <a:r>
              <a:rPr lang="fr-FR" sz="3200" b="1">
                <a:effectLst>
                  <a:outerShdw blurRad="38100" dist="38100" dir="2700000" algn="tl">
                    <a:srgbClr val="C0C0C0"/>
                  </a:outerShdw>
                </a:effectLst>
              </a:rPr>
              <a:t>Opérateurs logiques floues: synthèses</a:t>
            </a:r>
          </a:p>
        </p:txBody>
      </p:sp>
      <p:graphicFrame>
        <p:nvGraphicFramePr>
          <p:cNvPr id="122880" name="Object 1024"/>
          <p:cNvGraphicFramePr>
            <a:graphicFrameLocks noChangeAspect="1"/>
          </p:cNvGraphicFramePr>
          <p:nvPr/>
        </p:nvGraphicFramePr>
        <p:xfrm>
          <a:off x="228600" y="825500"/>
          <a:ext cx="8686800" cy="317500"/>
        </p:xfrm>
        <a:graphic>
          <a:graphicData uri="http://schemas.openxmlformats.org/presentationml/2006/ole">
            <p:oleObj spid="_x0000_s122880" name="Equation" r:id="rId4" imgW="5549760" imgH="203040" progId="Equation.DSMT4">
              <p:embed/>
            </p:oleObj>
          </a:graphicData>
        </a:graphic>
      </p:graphicFrame>
      <p:graphicFrame>
        <p:nvGraphicFramePr>
          <p:cNvPr id="122881" name="Object 1025"/>
          <p:cNvGraphicFramePr>
            <a:graphicFrameLocks noChangeAspect="1"/>
          </p:cNvGraphicFramePr>
          <p:nvPr/>
        </p:nvGraphicFramePr>
        <p:xfrm>
          <a:off x="228600" y="1371600"/>
          <a:ext cx="2482850" cy="3575050"/>
        </p:xfrm>
        <a:graphic>
          <a:graphicData uri="http://schemas.openxmlformats.org/presentationml/2006/ole">
            <p:oleObj spid="_x0000_s122881" name="Equation" r:id="rId5" imgW="2222280" imgH="3200400" progId="Equation.DSMT4">
              <p:embed/>
            </p:oleObj>
          </a:graphicData>
        </a:graphic>
      </p:graphicFrame>
      <p:sp>
        <p:nvSpPr>
          <p:cNvPr id="60424" name="Text Box 1032"/>
          <p:cNvSpPr txBox="1">
            <a:spLocks noChangeArrowheads="1"/>
          </p:cNvSpPr>
          <p:nvPr/>
        </p:nvSpPr>
        <p:spPr bwMode="auto">
          <a:xfrm>
            <a:off x="3276600" y="2514600"/>
            <a:ext cx="2805113" cy="457200"/>
          </a:xfrm>
          <a:prstGeom prst="rect">
            <a:avLst/>
          </a:prstGeom>
          <a:noFill/>
          <a:ln w="9525">
            <a:noFill/>
            <a:miter lim="800000"/>
            <a:headEnd/>
            <a:tailEnd/>
          </a:ln>
          <a:effectLst/>
        </p:spPr>
        <p:txBody>
          <a:bodyPr wrap="none">
            <a:spAutoFit/>
          </a:bodyPr>
          <a:lstStyle/>
          <a:p>
            <a:r>
              <a:rPr lang="fr-FR" u="sng">
                <a:effectLst>
                  <a:outerShdw blurRad="38100" dist="38100" dir="2700000" algn="tl">
                    <a:srgbClr val="C0C0C0"/>
                  </a:outerShdw>
                </a:effectLst>
              </a:rPr>
              <a:t>2 exceptions notables</a:t>
            </a:r>
          </a:p>
        </p:txBody>
      </p:sp>
      <p:graphicFrame>
        <p:nvGraphicFramePr>
          <p:cNvPr id="122882" name="Object 1026"/>
          <p:cNvGraphicFramePr>
            <a:graphicFrameLocks noChangeAspect="1"/>
          </p:cNvGraphicFramePr>
          <p:nvPr/>
        </p:nvGraphicFramePr>
        <p:xfrm>
          <a:off x="3733800" y="4946650"/>
          <a:ext cx="3398838" cy="482600"/>
        </p:xfrm>
        <a:graphic>
          <a:graphicData uri="http://schemas.openxmlformats.org/presentationml/2006/ole">
            <p:oleObj spid="_x0000_s122882" name="Equation" r:id="rId6" imgW="1879560" imgH="266400" progId="Equation.DSMT4">
              <p:embed/>
            </p:oleObj>
          </a:graphicData>
        </a:graphic>
      </p:graphicFrame>
      <p:sp>
        <p:nvSpPr>
          <p:cNvPr id="60426" name="Text Box 1034"/>
          <p:cNvSpPr txBox="1">
            <a:spLocks noChangeArrowheads="1"/>
          </p:cNvSpPr>
          <p:nvPr/>
        </p:nvSpPr>
        <p:spPr bwMode="auto">
          <a:xfrm>
            <a:off x="3276600" y="4305300"/>
            <a:ext cx="5867400" cy="641350"/>
          </a:xfrm>
          <a:prstGeom prst="rect">
            <a:avLst/>
          </a:prstGeom>
          <a:noFill/>
          <a:ln w="9525">
            <a:noFill/>
            <a:miter lim="800000"/>
            <a:headEnd/>
            <a:tailEnd/>
          </a:ln>
          <a:effectLst/>
        </p:spPr>
        <p:txBody>
          <a:bodyPr>
            <a:spAutoFit/>
          </a:bodyPr>
          <a:lstStyle/>
          <a:p>
            <a:pPr marL="457200" indent="-457200">
              <a:buFontTx/>
              <a:buAutoNum type="arabicPeriod" startAt="2"/>
            </a:pPr>
            <a:r>
              <a:rPr lang="fr-FR" sz="1800"/>
              <a:t>En logique floue, on peut être A et non A en même temps.</a:t>
            </a:r>
          </a:p>
        </p:txBody>
      </p:sp>
      <p:graphicFrame>
        <p:nvGraphicFramePr>
          <p:cNvPr id="122883" name="Object 1027"/>
          <p:cNvGraphicFramePr>
            <a:graphicFrameLocks noChangeAspect="1"/>
          </p:cNvGraphicFramePr>
          <p:nvPr/>
        </p:nvGraphicFramePr>
        <p:xfrm>
          <a:off x="3733800" y="3405188"/>
          <a:ext cx="3352800" cy="482600"/>
        </p:xfrm>
        <a:graphic>
          <a:graphicData uri="http://schemas.openxmlformats.org/presentationml/2006/ole">
            <p:oleObj spid="_x0000_s122883" name="Equation" r:id="rId7" imgW="1854000" imgH="266400" progId="Equation.DSMT4">
              <p:embed/>
            </p:oleObj>
          </a:graphicData>
        </a:graphic>
      </p:graphicFrame>
      <p:sp>
        <p:nvSpPr>
          <p:cNvPr id="60428" name="Text Box 1036"/>
          <p:cNvSpPr txBox="1">
            <a:spLocks noChangeArrowheads="1"/>
          </p:cNvSpPr>
          <p:nvPr/>
        </p:nvSpPr>
        <p:spPr bwMode="auto">
          <a:xfrm>
            <a:off x="3254375" y="2971800"/>
            <a:ext cx="5867400" cy="641350"/>
          </a:xfrm>
          <a:prstGeom prst="rect">
            <a:avLst/>
          </a:prstGeom>
          <a:noFill/>
          <a:ln w="9525">
            <a:noFill/>
            <a:miter lim="800000"/>
            <a:headEnd/>
            <a:tailEnd/>
          </a:ln>
          <a:effectLst/>
        </p:spPr>
        <p:txBody>
          <a:bodyPr>
            <a:spAutoFit/>
          </a:bodyPr>
          <a:lstStyle/>
          <a:p>
            <a:pPr marL="457200" indent="-457200">
              <a:buFontTx/>
              <a:buAutoNum type="arabicPeriod"/>
            </a:pPr>
            <a:r>
              <a:rPr lang="fr-FR" sz="1800"/>
              <a:t>En logique floue, le principe du tiers exclu est contredit.</a:t>
            </a:r>
          </a:p>
          <a:p>
            <a:pPr marL="457200" indent="-457200">
              <a:buFontTx/>
              <a:buAutoNum type="arabicPeriod"/>
            </a:pPr>
            <a:endParaRPr lang="fr-FR"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82D72CE6-9161-4036-A36D-0569594E446E}" type="slidenum">
              <a:rPr lang="fr-FR"/>
              <a:pPr/>
              <a:t>21</a:t>
            </a:fld>
            <a:endParaRPr lang="fr-FR"/>
          </a:p>
        </p:txBody>
      </p:sp>
      <p:sp>
        <p:nvSpPr>
          <p:cNvPr id="27650" name="Rectangle 2"/>
          <p:cNvSpPr>
            <a:spLocks noGrp="1" noChangeArrowheads="1"/>
          </p:cNvSpPr>
          <p:nvPr>
            <p:ph type="title"/>
          </p:nvPr>
        </p:nvSpPr>
        <p:spPr>
          <a:xfrm>
            <a:off x="685800" y="228600"/>
            <a:ext cx="7772400" cy="304800"/>
          </a:xfrm>
        </p:spPr>
        <p:txBody>
          <a:bodyPr/>
          <a:lstStyle/>
          <a:p>
            <a:r>
              <a:rPr lang="fr-FR" sz="3200"/>
              <a:t>Variables floues</a:t>
            </a:r>
          </a:p>
        </p:txBody>
      </p:sp>
      <p:graphicFrame>
        <p:nvGraphicFramePr>
          <p:cNvPr id="123904" name="Object 0"/>
          <p:cNvGraphicFramePr>
            <a:graphicFrameLocks noChangeAspect="1"/>
          </p:cNvGraphicFramePr>
          <p:nvPr/>
        </p:nvGraphicFramePr>
        <p:xfrm>
          <a:off x="0" y="0"/>
          <a:ext cx="914400" cy="198438"/>
        </p:xfrm>
        <a:graphic>
          <a:graphicData uri="http://schemas.openxmlformats.org/presentationml/2006/ole">
            <p:oleObj spid="_x0000_s123904" name="Equation" r:id="rId4" imgW="914400" imgH="198720" progId="Equation.DSMT4">
              <p:embed/>
            </p:oleObj>
          </a:graphicData>
        </a:graphic>
      </p:graphicFrame>
      <p:sp>
        <p:nvSpPr>
          <p:cNvPr id="27653" name="Rectangle 5"/>
          <p:cNvSpPr>
            <a:spLocks noChangeArrowheads="1"/>
          </p:cNvSpPr>
          <p:nvPr/>
        </p:nvSpPr>
        <p:spPr bwMode="auto">
          <a:xfrm>
            <a:off x="228600" y="800100"/>
            <a:ext cx="8534400" cy="1409700"/>
          </a:xfrm>
          <a:prstGeom prst="rect">
            <a:avLst/>
          </a:prstGeom>
          <a:noFill/>
          <a:ln w="38100" cmpd="dbl">
            <a:solidFill>
              <a:schemeClr val="accent2"/>
            </a:solidFill>
            <a:miter lim="800000"/>
            <a:headEnd/>
            <a:tailEnd/>
          </a:ln>
          <a:effectLst/>
        </p:spPr>
        <p:txBody>
          <a:bodyPr>
            <a:spAutoFit/>
          </a:bodyPr>
          <a:lstStyle/>
          <a:p>
            <a:pPr marL="342900" indent="-342900">
              <a:spcBef>
                <a:spcPct val="20000"/>
              </a:spcBef>
              <a:buFontTx/>
              <a:buChar char="•"/>
            </a:pPr>
            <a:r>
              <a:rPr lang="fr-FR" sz="2000"/>
              <a:t>Logique floue </a:t>
            </a:r>
            <a:r>
              <a:rPr lang="fr-FR" sz="2000">
                <a:sym typeface="Symbol" pitchFamily="18" charset="2"/>
              </a:rPr>
              <a:t> basée sur des variables floues dites </a:t>
            </a:r>
            <a:r>
              <a:rPr lang="fr-FR" sz="2000" b="1" i="1">
                <a:effectLst>
                  <a:outerShdw blurRad="38100" dist="38100" dir="2700000" algn="tl">
                    <a:srgbClr val="C0C0C0"/>
                  </a:outerShdw>
                </a:effectLst>
                <a:sym typeface="Symbol" pitchFamily="18" charset="2"/>
              </a:rPr>
              <a:t>variables linguistiques</a:t>
            </a:r>
            <a:r>
              <a:rPr lang="fr-FR" sz="2000">
                <a:sym typeface="Symbol" pitchFamily="18" charset="2"/>
              </a:rPr>
              <a:t> à valeurs linguistiques dans l’univers du discours U. </a:t>
            </a:r>
          </a:p>
          <a:p>
            <a:pPr marL="342900" indent="-342900">
              <a:spcBef>
                <a:spcPct val="20000"/>
              </a:spcBef>
              <a:buFontTx/>
              <a:buChar char="•"/>
            </a:pPr>
            <a:r>
              <a:rPr lang="fr-FR" sz="2000">
                <a:sym typeface="Symbol" pitchFamily="18" charset="2"/>
              </a:rPr>
              <a:t>Chaque valeur linguistique constitue alors un ensemble flou de l’univers du discours.</a:t>
            </a:r>
            <a:endParaRPr lang="fr-FR" sz="2000"/>
          </a:p>
        </p:txBody>
      </p:sp>
      <p:sp>
        <p:nvSpPr>
          <p:cNvPr id="27656" name="Text Box 8"/>
          <p:cNvSpPr txBox="1">
            <a:spLocks noChangeArrowheads="1"/>
          </p:cNvSpPr>
          <p:nvPr/>
        </p:nvSpPr>
        <p:spPr bwMode="auto">
          <a:xfrm>
            <a:off x="384175" y="2708275"/>
            <a:ext cx="1060450" cy="366713"/>
          </a:xfrm>
          <a:prstGeom prst="rect">
            <a:avLst/>
          </a:prstGeom>
          <a:noFill/>
          <a:ln w="9525">
            <a:noFill/>
            <a:miter lim="800000"/>
            <a:headEnd/>
            <a:tailEnd/>
          </a:ln>
          <a:effectLst/>
        </p:spPr>
        <p:txBody>
          <a:bodyPr wrap="none">
            <a:spAutoFit/>
          </a:bodyPr>
          <a:lstStyle/>
          <a:p>
            <a:r>
              <a:rPr lang="fr-FR" sz="1800" u="sng"/>
              <a:t>Exemple:</a:t>
            </a:r>
          </a:p>
        </p:txBody>
      </p:sp>
      <p:sp>
        <p:nvSpPr>
          <p:cNvPr id="27657" name="Text Box 9"/>
          <p:cNvSpPr txBox="1">
            <a:spLocks noChangeArrowheads="1"/>
          </p:cNvSpPr>
          <p:nvPr/>
        </p:nvSpPr>
        <p:spPr bwMode="auto">
          <a:xfrm>
            <a:off x="0" y="5562600"/>
            <a:ext cx="9144000" cy="1006475"/>
          </a:xfrm>
          <a:prstGeom prst="rect">
            <a:avLst/>
          </a:prstGeom>
          <a:noFill/>
          <a:ln w="9525">
            <a:noFill/>
            <a:miter lim="800000"/>
            <a:headEnd/>
            <a:tailEnd/>
          </a:ln>
          <a:effectLst/>
        </p:spPr>
        <p:txBody>
          <a:bodyPr>
            <a:spAutoFit/>
          </a:bodyPr>
          <a:lstStyle/>
          <a:p>
            <a:r>
              <a:rPr lang="fr-FR" sz="2000" b="1" u="sng">
                <a:effectLst>
                  <a:outerShdw blurRad="38100" dist="38100" dir="2700000" algn="tl">
                    <a:srgbClr val="C0C0C0"/>
                  </a:outerShdw>
                </a:effectLst>
              </a:rPr>
              <a:t>Univers du discours   :</a:t>
            </a:r>
            <a:r>
              <a:rPr lang="fr-FR" sz="2000"/>
              <a:t>   Gamme de température de 0°C à 200°C.</a:t>
            </a:r>
          </a:p>
          <a:p>
            <a:r>
              <a:rPr lang="fr-FR" sz="2000" b="1" u="sng">
                <a:effectLst>
                  <a:outerShdw blurRad="38100" dist="38100" dir="2700000" algn="tl">
                    <a:srgbClr val="C0C0C0"/>
                  </a:outerShdw>
                </a:effectLst>
              </a:rPr>
              <a:t>Variable linguistique :</a:t>
            </a:r>
            <a:r>
              <a:rPr lang="fr-FR" sz="2000"/>
              <a:t> La température.</a:t>
            </a:r>
          </a:p>
          <a:p>
            <a:r>
              <a:rPr lang="fr-FR" sz="2000" b="1" u="sng">
                <a:effectLst>
                  <a:outerShdw blurRad="38100" dist="38100" dir="2700000" algn="tl">
                    <a:srgbClr val="C0C0C0"/>
                  </a:outerShdw>
                </a:effectLst>
              </a:rPr>
              <a:t>Valeurs linguistiques :</a:t>
            </a:r>
            <a:r>
              <a:rPr lang="fr-FR" sz="2000"/>
              <a:t> « Très froid» « Froid » « Tempéré » « Chaud » « Très Chaud »</a:t>
            </a:r>
          </a:p>
        </p:txBody>
      </p:sp>
      <p:pic>
        <p:nvPicPr>
          <p:cNvPr id="27660" name="Picture 12" descr="\\Pc fixe\C\Cours EIT\AUA\classet.tif"/>
          <p:cNvPicPr>
            <a:picLocks noChangeAspect="1" noChangeArrowheads="1"/>
          </p:cNvPicPr>
          <p:nvPr/>
        </p:nvPicPr>
        <p:blipFill>
          <a:blip r:embed="rId5"/>
          <a:srcRect l="13890" t="5307" r="8722" b="18770"/>
          <a:stretch>
            <a:fillRect/>
          </a:stretch>
        </p:blipFill>
        <p:spPr bwMode="auto">
          <a:xfrm>
            <a:off x="1981200" y="2667000"/>
            <a:ext cx="4899025" cy="2582863"/>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765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766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76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6" grpId="0" autoUpdateAnimBg="0"/>
      <p:bldP spid="27657"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Espace réservé du numéro de diapositive 5"/>
          <p:cNvSpPr>
            <a:spLocks noGrp="1"/>
          </p:cNvSpPr>
          <p:nvPr>
            <p:ph type="sldNum" sz="quarter" idx="12"/>
          </p:nvPr>
        </p:nvSpPr>
        <p:spPr/>
        <p:txBody>
          <a:bodyPr/>
          <a:lstStyle/>
          <a:p>
            <a:fld id="{7EA1EA9E-157B-467A-B976-354C9E91F30D}" type="slidenum">
              <a:rPr lang="fr-FR"/>
              <a:pPr/>
              <a:t>22</a:t>
            </a:fld>
            <a:endParaRPr lang="fr-FR"/>
          </a:p>
        </p:txBody>
      </p:sp>
      <p:sp>
        <p:nvSpPr>
          <p:cNvPr id="49154" name="Rectangle 2"/>
          <p:cNvSpPr>
            <a:spLocks noGrp="1" noChangeArrowheads="1"/>
          </p:cNvSpPr>
          <p:nvPr>
            <p:ph type="title"/>
          </p:nvPr>
        </p:nvSpPr>
        <p:spPr>
          <a:xfrm>
            <a:off x="457200" y="38100"/>
            <a:ext cx="7772400" cy="533400"/>
          </a:xfrm>
        </p:spPr>
        <p:txBody>
          <a:bodyPr/>
          <a:lstStyle/>
          <a:p>
            <a:r>
              <a:rPr lang="fr-FR" sz="3200"/>
              <a:t>La fuzzification</a:t>
            </a:r>
          </a:p>
        </p:txBody>
      </p:sp>
      <p:sp>
        <p:nvSpPr>
          <p:cNvPr id="49156" name="Text Box 4"/>
          <p:cNvSpPr txBox="1">
            <a:spLocks noChangeArrowheads="1"/>
          </p:cNvSpPr>
          <p:nvPr/>
        </p:nvSpPr>
        <p:spPr bwMode="auto">
          <a:xfrm>
            <a:off x="612775" y="2667000"/>
            <a:ext cx="7918450" cy="850900"/>
          </a:xfrm>
          <a:prstGeom prst="rect">
            <a:avLst/>
          </a:prstGeom>
          <a:noFill/>
          <a:ln w="28575">
            <a:solidFill>
              <a:schemeClr val="accent2"/>
            </a:solidFill>
            <a:miter lim="800000"/>
            <a:headEnd/>
            <a:tailEnd/>
          </a:ln>
          <a:effectLst/>
        </p:spPr>
        <p:txBody>
          <a:bodyPr>
            <a:spAutoFit/>
          </a:bodyPr>
          <a:lstStyle/>
          <a:p>
            <a:pPr algn="ctr"/>
            <a:r>
              <a:rPr lang="fr-FR"/>
              <a:t>La fuzzification est l’étape qui consiste en la  quantification floue des valeurs réelles d’une variable.</a:t>
            </a:r>
          </a:p>
        </p:txBody>
      </p:sp>
      <p:grpSp>
        <p:nvGrpSpPr>
          <p:cNvPr id="49181" name="Group 29"/>
          <p:cNvGrpSpPr>
            <a:grpSpLocks/>
          </p:cNvGrpSpPr>
          <p:nvPr/>
        </p:nvGrpSpPr>
        <p:grpSpPr bwMode="auto">
          <a:xfrm>
            <a:off x="444500" y="4667250"/>
            <a:ext cx="8605838" cy="1071563"/>
            <a:chOff x="280" y="2940"/>
            <a:chExt cx="5421" cy="675"/>
          </a:xfrm>
        </p:grpSpPr>
        <p:sp>
          <p:nvSpPr>
            <p:cNvPr id="49158" name="Rectangle 6"/>
            <p:cNvSpPr>
              <a:spLocks noChangeArrowheads="1"/>
            </p:cNvSpPr>
            <p:nvPr/>
          </p:nvSpPr>
          <p:spPr bwMode="auto">
            <a:xfrm>
              <a:off x="1762" y="3008"/>
              <a:ext cx="1180" cy="553"/>
            </a:xfrm>
            <a:prstGeom prst="rect">
              <a:avLst/>
            </a:prstGeom>
            <a:noFill/>
            <a:ln w="9525">
              <a:solidFill>
                <a:schemeClr val="bg2"/>
              </a:solidFill>
              <a:miter lim="800000"/>
              <a:headEnd/>
              <a:tailEnd/>
            </a:ln>
            <a:effectLst/>
          </p:spPr>
          <p:txBody>
            <a:bodyPr wrap="none" anchor="ctr"/>
            <a:lstStyle/>
            <a:p>
              <a:pPr algn="ctr"/>
              <a:r>
                <a:rPr lang="fr-FR"/>
                <a:t>Interface de</a:t>
              </a:r>
            </a:p>
            <a:p>
              <a:pPr algn="ctr"/>
              <a:r>
                <a:rPr lang="fr-FR"/>
                <a:t>fuzzification</a:t>
              </a:r>
            </a:p>
          </p:txBody>
        </p:sp>
        <p:sp>
          <p:nvSpPr>
            <p:cNvPr id="49160" name="Line 8"/>
            <p:cNvSpPr>
              <a:spLocks noChangeShapeType="1"/>
            </p:cNvSpPr>
            <p:nvPr/>
          </p:nvSpPr>
          <p:spPr bwMode="auto">
            <a:xfrm>
              <a:off x="2944" y="3085"/>
              <a:ext cx="250" cy="0"/>
            </a:xfrm>
            <a:prstGeom prst="line">
              <a:avLst/>
            </a:prstGeom>
            <a:noFill/>
            <a:ln w="9525">
              <a:solidFill>
                <a:schemeClr val="tx1"/>
              </a:solidFill>
              <a:round/>
              <a:headEnd/>
              <a:tailEnd type="triangle" w="lg" len="lg"/>
            </a:ln>
            <a:effectLst/>
          </p:spPr>
          <p:txBody>
            <a:bodyPr/>
            <a:lstStyle/>
            <a:p>
              <a:endParaRPr lang="en-US"/>
            </a:p>
          </p:txBody>
        </p:sp>
        <p:sp>
          <p:nvSpPr>
            <p:cNvPr id="49161" name="Line 9"/>
            <p:cNvSpPr>
              <a:spLocks noChangeShapeType="1"/>
            </p:cNvSpPr>
            <p:nvPr/>
          </p:nvSpPr>
          <p:spPr bwMode="auto">
            <a:xfrm>
              <a:off x="1512" y="3274"/>
              <a:ext cx="250" cy="0"/>
            </a:xfrm>
            <a:prstGeom prst="line">
              <a:avLst/>
            </a:prstGeom>
            <a:noFill/>
            <a:ln w="9525">
              <a:solidFill>
                <a:schemeClr val="tx1"/>
              </a:solidFill>
              <a:round/>
              <a:headEnd/>
              <a:tailEnd type="triangle" w="lg" len="lg"/>
            </a:ln>
            <a:effectLst/>
          </p:spPr>
          <p:txBody>
            <a:bodyPr/>
            <a:lstStyle/>
            <a:p>
              <a:endParaRPr lang="en-US"/>
            </a:p>
          </p:txBody>
        </p:sp>
        <p:sp>
          <p:nvSpPr>
            <p:cNvPr id="49162" name="Line 10"/>
            <p:cNvSpPr>
              <a:spLocks noChangeShapeType="1"/>
            </p:cNvSpPr>
            <p:nvPr/>
          </p:nvSpPr>
          <p:spPr bwMode="auto">
            <a:xfrm>
              <a:off x="2944" y="3263"/>
              <a:ext cx="250" cy="0"/>
            </a:xfrm>
            <a:prstGeom prst="line">
              <a:avLst/>
            </a:prstGeom>
            <a:noFill/>
            <a:ln w="9525">
              <a:solidFill>
                <a:schemeClr val="tx1"/>
              </a:solidFill>
              <a:round/>
              <a:headEnd/>
              <a:tailEnd type="triangle" w="lg" len="lg"/>
            </a:ln>
            <a:effectLst/>
          </p:spPr>
          <p:txBody>
            <a:bodyPr/>
            <a:lstStyle/>
            <a:p>
              <a:endParaRPr lang="en-US"/>
            </a:p>
          </p:txBody>
        </p:sp>
        <p:sp>
          <p:nvSpPr>
            <p:cNvPr id="49164" name="Line 12"/>
            <p:cNvSpPr>
              <a:spLocks noChangeShapeType="1"/>
            </p:cNvSpPr>
            <p:nvPr/>
          </p:nvSpPr>
          <p:spPr bwMode="auto">
            <a:xfrm>
              <a:off x="2944" y="3442"/>
              <a:ext cx="250" cy="0"/>
            </a:xfrm>
            <a:prstGeom prst="line">
              <a:avLst/>
            </a:prstGeom>
            <a:noFill/>
            <a:ln w="9525">
              <a:solidFill>
                <a:schemeClr val="tx1"/>
              </a:solidFill>
              <a:round/>
              <a:headEnd/>
              <a:tailEnd type="triangle" w="lg" len="lg"/>
            </a:ln>
            <a:effectLst/>
          </p:spPr>
          <p:txBody>
            <a:bodyPr/>
            <a:lstStyle/>
            <a:p>
              <a:endParaRPr lang="en-US"/>
            </a:p>
          </p:txBody>
        </p:sp>
        <p:sp>
          <p:nvSpPr>
            <p:cNvPr id="49165" name="Text Box 13"/>
            <p:cNvSpPr txBox="1">
              <a:spLocks noChangeArrowheads="1"/>
            </p:cNvSpPr>
            <p:nvPr/>
          </p:nvSpPr>
          <p:spPr bwMode="auto">
            <a:xfrm>
              <a:off x="3194" y="2940"/>
              <a:ext cx="2507" cy="250"/>
            </a:xfrm>
            <a:prstGeom prst="rect">
              <a:avLst/>
            </a:prstGeom>
            <a:noFill/>
            <a:ln w="9525">
              <a:noFill/>
              <a:miter lim="800000"/>
              <a:headEnd/>
              <a:tailEnd/>
            </a:ln>
            <a:effectLst/>
          </p:spPr>
          <p:txBody>
            <a:bodyPr wrap="none">
              <a:spAutoFit/>
            </a:bodyPr>
            <a:lstStyle/>
            <a:p>
              <a:r>
                <a:rPr lang="fr-FR" sz="2000"/>
                <a:t>« Pierre est petit » à un degré de 75%</a:t>
              </a:r>
            </a:p>
          </p:txBody>
        </p:sp>
        <p:sp>
          <p:nvSpPr>
            <p:cNvPr id="49166" name="Rectangle 14"/>
            <p:cNvSpPr>
              <a:spLocks noChangeArrowheads="1"/>
            </p:cNvSpPr>
            <p:nvPr/>
          </p:nvSpPr>
          <p:spPr bwMode="auto">
            <a:xfrm>
              <a:off x="280" y="3035"/>
              <a:ext cx="1482" cy="250"/>
            </a:xfrm>
            <a:prstGeom prst="rect">
              <a:avLst/>
            </a:prstGeom>
            <a:noFill/>
            <a:ln w="9525">
              <a:noFill/>
              <a:miter lim="800000"/>
              <a:headEnd/>
              <a:tailEnd/>
            </a:ln>
            <a:effectLst/>
          </p:spPr>
          <p:txBody>
            <a:bodyPr wrap="none">
              <a:spAutoFit/>
            </a:bodyPr>
            <a:lstStyle/>
            <a:p>
              <a:r>
                <a:rPr lang="fr-FR" sz="2000"/>
                <a:t>Pierre mesure 1m625</a:t>
              </a:r>
            </a:p>
          </p:txBody>
        </p:sp>
        <p:sp>
          <p:nvSpPr>
            <p:cNvPr id="49168" name="Text Box 16"/>
            <p:cNvSpPr txBox="1">
              <a:spLocks noChangeArrowheads="1"/>
            </p:cNvSpPr>
            <p:nvPr/>
          </p:nvSpPr>
          <p:spPr bwMode="auto">
            <a:xfrm>
              <a:off x="3194" y="3365"/>
              <a:ext cx="1722" cy="250"/>
            </a:xfrm>
            <a:prstGeom prst="rect">
              <a:avLst/>
            </a:prstGeom>
            <a:noFill/>
            <a:ln w="9525">
              <a:noFill/>
              <a:miter lim="800000"/>
              <a:headEnd/>
              <a:tailEnd/>
            </a:ln>
            <a:effectLst/>
          </p:spPr>
          <p:txBody>
            <a:bodyPr wrap="none">
              <a:spAutoFit/>
            </a:bodyPr>
            <a:lstStyle/>
            <a:p>
              <a:r>
                <a:rPr lang="fr-FR" sz="2000"/>
                <a:t>« Pierre est grand » à 0%</a:t>
              </a:r>
            </a:p>
          </p:txBody>
        </p:sp>
        <p:sp>
          <p:nvSpPr>
            <p:cNvPr id="49169" name="Text Box 17"/>
            <p:cNvSpPr txBox="1">
              <a:spLocks noChangeArrowheads="1"/>
            </p:cNvSpPr>
            <p:nvPr/>
          </p:nvSpPr>
          <p:spPr bwMode="auto">
            <a:xfrm>
              <a:off x="3194" y="3153"/>
              <a:ext cx="1873" cy="250"/>
            </a:xfrm>
            <a:prstGeom prst="rect">
              <a:avLst/>
            </a:prstGeom>
            <a:noFill/>
            <a:ln w="9525">
              <a:noFill/>
              <a:miter lim="800000"/>
              <a:headEnd/>
              <a:tailEnd/>
            </a:ln>
            <a:effectLst/>
          </p:spPr>
          <p:txBody>
            <a:bodyPr wrap="none">
              <a:spAutoFit/>
            </a:bodyPr>
            <a:lstStyle/>
            <a:p>
              <a:r>
                <a:rPr lang="fr-FR" sz="2000"/>
                <a:t>« Pierre est moyen » à 25%</a:t>
              </a:r>
            </a:p>
          </p:txBody>
        </p:sp>
      </p:grpSp>
      <p:sp>
        <p:nvSpPr>
          <p:cNvPr id="49174" name="Rectangle 22"/>
          <p:cNvSpPr>
            <a:spLocks noChangeArrowheads="1"/>
          </p:cNvSpPr>
          <p:nvPr/>
        </p:nvSpPr>
        <p:spPr bwMode="auto">
          <a:xfrm>
            <a:off x="0" y="2438400"/>
            <a:ext cx="9144000" cy="0"/>
          </a:xfrm>
          <a:prstGeom prst="rect">
            <a:avLst/>
          </a:prstGeom>
          <a:noFill/>
          <a:ln w="9525">
            <a:noFill/>
            <a:miter lim="800000"/>
            <a:headEnd/>
            <a:tailEnd/>
          </a:ln>
          <a:effectLst/>
        </p:spPr>
        <p:txBody>
          <a:bodyPr>
            <a:spAutoFit/>
          </a:bodyPr>
          <a:lstStyle/>
          <a:p>
            <a:endParaRPr lang="en-US"/>
          </a:p>
        </p:txBody>
      </p:sp>
      <p:sp>
        <p:nvSpPr>
          <p:cNvPr id="49180" name="Text Box 28"/>
          <p:cNvSpPr txBox="1">
            <a:spLocks noChangeArrowheads="1"/>
          </p:cNvSpPr>
          <p:nvPr/>
        </p:nvSpPr>
        <p:spPr bwMode="auto">
          <a:xfrm>
            <a:off x="444500" y="1284288"/>
            <a:ext cx="8202613" cy="762000"/>
          </a:xfrm>
          <a:prstGeom prst="rect">
            <a:avLst/>
          </a:prstGeom>
          <a:noFill/>
          <a:ln w="9525">
            <a:noFill/>
            <a:miter lim="800000"/>
            <a:headEnd/>
            <a:tailEnd/>
          </a:ln>
          <a:effectLst/>
        </p:spPr>
        <p:txBody>
          <a:bodyPr wrap="none">
            <a:spAutoFit/>
          </a:bodyPr>
          <a:lstStyle/>
          <a:p>
            <a:pPr algn="ctr"/>
            <a:r>
              <a:rPr lang="fr-FR" sz="2200"/>
              <a:t>Les systèmes à logique floue traitent de variables d’entrées floues</a:t>
            </a:r>
          </a:p>
          <a:p>
            <a:pPr algn="ctr"/>
            <a:r>
              <a:rPr lang="fr-FR" sz="2200"/>
              <a:t>et fournissent de résultats sur des variables de sorties elle-mêmes floues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91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Espace réservé du numéro de diapositive 5"/>
          <p:cNvSpPr>
            <a:spLocks noGrp="1"/>
          </p:cNvSpPr>
          <p:nvPr>
            <p:ph type="sldNum" sz="quarter" idx="12"/>
          </p:nvPr>
        </p:nvSpPr>
        <p:spPr/>
        <p:txBody>
          <a:bodyPr/>
          <a:lstStyle/>
          <a:p>
            <a:fld id="{F92A0788-72DD-4591-A8AD-D6C7840671D6}" type="slidenum">
              <a:rPr lang="fr-FR"/>
              <a:pPr/>
              <a:t>23</a:t>
            </a:fld>
            <a:endParaRPr lang="fr-FR"/>
          </a:p>
        </p:txBody>
      </p:sp>
      <p:sp>
        <p:nvSpPr>
          <p:cNvPr id="61442" name="Rectangle 2"/>
          <p:cNvSpPr>
            <a:spLocks noGrp="1" noChangeArrowheads="1"/>
          </p:cNvSpPr>
          <p:nvPr>
            <p:ph type="title"/>
          </p:nvPr>
        </p:nvSpPr>
        <p:spPr>
          <a:xfrm>
            <a:off x="685800" y="114300"/>
            <a:ext cx="7772400" cy="381000"/>
          </a:xfrm>
        </p:spPr>
        <p:txBody>
          <a:bodyPr/>
          <a:lstStyle/>
          <a:p>
            <a:r>
              <a:rPr lang="fr-FR" sz="3200"/>
              <a:t>Comment fuzzifier?</a:t>
            </a:r>
          </a:p>
        </p:txBody>
      </p:sp>
      <p:sp>
        <p:nvSpPr>
          <p:cNvPr id="61444" name="Text Box 4"/>
          <p:cNvSpPr txBox="1">
            <a:spLocks noChangeArrowheads="1"/>
          </p:cNvSpPr>
          <p:nvPr/>
        </p:nvSpPr>
        <p:spPr bwMode="auto">
          <a:xfrm>
            <a:off x="419100" y="914400"/>
            <a:ext cx="8048625" cy="2139950"/>
          </a:xfrm>
          <a:prstGeom prst="rect">
            <a:avLst/>
          </a:prstGeom>
          <a:noFill/>
          <a:ln w="9525">
            <a:solidFill>
              <a:schemeClr val="tx2"/>
            </a:solidFill>
            <a:miter lim="800000"/>
            <a:headEnd/>
            <a:tailEnd/>
          </a:ln>
          <a:effectLst/>
        </p:spPr>
        <p:txBody>
          <a:bodyPr wrap="none">
            <a:spAutoFit/>
          </a:bodyPr>
          <a:lstStyle/>
          <a:p>
            <a:pPr marL="457200" indent="-457200"/>
            <a:r>
              <a:rPr lang="fr-FR"/>
              <a:t>Pour fuzzifier, il faut donner:</a:t>
            </a:r>
          </a:p>
          <a:p>
            <a:pPr marL="457200" indent="-457200"/>
            <a:endParaRPr lang="fr-FR" sz="1400"/>
          </a:p>
          <a:p>
            <a:pPr marL="457200" indent="-457200">
              <a:buFontTx/>
              <a:buAutoNum type="arabicPeriod"/>
            </a:pPr>
            <a:r>
              <a:rPr lang="fr-FR"/>
              <a:t>L’univers du discours</a:t>
            </a:r>
          </a:p>
          <a:p>
            <a:pPr marL="1371600" lvl="2" indent="-457200"/>
            <a:r>
              <a:rPr lang="fr-FR"/>
              <a:t> i.e.: Plage de variations possibles de l’entrée considérée.</a:t>
            </a:r>
          </a:p>
          <a:p>
            <a:pPr marL="457200" indent="-457200">
              <a:buFontTx/>
              <a:buAutoNum type="arabicPeriod"/>
            </a:pPr>
            <a:r>
              <a:rPr lang="fr-FR"/>
              <a:t>Une partition  en classe floue de cet univers.</a:t>
            </a:r>
          </a:p>
          <a:p>
            <a:pPr marL="457200" indent="-457200">
              <a:buFontTx/>
              <a:buAutoNum type="arabicPeriod"/>
            </a:pPr>
            <a:r>
              <a:rPr lang="fr-FR"/>
              <a:t>Les fonctions d’appartenances de chacune de ces classes.</a:t>
            </a:r>
          </a:p>
        </p:txBody>
      </p:sp>
      <p:grpSp>
        <p:nvGrpSpPr>
          <p:cNvPr id="61445" name="Group 5"/>
          <p:cNvGrpSpPr>
            <a:grpSpLocks/>
          </p:cNvGrpSpPr>
          <p:nvPr/>
        </p:nvGrpSpPr>
        <p:grpSpPr bwMode="auto">
          <a:xfrm>
            <a:off x="819150" y="5486400"/>
            <a:ext cx="7483475" cy="863600"/>
            <a:chOff x="-14" y="-14"/>
            <a:chExt cx="2908" cy="1276"/>
          </a:xfrm>
        </p:grpSpPr>
        <p:grpSp>
          <p:nvGrpSpPr>
            <p:cNvPr id="61446" name="Group 6"/>
            <p:cNvGrpSpPr>
              <a:grpSpLocks/>
            </p:cNvGrpSpPr>
            <p:nvPr/>
          </p:nvGrpSpPr>
          <p:grpSpPr bwMode="auto">
            <a:xfrm>
              <a:off x="0" y="0"/>
              <a:ext cx="2880" cy="1248"/>
              <a:chOff x="0" y="0"/>
              <a:chExt cx="2880" cy="1248"/>
            </a:xfrm>
          </p:grpSpPr>
          <p:sp>
            <p:nvSpPr>
              <p:cNvPr id="61447" name="Rectangle 7"/>
              <p:cNvSpPr>
                <a:spLocks noChangeArrowheads="1"/>
              </p:cNvSpPr>
              <p:nvPr/>
            </p:nvSpPr>
            <p:spPr bwMode="auto">
              <a:xfrm>
                <a:off x="0" y="0"/>
                <a:ext cx="2880" cy="1248"/>
              </a:xfrm>
              <a:prstGeom prst="rect">
                <a:avLst/>
              </a:prstGeom>
              <a:noFill/>
              <a:ln w="9525">
                <a:noFill/>
                <a:miter lim="800000"/>
                <a:headEnd/>
                <a:tailEnd/>
              </a:ln>
              <a:effectLst/>
            </p:spPr>
            <p:txBody>
              <a:bodyPr anchor="ctr"/>
              <a:lstStyle/>
              <a:p>
                <a:pPr algn="ctr"/>
                <a:r>
                  <a:rPr lang="fr-FR" sz="2000" b="1"/>
                  <a:t>La fuzzification des variables est une phase délicate du processus mis en oeuvre par la logique floue. Elle est souvent réalisée de manière itérative et requiert de l'expérience. </a:t>
                </a:r>
              </a:p>
              <a:p>
                <a:pPr algn="ctr"/>
                <a:r>
                  <a:rPr lang="fr-FR" sz="1600" b="1"/>
                  <a:t>(Cf. suite: Application à la commande floue)</a:t>
                </a:r>
              </a:p>
              <a:p>
                <a:pPr algn="ctr" eaLnBrk="0" hangingPunct="0"/>
                <a:endParaRPr lang="fr-FR"/>
              </a:p>
            </p:txBody>
          </p:sp>
          <p:sp>
            <p:nvSpPr>
              <p:cNvPr id="61448" name="Rectangle 8"/>
              <p:cNvSpPr>
                <a:spLocks noChangeArrowheads="1"/>
              </p:cNvSpPr>
              <p:nvPr/>
            </p:nvSpPr>
            <p:spPr bwMode="auto">
              <a:xfrm>
                <a:off x="0" y="0"/>
                <a:ext cx="2880" cy="1248"/>
              </a:xfrm>
              <a:prstGeom prst="rect">
                <a:avLst/>
              </a:prstGeom>
              <a:noFill/>
              <a:ln w="7">
                <a:noFill/>
                <a:miter lim="800000"/>
                <a:headEnd/>
                <a:tailEnd/>
              </a:ln>
              <a:effectLst/>
            </p:spPr>
            <p:txBody>
              <a:bodyPr/>
              <a:lstStyle/>
              <a:p>
                <a:endParaRPr lang="en-US"/>
              </a:p>
            </p:txBody>
          </p:sp>
        </p:grpSp>
        <p:sp>
          <p:nvSpPr>
            <p:cNvPr id="61449" name="Rectangle 9"/>
            <p:cNvSpPr>
              <a:spLocks noChangeArrowheads="1"/>
            </p:cNvSpPr>
            <p:nvPr/>
          </p:nvSpPr>
          <p:spPr bwMode="auto">
            <a:xfrm>
              <a:off x="-14" y="-14"/>
              <a:ext cx="2908" cy="1276"/>
            </a:xfrm>
            <a:prstGeom prst="rect">
              <a:avLst/>
            </a:prstGeom>
            <a:noFill/>
            <a:ln w="44450">
              <a:noFill/>
              <a:miter lim="800000"/>
              <a:headEnd/>
              <a:tailEnd/>
            </a:ln>
            <a:effectLst/>
          </p:spPr>
          <p:txBody>
            <a:bodyPr/>
            <a:lstStyle/>
            <a:p>
              <a:endParaRPr lang="en-US"/>
            </a:p>
          </p:txBody>
        </p:sp>
      </p:grpSp>
      <p:sp>
        <p:nvSpPr>
          <p:cNvPr id="61450" name="Text Box 10"/>
          <p:cNvSpPr txBox="1">
            <a:spLocks noChangeArrowheads="1"/>
          </p:cNvSpPr>
          <p:nvPr/>
        </p:nvSpPr>
        <p:spPr bwMode="auto">
          <a:xfrm>
            <a:off x="327025" y="3470275"/>
            <a:ext cx="7580313" cy="457200"/>
          </a:xfrm>
          <a:prstGeom prst="rect">
            <a:avLst/>
          </a:prstGeom>
          <a:noFill/>
          <a:ln w="9525">
            <a:noFill/>
            <a:miter lim="800000"/>
            <a:headEnd/>
            <a:tailEnd/>
          </a:ln>
          <a:effectLst/>
        </p:spPr>
        <p:txBody>
          <a:bodyPr wrap="none">
            <a:spAutoFit/>
          </a:bodyPr>
          <a:lstStyle/>
          <a:p>
            <a:pPr>
              <a:buFontTx/>
              <a:buChar char="•"/>
            </a:pPr>
            <a:r>
              <a:rPr lang="fr-FR"/>
              <a:t> Il faut fuzzifier les entrées ET les sorties du processus flou.</a:t>
            </a:r>
          </a:p>
        </p:txBody>
      </p:sp>
      <p:sp>
        <p:nvSpPr>
          <p:cNvPr id="61451" name="Rectangle 11"/>
          <p:cNvSpPr>
            <a:spLocks noChangeArrowheads="1"/>
          </p:cNvSpPr>
          <p:nvPr/>
        </p:nvSpPr>
        <p:spPr bwMode="auto">
          <a:xfrm>
            <a:off x="419100" y="3927475"/>
            <a:ext cx="8343900" cy="581025"/>
          </a:xfrm>
          <a:prstGeom prst="rect">
            <a:avLst/>
          </a:prstGeom>
          <a:noFill/>
          <a:ln w="9525">
            <a:noFill/>
            <a:miter lim="800000"/>
            <a:headEnd/>
            <a:tailEnd/>
          </a:ln>
          <a:effectLst/>
        </p:spPr>
        <p:txBody>
          <a:bodyPr>
            <a:spAutoFit/>
          </a:bodyPr>
          <a:lstStyle/>
          <a:p>
            <a:r>
              <a:rPr lang="fr-FR" sz="1600" u="sng"/>
              <a:t>Exemple:</a:t>
            </a:r>
            <a:r>
              <a:rPr lang="fr-FR" sz="1600"/>
              <a:t>   Selon les valeurs des entrées , le système flou indiquera qu’en  sortie la puissance de chauffe devra  prendre les valeurs de sortie « faible » ou « moyenne » ou « forte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614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12"/>
          </p:nvPr>
        </p:nvSpPr>
        <p:spPr/>
        <p:txBody>
          <a:bodyPr/>
          <a:lstStyle/>
          <a:p>
            <a:fld id="{C2DC4016-FE41-40FF-A4D7-C426F1BB33B6}" type="slidenum">
              <a:rPr lang="fr-FR"/>
              <a:pPr/>
              <a:t>24</a:t>
            </a:fld>
            <a:endParaRPr lang="fr-FR"/>
          </a:p>
        </p:txBody>
      </p:sp>
      <p:sp>
        <p:nvSpPr>
          <p:cNvPr id="47108" name="Rectangle 4"/>
          <p:cNvSpPr>
            <a:spLocks noGrp="1" noChangeArrowheads="1"/>
          </p:cNvSpPr>
          <p:nvPr>
            <p:ph type="title"/>
          </p:nvPr>
        </p:nvSpPr>
        <p:spPr>
          <a:xfrm>
            <a:off x="685800" y="76200"/>
            <a:ext cx="7772400" cy="533400"/>
          </a:xfrm>
        </p:spPr>
        <p:txBody>
          <a:bodyPr/>
          <a:lstStyle/>
          <a:p>
            <a:r>
              <a:rPr lang="fr-FR"/>
              <a:t>Base de règles</a:t>
            </a:r>
          </a:p>
        </p:txBody>
      </p:sp>
      <p:grpSp>
        <p:nvGrpSpPr>
          <p:cNvPr id="47116" name="Group 12"/>
          <p:cNvGrpSpPr>
            <a:grpSpLocks/>
          </p:cNvGrpSpPr>
          <p:nvPr/>
        </p:nvGrpSpPr>
        <p:grpSpPr bwMode="auto">
          <a:xfrm>
            <a:off x="206375" y="1295400"/>
            <a:ext cx="8709025" cy="1416050"/>
            <a:chOff x="130" y="528"/>
            <a:chExt cx="5486" cy="892"/>
          </a:xfrm>
        </p:grpSpPr>
        <p:sp>
          <p:nvSpPr>
            <p:cNvPr id="47109" name="Text Box 5"/>
            <p:cNvSpPr txBox="1">
              <a:spLocks noChangeArrowheads="1"/>
            </p:cNvSpPr>
            <p:nvPr/>
          </p:nvSpPr>
          <p:spPr bwMode="auto">
            <a:xfrm>
              <a:off x="130" y="528"/>
              <a:ext cx="5486" cy="518"/>
            </a:xfrm>
            <a:prstGeom prst="rect">
              <a:avLst/>
            </a:prstGeom>
            <a:noFill/>
            <a:ln w="9525">
              <a:noFill/>
              <a:miter lim="800000"/>
              <a:headEnd/>
              <a:tailEnd/>
            </a:ln>
            <a:effectLst/>
          </p:spPr>
          <p:txBody>
            <a:bodyPr>
              <a:spAutoFit/>
            </a:bodyPr>
            <a:lstStyle/>
            <a:p>
              <a:pPr algn="ctr"/>
              <a:r>
                <a:rPr lang="fr-FR"/>
                <a:t>Les systèmes à logique floue utilisent une expertise exprimée sous forme d’une base de règles du type: Si….Alors… </a:t>
              </a:r>
            </a:p>
          </p:txBody>
        </p:sp>
        <p:graphicFrame>
          <p:nvGraphicFramePr>
            <p:cNvPr id="124932" name="Object 4"/>
            <p:cNvGraphicFramePr>
              <a:graphicFrameLocks noChangeAspect="1"/>
            </p:cNvGraphicFramePr>
            <p:nvPr/>
          </p:nvGraphicFramePr>
          <p:xfrm>
            <a:off x="1651" y="1076"/>
            <a:ext cx="2443" cy="344"/>
          </p:xfrm>
          <a:graphic>
            <a:graphicData uri="http://schemas.openxmlformats.org/presentationml/2006/ole">
              <p:oleObj spid="_x0000_s124932" name="Equation" r:id="rId4" imgW="1803240" imgH="253800" progId="Equation.DSMT4">
                <p:embed/>
              </p:oleObj>
            </a:graphicData>
          </a:graphic>
        </p:graphicFrame>
        <p:sp>
          <p:nvSpPr>
            <p:cNvPr id="47115" name="Rectangle 11"/>
            <p:cNvSpPr>
              <a:spLocks noChangeArrowheads="1"/>
            </p:cNvSpPr>
            <p:nvPr/>
          </p:nvSpPr>
          <p:spPr bwMode="auto">
            <a:xfrm>
              <a:off x="246" y="528"/>
              <a:ext cx="5274" cy="892"/>
            </a:xfrm>
            <a:prstGeom prst="rect">
              <a:avLst/>
            </a:prstGeom>
            <a:noFill/>
            <a:ln w="9525">
              <a:solidFill>
                <a:schemeClr val="accent2"/>
              </a:solidFill>
              <a:miter lim="800000"/>
              <a:headEnd/>
              <a:tailEnd/>
            </a:ln>
            <a:effectLst/>
          </p:spPr>
          <p:txBody>
            <a:bodyPr wrap="none" anchor="ctr"/>
            <a:lstStyle/>
            <a:p>
              <a:endParaRPr lang="en-US"/>
            </a:p>
          </p:txBody>
        </p:sp>
      </p:grpSp>
      <p:grpSp>
        <p:nvGrpSpPr>
          <p:cNvPr id="47123" name="Group 19"/>
          <p:cNvGrpSpPr>
            <a:grpSpLocks/>
          </p:cNvGrpSpPr>
          <p:nvPr/>
        </p:nvGrpSpPr>
        <p:grpSpPr bwMode="auto">
          <a:xfrm>
            <a:off x="104775" y="3806825"/>
            <a:ext cx="9067800" cy="1720850"/>
            <a:chOff x="66" y="2398"/>
            <a:chExt cx="5712" cy="1084"/>
          </a:xfrm>
        </p:grpSpPr>
        <p:graphicFrame>
          <p:nvGraphicFramePr>
            <p:cNvPr id="124928" name="Object 0"/>
            <p:cNvGraphicFramePr>
              <a:graphicFrameLocks noChangeAspect="1"/>
            </p:cNvGraphicFramePr>
            <p:nvPr/>
          </p:nvGraphicFramePr>
          <p:xfrm>
            <a:off x="66" y="2398"/>
            <a:ext cx="4620" cy="205"/>
          </p:xfrm>
          <a:graphic>
            <a:graphicData uri="http://schemas.openxmlformats.org/presentationml/2006/ole">
              <p:oleObj spid="_x0000_s124928" name="Equation" r:id="rId5" imgW="4597200" imgH="203040" progId="Equation.DSMT4">
                <p:embed/>
              </p:oleObj>
            </a:graphicData>
          </a:graphic>
        </p:graphicFrame>
        <p:graphicFrame>
          <p:nvGraphicFramePr>
            <p:cNvPr id="124929" name="Object 1"/>
            <p:cNvGraphicFramePr>
              <a:graphicFrameLocks noChangeAspect="1"/>
            </p:cNvGraphicFramePr>
            <p:nvPr/>
          </p:nvGraphicFramePr>
          <p:xfrm>
            <a:off x="66" y="2700"/>
            <a:ext cx="4720" cy="205"/>
          </p:xfrm>
          <a:graphic>
            <a:graphicData uri="http://schemas.openxmlformats.org/presentationml/2006/ole">
              <p:oleObj spid="_x0000_s124929" name="Equation" r:id="rId6" imgW="4698720" imgH="203040" progId="Equation.DSMT4">
                <p:embed/>
              </p:oleObj>
            </a:graphicData>
          </a:graphic>
        </p:graphicFrame>
        <p:graphicFrame>
          <p:nvGraphicFramePr>
            <p:cNvPr id="124930" name="Object 2"/>
            <p:cNvGraphicFramePr>
              <a:graphicFrameLocks noChangeAspect="1"/>
            </p:cNvGraphicFramePr>
            <p:nvPr/>
          </p:nvGraphicFramePr>
          <p:xfrm>
            <a:off x="66" y="3002"/>
            <a:ext cx="5712" cy="204"/>
          </p:xfrm>
          <a:graphic>
            <a:graphicData uri="http://schemas.openxmlformats.org/presentationml/2006/ole">
              <p:oleObj spid="_x0000_s124930" name="Equation" r:id="rId7" imgW="5676840" imgH="203040" progId="Equation.DSMT4">
                <p:embed/>
              </p:oleObj>
            </a:graphicData>
          </a:graphic>
        </p:graphicFrame>
        <p:graphicFrame>
          <p:nvGraphicFramePr>
            <p:cNvPr id="124931" name="Object 3"/>
            <p:cNvGraphicFramePr>
              <a:graphicFrameLocks noChangeAspect="1"/>
            </p:cNvGraphicFramePr>
            <p:nvPr/>
          </p:nvGraphicFramePr>
          <p:xfrm>
            <a:off x="66" y="3303"/>
            <a:ext cx="550" cy="179"/>
          </p:xfrm>
          <a:graphic>
            <a:graphicData uri="http://schemas.openxmlformats.org/presentationml/2006/ole">
              <p:oleObj spid="_x0000_s124931" name="Equation" r:id="rId8" imgW="545760" imgH="17748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47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Espace réservé du numéro de diapositive 5"/>
          <p:cNvSpPr>
            <a:spLocks noGrp="1"/>
          </p:cNvSpPr>
          <p:nvPr>
            <p:ph type="sldNum" sz="quarter" idx="12"/>
          </p:nvPr>
        </p:nvSpPr>
        <p:spPr/>
        <p:txBody>
          <a:bodyPr/>
          <a:lstStyle/>
          <a:p>
            <a:fld id="{F1DBF257-AEEA-449E-B7E9-64D2D4720EC1}" type="slidenum">
              <a:rPr lang="fr-FR"/>
              <a:pPr/>
              <a:t>25</a:t>
            </a:fld>
            <a:endParaRPr lang="fr-FR"/>
          </a:p>
        </p:txBody>
      </p:sp>
      <p:sp>
        <p:nvSpPr>
          <p:cNvPr id="26626" name="Rectangle 2"/>
          <p:cNvSpPr>
            <a:spLocks noGrp="1" noChangeArrowheads="1"/>
          </p:cNvSpPr>
          <p:nvPr>
            <p:ph type="title"/>
          </p:nvPr>
        </p:nvSpPr>
        <p:spPr>
          <a:xfrm>
            <a:off x="685800" y="152400"/>
            <a:ext cx="7772400" cy="457200"/>
          </a:xfrm>
        </p:spPr>
        <p:txBody>
          <a:bodyPr/>
          <a:lstStyle/>
          <a:p>
            <a:r>
              <a:rPr lang="fr-FR" sz="3600" b="1">
                <a:effectLst>
                  <a:outerShdw blurRad="38100" dist="38100" dir="2700000" algn="tl">
                    <a:srgbClr val="C0C0C0"/>
                  </a:outerShdw>
                </a:effectLst>
              </a:rPr>
              <a:t>Inférence floue</a:t>
            </a:r>
          </a:p>
        </p:txBody>
      </p:sp>
      <p:graphicFrame>
        <p:nvGraphicFramePr>
          <p:cNvPr id="125952" name="Object 0"/>
          <p:cNvGraphicFramePr>
            <a:graphicFrameLocks noChangeAspect="1"/>
          </p:cNvGraphicFramePr>
          <p:nvPr/>
        </p:nvGraphicFramePr>
        <p:xfrm>
          <a:off x="312738" y="1066800"/>
          <a:ext cx="8310562" cy="368300"/>
        </p:xfrm>
        <a:graphic>
          <a:graphicData uri="http://schemas.openxmlformats.org/presentationml/2006/ole">
            <p:oleObj spid="_x0000_s125952" name="Equation" r:id="rId4" imgW="4597200" imgH="203040" progId="Equation.DSMT4">
              <p:embed/>
            </p:oleObj>
          </a:graphicData>
        </a:graphic>
      </p:graphicFrame>
      <p:sp>
        <p:nvSpPr>
          <p:cNvPr id="26630" name="Oval 6"/>
          <p:cNvSpPr>
            <a:spLocks noChangeArrowheads="1"/>
          </p:cNvSpPr>
          <p:nvPr/>
        </p:nvSpPr>
        <p:spPr bwMode="auto">
          <a:xfrm>
            <a:off x="660400" y="927100"/>
            <a:ext cx="1828800" cy="609600"/>
          </a:xfrm>
          <a:prstGeom prst="ellipse">
            <a:avLst/>
          </a:prstGeom>
          <a:noFill/>
          <a:ln w="9525">
            <a:solidFill>
              <a:schemeClr val="accent2"/>
            </a:solidFill>
            <a:round/>
            <a:headEnd/>
            <a:tailEnd/>
          </a:ln>
          <a:effectLst/>
        </p:spPr>
        <p:txBody>
          <a:bodyPr wrap="none" anchor="ctr"/>
          <a:lstStyle/>
          <a:p>
            <a:endParaRPr lang="en-US"/>
          </a:p>
        </p:txBody>
      </p:sp>
      <p:sp>
        <p:nvSpPr>
          <p:cNvPr id="26631" name="Oval 7"/>
          <p:cNvSpPr>
            <a:spLocks noChangeArrowheads="1"/>
          </p:cNvSpPr>
          <p:nvPr/>
        </p:nvSpPr>
        <p:spPr bwMode="auto">
          <a:xfrm>
            <a:off x="2895600" y="939800"/>
            <a:ext cx="3124200" cy="609600"/>
          </a:xfrm>
          <a:prstGeom prst="ellipse">
            <a:avLst/>
          </a:prstGeom>
          <a:noFill/>
          <a:ln w="9525">
            <a:solidFill>
              <a:schemeClr val="accent2"/>
            </a:solidFill>
            <a:round/>
            <a:headEnd/>
            <a:tailEnd/>
          </a:ln>
          <a:effectLst/>
        </p:spPr>
        <p:txBody>
          <a:bodyPr wrap="none" anchor="ctr"/>
          <a:lstStyle/>
          <a:p>
            <a:endParaRPr lang="en-US"/>
          </a:p>
        </p:txBody>
      </p:sp>
      <p:sp>
        <p:nvSpPr>
          <p:cNvPr id="26632" name="Line 8"/>
          <p:cNvSpPr>
            <a:spLocks noChangeShapeType="1"/>
          </p:cNvSpPr>
          <p:nvPr/>
        </p:nvSpPr>
        <p:spPr bwMode="auto">
          <a:xfrm flipH="1">
            <a:off x="660400" y="1524000"/>
            <a:ext cx="558800" cy="685800"/>
          </a:xfrm>
          <a:prstGeom prst="line">
            <a:avLst/>
          </a:prstGeom>
          <a:noFill/>
          <a:ln w="9525">
            <a:solidFill>
              <a:schemeClr val="accent2"/>
            </a:solidFill>
            <a:round/>
            <a:headEnd/>
            <a:tailEnd type="triangle" w="med" len="med"/>
          </a:ln>
          <a:effectLst/>
        </p:spPr>
        <p:txBody>
          <a:bodyPr/>
          <a:lstStyle/>
          <a:p>
            <a:endParaRPr lang="en-US"/>
          </a:p>
        </p:txBody>
      </p:sp>
      <p:sp>
        <p:nvSpPr>
          <p:cNvPr id="26633" name="Line 9"/>
          <p:cNvSpPr>
            <a:spLocks noChangeShapeType="1"/>
          </p:cNvSpPr>
          <p:nvPr/>
        </p:nvSpPr>
        <p:spPr bwMode="auto">
          <a:xfrm flipH="1">
            <a:off x="685800" y="1447800"/>
            <a:ext cx="2438400" cy="762000"/>
          </a:xfrm>
          <a:prstGeom prst="line">
            <a:avLst/>
          </a:prstGeom>
          <a:noFill/>
          <a:ln w="9525">
            <a:solidFill>
              <a:schemeClr val="accent2"/>
            </a:solidFill>
            <a:round/>
            <a:headEnd/>
            <a:tailEnd type="triangle" w="med" len="med"/>
          </a:ln>
          <a:effectLst/>
        </p:spPr>
        <p:txBody>
          <a:bodyPr/>
          <a:lstStyle/>
          <a:p>
            <a:endParaRPr lang="en-US"/>
          </a:p>
        </p:txBody>
      </p:sp>
      <p:sp>
        <p:nvSpPr>
          <p:cNvPr id="26634" name="Text Box 10"/>
          <p:cNvSpPr txBox="1">
            <a:spLocks noChangeArrowheads="1"/>
          </p:cNvSpPr>
          <p:nvPr/>
        </p:nvSpPr>
        <p:spPr bwMode="auto">
          <a:xfrm>
            <a:off x="228600" y="2133600"/>
            <a:ext cx="1403350" cy="457200"/>
          </a:xfrm>
          <a:prstGeom prst="rect">
            <a:avLst/>
          </a:prstGeom>
          <a:noFill/>
          <a:ln w="9525">
            <a:noFill/>
            <a:miter lim="800000"/>
            <a:headEnd/>
            <a:tailEnd/>
          </a:ln>
          <a:effectLst/>
        </p:spPr>
        <p:txBody>
          <a:bodyPr wrap="none">
            <a:spAutoFit/>
          </a:bodyPr>
          <a:lstStyle/>
          <a:p>
            <a:r>
              <a:rPr lang="fr-FR">
                <a:solidFill>
                  <a:schemeClr val="accent2"/>
                </a:solidFill>
              </a:rPr>
              <a:t>Prémisses</a:t>
            </a:r>
          </a:p>
        </p:txBody>
      </p:sp>
      <p:sp>
        <p:nvSpPr>
          <p:cNvPr id="26635" name="Text Box 11"/>
          <p:cNvSpPr txBox="1">
            <a:spLocks noChangeArrowheads="1"/>
          </p:cNvSpPr>
          <p:nvPr/>
        </p:nvSpPr>
        <p:spPr bwMode="auto">
          <a:xfrm>
            <a:off x="2438400" y="2133600"/>
            <a:ext cx="1689100" cy="457200"/>
          </a:xfrm>
          <a:prstGeom prst="rect">
            <a:avLst/>
          </a:prstGeom>
          <a:noFill/>
          <a:ln w="9525">
            <a:noFill/>
            <a:miter lim="800000"/>
            <a:headEnd/>
            <a:tailEnd/>
          </a:ln>
          <a:effectLst/>
        </p:spPr>
        <p:txBody>
          <a:bodyPr wrap="none">
            <a:spAutoFit/>
          </a:bodyPr>
          <a:lstStyle/>
          <a:p>
            <a:r>
              <a:rPr lang="fr-FR">
                <a:solidFill>
                  <a:srgbClr val="FF3300"/>
                </a:solidFill>
              </a:rPr>
              <a:t>Conjonction</a:t>
            </a:r>
          </a:p>
        </p:txBody>
      </p:sp>
      <p:sp>
        <p:nvSpPr>
          <p:cNvPr id="26636" name="Oval 12"/>
          <p:cNvSpPr>
            <a:spLocks noChangeArrowheads="1"/>
          </p:cNvSpPr>
          <p:nvPr/>
        </p:nvSpPr>
        <p:spPr bwMode="auto">
          <a:xfrm>
            <a:off x="2362200" y="990600"/>
            <a:ext cx="762000" cy="533400"/>
          </a:xfrm>
          <a:prstGeom prst="ellipse">
            <a:avLst/>
          </a:prstGeom>
          <a:noFill/>
          <a:ln w="9525">
            <a:solidFill>
              <a:srgbClr val="FF3300"/>
            </a:solidFill>
            <a:round/>
            <a:headEnd/>
            <a:tailEnd/>
          </a:ln>
          <a:effectLst/>
        </p:spPr>
        <p:txBody>
          <a:bodyPr wrap="none" anchor="ctr"/>
          <a:lstStyle/>
          <a:p>
            <a:endParaRPr lang="en-US"/>
          </a:p>
        </p:txBody>
      </p:sp>
      <p:sp>
        <p:nvSpPr>
          <p:cNvPr id="26637" name="Oval 13"/>
          <p:cNvSpPr>
            <a:spLocks noChangeArrowheads="1"/>
          </p:cNvSpPr>
          <p:nvPr/>
        </p:nvSpPr>
        <p:spPr bwMode="auto">
          <a:xfrm>
            <a:off x="6858000" y="939800"/>
            <a:ext cx="1844675" cy="584200"/>
          </a:xfrm>
          <a:prstGeom prst="ellipse">
            <a:avLst/>
          </a:prstGeom>
          <a:noFill/>
          <a:ln w="9525">
            <a:solidFill>
              <a:schemeClr val="accent1"/>
            </a:solidFill>
            <a:round/>
            <a:headEnd/>
            <a:tailEnd/>
          </a:ln>
          <a:effectLst/>
        </p:spPr>
        <p:txBody>
          <a:bodyPr wrap="none" anchor="ctr"/>
          <a:lstStyle/>
          <a:p>
            <a:endParaRPr lang="en-US"/>
          </a:p>
        </p:txBody>
      </p:sp>
      <p:sp>
        <p:nvSpPr>
          <p:cNvPr id="26638" name="Text Box 14"/>
          <p:cNvSpPr txBox="1">
            <a:spLocks noChangeArrowheads="1"/>
          </p:cNvSpPr>
          <p:nvPr/>
        </p:nvSpPr>
        <p:spPr bwMode="auto">
          <a:xfrm>
            <a:off x="7286625" y="2133600"/>
            <a:ext cx="1571625" cy="457200"/>
          </a:xfrm>
          <a:prstGeom prst="rect">
            <a:avLst/>
          </a:prstGeom>
          <a:noFill/>
          <a:ln w="9525">
            <a:noFill/>
            <a:miter lim="800000"/>
            <a:headEnd/>
            <a:tailEnd/>
          </a:ln>
          <a:effectLst/>
        </p:spPr>
        <p:txBody>
          <a:bodyPr wrap="none">
            <a:spAutoFit/>
          </a:bodyPr>
          <a:lstStyle/>
          <a:p>
            <a:r>
              <a:rPr lang="fr-FR">
                <a:solidFill>
                  <a:schemeClr val="accent1"/>
                </a:solidFill>
              </a:rPr>
              <a:t>Conclusion</a:t>
            </a:r>
          </a:p>
        </p:txBody>
      </p:sp>
      <p:sp>
        <p:nvSpPr>
          <p:cNvPr id="26642" name="Line 18"/>
          <p:cNvSpPr>
            <a:spLocks noChangeShapeType="1"/>
          </p:cNvSpPr>
          <p:nvPr/>
        </p:nvSpPr>
        <p:spPr bwMode="auto">
          <a:xfrm>
            <a:off x="2819400" y="1524000"/>
            <a:ext cx="381000" cy="685800"/>
          </a:xfrm>
          <a:prstGeom prst="line">
            <a:avLst/>
          </a:prstGeom>
          <a:noFill/>
          <a:ln w="9525">
            <a:solidFill>
              <a:srgbClr val="FF3300"/>
            </a:solidFill>
            <a:round/>
            <a:headEnd/>
            <a:tailEnd type="triangle" w="med" len="med"/>
          </a:ln>
          <a:effectLst/>
        </p:spPr>
        <p:txBody>
          <a:bodyPr/>
          <a:lstStyle/>
          <a:p>
            <a:endParaRPr lang="en-US"/>
          </a:p>
        </p:txBody>
      </p:sp>
      <p:sp>
        <p:nvSpPr>
          <p:cNvPr id="26643" name="Line 19"/>
          <p:cNvSpPr>
            <a:spLocks noChangeShapeType="1"/>
          </p:cNvSpPr>
          <p:nvPr/>
        </p:nvSpPr>
        <p:spPr bwMode="auto">
          <a:xfrm>
            <a:off x="7286625" y="1524000"/>
            <a:ext cx="257175" cy="685800"/>
          </a:xfrm>
          <a:prstGeom prst="line">
            <a:avLst/>
          </a:prstGeom>
          <a:noFill/>
          <a:ln w="9525">
            <a:solidFill>
              <a:schemeClr val="accent1"/>
            </a:solidFill>
            <a:round/>
            <a:headEnd/>
            <a:tailEnd type="triangle" w="med" len="med"/>
          </a:ln>
          <a:effectLst/>
        </p:spPr>
        <p:txBody>
          <a:bodyPr wrap="none" anchor="ctr"/>
          <a:lstStyle/>
          <a:p>
            <a:endParaRPr lang="en-US"/>
          </a:p>
        </p:txBody>
      </p:sp>
      <p:sp>
        <p:nvSpPr>
          <p:cNvPr id="26644" name="Text Box 20"/>
          <p:cNvSpPr txBox="1">
            <a:spLocks noChangeArrowheads="1"/>
          </p:cNvSpPr>
          <p:nvPr/>
        </p:nvSpPr>
        <p:spPr bwMode="auto">
          <a:xfrm>
            <a:off x="312738" y="2894013"/>
            <a:ext cx="8474075" cy="915987"/>
          </a:xfrm>
          <a:prstGeom prst="rect">
            <a:avLst/>
          </a:prstGeom>
          <a:noFill/>
          <a:ln w="9525">
            <a:noFill/>
            <a:miter lim="800000"/>
            <a:headEnd/>
            <a:tailEnd/>
          </a:ln>
          <a:effectLst/>
        </p:spPr>
        <p:txBody>
          <a:bodyPr>
            <a:spAutoFit/>
          </a:bodyPr>
          <a:lstStyle/>
          <a:p>
            <a:r>
              <a:rPr lang="fr-FR" sz="1800" u="sng"/>
              <a:t>Inférence :  </a:t>
            </a:r>
          </a:p>
          <a:p>
            <a:r>
              <a:rPr lang="fr-FR" sz="1800"/>
              <a:t>Opération logique par laquelle on admet une proposition en vertu de sa liaison avec d’autres propositions tenues pour vraies.</a:t>
            </a:r>
          </a:p>
        </p:txBody>
      </p:sp>
      <p:sp>
        <p:nvSpPr>
          <p:cNvPr id="26645" name="Oval 21"/>
          <p:cNvSpPr>
            <a:spLocks noChangeArrowheads="1"/>
          </p:cNvSpPr>
          <p:nvPr/>
        </p:nvSpPr>
        <p:spPr bwMode="auto">
          <a:xfrm>
            <a:off x="5905500" y="965200"/>
            <a:ext cx="990600" cy="533400"/>
          </a:xfrm>
          <a:prstGeom prst="ellipse">
            <a:avLst/>
          </a:prstGeom>
          <a:noFill/>
          <a:ln w="9525">
            <a:solidFill>
              <a:schemeClr val="bg2"/>
            </a:solidFill>
            <a:round/>
            <a:headEnd/>
            <a:tailEnd/>
          </a:ln>
          <a:effectLst/>
        </p:spPr>
        <p:txBody>
          <a:bodyPr wrap="none" anchor="ctr"/>
          <a:lstStyle/>
          <a:p>
            <a:endParaRPr lang="en-US"/>
          </a:p>
        </p:txBody>
      </p:sp>
      <p:sp>
        <p:nvSpPr>
          <p:cNvPr id="26646" name="Line 22"/>
          <p:cNvSpPr>
            <a:spLocks noChangeShapeType="1"/>
          </p:cNvSpPr>
          <p:nvPr/>
        </p:nvSpPr>
        <p:spPr bwMode="auto">
          <a:xfrm flipH="1">
            <a:off x="5905500" y="1524000"/>
            <a:ext cx="306388" cy="609600"/>
          </a:xfrm>
          <a:prstGeom prst="line">
            <a:avLst/>
          </a:prstGeom>
          <a:noFill/>
          <a:ln w="9525">
            <a:solidFill>
              <a:schemeClr val="bg2"/>
            </a:solidFill>
            <a:round/>
            <a:headEnd/>
            <a:tailEnd type="triangle" w="med" len="med"/>
          </a:ln>
          <a:effectLst/>
        </p:spPr>
        <p:txBody>
          <a:bodyPr wrap="none" anchor="ctr"/>
          <a:lstStyle/>
          <a:p>
            <a:endParaRPr lang="en-US"/>
          </a:p>
        </p:txBody>
      </p:sp>
      <p:sp>
        <p:nvSpPr>
          <p:cNvPr id="26647" name="Text Box 23"/>
          <p:cNvSpPr txBox="1">
            <a:spLocks noChangeArrowheads="1"/>
          </p:cNvSpPr>
          <p:nvPr/>
        </p:nvSpPr>
        <p:spPr bwMode="auto">
          <a:xfrm>
            <a:off x="5119688" y="2133600"/>
            <a:ext cx="1585912" cy="457200"/>
          </a:xfrm>
          <a:prstGeom prst="rect">
            <a:avLst/>
          </a:prstGeom>
          <a:noFill/>
          <a:ln w="9525">
            <a:noFill/>
            <a:miter lim="800000"/>
            <a:headEnd/>
            <a:tailEnd/>
          </a:ln>
          <a:effectLst/>
        </p:spPr>
        <p:txBody>
          <a:bodyPr wrap="none">
            <a:spAutoFit/>
          </a:bodyPr>
          <a:lstStyle/>
          <a:p>
            <a:r>
              <a:rPr lang="fr-FR">
                <a:solidFill>
                  <a:schemeClr val="bg2"/>
                </a:solidFill>
              </a:rPr>
              <a:t>Implication</a:t>
            </a:r>
          </a:p>
        </p:txBody>
      </p:sp>
      <p:grpSp>
        <p:nvGrpSpPr>
          <p:cNvPr id="26657" name="Group 33"/>
          <p:cNvGrpSpPr>
            <a:grpSpLocks/>
          </p:cNvGrpSpPr>
          <p:nvPr/>
        </p:nvGrpSpPr>
        <p:grpSpPr bwMode="auto">
          <a:xfrm>
            <a:off x="220663" y="4079875"/>
            <a:ext cx="2703512" cy="1279525"/>
            <a:chOff x="139" y="2570"/>
            <a:chExt cx="1703" cy="806"/>
          </a:xfrm>
        </p:grpSpPr>
        <p:sp>
          <p:nvSpPr>
            <p:cNvPr id="26648" name="Text Box 24"/>
            <p:cNvSpPr txBox="1">
              <a:spLocks noChangeArrowheads="1"/>
            </p:cNvSpPr>
            <p:nvPr/>
          </p:nvSpPr>
          <p:spPr bwMode="auto">
            <a:xfrm>
              <a:off x="139" y="2570"/>
              <a:ext cx="1703" cy="288"/>
            </a:xfrm>
            <a:prstGeom prst="rect">
              <a:avLst/>
            </a:prstGeom>
            <a:noFill/>
            <a:ln w="9525">
              <a:noFill/>
              <a:miter lim="800000"/>
              <a:headEnd/>
              <a:tailEnd/>
            </a:ln>
            <a:effectLst/>
          </p:spPr>
          <p:txBody>
            <a:bodyPr wrap="none">
              <a:spAutoFit/>
            </a:bodyPr>
            <a:lstStyle/>
            <a:p>
              <a:r>
                <a:rPr lang="fr-FR" u="sng"/>
                <a:t>En logique classique</a:t>
              </a:r>
            </a:p>
          </p:txBody>
        </p:sp>
        <p:graphicFrame>
          <p:nvGraphicFramePr>
            <p:cNvPr id="125954" name="Object 2"/>
            <p:cNvGraphicFramePr>
              <a:graphicFrameLocks noChangeAspect="1"/>
            </p:cNvGraphicFramePr>
            <p:nvPr/>
          </p:nvGraphicFramePr>
          <p:xfrm>
            <a:off x="139" y="2858"/>
            <a:ext cx="1483" cy="518"/>
          </p:xfrm>
          <a:graphic>
            <a:graphicData uri="http://schemas.openxmlformats.org/presentationml/2006/ole">
              <p:oleObj spid="_x0000_s125954" name="Equation" r:id="rId5" imgW="1307880" imgH="457200" progId="Equation.DSMT4">
                <p:embed/>
              </p:oleObj>
            </a:graphicData>
          </a:graphic>
        </p:graphicFrame>
      </p:grpSp>
      <p:grpSp>
        <p:nvGrpSpPr>
          <p:cNvPr id="26658" name="Group 34"/>
          <p:cNvGrpSpPr>
            <a:grpSpLocks/>
          </p:cNvGrpSpPr>
          <p:nvPr/>
        </p:nvGrpSpPr>
        <p:grpSpPr bwMode="auto">
          <a:xfrm>
            <a:off x="3322638" y="4079875"/>
            <a:ext cx="5807075" cy="2374900"/>
            <a:chOff x="2093" y="2570"/>
            <a:chExt cx="3658" cy="1496"/>
          </a:xfrm>
        </p:grpSpPr>
        <p:sp>
          <p:nvSpPr>
            <p:cNvPr id="26650" name="Text Box 26"/>
            <p:cNvSpPr txBox="1">
              <a:spLocks noChangeArrowheads="1"/>
            </p:cNvSpPr>
            <p:nvPr/>
          </p:nvSpPr>
          <p:spPr bwMode="auto">
            <a:xfrm>
              <a:off x="2093" y="2570"/>
              <a:ext cx="1394" cy="288"/>
            </a:xfrm>
            <a:prstGeom prst="rect">
              <a:avLst/>
            </a:prstGeom>
            <a:noFill/>
            <a:ln w="9525">
              <a:noFill/>
              <a:miter lim="800000"/>
              <a:headEnd/>
              <a:tailEnd/>
            </a:ln>
            <a:effectLst/>
          </p:spPr>
          <p:txBody>
            <a:bodyPr wrap="none">
              <a:spAutoFit/>
            </a:bodyPr>
            <a:lstStyle/>
            <a:p>
              <a:r>
                <a:rPr lang="fr-FR" u="sng"/>
                <a:t>En logique floue</a:t>
              </a:r>
            </a:p>
          </p:txBody>
        </p:sp>
        <p:graphicFrame>
          <p:nvGraphicFramePr>
            <p:cNvPr id="125953" name="Object 1"/>
            <p:cNvGraphicFramePr>
              <a:graphicFrameLocks noChangeAspect="1"/>
            </p:cNvGraphicFramePr>
            <p:nvPr/>
          </p:nvGraphicFramePr>
          <p:xfrm>
            <a:off x="2093" y="2858"/>
            <a:ext cx="2043" cy="288"/>
          </p:xfrm>
          <a:graphic>
            <a:graphicData uri="http://schemas.openxmlformats.org/presentationml/2006/ole">
              <p:oleObj spid="_x0000_s125953" name="Equation" r:id="rId6" imgW="1803240" imgH="253800" progId="Equation.DSMT4">
                <p:embed/>
              </p:oleObj>
            </a:graphicData>
          </a:graphic>
        </p:graphicFrame>
        <p:sp>
          <p:nvSpPr>
            <p:cNvPr id="26655" name="Text Box 31"/>
            <p:cNvSpPr txBox="1">
              <a:spLocks noChangeArrowheads="1"/>
            </p:cNvSpPr>
            <p:nvPr/>
          </p:nvSpPr>
          <p:spPr bwMode="auto">
            <a:xfrm>
              <a:off x="2093" y="3162"/>
              <a:ext cx="3658" cy="404"/>
            </a:xfrm>
            <a:prstGeom prst="rect">
              <a:avLst/>
            </a:prstGeom>
            <a:noFill/>
            <a:ln w="9525">
              <a:noFill/>
              <a:miter lim="800000"/>
              <a:headEnd/>
              <a:tailEnd/>
            </a:ln>
            <a:effectLst/>
          </p:spPr>
          <p:txBody>
            <a:bodyPr>
              <a:spAutoFit/>
            </a:bodyPr>
            <a:lstStyle/>
            <a:p>
              <a:pPr>
                <a:buFontTx/>
                <a:buChar char="•"/>
              </a:pPr>
              <a:r>
                <a:rPr lang="fr-FR" sz="1800"/>
                <a:t> La variable floue X appartient à la classe floue A avec un degré de validité </a:t>
              </a:r>
              <a:r>
                <a:rPr lang="fr-FR" sz="1800">
                  <a:sym typeface="Symbol" pitchFamily="18" charset="2"/>
                </a:rPr>
                <a:t>(x</a:t>
              </a:r>
              <a:r>
                <a:rPr lang="fr-FR" sz="1800" baseline="-25000">
                  <a:sym typeface="Symbol" pitchFamily="18" charset="2"/>
                </a:rPr>
                <a:t>0</a:t>
              </a:r>
              <a:r>
                <a:rPr lang="fr-FR" sz="1800">
                  <a:sym typeface="Symbol" pitchFamily="18" charset="2"/>
                </a:rPr>
                <a:t>)</a:t>
              </a:r>
              <a:endParaRPr lang="fr-FR" sz="1800"/>
            </a:p>
          </p:txBody>
        </p:sp>
        <p:sp>
          <p:nvSpPr>
            <p:cNvPr id="26656" name="Text Box 32"/>
            <p:cNvSpPr txBox="1">
              <a:spLocks noChangeArrowheads="1"/>
            </p:cNvSpPr>
            <p:nvPr/>
          </p:nvSpPr>
          <p:spPr bwMode="auto">
            <a:xfrm>
              <a:off x="2093" y="3662"/>
              <a:ext cx="3658" cy="404"/>
            </a:xfrm>
            <a:prstGeom prst="rect">
              <a:avLst/>
            </a:prstGeom>
            <a:noFill/>
            <a:ln w="9525">
              <a:noFill/>
              <a:miter lim="800000"/>
              <a:headEnd/>
              <a:tailEnd/>
            </a:ln>
            <a:effectLst/>
          </p:spPr>
          <p:txBody>
            <a:bodyPr>
              <a:spAutoFit/>
            </a:bodyPr>
            <a:lstStyle/>
            <a:p>
              <a:pPr>
                <a:buFontTx/>
                <a:buChar char="•"/>
              </a:pPr>
              <a:r>
                <a:rPr lang="fr-FR" sz="1800"/>
                <a:t> La variable floue Y appartient à la classe floue B à un degré </a:t>
              </a:r>
              <a:r>
                <a:rPr lang="fr-FR" sz="1800">
                  <a:sym typeface="Symbol" pitchFamily="18" charset="2"/>
                </a:rPr>
                <a:t>qui dépend du degré de validité (x</a:t>
              </a:r>
              <a:r>
                <a:rPr lang="fr-FR" sz="1800" baseline="-25000">
                  <a:sym typeface="Symbol" pitchFamily="18" charset="2"/>
                </a:rPr>
                <a:t>0</a:t>
              </a:r>
              <a:r>
                <a:rPr lang="fr-FR" sz="1800">
                  <a:sym typeface="Symbol" pitchFamily="18" charset="2"/>
                </a:rPr>
                <a:t>) de la prémisse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66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66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numéro de diapositive 5"/>
          <p:cNvSpPr>
            <a:spLocks noGrp="1"/>
          </p:cNvSpPr>
          <p:nvPr>
            <p:ph type="sldNum" sz="quarter" idx="12"/>
          </p:nvPr>
        </p:nvSpPr>
        <p:spPr/>
        <p:txBody>
          <a:bodyPr/>
          <a:lstStyle/>
          <a:p>
            <a:fld id="{98D31895-7143-4B34-8E57-A71F073E6716}" type="slidenum">
              <a:rPr lang="fr-FR"/>
              <a:pPr/>
              <a:t>26</a:t>
            </a:fld>
            <a:endParaRPr lang="fr-FR"/>
          </a:p>
        </p:txBody>
      </p:sp>
      <p:sp>
        <p:nvSpPr>
          <p:cNvPr id="9218" name="Rectangle 2"/>
          <p:cNvSpPr>
            <a:spLocks noGrp="1" noChangeArrowheads="1"/>
          </p:cNvSpPr>
          <p:nvPr>
            <p:ph type="title"/>
          </p:nvPr>
        </p:nvSpPr>
        <p:spPr>
          <a:xfrm>
            <a:off x="685800" y="76200"/>
            <a:ext cx="7772400" cy="457200"/>
          </a:xfrm>
        </p:spPr>
        <p:txBody>
          <a:bodyPr/>
          <a:lstStyle/>
          <a:p>
            <a:r>
              <a:rPr lang="fr-FR" sz="2800" i="1">
                <a:effectLst>
                  <a:outerShdw blurRad="38100" dist="38100" dir="2700000" algn="tl">
                    <a:srgbClr val="C0C0C0"/>
                  </a:outerShdw>
                </a:effectLst>
              </a:rPr>
              <a:t>Principe du raisonnement approximatif</a:t>
            </a:r>
            <a:r>
              <a:rPr lang="fr-FR"/>
              <a:t> </a:t>
            </a:r>
          </a:p>
        </p:txBody>
      </p:sp>
      <p:sp>
        <p:nvSpPr>
          <p:cNvPr id="9220" name="Rectangle 4"/>
          <p:cNvSpPr>
            <a:spLocks noChangeArrowheads="1"/>
          </p:cNvSpPr>
          <p:nvPr/>
        </p:nvSpPr>
        <p:spPr bwMode="auto">
          <a:xfrm>
            <a:off x="0" y="2105025"/>
            <a:ext cx="9144000" cy="0"/>
          </a:xfrm>
          <a:prstGeom prst="rect">
            <a:avLst/>
          </a:prstGeom>
          <a:noFill/>
          <a:ln w="9525">
            <a:noFill/>
            <a:miter lim="800000"/>
            <a:headEnd/>
            <a:tailEnd/>
          </a:ln>
          <a:effectLst/>
        </p:spPr>
        <p:txBody>
          <a:bodyPr>
            <a:spAutoFit/>
          </a:bodyPr>
          <a:lstStyle/>
          <a:p>
            <a:endParaRPr lang="en-US"/>
          </a:p>
        </p:txBody>
      </p:sp>
      <p:sp>
        <p:nvSpPr>
          <p:cNvPr id="9226" name="Rectangle 10"/>
          <p:cNvSpPr>
            <a:spLocks noChangeArrowheads="1"/>
          </p:cNvSpPr>
          <p:nvPr/>
        </p:nvSpPr>
        <p:spPr bwMode="auto">
          <a:xfrm>
            <a:off x="723900" y="1066800"/>
            <a:ext cx="7848600" cy="863600"/>
          </a:xfrm>
          <a:prstGeom prst="rect">
            <a:avLst/>
          </a:prstGeom>
          <a:noFill/>
          <a:ln w="9525">
            <a:solidFill>
              <a:schemeClr val="accent2"/>
            </a:solidFill>
            <a:miter lim="800000"/>
            <a:headEnd/>
            <a:tailEnd/>
          </a:ln>
          <a:effectLst/>
        </p:spPr>
        <p:txBody>
          <a:bodyPr>
            <a:spAutoFit/>
          </a:bodyPr>
          <a:lstStyle/>
          <a:p>
            <a:pPr algn="ctr" eaLnBrk="0" hangingPunct="0">
              <a:spcBef>
                <a:spcPct val="50000"/>
              </a:spcBef>
            </a:pPr>
            <a:r>
              <a:rPr lang="fr-FR" sz="2000" b="1">
                <a:solidFill>
                  <a:schemeClr val="accent2"/>
                </a:solidFill>
              </a:rPr>
              <a:t>Plus la condition sur les entrées est vraie.</a:t>
            </a:r>
            <a:endParaRPr lang="fr-FR" sz="2000">
              <a:solidFill>
                <a:schemeClr val="accent2"/>
              </a:solidFill>
            </a:endParaRPr>
          </a:p>
          <a:p>
            <a:pPr algn="ctr" eaLnBrk="0" hangingPunct="0">
              <a:spcBef>
                <a:spcPct val="50000"/>
              </a:spcBef>
            </a:pPr>
            <a:r>
              <a:rPr lang="fr-FR" sz="2000" b="1">
                <a:solidFill>
                  <a:schemeClr val="accent2"/>
                </a:solidFill>
              </a:rPr>
              <a:t>Plus l'action préconisée pour les sorties doit être respectée</a:t>
            </a:r>
          </a:p>
        </p:txBody>
      </p:sp>
      <p:sp>
        <p:nvSpPr>
          <p:cNvPr id="9227" name="Text Box 11"/>
          <p:cNvSpPr txBox="1">
            <a:spLocks noChangeArrowheads="1"/>
          </p:cNvSpPr>
          <p:nvPr/>
        </p:nvSpPr>
        <p:spPr bwMode="auto">
          <a:xfrm>
            <a:off x="1177925" y="2286000"/>
            <a:ext cx="6786563" cy="457200"/>
          </a:xfrm>
          <a:prstGeom prst="rect">
            <a:avLst/>
          </a:prstGeom>
          <a:noFill/>
          <a:ln w="9525">
            <a:noFill/>
            <a:miter lim="800000"/>
            <a:headEnd/>
            <a:tailEnd/>
          </a:ln>
          <a:effectLst/>
        </p:spPr>
        <p:txBody>
          <a:bodyPr wrap="none">
            <a:spAutoFit/>
          </a:bodyPr>
          <a:lstStyle/>
          <a:p>
            <a:r>
              <a:rPr lang="fr-FR" u="sng"/>
              <a:t>SI</a:t>
            </a:r>
            <a:r>
              <a:rPr lang="fr-FR"/>
              <a:t> </a:t>
            </a:r>
            <a:r>
              <a:rPr lang="fr-FR" i="1"/>
              <a:t>la température est très basse</a:t>
            </a:r>
            <a:r>
              <a:rPr lang="fr-FR"/>
              <a:t> </a:t>
            </a:r>
            <a:r>
              <a:rPr lang="fr-FR" u="sng"/>
              <a:t>ALORS</a:t>
            </a:r>
            <a:r>
              <a:rPr lang="fr-FR"/>
              <a:t> </a:t>
            </a:r>
            <a:r>
              <a:rPr lang="fr-FR" i="1"/>
              <a:t>Chauffer fort</a:t>
            </a:r>
          </a:p>
        </p:txBody>
      </p:sp>
      <p:sp>
        <p:nvSpPr>
          <p:cNvPr id="9242" name="Text Box 26"/>
          <p:cNvSpPr txBox="1">
            <a:spLocks noChangeArrowheads="1"/>
          </p:cNvSpPr>
          <p:nvPr/>
        </p:nvSpPr>
        <p:spPr bwMode="auto">
          <a:xfrm>
            <a:off x="304800" y="4495800"/>
            <a:ext cx="8686800" cy="2222500"/>
          </a:xfrm>
          <a:prstGeom prst="rect">
            <a:avLst/>
          </a:prstGeom>
          <a:noFill/>
          <a:ln w="9525">
            <a:noFill/>
            <a:miter lim="800000"/>
            <a:headEnd/>
            <a:tailEnd/>
          </a:ln>
          <a:effectLst/>
        </p:spPr>
        <p:txBody>
          <a:bodyPr>
            <a:spAutoFit/>
          </a:bodyPr>
          <a:lstStyle/>
          <a:p>
            <a:r>
              <a:rPr lang="fr-FR"/>
              <a:t>Cette appartenance dépend de :</a:t>
            </a:r>
          </a:p>
          <a:p>
            <a:r>
              <a:rPr lang="fr-FR" sz="2000"/>
              <a:t>	</a:t>
            </a:r>
          </a:p>
          <a:p>
            <a:r>
              <a:rPr lang="fr-FR"/>
              <a:t>	1°) La classe floue de sortie considérée.</a:t>
            </a:r>
          </a:p>
          <a:p>
            <a:r>
              <a:rPr lang="fr-FR"/>
              <a:t>	2°) du degré de validité de la prémisse </a:t>
            </a:r>
            <a:r>
              <a:rPr lang="fr-FR">
                <a:sym typeface="Symbol" pitchFamily="18" charset="2"/>
              </a:rPr>
              <a:t></a:t>
            </a:r>
            <a:r>
              <a:rPr lang="fr-FR" sz="1600" baseline="-25000">
                <a:sym typeface="Symbol" pitchFamily="18" charset="2"/>
              </a:rPr>
              <a:t>prémisses</a:t>
            </a:r>
            <a:r>
              <a:rPr lang="fr-FR">
                <a:sym typeface="Symbol" pitchFamily="18" charset="2"/>
              </a:rPr>
              <a:t>(x</a:t>
            </a:r>
            <a:r>
              <a:rPr lang="fr-FR" baseline="-25000">
                <a:sym typeface="Symbol" pitchFamily="18" charset="2"/>
              </a:rPr>
              <a:t>0</a:t>
            </a:r>
            <a:r>
              <a:rPr lang="fr-FR">
                <a:sym typeface="Symbol" pitchFamily="18" charset="2"/>
              </a:rPr>
              <a:t>)</a:t>
            </a:r>
            <a:r>
              <a:rPr lang="fr-FR"/>
              <a:t>.</a:t>
            </a:r>
          </a:p>
          <a:p>
            <a:r>
              <a:rPr lang="fr-FR"/>
              <a:t>	3°) de la méthode d’implication choisie. </a:t>
            </a:r>
          </a:p>
          <a:p>
            <a:endParaRPr lang="fr-FR"/>
          </a:p>
        </p:txBody>
      </p:sp>
      <p:graphicFrame>
        <p:nvGraphicFramePr>
          <p:cNvPr id="9247" name="Object 31"/>
          <p:cNvGraphicFramePr>
            <a:graphicFrameLocks noChangeAspect="1"/>
          </p:cNvGraphicFramePr>
          <p:nvPr/>
        </p:nvGraphicFramePr>
        <p:xfrm>
          <a:off x="400050" y="9525"/>
          <a:ext cx="114300" cy="177800"/>
        </p:xfrm>
        <a:graphic>
          <a:graphicData uri="http://schemas.openxmlformats.org/presentationml/2006/ole">
            <p:oleObj spid="_x0000_s9247" name="Equation" r:id="rId4" imgW="114120" imgH="177480" progId="Equation.DSMT4">
              <p:embed/>
            </p:oleObj>
          </a:graphicData>
        </a:graphic>
      </p:graphicFrame>
      <p:sp>
        <p:nvSpPr>
          <p:cNvPr id="9251" name="Rectangle 35"/>
          <p:cNvSpPr>
            <a:spLocks noChangeArrowheads="1"/>
          </p:cNvSpPr>
          <p:nvPr/>
        </p:nvSpPr>
        <p:spPr bwMode="auto">
          <a:xfrm>
            <a:off x="400050" y="3154363"/>
            <a:ext cx="8458200" cy="822325"/>
          </a:xfrm>
          <a:prstGeom prst="rect">
            <a:avLst/>
          </a:prstGeom>
          <a:noFill/>
          <a:ln w="9525">
            <a:noFill/>
            <a:miter lim="800000"/>
            <a:headEnd/>
            <a:tailEnd/>
          </a:ln>
          <a:effectLst/>
        </p:spPr>
        <p:txBody>
          <a:bodyPr>
            <a:spAutoFit/>
          </a:bodyPr>
          <a:lstStyle/>
          <a:p>
            <a:pPr algn="ctr">
              <a:spcBef>
                <a:spcPct val="50000"/>
              </a:spcBef>
            </a:pPr>
            <a:r>
              <a:rPr lang="fr-FR"/>
              <a:t>	La conclusion d’une règle floue est l’appartenance d’une variable floue de sortie « Chauffer » à une classe floue « fort ».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5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2" grpId="0" autoUpdateAnimBg="0"/>
      <p:bldP spid="9251"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Espace réservé du numéro de diapositive 5"/>
          <p:cNvSpPr>
            <a:spLocks noGrp="1"/>
          </p:cNvSpPr>
          <p:nvPr>
            <p:ph type="sldNum" sz="quarter" idx="12"/>
          </p:nvPr>
        </p:nvSpPr>
        <p:spPr/>
        <p:txBody>
          <a:bodyPr/>
          <a:lstStyle/>
          <a:p>
            <a:fld id="{66593CB0-6AB7-4752-A8C8-19010CDF707E}" type="slidenum">
              <a:rPr lang="fr-FR"/>
              <a:pPr/>
              <a:t>27</a:t>
            </a:fld>
            <a:endParaRPr lang="fr-FR"/>
          </a:p>
        </p:txBody>
      </p:sp>
      <p:sp>
        <p:nvSpPr>
          <p:cNvPr id="52226" name="Rectangle 2"/>
          <p:cNvSpPr>
            <a:spLocks noGrp="1" noChangeArrowheads="1"/>
          </p:cNvSpPr>
          <p:nvPr>
            <p:ph type="title"/>
          </p:nvPr>
        </p:nvSpPr>
        <p:spPr>
          <a:xfrm>
            <a:off x="685800" y="152400"/>
            <a:ext cx="7772400" cy="457200"/>
          </a:xfrm>
        </p:spPr>
        <p:txBody>
          <a:bodyPr/>
          <a:lstStyle/>
          <a:p>
            <a:r>
              <a:rPr lang="fr-FR"/>
              <a:t>Méthodes d’implication</a:t>
            </a:r>
          </a:p>
        </p:txBody>
      </p:sp>
      <p:sp>
        <p:nvSpPr>
          <p:cNvPr id="52228" name="Text Box 4"/>
          <p:cNvSpPr txBox="1">
            <a:spLocks noChangeArrowheads="1"/>
          </p:cNvSpPr>
          <p:nvPr/>
        </p:nvSpPr>
        <p:spPr bwMode="auto">
          <a:xfrm>
            <a:off x="1752600" y="1219200"/>
            <a:ext cx="5491163" cy="457200"/>
          </a:xfrm>
          <a:prstGeom prst="rect">
            <a:avLst/>
          </a:prstGeom>
          <a:noFill/>
          <a:ln w="9525">
            <a:noFill/>
            <a:miter lim="800000"/>
            <a:headEnd/>
            <a:tailEnd/>
          </a:ln>
          <a:effectLst/>
        </p:spPr>
        <p:txBody>
          <a:bodyPr wrap="none">
            <a:spAutoFit/>
          </a:bodyPr>
          <a:lstStyle/>
          <a:p>
            <a:r>
              <a:rPr lang="fr-FR"/>
              <a:t>2 méthodes principales d’implication floue:</a:t>
            </a:r>
          </a:p>
        </p:txBody>
      </p:sp>
      <p:grpSp>
        <p:nvGrpSpPr>
          <p:cNvPr id="52236" name="Group 12"/>
          <p:cNvGrpSpPr>
            <a:grpSpLocks/>
          </p:cNvGrpSpPr>
          <p:nvPr/>
        </p:nvGrpSpPr>
        <p:grpSpPr bwMode="auto">
          <a:xfrm>
            <a:off x="349250" y="4441825"/>
            <a:ext cx="8596313" cy="663575"/>
            <a:chOff x="220" y="2798"/>
            <a:chExt cx="5415" cy="418"/>
          </a:xfrm>
        </p:grpSpPr>
        <p:graphicFrame>
          <p:nvGraphicFramePr>
            <p:cNvPr id="126977" name="Object 1"/>
            <p:cNvGraphicFramePr>
              <a:graphicFrameLocks noChangeAspect="1"/>
            </p:cNvGraphicFramePr>
            <p:nvPr/>
          </p:nvGraphicFramePr>
          <p:xfrm>
            <a:off x="2131" y="2798"/>
            <a:ext cx="3504" cy="418"/>
          </p:xfrm>
          <a:graphic>
            <a:graphicData uri="http://schemas.openxmlformats.org/presentationml/2006/ole">
              <p:oleObj spid="_x0000_s126977" name="Equation" r:id="rId4" imgW="3403440" imgH="406080" progId="Equation.DSMT4">
                <p:embed/>
              </p:oleObj>
            </a:graphicData>
          </a:graphic>
        </p:graphicFrame>
        <p:sp>
          <p:nvSpPr>
            <p:cNvPr id="52231" name="Text Box 7"/>
            <p:cNvSpPr txBox="1">
              <a:spLocks noChangeArrowheads="1"/>
            </p:cNvSpPr>
            <p:nvPr/>
          </p:nvSpPr>
          <p:spPr bwMode="auto">
            <a:xfrm>
              <a:off x="220" y="2798"/>
              <a:ext cx="1911" cy="288"/>
            </a:xfrm>
            <a:prstGeom prst="rect">
              <a:avLst/>
            </a:prstGeom>
            <a:noFill/>
            <a:ln w="9525">
              <a:noFill/>
              <a:miter lim="800000"/>
              <a:headEnd/>
              <a:tailEnd/>
            </a:ln>
            <a:effectLst/>
          </p:spPr>
          <p:txBody>
            <a:bodyPr wrap="none">
              <a:spAutoFit/>
            </a:bodyPr>
            <a:lstStyle/>
            <a:p>
              <a:r>
                <a:rPr lang="fr-FR" u="sng"/>
                <a:t>Méthode de Mamdani :</a:t>
              </a:r>
            </a:p>
          </p:txBody>
        </p:sp>
        <p:sp>
          <p:nvSpPr>
            <p:cNvPr id="52233" name="Rectangle 9"/>
            <p:cNvSpPr>
              <a:spLocks noChangeArrowheads="1"/>
            </p:cNvSpPr>
            <p:nvPr/>
          </p:nvSpPr>
          <p:spPr bwMode="auto">
            <a:xfrm>
              <a:off x="220" y="2798"/>
              <a:ext cx="5415" cy="418"/>
            </a:xfrm>
            <a:prstGeom prst="rect">
              <a:avLst/>
            </a:prstGeom>
            <a:noFill/>
            <a:ln w="12700">
              <a:solidFill>
                <a:srgbClr val="FF3300"/>
              </a:solidFill>
              <a:miter lim="800000"/>
              <a:headEnd/>
              <a:tailEnd/>
            </a:ln>
            <a:effectLst/>
          </p:spPr>
          <p:txBody>
            <a:bodyPr wrap="none" anchor="ctr"/>
            <a:lstStyle/>
            <a:p>
              <a:endParaRPr lang="en-US"/>
            </a:p>
          </p:txBody>
        </p:sp>
      </p:grpSp>
      <p:grpSp>
        <p:nvGrpSpPr>
          <p:cNvPr id="52237" name="Group 13"/>
          <p:cNvGrpSpPr>
            <a:grpSpLocks/>
          </p:cNvGrpSpPr>
          <p:nvPr/>
        </p:nvGrpSpPr>
        <p:grpSpPr bwMode="auto">
          <a:xfrm>
            <a:off x="349250" y="5975350"/>
            <a:ext cx="8596313" cy="577850"/>
            <a:chOff x="220" y="3764"/>
            <a:chExt cx="5415" cy="364"/>
          </a:xfrm>
        </p:grpSpPr>
        <p:graphicFrame>
          <p:nvGraphicFramePr>
            <p:cNvPr id="126976" name="Object 0"/>
            <p:cNvGraphicFramePr>
              <a:graphicFrameLocks noChangeAspect="1"/>
            </p:cNvGraphicFramePr>
            <p:nvPr/>
          </p:nvGraphicFramePr>
          <p:xfrm>
            <a:off x="2131" y="3788"/>
            <a:ext cx="2784" cy="258"/>
          </p:xfrm>
          <a:graphic>
            <a:graphicData uri="http://schemas.openxmlformats.org/presentationml/2006/ole">
              <p:oleObj spid="_x0000_s126976" name="Equation" r:id="rId5" imgW="2882880" imgH="266400" progId="Equation.DSMT4">
                <p:embed/>
              </p:oleObj>
            </a:graphicData>
          </a:graphic>
        </p:graphicFrame>
        <p:sp>
          <p:nvSpPr>
            <p:cNvPr id="52232" name="Text Box 8"/>
            <p:cNvSpPr txBox="1">
              <a:spLocks noChangeArrowheads="1"/>
            </p:cNvSpPr>
            <p:nvPr/>
          </p:nvSpPr>
          <p:spPr bwMode="auto">
            <a:xfrm>
              <a:off x="220" y="3764"/>
              <a:ext cx="1634" cy="288"/>
            </a:xfrm>
            <a:prstGeom prst="rect">
              <a:avLst/>
            </a:prstGeom>
            <a:noFill/>
            <a:ln w="9525">
              <a:noFill/>
              <a:miter lim="800000"/>
              <a:headEnd/>
              <a:tailEnd/>
            </a:ln>
            <a:effectLst/>
          </p:spPr>
          <p:txBody>
            <a:bodyPr wrap="none">
              <a:spAutoFit/>
            </a:bodyPr>
            <a:lstStyle/>
            <a:p>
              <a:r>
                <a:rPr lang="fr-FR" u="sng"/>
                <a:t>Méthode de larsen :</a:t>
              </a:r>
            </a:p>
          </p:txBody>
        </p:sp>
        <p:sp>
          <p:nvSpPr>
            <p:cNvPr id="52234" name="Rectangle 10"/>
            <p:cNvSpPr>
              <a:spLocks noChangeArrowheads="1"/>
            </p:cNvSpPr>
            <p:nvPr/>
          </p:nvSpPr>
          <p:spPr bwMode="auto">
            <a:xfrm>
              <a:off x="220" y="3764"/>
              <a:ext cx="5415" cy="364"/>
            </a:xfrm>
            <a:prstGeom prst="rect">
              <a:avLst/>
            </a:prstGeom>
            <a:noFill/>
            <a:ln w="12700">
              <a:solidFill>
                <a:srgbClr val="FF3300"/>
              </a:solidFill>
              <a:miter lim="800000"/>
              <a:headEnd/>
              <a:tailEnd/>
            </a:ln>
            <a:effectLst/>
          </p:spPr>
          <p:txBody>
            <a:bodyPr wrap="none" anchor="ctr"/>
            <a:lstStyle/>
            <a:p>
              <a:endParaRPr lang="en-US"/>
            </a:p>
          </p:txBody>
        </p:sp>
      </p:grpSp>
      <p:pic>
        <p:nvPicPr>
          <p:cNvPr id="52235" name="Picture 11"/>
          <p:cNvPicPr>
            <a:picLocks noChangeAspect="1" noChangeArrowheads="1"/>
          </p:cNvPicPr>
          <p:nvPr/>
        </p:nvPicPr>
        <p:blipFill>
          <a:blip r:embed="rId6"/>
          <a:srcRect/>
          <a:stretch>
            <a:fillRect/>
          </a:stretch>
        </p:blipFill>
        <p:spPr bwMode="auto">
          <a:xfrm>
            <a:off x="1752600" y="1828800"/>
            <a:ext cx="5075238" cy="2395538"/>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22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522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Espace réservé du numéro de diapositive 5"/>
          <p:cNvSpPr>
            <a:spLocks noGrp="1"/>
          </p:cNvSpPr>
          <p:nvPr>
            <p:ph type="sldNum" sz="quarter" idx="12"/>
          </p:nvPr>
        </p:nvSpPr>
        <p:spPr/>
        <p:txBody>
          <a:bodyPr/>
          <a:lstStyle/>
          <a:p>
            <a:fld id="{4DD5385C-C63C-4882-A37A-AC0445DC2E90}" type="slidenum">
              <a:rPr lang="fr-FR"/>
              <a:pPr/>
              <a:t>28</a:t>
            </a:fld>
            <a:endParaRPr lang="fr-FR"/>
          </a:p>
        </p:txBody>
      </p:sp>
      <p:pic>
        <p:nvPicPr>
          <p:cNvPr id="48141" name="Picture 13"/>
          <p:cNvPicPr>
            <a:picLocks noChangeAspect="1" noChangeArrowheads="1"/>
          </p:cNvPicPr>
          <p:nvPr/>
        </p:nvPicPr>
        <p:blipFill>
          <a:blip r:embed="rId4"/>
          <a:srcRect/>
          <a:stretch>
            <a:fillRect/>
          </a:stretch>
        </p:blipFill>
        <p:spPr bwMode="auto">
          <a:xfrm>
            <a:off x="9525" y="2590800"/>
            <a:ext cx="4606925" cy="3022600"/>
          </a:xfrm>
          <a:prstGeom prst="rect">
            <a:avLst/>
          </a:prstGeom>
          <a:noFill/>
          <a:ln w="9525">
            <a:noFill/>
            <a:miter lim="800000"/>
            <a:headEnd/>
            <a:tailEnd/>
          </a:ln>
          <a:effectLst/>
        </p:spPr>
      </p:pic>
      <p:pic>
        <p:nvPicPr>
          <p:cNvPr id="48146" name="Picture 18"/>
          <p:cNvPicPr>
            <a:picLocks noChangeAspect="1" noChangeArrowheads="1"/>
          </p:cNvPicPr>
          <p:nvPr/>
        </p:nvPicPr>
        <p:blipFill>
          <a:blip r:embed="rId5"/>
          <a:srcRect/>
          <a:stretch>
            <a:fillRect/>
          </a:stretch>
        </p:blipFill>
        <p:spPr bwMode="auto">
          <a:xfrm>
            <a:off x="4314825" y="2590800"/>
            <a:ext cx="4606925" cy="3022600"/>
          </a:xfrm>
          <a:prstGeom prst="rect">
            <a:avLst/>
          </a:prstGeom>
          <a:noFill/>
          <a:ln w="9525">
            <a:noFill/>
            <a:miter lim="800000"/>
            <a:headEnd/>
            <a:tailEnd/>
          </a:ln>
          <a:effectLst/>
        </p:spPr>
      </p:pic>
      <p:pic>
        <p:nvPicPr>
          <p:cNvPr id="48147" name="Picture 19"/>
          <p:cNvPicPr>
            <a:picLocks noChangeAspect="1" noChangeArrowheads="1"/>
          </p:cNvPicPr>
          <p:nvPr/>
        </p:nvPicPr>
        <p:blipFill>
          <a:blip r:embed="rId6"/>
          <a:srcRect/>
          <a:stretch>
            <a:fillRect/>
          </a:stretch>
        </p:blipFill>
        <p:spPr bwMode="auto">
          <a:xfrm>
            <a:off x="4314825" y="2590800"/>
            <a:ext cx="4606925" cy="3022600"/>
          </a:xfrm>
          <a:prstGeom prst="rect">
            <a:avLst/>
          </a:prstGeom>
          <a:noFill/>
          <a:ln w="9525">
            <a:noFill/>
            <a:miter lim="800000"/>
            <a:headEnd/>
            <a:tailEnd/>
          </a:ln>
          <a:effectLst/>
        </p:spPr>
      </p:pic>
      <p:pic>
        <p:nvPicPr>
          <p:cNvPr id="48148" name="Picture 20"/>
          <p:cNvPicPr>
            <a:picLocks noChangeAspect="1" noChangeArrowheads="1"/>
          </p:cNvPicPr>
          <p:nvPr/>
        </p:nvPicPr>
        <p:blipFill>
          <a:blip r:embed="rId7"/>
          <a:srcRect/>
          <a:stretch>
            <a:fillRect/>
          </a:stretch>
        </p:blipFill>
        <p:spPr bwMode="auto">
          <a:xfrm>
            <a:off x="4314825" y="2590800"/>
            <a:ext cx="4606925" cy="3022600"/>
          </a:xfrm>
          <a:prstGeom prst="rect">
            <a:avLst/>
          </a:prstGeom>
          <a:noFill/>
          <a:ln w="9525">
            <a:noFill/>
            <a:miter lim="800000"/>
            <a:headEnd/>
            <a:tailEnd/>
          </a:ln>
          <a:effectLst/>
        </p:spPr>
      </p:pic>
      <p:graphicFrame>
        <p:nvGraphicFramePr>
          <p:cNvPr id="128000" name="Object 1024"/>
          <p:cNvGraphicFramePr>
            <a:graphicFrameLocks noChangeAspect="1"/>
          </p:cNvGraphicFramePr>
          <p:nvPr/>
        </p:nvGraphicFramePr>
        <p:xfrm>
          <a:off x="4775200" y="2122488"/>
          <a:ext cx="3924300" cy="468312"/>
        </p:xfrm>
        <a:graphic>
          <a:graphicData uri="http://schemas.openxmlformats.org/presentationml/2006/ole">
            <p:oleObj spid="_x0000_s128000" name="Equation" r:id="rId8" imgW="3403440" imgH="406080" progId="Equation.DSMT4">
              <p:embed/>
            </p:oleObj>
          </a:graphicData>
        </a:graphic>
      </p:graphicFrame>
      <p:pic>
        <p:nvPicPr>
          <p:cNvPr id="48142" name="Picture 14"/>
          <p:cNvPicPr>
            <a:picLocks noChangeAspect="1" noChangeArrowheads="1"/>
          </p:cNvPicPr>
          <p:nvPr/>
        </p:nvPicPr>
        <p:blipFill>
          <a:blip r:embed="rId9"/>
          <a:srcRect/>
          <a:stretch>
            <a:fillRect/>
          </a:stretch>
        </p:blipFill>
        <p:spPr bwMode="auto">
          <a:xfrm>
            <a:off x="9525" y="2590800"/>
            <a:ext cx="4606925" cy="3022600"/>
          </a:xfrm>
          <a:prstGeom prst="rect">
            <a:avLst/>
          </a:prstGeom>
          <a:noFill/>
          <a:ln w="9525">
            <a:noFill/>
            <a:miter lim="800000"/>
            <a:headEnd/>
            <a:tailEnd/>
          </a:ln>
          <a:effectLst/>
        </p:spPr>
      </p:pic>
      <p:sp>
        <p:nvSpPr>
          <p:cNvPr id="48130" name="Rectangle 2"/>
          <p:cNvSpPr>
            <a:spLocks noGrp="1" noChangeArrowheads="1"/>
          </p:cNvSpPr>
          <p:nvPr>
            <p:ph type="title"/>
          </p:nvPr>
        </p:nvSpPr>
        <p:spPr>
          <a:xfrm>
            <a:off x="685800" y="152400"/>
            <a:ext cx="7772400" cy="457200"/>
          </a:xfrm>
        </p:spPr>
        <p:txBody>
          <a:bodyPr/>
          <a:lstStyle/>
          <a:p>
            <a:r>
              <a:rPr lang="fr-FR" sz="2800"/>
              <a:t>Exemple (Mamdani)</a:t>
            </a:r>
            <a:r>
              <a:rPr lang="fr-FR"/>
              <a:t> </a:t>
            </a:r>
          </a:p>
        </p:txBody>
      </p:sp>
      <p:sp>
        <p:nvSpPr>
          <p:cNvPr id="48131" name="Rectangle 3"/>
          <p:cNvSpPr>
            <a:spLocks noChangeArrowheads="1"/>
          </p:cNvSpPr>
          <p:nvPr/>
        </p:nvSpPr>
        <p:spPr bwMode="auto">
          <a:xfrm>
            <a:off x="0" y="2105025"/>
            <a:ext cx="9144000" cy="0"/>
          </a:xfrm>
          <a:prstGeom prst="rect">
            <a:avLst/>
          </a:prstGeom>
          <a:noFill/>
          <a:ln w="9525">
            <a:noFill/>
            <a:miter lim="800000"/>
            <a:headEnd/>
            <a:tailEnd/>
          </a:ln>
          <a:effectLst/>
        </p:spPr>
        <p:txBody>
          <a:bodyPr>
            <a:spAutoFit/>
          </a:bodyPr>
          <a:lstStyle/>
          <a:p>
            <a:endParaRPr lang="en-US"/>
          </a:p>
        </p:txBody>
      </p:sp>
      <p:sp>
        <p:nvSpPr>
          <p:cNvPr id="48132" name="Rectangle 4"/>
          <p:cNvSpPr>
            <a:spLocks noChangeArrowheads="1"/>
          </p:cNvSpPr>
          <p:nvPr/>
        </p:nvSpPr>
        <p:spPr bwMode="auto">
          <a:xfrm>
            <a:off x="723900" y="838200"/>
            <a:ext cx="7848600" cy="712788"/>
          </a:xfrm>
          <a:prstGeom prst="rect">
            <a:avLst/>
          </a:prstGeom>
          <a:noFill/>
          <a:ln w="9525">
            <a:solidFill>
              <a:schemeClr val="accent2"/>
            </a:solidFill>
            <a:miter lim="800000"/>
            <a:headEnd/>
            <a:tailEnd/>
          </a:ln>
          <a:effectLst/>
        </p:spPr>
        <p:txBody>
          <a:bodyPr>
            <a:spAutoFit/>
          </a:bodyPr>
          <a:lstStyle/>
          <a:p>
            <a:pPr algn="ctr" eaLnBrk="0" hangingPunct="0">
              <a:spcBef>
                <a:spcPct val="50000"/>
              </a:spcBef>
            </a:pPr>
            <a:r>
              <a:rPr lang="fr-FR" sz="1600" b="1">
                <a:solidFill>
                  <a:schemeClr val="accent2"/>
                </a:solidFill>
              </a:rPr>
              <a:t>Plus la condition sur les entrées est vraie.</a:t>
            </a:r>
            <a:endParaRPr lang="fr-FR" sz="1600">
              <a:solidFill>
                <a:schemeClr val="accent2"/>
              </a:solidFill>
            </a:endParaRPr>
          </a:p>
          <a:p>
            <a:pPr algn="ctr" eaLnBrk="0" hangingPunct="0">
              <a:spcBef>
                <a:spcPct val="50000"/>
              </a:spcBef>
            </a:pPr>
            <a:r>
              <a:rPr lang="fr-FR" sz="1600" b="1">
                <a:solidFill>
                  <a:schemeClr val="accent2"/>
                </a:solidFill>
              </a:rPr>
              <a:t>Plus l'action préconisée pour les sorties doit être respectée</a:t>
            </a:r>
          </a:p>
        </p:txBody>
      </p:sp>
      <p:sp>
        <p:nvSpPr>
          <p:cNvPr id="48133" name="Text Box 5"/>
          <p:cNvSpPr txBox="1">
            <a:spLocks noChangeArrowheads="1"/>
          </p:cNvSpPr>
          <p:nvPr/>
        </p:nvSpPr>
        <p:spPr bwMode="auto">
          <a:xfrm>
            <a:off x="752475" y="1647825"/>
            <a:ext cx="7656513" cy="457200"/>
          </a:xfrm>
          <a:prstGeom prst="rect">
            <a:avLst/>
          </a:prstGeom>
          <a:noFill/>
          <a:ln w="9525">
            <a:noFill/>
            <a:miter lim="800000"/>
            <a:headEnd/>
            <a:tailEnd/>
          </a:ln>
          <a:effectLst/>
        </p:spPr>
        <p:txBody>
          <a:bodyPr wrap="none">
            <a:spAutoFit/>
          </a:bodyPr>
          <a:lstStyle/>
          <a:p>
            <a:r>
              <a:rPr lang="fr-FR"/>
              <a:t>Règle: </a:t>
            </a:r>
            <a:r>
              <a:rPr lang="fr-FR" u="sng"/>
              <a:t>SI</a:t>
            </a:r>
            <a:r>
              <a:rPr lang="fr-FR"/>
              <a:t> </a:t>
            </a:r>
            <a:r>
              <a:rPr lang="fr-FR" i="1"/>
              <a:t>la température est très basse</a:t>
            </a:r>
            <a:r>
              <a:rPr lang="fr-FR"/>
              <a:t> </a:t>
            </a:r>
            <a:r>
              <a:rPr lang="fr-FR" u="sng"/>
              <a:t>ALORS</a:t>
            </a:r>
            <a:r>
              <a:rPr lang="fr-FR"/>
              <a:t> </a:t>
            </a:r>
            <a:r>
              <a:rPr lang="fr-FR" i="1"/>
              <a:t>Chauffer fort</a:t>
            </a:r>
          </a:p>
        </p:txBody>
      </p:sp>
      <p:sp>
        <p:nvSpPr>
          <p:cNvPr id="48144" name="Line 16"/>
          <p:cNvSpPr>
            <a:spLocks noChangeShapeType="1"/>
          </p:cNvSpPr>
          <p:nvPr/>
        </p:nvSpPr>
        <p:spPr bwMode="auto">
          <a:xfrm flipV="1">
            <a:off x="2444750" y="3632200"/>
            <a:ext cx="0" cy="1447800"/>
          </a:xfrm>
          <a:prstGeom prst="line">
            <a:avLst/>
          </a:prstGeom>
          <a:noFill/>
          <a:ln w="38100">
            <a:solidFill>
              <a:srgbClr val="FF3300"/>
            </a:solidFill>
            <a:round/>
            <a:headEnd/>
            <a:tailEnd type="triangle" w="med" len="med"/>
          </a:ln>
          <a:effectLst/>
        </p:spPr>
        <p:txBody>
          <a:bodyPr/>
          <a:lstStyle/>
          <a:p>
            <a:endParaRPr lang="en-US"/>
          </a:p>
        </p:txBody>
      </p:sp>
      <p:sp>
        <p:nvSpPr>
          <p:cNvPr id="48152" name="Line 24"/>
          <p:cNvSpPr>
            <a:spLocks noChangeShapeType="1"/>
          </p:cNvSpPr>
          <p:nvPr/>
        </p:nvSpPr>
        <p:spPr bwMode="auto">
          <a:xfrm>
            <a:off x="7702550" y="4318000"/>
            <a:ext cx="0" cy="762000"/>
          </a:xfrm>
          <a:prstGeom prst="line">
            <a:avLst/>
          </a:prstGeom>
          <a:noFill/>
          <a:ln w="38100">
            <a:solidFill>
              <a:schemeClr val="accent2"/>
            </a:solidFill>
            <a:round/>
            <a:headEnd/>
            <a:tailEnd type="triangle" w="med" len="med"/>
          </a:ln>
          <a:effectLst/>
        </p:spPr>
        <p:txBody>
          <a:bodyPr/>
          <a:lstStyle/>
          <a:p>
            <a:endParaRPr lang="en-US"/>
          </a:p>
        </p:txBody>
      </p:sp>
      <p:sp>
        <p:nvSpPr>
          <p:cNvPr id="48153" name="Text Box 25"/>
          <p:cNvSpPr txBox="1">
            <a:spLocks noChangeArrowheads="1"/>
          </p:cNvSpPr>
          <p:nvPr/>
        </p:nvSpPr>
        <p:spPr bwMode="auto">
          <a:xfrm>
            <a:off x="7702550" y="4622800"/>
            <a:ext cx="996950" cy="457200"/>
          </a:xfrm>
          <a:prstGeom prst="rect">
            <a:avLst/>
          </a:prstGeom>
          <a:noFill/>
          <a:ln w="9525">
            <a:noFill/>
            <a:miter lim="800000"/>
            <a:headEnd/>
            <a:tailEnd/>
          </a:ln>
          <a:effectLst/>
        </p:spPr>
        <p:txBody>
          <a:bodyPr wrap="none">
            <a:spAutoFit/>
          </a:bodyPr>
          <a:lstStyle/>
          <a:p>
            <a:r>
              <a:rPr lang="fr-FR"/>
              <a:t>12KW</a:t>
            </a:r>
          </a:p>
        </p:txBody>
      </p:sp>
      <p:sp>
        <p:nvSpPr>
          <p:cNvPr id="48155" name="Text Box 27"/>
          <p:cNvSpPr txBox="1">
            <a:spLocks noChangeArrowheads="1"/>
          </p:cNvSpPr>
          <p:nvPr/>
        </p:nvSpPr>
        <p:spPr bwMode="auto">
          <a:xfrm>
            <a:off x="60325" y="6289675"/>
            <a:ext cx="8861425" cy="457200"/>
          </a:xfrm>
          <a:prstGeom prst="rect">
            <a:avLst/>
          </a:prstGeom>
          <a:noFill/>
          <a:ln w="9525">
            <a:noFill/>
            <a:miter lim="800000"/>
            <a:headEnd/>
            <a:tailEnd/>
          </a:ln>
          <a:effectLst/>
        </p:spPr>
        <p:txBody>
          <a:bodyPr wrap="none">
            <a:spAutoFit/>
          </a:bodyPr>
          <a:lstStyle/>
          <a:p>
            <a:pPr algn="ctr"/>
            <a:r>
              <a:rPr lang="fr-FR"/>
              <a:t>Selon la règle considérée, si T=3°C alors Puissance de chauffe =12KW</a:t>
            </a:r>
          </a:p>
        </p:txBody>
      </p:sp>
      <p:sp>
        <p:nvSpPr>
          <p:cNvPr id="48158" name="Rectangle 30"/>
          <p:cNvSpPr>
            <a:spLocks noChangeArrowheads="1"/>
          </p:cNvSpPr>
          <p:nvPr/>
        </p:nvSpPr>
        <p:spPr bwMode="auto">
          <a:xfrm>
            <a:off x="2038350" y="5429250"/>
            <a:ext cx="811213" cy="366713"/>
          </a:xfrm>
          <a:prstGeom prst="rect">
            <a:avLst/>
          </a:prstGeom>
          <a:noFill/>
          <a:ln w="9525">
            <a:noFill/>
            <a:miter lim="800000"/>
            <a:headEnd/>
            <a:tailEnd/>
          </a:ln>
          <a:effectLst/>
        </p:spPr>
        <p:txBody>
          <a:bodyPr wrap="none">
            <a:spAutoFit/>
          </a:bodyPr>
          <a:lstStyle/>
          <a:p>
            <a:r>
              <a:rPr lang="fr-FR" sz="1800"/>
              <a:t>T=3°C</a:t>
            </a:r>
          </a:p>
        </p:txBody>
      </p:sp>
      <p:sp>
        <p:nvSpPr>
          <p:cNvPr id="48145" name="Line 17"/>
          <p:cNvSpPr>
            <a:spLocks noChangeShapeType="1"/>
          </p:cNvSpPr>
          <p:nvPr/>
        </p:nvSpPr>
        <p:spPr bwMode="auto">
          <a:xfrm>
            <a:off x="2500313" y="3619500"/>
            <a:ext cx="4592637" cy="0"/>
          </a:xfrm>
          <a:prstGeom prst="line">
            <a:avLst/>
          </a:prstGeom>
          <a:noFill/>
          <a:ln w="38100">
            <a:solidFill>
              <a:srgbClr val="FF3300"/>
            </a:solidFill>
            <a:round/>
            <a:headEnd/>
            <a:tailEnd type="triangle" w="med" len="med"/>
          </a:ln>
          <a:effectLst/>
        </p:spPr>
        <p:txBody>
          <a:bodyP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81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481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48144"/>
                                        </p:tgtEl>
                                        <p:attrNameLst>
                                          <p:attrName>style.visibility</p:attrName>
                                        </p:attrNameLst>
                                      </p:cBhvr>
                                      <p:to>
                                        <p:strVal val="visible"/>
                                      </p:to>
                                    </p:set>
                                    <p:anim calcmode="lin" valueType="num">
                                      <p:cBhvr>
                                        <p:cTn id="15" dur="500" fill="hold"/>
                                        <p:tgtEl>
                                          <p:spTgt spid="48144"/>
                                        </p:tgtEl>
                                        <p:attrNameLst>
                                          <p:attrName>ppt_x</p:attrName>
                                        </p:attrNameLst>
                                      </p:cBhvr>
                                      <p:tavLst>
                                        <p:tav tm="0">
                                          <p:val>
                                            <p:strVal val="#ppt_x"/>
                                          </p:val>
                                        </p:tav>
                                        <p:tav tm="100000">
                                          <p:val>
                                            <p:strVal val="#ppt_x"/>
                                          </p:val>
                                        </p:tav>
                                      </p:tavLst>
                                    </p:anim>
                                    <p:anim calcmode="lin" valueType="num">
                                      <p:cBhvr>
                                        <p:cTn id="16" dur="500" fill="hold"/>
                                        <p:tgtEl>
                                          <p:spTgt spid="48144"/>
                                        </p:tgtEl>
                                        <p:attrNameLst>
                                          <p:attrName>ppt_y</p:attrName>
                                        </p:attrNameLst>
                                      </p:cBhvr>
                                      <p:tavLst>
                                        <p:tav tm="0">
                                          <p:val>
                                            <p:strVal val="#ppt_y+#ppt_h/2"/>
                                          </p:val>
                                        </p:tav>
                                        <p:tav tm="100000">
                                          <p:val>
                                            <p:strVal val="#ppt_y"/>
                                          </p:val>
                                        </p:tav>
                                      </p:tavLst>
                                    </p:anim>
                                    <p:anim calcmode="lin" valueType="num">
                                      <p:cBhvr>
                                        <p:cTn id="17" dur="500" fill="hold"/>
                                        <p:tgtEl>
                                          <p:spTgt spid="48144"/>
                                        </p:tgtEl>
                                        <p:attrNameLst>
                                          <p:attrName>ppt_w</p:attrName>
                                        </p:attrNameLst>
                                      </p:cBhvr>
                                      <p:tavLst>
                                        <p:tav tm="0">
                                          <p:val>
                                            <p:strVal val="#ppt_w"/>
                                          </p:val>
                                        </p:tav>
                                        <p:tav tm="100000">
                                          <p:val>
                                            <p:strVal val="#ppt_w"/>
                                          </p:val>
                                        </p:tav>
                                      </p:tavLst>
                                    </p:anim>
                                    <p:anim calcmode="lin" valueType="num">
                                      <p:cBhvr>
                                        <p:cTn id="18" dur="500" fill="hold"/>
                                        <p:tgtEl>
                                          <p:spTgt spid="48144"/>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grpId="0" nodeType="clickEffect">
                                  <p:stCondLst>
                                    <p:cond delay="0"/>
                                  </p:stCondLst>
                                  <p:childTnLst>
                                    <p:set>
                                      <p:cBhvr>
                                        <p:cTn id="22" dur="1" fill="hold">
                                          <p:stCondLst>
                                            <p:cond delay="0"/>
                                          </p:stCondLst>
                                        </p:cTn>
                                        <p:tgtEl>
                                          <p:spTgt spid="48145"/>
                                        </p:tgtEl>
                                        <p:attrNameLst>
                                          <p:attrName>style.visibility</p:attrName>
                                        </p:attrNameLst>
                                      </p:cBhvr>
                                      <p:to>
                                        <p:strVal val="visible"/>
                                      </p:to>
                                    </p:set>
                                    <p:anim calcmode="lin" valueType="num">
                                      <p:cBhvr>
                                        <p:cTn id="23" dur="500" fill="hold"/>
                                        <p:tgtEl>
                                          <p:spTgt spid="48145"/>
                                        </p:tgtEl>
                                        <p:attrNameLst>
                                          <p:attrName>ppt_x</p:attrName>
                                        </p:attrNameLst>
                                      </p:cBhvr>
                                      <p:tavLst>
                                        <p:tav tm="0">
                                          <p:val>
                                            <p:strVal val="#ppt_x-#ppt_w/2"/>
                                          </p:val>
                                        </p:tav>
                                        <p:tav tm="100000">
                                          <p:val>
                                            <p:strVal val="#ppt_x"/>
                                          </p:val>
                                        </p:tav>
                                      </p:tavLst>
                                    </p:anim>
                                    <p:anim calcmode="lin" valueType="num">
                                      <p:cBhvr>
                                        <p:cTn id="24" dur="500" fill="hold"/>
                                        <p:tgtEl>
                                          <p:spTgt spid="48145"/>
                                        </p:tgtEl>
                                        <p:attrNameLst>
                                          <p:attrName>ppt_y</p:attrName>
                                        </p:attrNameLst>
                                      </p:cBhvr>
                                      <p:tavLst>
                                        <p:tav tm="0">
                                          <p:val>
                                            <p:strVal val="#ppt_y"/>
                                          </p:val>
                                        </p:tav>
                                        <p:tav tm="100000">
                                          <p:val>
                                            <p:strVal val="#ppt_y"/>
                                          </p:val>
                                        </p:tav>
                                      </p:tavLst>
                                    </p:anim>
                                    <p:anim calcmode="lin" valueType="num">
                                      <p:cBhvr>
                                        <p:cTn id="25" dur="500" fill="hold"/>
                                        <p:tgtEl>
                                          <p:spTgt spid="48145"/>
                                        </p:tgtEl>
                                        <p:attrNameLst>
                                          <p:attrName>ppt_w</p:attrName>
                                        </p:attrNameLst>
                                      </p:cBhvr>
                                      <p:tavLst>
                                        <p:tav tm="0">
                                          <p:val>
                                            <p:fltVal val="0"/>
                                          </p:val>
                                        </p:tav>
                                        <p:tav tm="100000">
                                          <p:val>
                                            <p:strVal val="#ppt_w"/>
                                          </p:val>
                                        </p:tav>
                                      </p:tavLst>
                                    </p:anim>
                                    <p:anim calcmode="lin" valueType="num">
                                      <p:cBhvr>
                                        <p:cTn id="26" dur="500" fill="hold"/>
                                        <p:tgtEl>
                                          <p:spTgt spid="4814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499"/>
                                          </p:stCondLst>
                                        </p:cTn>
                                        <p:tgtEl>
                                          <p:spTgt spid="12800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499"/>
                                          </p:stCondLst>
                                        </p:cTn>
                                        <p:tgtEl>
                                          <p:spTgt spid="4814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4814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7" presetClass="entr" presetSubtype="1" fill="hold" grpId="0" nodeType="clickEffect">
                                  <p:stCondLst>
                                    <p:cond delay="0"/>
                                  </p:stCondLst>
                                  <p:childTnLst>
                                    <p:set>
                                      <p:cBhvr>
                                        <p:cTn id="42" dur="1" fill="hold">
                                          <p:stCondLst>
                                            <p:cond delay="0"/>
                                          </p:stCondLst>
                                        </p:cTn>
                                        <p:tgtEl>
                                          <p:spTgt spid="48152"/>
                                        </p:tgtEl>
                                        <p:attrNameLst>
                                          <p:attrName>style.visibility</p:attrName>
                                        </p:attrNameLst>
                                      </p:cBhvr>
                                      <p:to>
                                        <p:strVal val="visible"/>
                                      </p:to>
                                    </p:set>
                                    <p:anim calcmode="lin" valueType="num">
                                      <p:cBhvr>
                                        <p:cTn id="43" dur="500" fill="hold"/>
                                        <p:tgtEl>
                                          <p:spTgt spid="48152"/>
                                        </p:tgtEl>
                                        <p:attrNameLst>
                                          <p:attrName>ppt_x</p:attrName>
                                        </p:attrNameLst>
                                      </p:cBhvr>
                                      <p:tavLst>
                                        <p:tav tm="0">
                                          <p:val>
                                            <p:strVal val="#ppt_x"/>
                                          </p:val>
                                        </p:tav>
                                        <p:tav tm="100000">
                                          <p:val>
                                            <p:strVal val="#ppt_x"/>
                                          </p:val>
                                        </p:tav>
                                      </p:tavLst>
                                    </p:anim>
                                    <p:anim calcmode="lin" valueType="num">
                                      <p:cBhvr>
                                        <p:cTn id="44" dur="500" fill="hold"/>
                                        <p:tgtEl>
                                          <p:spTgt spid="48152"/>
                                        </p:tgtEl>
                                        <p:attrNameLst>
                                          <p:attrName>ppt_y</p:attrName>
                                        </p:attrNameLst>
                                      </p:cBhvr>
                                      <p:tavLst>
                                        <p:tav tm="0">
                                          <p:val>
                                            <p:strVal val="#ppt_y-#ppt_h/2"/>
                                          </p:val>
                                        </p:tav>
                                        <p:tav tm="100000">
                                          <p:val>
                                            <p:strVal val="#ppt_y"/>
                                          </p:val>
                                        </p:tav>
                                      </p:tavLst>
                                    </p:anim>
                                    <p:anim calcmode="lin" valueType="num">
                                      <p:cBhvr>
                                        <p:cTn id="45" dur="500" fill="hold"/>
                                        <p:tgtEl>
                                          <p:spTgt spid="48152"/>
                                        </p:tgtEl>
                                        <p:attrNameLst>
                                          <p:attrName>ppt_w</p:attrName>
                                        </p:attrNameLst>
                                      </p:cBhvr>
                                      <p:tavLst>
                                        <p:tav tm="0">
                                          <p:val>
                                            <p:strVal val="#ppt_w"/>
                                          </p:val>
                                        </p:tav>
                                        <p:tav tm="100000">
                                          <p:val>
                                            <p:strVal val="#ppt_w"/>
                                          </p:val>
                                        </p:tav>
                                      </p:tavLst>
                                    </p:anim>
                                    <p:anim calcmode="lin" valueType="num">
                                      <p:cBhvr>
                                        <p:cTn id="46" dur="500" fill="hold"/>
                                        <p:tgtEl>
                                          <p:spTgt spid="48152"/>
                                        </p:tgtEl>
                                        <p:attrNameLst>
                                          <p:attrName>ppt_h</p:attrName>
                                        </p:attrNameLst>
                                      </p:cBhvr>
                                      <p:tavLst>
                                        <p:tav tm="0">
                                          <p:val>
                                            <p:fltVal val="0"/>
                                          </p:val>
                                        </p:tav>
                                        <p:tav tm="100000">
                                          <p:val>
                                            <p:strVal val="#ppt_h"/>
                                          </p:val>
                                        </p:tav>
                                      </p:tavLst>
                                    </p:anim>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499"/>
                                          </p:stCondLst>
                                        </p:cTn>
                                        <p:tgtEl>
                                          <p:spTgt spid="481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481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44" grpId="0" animBg="1"/>
      <p:bldP spid="48152" grpId="0" animBg="1"/>
      <p:bldP spid="48153" grpId="0" autoUpdateAnimBg="0"/>
      <p:bldP spid="48155" grpId="0" autoUpdateAnimBg="0"/>
      <p:bldP spid="48158" grpId="0" autoUpdateAnimBg="0"/>
      <p:bldP spid="48145"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numéro de diapositive 5"/>
          <p:cNvSpPr>
            <a:spLocks noGrp="1"/>
          </p:cNvSpPr>
          <p:nvPr>
            <p:ph type="sldNum" sz="quarter" idx="12"/>
          </p:nvPr>
        </p:nvSpPr>
        <p:spPr/>
        <p:txBody>
          <a:bodyPr/>
          <a:lstStyle/>
          <a:p>
            <a:fld id="{0EE5FB08-7FBE-447F-90E4-B9EC73199336}" type="slidenum">
              <a:rPr lang="fr-FR"/>
              <a:pPr/>
              <a:t>29</a:t>
            </a:fld>
            <a:endParaRPr lang="fr-FR"/>
          </a:p>
        </p:txBody>
      </p:sp>
      <p:sp>
        <p:nvSpPr>
          <p:cNvPr id="50178" name="Rectangle 2"/>
          <p:cNvSpPr>
            <a:spLocks noGrp="1" noChangeArrowheads="1"/>
          </p:cNvSpPr>
          <p:nvPr>
            <p:ph type="title"/>
          </p:nvPr>
        </p:nvSpPr>
        <p:spPr>
          <a:xfrm>
            <a:off x="685800" y="114300"/>
            <a:ext cx="7772400" cy="228600"/>
          </a:xfrm>
        </p:spPr>
        <p:txBody>
          <a:bodyPr/>
          <a:lstStyle/>
          <a:p>
            <a:r>
              <a:rPr lang="fr-FR"/>
              <a:t>Activation des règles</a:t>
            </a:r>
          </a:p>
        </p:txBody>
      </p:sp>
      <p:graphicFrame>
        <p:nvGraphicFramePr>
          <p:cNvPr id="129024" name="Object 0"/>
          <p:cNvGraphicFramePr>
            <a:graphicFrameLocks noChangeAspect="1"/>
          </p:cNvGraphicFramePr>
          <p:nvPr/>
        </p:nvGraphicFramePr>
        <p:xfrm>
          <a:off x="455613" y="1503363"/>
          <a:ext cx="7050087" cy="1635125"/>
        </p:xfrm>
        <a:graphic>
          <a:graphicData uri="http://schemas.openxmlformats.org/presentationml/2006/ole">
            <p:oleObj spid="_x0000_s129024" name="Equation" r:id="rId4" imgW="4165560" imgH="965160" progId="Equation.DSMT4">
              <p:embed/>
            </p:oleObj>
          </a:graphicData>
        </a:graphic>
      </p:graphicFrame>
      <p:sp>
        <p:nvSpPr>
          <p:cNvPr id="50181" name="Text Box 5"/>
          <p:cNvSpPr txBox="1">
            <a:spLocks noChangeArrowheads="1"/>
          </p:cNvSpPr>
          <p:nvPr/>
        </p:nvSpPr>
        <p:spPr bwMode="auto">
          <a:xfrm>
            <a:off x="228600" y="3656013"/>
            <a:ext cx="8763000" cy="366712"/>
          </a:xfrm>
          <a:prstGeom prst="rect">
            <a:avLst/>
          </a:prstGeom>
          <a:noFill/>
          <a:ln w="9525">
            <a:noFill/>
            <a:miter lim="800000"/>
            <a:headEnd/>
            <a:tailEnd/>
          </a:ln>
          <a:effectLst/>
        </p:spPr>
        <p:txBody>
          <a:bodyPr>
            <a:spAutoFit/>
          </a:bodyPr>
          <a:lstStyle/>
          <a:p>
            <a:pPr>
              <a:buFontTx/>
              <a:buChar char="•"/>
            </a:pPr>
            <a:r>
              <a:rPr lang="fr-FR" sz="1800"/>
              <a:t> Une règle est activée dès qu’elle a une prémisse ayant une valeur de vérité non nulle.</a:t>
            </a:r>
          </a:p>
        </p:txBody>
      </p:sp>
      <p:sp>
        <p:nvSpPr>
          <p:cNvPr id="50182" name="Text Box 6"/>
          <p:cNvSpPr txBox="1">
            <a:spLocks noChangeArrowheads="1"/>
          </p:cNvSpPr>
          <p:nvPr/>
        </p:nvSpPr>
        <p:spPr bwMode="auto">
          <a:xfrm>
            <a:off x="228600" y="4511675"/>
            <a:ext cx="8372475" cy="641350"/>
          </a:xfrm>
          <a:prstGeom prst="rect">
            <a:avLst/>
          </a:prstGeom>
          <a:noFill/>
          <a:ln w="9525">
            <a:noFill/>
            <a:miter lim="800000"/>
            <a:headEnd/>
            <a:tailEnd/>
          </a:ln>
          <a:effectLst/>
        </p:spPr>
        <p:txBody>
          <a:bodyPr>
            <a:spAutoFit/>
          </a:bodyPr>
          <a:lstStyle/>
          <a:p>
            <a:pPr>
              <a:buFontTx/>
              <a:buChar char="•"/>
            </a:pPr>
            <a:r>
              <a:rPr lang="fr-FR" sz="1800"/>
              <a:t> Plusieurs règles peuvent être activées simultanément et préconiser des actions avec différents degrés de validités; ces actions peuvent être contradictoires.</a:t>
            </a:r>
          </a:p>
        </p:txBody>
      </p:sp>
      <p:sp>
        <p:nvSpPr>
          <p:cNvPr id="50183" name="Text Box 7"/>
          <p:cNvSpPr txBox="1">
            <a:spLocks noChangeArrowheads="1"/>
          </p:cNvSpPr>
          <p:nvPr/>
        </p:nvSpPr>
        <p:spPr bwMode="auto">
          <a:xfrm>
            <a:off x="449263" y="5680075"/>
            <a:ext cx="8008937" cy="822325"/>
          </a:xfrm>
          <a:prstGeom prst="rect">
            <a:avLst/>
          </a:prstGeom>
          <a:noFill/>
          <a:ln w="9525">
            <a:noFill/>
            <a:miter lim="800000"/>
            <a:headEnd/>
            <a:tailEnd/>
          </a:ln>
          <a:effectLst/>
        </p:spPr>
        <p:txBody>
          <a:bodyPr wrap="none">
            <a:spAutoFit/>
          </a:bodyPr>
          <a:lstStyle/>
          <a:p>
            <a:pPr>
              <a:buFont typeface="Symbol" pitchFamily="18" charset="2"/>
              <a:buChar char="Þ"/>
            </a:pPr>
            <a:r>
              <a:rPr lang="fr-FR">
                <a:sym typeface="Symbol" pitchFamily="18" charset="2"/>
              </a:rPr>
              <a:t>Il convient d’agréger les règles pour fournir une appartenance</a:t>
            </a:r>
          </a:p>
          <a:p>
            <a:pPr>
              <a:buFont typeface="Symbol" pitchFamily="18" charset="2"/>
              <a:buNone/>
            </a:pPr>
            <a:r>
              <a:rPr lang="fr-FR"/>
              <a:t>de la variable floue de  sortie à une classe floue consolidée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01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018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018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autoUpdateAnimBg="0"/>
      <p:bldP spid="50182" grpId="0" autoUpdateAnimBg="0"/>
      <p:bldP spid="5018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Espace réservé du numéro de diapositive 5"/>
          <p:cNvSpPr>
            <a:spLocks noGrp="1"/>
          </p:cNvSpPr>
          <p:nvPr>
            <p:ph type="sldNum" sz="quarter" idx="12"/>
          </p:nvPr>
        </p:nvSpPr>
        <p:spPr/>
        <p:txBody>
          <a:bodyPr/>
          <a:lstStyle/>
          <a:p>
            <a:fld id="{955F76D7-084A-47A5-B673-2604CE5DFA3C}" type="slidenum">
              <a:rPr lang="fr-FR"/>
              <a:pPr/>
              <a:t>3</a:t>
            </a:fld>
            <a:endParaRPr lang="fr-FR"/>
          </a:p>
        </p:txBody>
      </p:sp>
      <p:sp>
        <p:nvSpPr>
          <p:cNvPr id="4098" name="Rectangle 2"/>
          <p:cNvSpPr>
            <a:spLocks noGrp="1" noChangeArrowheads="1"/>
          </p:cNvSpPr>
          <p:nvPr>
            <p:ph type="title"/>
          </p:nvPr>
        </p:nvSpPr>
        <p:spPr>
          <a:xfrm>
            <a:off x="685800" y="38100"/>
            <a:ext cx="7772400" cy="533400"/>
          </a:xfrm>
        </p:spPr>
        <p:txBody>
          <a:bodyPr/>
          <a:lstStyle/>
          <a:p>
            <a:r>
              <a:rPr lang="fr-FR" sz="3600"/>
              <a:t>Nous faisons de la logique floue….</a:t>
            </a:r>
          </a:p>
        </p:txBody>
      </p:sp>
      <p:sp>
        <p:nvSpPr>
          <p:cNvPr id="4106" name="Text Box 10"/>
          <p:cNvSpPr txBox="1">
            <a:spLocks noChangeArrowheads="1"/>
          </p:cNvSpPr>
          <p:nvPr/>
        </p:nvSpPr>
        <p:spPr bwMode="auto">
          <a:xfrm>
            <a:off x="304800" y="1054100"/>
            <a:ext cx="3336925" cy="457200"/>
          </a:xfrm>
          <a:prstGeom prst="rect">
            <a:avLst/>
          </a:prstGeom>
          <a:noFill/>
          <a:ln w="9525">
            <a:noFill/>
            <a:miter lim="800000"/>
            <a:headEnd/>
            <a:tailEnd/>
          </a:ln>
          <a:effectLst/>
        </p:spPr>
        <p:txBody>
          <a:bodyPr wrap="none">
            <a:spAutoFit/>
          </a:bodyPr>
          <a:lstStyle/>
          <a:p>
            <a:r>
              <a:rPr lang="fr-FR" u="sng"/>
              <a:t>Exemple de règles floues:</a:t>
            </a:r>
          </a:p>
        </p:txBody>
      </p:sp>
      <p:sp>
        <p:nvSpPr>
          <p:cNvPr id="4107" name="Text Box 11"/>
          <p:cNvSpPr txBox="1">
            <a:spLocks noChangeArrowheads="1"/>
          </p:cNvSpPr>
          <p:nvPr/>
        </p:nvSpPr>
        <p:spPr bwMode="auto">
          <a:xfrm>
            <a:off x="152400" y="1511300"/>
            <a:ext cx="8991600" cy="381000"/>
          </a:xfrm>
          <a:prstGeom prst="rect">
            <a:avLst/>
          </a:prstGeom>
          <a:noFill/>
          <a:ln w="9525">
            <a:noFill/>
            <a:miter lim="800000"/>
            <a:headEnd/>
            <a:tailEnd/>
          </a:ln>
          <a:effectLst/>
        </p:spPr>
        <p:txBody>
          <a:bodyPr>
            <a:spAutoFit/>
          </a:bodyPr>
          <a:lstStyle/>
          <a:p>
            <a:r>
              <a:rPr lang="fr-FR" sz="1900"/>
              <a:t>Règles de conduite automobile à l’approche d’un carrefour contrôlé par des feux tricolores.</a:t>
            </a:r>
          </a:p>
        </p:txBody>
      </p:sp>
      <p:sp>
        <p:nvSpPr>
          <p:cNvPr id="4108" name="Rectangle 12"/>
          <p:cNvSpPr>
            <a:spLocks noChangeArrowheads="1"/>
          </p:cNvSpPr>
          <p:nvPr/>
        </p:nvSpPr>
        <p:spPr bwMode="auto">
          <a:xfrm>
            <a:off x="1144588" y="1054100"/>
            <a:ext cx="9144000" cy="0"/>
          </a:xfrm>
          <a:prstGeom prst="rect">
            <a:avLst/>
          </a:prstGeom>
          <a:noFill/>
          <a:ln w="9525">
            <a:noFill/>
            <a:miter lim="800000"/>
            <a:headEnd/>
            <a:tailEnd/>
          </a:ln>
          <a:effectLst/>
        </p:spPr>
        <p:txBody>
          <a:bodyPr>
            <a:spAutoFit/>
          </a:bodyPr>
          <a:lstStyle/>
          <a:p>
            <a:endParaRPr lang="en-US"/>
          </a:p>
        </p:txBody>
      </p:sp>
      <p:grpSp>
        <p:nvGrpSpPr>
          <p:cNvPr id="4159" name="Group 63"/>
          <p:cNvGrpSpPr>
            <a:grpSpLocks/>
          </p:cNvGrpSpPr>
          <p:nvPr/>
        </p:nvGrpSpPr>
        <p:grpSpPr bwMode="auto">
          <a:xfrm>
            <a:off x="261938" y="2514600"/>
            <a:ext cx="8534400" cy="2895600"/>
            <a:chOff x="-22" y="-22"/>
            <a:chExt cx="4362" cy="3036"/>
          </a:xfrm>
        </p:grpSpPr>
        <p:grpSp>
          <p:nvGrpSpPr>
            <p:cNvPr id="4157" name="Group 61"/>
            <p:cNvGrpSpPr>
              <a:grpSpLocks/>
            </p:cNvGrpSpPr>
            <p:nvPr/>
          </p:nvGrpSpPr>
          <p:grpSpPr bwMode="auto">
            <a:xfrm>
              <a:off x="0" y="0"/>
              <a:ext cx="4318" cy="2992"/>
              <a:chOff x="0" y="0"/>
              <a:chExt cx="4318" cy="2992"/>
            </a:xfrm>
          </p:grpSpPr>
          <p:grpSp>
            <p:nvGrpSpPr>
              <p:cNvPr id="4126" name="Group 30"/>
              <p:cNvGrpSpPr>
                <a:grpSpLocks/>
              </p:cNvGrpSpPr>
              <p:nvPr/>
            </p:nvGrpSpPr>
            <p:grpSpPr bwMode="auto">
              <a:xfrm>
                <a:off x="0" y="0"/>
                <a:ext cx="880" cy="748"/>
                <a:chOff x="0" y="0"/>
                <a:chExt cx="880" cy="748"/>
              </a:xfrm>
            </p:grpSpPr>
            <p:sp>
              <p:nvSpPr>
                <p:cNvPr id="4109" name="Rectangle 13"/>
                <p:cNvSpPr>
                  <a:spLocks noChangeArrowheads="1"/>
                </p:cNvSpPr>
                <p:nvPr/>
              </p:nvSpPr>
              <p:spPr bwMode="auto">
                <a:xfrm>
                  <a:off x="0" y="0"/>
                  <a:ext cx="880" cy="748"/>
                </a:xfrm>
                <a:prstGeom prst="rect">
                  <a:avLst/>
                </a:prstGeom>
                <a:noFill/>
                <a:ln w="9525">
                  <a:noFill/>
                  <a:miter lim="800000"/>
                  <a:headEnd/>
                  <a:tailEnd/>
                </a:ln>
                <a:effectLst/>
              </p:spPr>
              <p:txBody>
                <a:bodyPr anchor="ctr"/>
                <a:lstStyle/>
                <a:p>
                  <a:r>
                    <a:rPr lang="fr-FR" sz="1600" b="1"/>
                    <a:t>si le feu est rouge...</a:t>
                  </a:r>
                  <a:endParaRPr lang="fr-FR" sz="1600"/>
                </a:p>
              </p:txBody>
            </p:sp>
            <p:sp>
              <p:nvSpPr>
                <p:cNvPr id="4125" name="Rectangle 29"/>
                <p:cNvSpPr>
                  <a:spLocks noChangeArrowheads="1"/>
                </p:cNvSpPr>
                <p:nvPr/>
              </p:nvSpPr>
              <p:spPr bwMode="auto">
                <a:xfrm>
                  <a:off x="0" y="0"/>
                  <a:ext cx="880" cy="748"/>
                </a:xfrm>
                <a:prstGeom prst="rect">
                  <a:avLst/>
                </a:prstGeom>
                <a:noFill/>
                <a:ln w="7">
                  <a:solidFill>
                    <a:srgbClr val="A0A0A0"/>
                  </a:solidFill>
                  <a:miter lim="800000"/>
                  <a:headEnd/>
                  <a:tailEnd/>
                </a:ln>
                <a:effectLst/>
              </p:spPr>
              <p:txBody>
                <a:bodyPr/>
                <a:lstStyle/>
                <a:p>
                  <a:endParaRPr lang="en-US"/>
                </a:p>
              </p:txBody>
            </p:sp>
          </p:grpSp>
          <p:grpSp>
            <p:nvGrpSpPr>
              <p:cNvPr id="4128" name="Group 32"/>
              <p:cNvGrpSpPr>
                <a:grpSpLocks/>
              </p:cNvGrpSpPr>
              <p:nvPr/>
            </p:nvGrpSpPr>
            <p:grpSpPr bwMode="auto">
              <a:xfrm>
                <a:off x="880" y="0"/>
                <a:ext cx="1187" cy="748"/>
                <a:chOff x="880" y="0"/>
                <a:chExt cx="1187" cy="748"/>
              </a:xfrm>
            </p:grpSpPr>
            <p:sp>
              <p:nvSpPr>
                <p:cNvPr id="4110" name="Rectangle 14"/>
                <p:cNvSpPr>
                  <a:spLocks noChangeArrowheads="1"/>
                </p:cNvSpPr>
                <p:nvPr/>
              </p:nvSpPr>
              <p:spPr bwMode="auto">
                <a:xfrm>
                  <a:off x="880" y="0"/>
                  <a:ext cx="1187" cy="748"/>
                </a:xfrm>
                <a:prstGeom prst="rect">
                  <a:avLst/>
                </a:prstGeom>
                <a:noFill/>
                <a:ln w="9525">
                  <a:noFill/>
                  <a:miter lim="800000"/>
                  <a:headEnd/>
                  <a:tailEnd/>
                </a:ln>
                <a:effectLst/>
              </p:spPr>
              <p:txBody>
                <a:bodyPr anchor="ctr"/>
                <a:lstStyle/>
                <a:p>
                  <a:r>
                    <a:rPr lang="fr-FR" sz="1600" b="1"/>
                    <a:t>si ma vitesse est élevée ...</a:t>
                  </a:r>
                </a:p>
              </p:txBody>
            </p:sp>
            <p:sp>
              <p:nvSpPr>
                <p:cNvPr id="4127" name="Rectangle 31"/>
                <p:cNvSpPr>
                  <a:spLocks noChangeArrowheads="1"/>
                </p:cNvSpPr>
                <p:nvPr/>
              </p:nvSpPr>
              <p:spPr bwMode="auto">
                <a:xfrm>
                  <a:off x="880" y="0"/>
                  <a:ext cx="1187" cy="748"/>
                </a:xfrm>
                <a:prstGeom prst="rect">
                  <a:avLst/>
                </a:prstGeom>
                <a:noFill/>
                <a:ln w="7">
                  <a:solidFill>
                    <a:srgbClr val="A0A0A0"/>
                  </a:solidFill>
                  <a:miter lim="800000"/>
                  <a:headEnd/>
                  <a:tailEnd/>
                </a:ln>
                <a:effectLst/>
              </p:spPr>
              <p:txBody>
                <a:bodyPr/>
                <a:lstStyle/>
                <a:p>
                  <a:endParaRPr lang="en-US"/>
                </a:p>
              </p:txBody>
            </p:sp>
          </p:grpSp>
          <p:grpSp>
            <p:nvGrpSpPr>
              <p:cNvPr id="4130" name="Group 34"/>
              <p:cNvGrpSpPr>
                <a:grpSpLocks/>
              </p:cNvGrpSpPr>
              <p:nvPr/>
            </p:nvGrpSpPr>
            <p:grpSpPr bwMode="auto">
              <a:xfrm>
                <a:off x="2067" y="0"/>
                <a:ext cx="1003" cy="748"/>
                <a:chOff x="2067" y="0"/>
                <a:chExt cx="1003" cy="748"/>
              </a:xfrm>
            </p:grpSpPr>
            <p:sp>
              <p:nvSpPr>
                <p:cNvPr id="4111" name="Rectangle 15"/>
                <p:cNvSpPr>
                  <a:spLocks noChangeArrowheads="1"/>
                </p:cNvSpPr>
                <p:nvPr/>
              </p:nvSpPr>
              <p:spPr bwMode="auto">
                <a:xfrm>
                  <a:off x="2067" y="0"/>
                  <a:ext cx="1003" cy="748"/>
                </a:xfrm>
                <a:prstGeom prst="rect">
                  <a:avLst/>
                </a:prstGeom>
                <a:noFill/>
                <a:ln w="9525">
                  <a:noFill/>
                  <a:miter lim="800000"/>
                  <a:headEnd/>
                  <a:tailEnd/>
                </a:ln>
                <a:effectLst/>
              </p:spPr>
              <p:txBody>
                <a:bodyPr anchor="ctr"/>
                <a:lstStyle/>
                <a:p>
                  <a:r>
                    <a:rPr lang="fr-FR" sz="1600" b="1"/>
                    <a:t>et si le feu est proche ...</a:t>
                  </a:r>
                  <a:endParaRPr lang="fr-FR" sz="1600"/>
                </a:p>
              </p:txBody>
            </p:sp>
            <p:sp>
              <p:nvSpPr>
                <p:cNvPr id="4129" name="Rectangle 33"/>
                <p:cNvSpPr>
                  <a:spLocks noChangeArrowheads="1"/>
                </p:cNvSpPr>
                <p:nvPr/>
              </p:nvSpPr>
              <p:spPr bwMode="auto">
                <a:xfrm>
                  <a:off x="2067" y="0"/>
                  <a:ext cx="1003" cy="748"/>
                </a:xfrm>
                <a:prstGeom prst="rect">
                  <a:avLst/>
                </a:prstGeom>
                <a:noFill/>
                <a:ln w="7">
                  <a:solidFill>
                    <a:srgbClr val="A0A0A0"/>
                  </a:solidFill>
                  <a:miter lim="800000"/>
                  <a:headEnd/>
                  <a:tailEnd/>
                </a:ln>
                <a:effectLst/>
              </p:spPr>
              <p:txBody>
                <a:bodyPr/>
                <a:lstStyle/>
                <a:p>
                  <a:endParaRPr lang="en-US"/>
                </a:p>
              </p:txBody>
            </p:sp>
          </p:grpSp>
          <p:grpSp>
            <p:nvGrpSpPr>
              <p:cNvPr id="4132" name="Group 36"/>
              <p:cNvGrpSpPr>
                <a:grpSpLocks/>
              </p:cNvGrpSpPr>
              <p:nvPr/>
            </p:nvGrpSpPr>
            <p:grpSpPr bwMode="auto">
              <a:xfrm>
                <a:off x="3070" y="0"/>
                <a:ext cx="1248" cy="748"/>
                <a:chOff x="3070" y="0"/>
                <a:chExt cx="1248" cy="748"/>
              </a:xfrm>
            </p:grpSpPr>
            <p:sp>
              <p:nvSpPr>
                <p:cNvPr id="4112" name="Rectangle 16"/>
                <p:cNvSpPr>
                  <a:spLocks noChangeArrowheads="1"/>
                </p:cNvSpPr>
                <p:nvPr/>
              </p:nvSpPr>
              <p:spPr bwMode="auto">
                <a:xfrm>
                  <a:off x="3070" y="0"/>
                  <a:ext cx="1248" cy="748"/>
                </a:xfrm>
                <a:prstGeom prst="rect">
                  <a:avLst/>
                </a:prstGeom>
                <a:noFill/>
                <a:ln w="9525">
                  <a:noFill/>
                  <a:miter lim="800000"/>
                  <a:headEnd/>
                  <a:tailEnd/>
                </a:ln>
                <a:effectLst/>
              </p:spPr>
              <p:txBody>
                <a:bodyPr anchor="ctr"/>
                <a:lstStyle/>
                <a:p>
                  <a:r>
                    <a:rPr lang="fr-FR" sz="1600" b="1"/>
                    <a:t>alors je freine fort.</a:t>
                  </a:r>
                </a:p>
              </p:txBody>
            </p:sp>
            <p:sp>
              <p:nvSpPr>
                <p:cNvPr id="4131" name="Rectangle 35"/>
                <p:cNvSpPr>
                  <a:spLocks noChangeArrowheads="1"/>
                </p:cNvSpPr>
                <p:nvPr/>
              </p:nvSpPr>
              <p:spPr bwMode="auto">
                <a:xfrm>
                  <a:off x="3070" y="0"/>
                  <a:ext cx="1248" cy="748"/>
                </a:xfrm>
                <a:prstGeom prst="rect">
                  <a:avLst/>
                </a:prstGeom>
                <a:noFill/>
                <a:ln w="7">
                  <a:solidFill>
                    <a:srgbClr val="A0A0A0"/>
                  </a:solidFill>
                  <a:miter lim="800000"/>
                  <a:headEnd/>
                  <a:tailEnd/>
                </a:ln>
                <a:effectLst/>
              </p:spPr>
              <p:txBody>
                <a:bodyPr/>
                <a:lstStyle/>
                <a:p>
                  <a:endParaRPr lang="en-US"/>
                </a:p>
              </p:txBody>
            </p:sp>
          </p:grpSp>
          <p:grpSp>
            <p:nvGrpSpPr>
              <p:cNvPr id="4134" name="Group 38"/>
              <p:cNvGrpSpPr>
                <a:grpSpLocks/>
              </p:cNvGrpSpPr>
              <p:nvPr/>
            </p:nvGrpSpPr>
            <p:grpSpPr bwMode="auto">
              <a:xfrm>
                <a:off x="0" y="748"/>
                <a:ext cx="880" cy="748"/>
                <a:chOff x="0" y="748"/>
                <a:chExt cx="880" cy="748"/>
              </a:xfrm>
            </p:grpSpPr>
            <p:sp>
              <p:nvSpPr>
                <p:cNvPr id="4113" name="Rectangle 17"/>
                <p:cNvSpPr>
                  <a:spLocks noChangeArrowheads="1"/>
                </p:cNvSpPr>
                <p:nvPr/>
              </p:nvSpPr>
              <p:spPr bwMode="auto">
                <a:xfrm>
                  <a:off x="0" y="748"/>
                  <a:ext cx="880" cy="748"/>
                </a:xfrm>
                <a:prstGeom prst="rect">
                  <a:avLst/>
                </a:prstGeom>
                <a:noFill/>
                <a:ln w="9525">
                  <a:noFill/>
                  <a:miter lim="800000"/>
                  <a:headEnd/>
                  <a:tailEnd/>
                </a:ln>
                <a:effectLst/>
              </p:spPr>
              <p:txBody>
                <a:bodyPr anchor="ctr"/>
                <a:lstStyle/>
                <a:p>
                  <a:r>
                    <a:rPr lang="fr-FR" sz="1600" b="1"/>
                    <a:t>si le feu est rouge...</a:t>
                  </a:r>
                </a:p>
              </p:txBody>
            </p:sp>
            <p:sp>
              <p:nvSpPr>
                <p:cNvPr id="4133" name="Rectangle 37"/>
                <p:cNvSpPr>
                  <a:spLocks noChangeArrowheads="1"/>
                </p:cNvSpPr>
                <p:nvPr/>
              </p:nvSpPr>
              <p:spPr bwMode="auto">
                <a:xfrm>
                  <a:off x="0" y="748"/>
                  <a:ext cx="880" cy="748"/>
                </a:xfrm>
                <a:prstGeom prst="rect">
                  <a:avLst/>
                </a:prstGeom>
                <a:noFill/>
                <a:ln w="7">
                  <a:solidFill>
                    <a:srgbClr val="A0A0A0"/>
                  </a:solidFill>
                  <a:miter lim="800000"/>
                  <a:headEnd/>
                  <a:tailEnd/>
                </a:ln>
                <a:effectLst/>
              </p:spPr>
              <p:txBody>
                <a:bodyPr/>
                <a:lstStyle/>
                <a:p>
                  <a:endParaRPr lang="en-US"/>
                </a:p>
              </p:txBody>
            </p:sp>
          </p:grpSp>
          <p:grpSp>
            <p:nvGrpSpPr>
              <p:cNvPr id="4136" name="Group 40"/>
              <p:cNvGrpSpPr>
                <a:grpSpLocks/>
              </p:cNvGrpSpPr>
              <p:nvPr/>
            </p:nvGrpSpPr>
            <p:grpSpPr bwMode="auto">
              <a:xfrm>
                <a:off x="880" y="748"/>
                <a:ext cx="1187" cy="748"/>
                <a:chOff x="880" y="748"/>
                <a:chExt cx="1187" cy="748"/>
              </a:xfrm>
            </p:grpSpPr>
            <p:sp>
              <p:nvSpPr>
                <p:cNvPr id="4114" name="Rectangle 18"/>
                <p:cNvSpPr>
                  <a:spLocks noChangeArrowheads="1"/>
                </p:cNvSpPr>
                <p:nvPr/>
              </p:nvSpPr>
              <p:spPr bwMode="auto">
                <a:xfrm>
                  <a:off x="880" y="748"/>
                  <a:ext cx="1187" cy="748"/>
                </a:xfrm>
                <a:prstGeom prst="rect">
                  <a:avLst/>
                </a:prstGeom>
                <a:noFill/>
                <a:ln w="9525">
                  <a:noFill/>
                  <a:miter lim="800000"/>
                  <a:headEnd/>
                  <a:tailEnd/>
                </a:ln>
                <a:effectLst/>
              </p:spPr>
              <p:txBody>
                <a:bodyPr anchor="ctr"/>
                <a:lstStyle/>
                <a:p>
                  <a:r>
                    <a:rPr lang="fr-FR" sz="1600" b="1"/>
                    <a:t>si ma vitesse est faible ...</a:t>
                  </a:r>
                  <a:endParaRPr lang="fr-FR" sz="1600"/>
                </a:p>
              </p:txBody>
            </p:sp>
            <p:sp>
              <p:nvSpPr>
                <p:cNvPr id="4135" name="Rectangle 39"/>
                <p:cNvSpPr>
                  <a:spLocks noChangeArrowheads="1"/>
                </p:cNvSpPr>
                <p:nvPr/>
              </p:nvSpPr>
              <p:spPr bwMode="auto">
                <a:xfrm>
                  <a:off x="880" y="748"/>
                  <a:ext cx="1187" cy="748"/>
                </a:xfrm>
                <a:prstGeom prst="rect">
                  <a:avLst/>
                </a:prstGeom>
                <a:noFill/>
                <a:ln w="7">
                  <a:solidFill>
                    <a:srgbClr val="A0A0A0"/>
                  </a:solidFill>
                  <a:miter lim="800000"/>
                  <a:headEnd/>
                  <a:tailEnd/>
                </a:ln>
                <a:effectLst/>
              </p:spPr>
              <p:txBody>
                <a:bodyPr/>
                <a:lstStyle/>
                <a:p>
                  <a:endParaRPr lang="en-US"/>
                </a:p>
              </p:txBody>
            </p:sp>
          </p:grpSp>
          <p:grpSp>
            <p:nvGrpSpPr>
              <p:cNvPr id="4138" name="Group 42"/>
              <p:cNvGrpSpPr>
                <a:grpSpLocks/>
              </p:cNvGrpSpPr>
              <p:nvPr/>
            </p:nvGrpSpPr>
            <p:grpSpPr bwMode="auto">
              <a:xfrm>
                <a:off x="2067" y="748"/>
                <a:ext cx="1003" cy="748"/>
                <a:chOff x="2067" y="748"/>
                <a:chExt cx="1003" cy="748"/>
              </a:xfrm>
            </p:grpSpPr>
            <p:sp>
              <p:nvSpPr>
                <p:cNvPr id="4115" name="Rectangle 19"/>
                <p:cNvSpPr>
                  <a:spLocks noChangeArrowheads="1"/>
                </p:cNvSpPr>
                <p:nvPr/>
              </p:nvSpPr>
              <p:spPr bwMode="auto">
                <a:xfrm>
                  <a:off x="2067" y="748"/>
                  <a:ext cx="1003" cy="748"/>
                </a:xfrm>
                <a:prstGeom prst="rect">
                  <a:avLst/>
                </a:prstGeom>
                <a:noFill/>
                <a:ln w="9525">
                  <a:noFill/>
                  <a:miter lim="800000"/>
                  <a:headEnd/>
                  <a:tailEnd/>
                </a:ln>
                <a:effectLst/>
              </p:spPr>
              <p:txBody>
                <a:bodyPr anchor="ctr"/>
                <a:lstStyle/>
                <a:p>
                  <a:r>
                    <a:rPr lang="fr-FR" sz="1600" b="1"/>
                    <a:t>et si le feu est loin ...</a:t>
                  </a:r>
                  <a:endParaRPr lang="fr-FR" sz="1600"/>
                </a:p>
              </p:txBody>
            </p:sp>
            <p:sp>
              <p:nvSpPr>
                <p:cNvPr id="4137" name="Rectangle 41"/>
                <p:cNvSpPr>
                  <a:spLocks noChangeArrowheads="1"/>
                </p:cNvSpPr>
                <p:nvPr/>
              </p:nvSpPr>
              <p:spPr bwMode="auto">
                <a:xfrm>
                  <a:off x="2067" y="748"/>
                  <a:ext cx="1003" cy="748"/>
                </a:xfrm>
                <a:prstGeom prst="rect">
                  <a:avLst/>
                </a:prstGeom>
                <a:noFill/>
                <a:ln w="7">
                  <a:solidFill>
                    <a:srgbClr val="A0A0A0"/>
                  </a:solidFill>
                  <a:miter lim="800000"/>
                  <a:headEnd/>
                  <a:tailEnd/>
                </a:ln>
                <a:effectLst/>
              </p:spPr>
              <p:txBody>
                <a:bodyPr/>
                <a:lstStyle/>
                <a:p>
                  <a:endParaRPr lang="en-US"/>
                </a:p>
              </p:txBody>
            </p:sp>
          </p:grpSp>
          <p:grpSp>
            <p:nvGrpSpPr>
              <p:cNvPr id="4140" name="Group 44"/>
              <p:cNvGrpSpPr>
                <a:grpSpLocks/>
              </p:cNvGrpSpPr>
              <p:nvPr/>
            </p:nvGrpSpPr>
            <p:grpSpPr bwMode="auto">
              <a:xfrm>
                <a:off x="3070" y="748"/>
                <a:ext cx="1248" cy="748"/>
                <a:chOff x="3070" y="748"/>
                <a:chExt cx="1248" cy="748"/>
              </a:xfrm>
            </p:grpSpPr>
            <p:sp>
              <p:nvSpPr>
                <p:cNvPr id="4116" name="Rectangle 20"/>
                <p:cNvSpPr>
                  <a:spLocks noChangeArrowheads="1"/>
                </p:cNvSpPr>
                <p:nvPr/>
              </p:nvSpPr>
              <p:spPr bwMode="auto">
                <a:xfrm>
                  <a:off x="3070" y="748"/>
                  <a:ext cx="1248" cy="748"/>
                </a:xfrm>
                <a:prstGeom prst="rect">
                  <a:avLst/>
                </a:prstGeom>
                <a:noFill/>
                <a:ln w="9525">
                  <a:noFill/>
                  <a:miter lim="800000"/>
                  <a:headEnd/>
                  <a:tailEnd/>
                </a:ln>
                <a:effectLst/>
              </p:spPr>
              <p:txBody>
                <a:bodyPr anchor="ctr"/>
                <a:lstStyle/>
                <a:p>
                  <a:r>
                    <a:rPr lang="fr-FR" sz="1600" b="1"/>
                    <a:t>alors je maintiens ma vitesse.</a:t>
                  </a:r>
                </a:p>
              </p:txBody>
            </p:sp>
            <p:sp>
              <p:nvSpPr>
                <p:cNvPr id="4139" name="Rectangle 43"/>
                <p:cNvSpPr>
                  <a:spLocks noChangeArrowheads="1"/>
                </p:cNvSpPr>
                <p:nvPr/>
              </p:nvSpPr>
              <p:spPr bwMode="auto">
                <a:xfrm>
                  <a:off x="3070" y="748"/>
                  <a:ext cx="1248" cy="748"/>
                </a:xfrm>
                <a:prstGeom prst="rect">
                  <a:avLst/>
                </a:prstGeom>
                <a:noFill/>
                <a:ln w="7">
                  <a:solidFill>
                    <a:srgbClr val="A0A0A0"/>
                  </a:solidFill>
                  <a:miter lim="800000"/>
                  <a:headEnd/>
                  <a:tailEnd/>
                </a:ln>
                <a:effectLst/>
              </p:spPr>
              <p:txBody>
                <a:bodyPr/>
                <a:lstStyle/>
                <a:p>
                  <a:endParaRPr lang="en-US"/>
                </a:p>
              </p:txBody>
            </p:sp>
          </p:grpSp>
          <p:grpSp>
            <p:nvGrpSpPr>
              <p:cNvPr id="4142" name="Group 46"/>
              <p:cNvGrpSpPr>
                <a:grpSpLocks/>
              </p:cNvGrpSpPr>
              <p:nvPr/>
            </p:nvGrpSpPr>
            <p:grpSpPr bwMode="auto">
              <a:xfrm>
                <a:off x="0" y="1496"/>
                <a:ext cx="880" cy="748"/>
                <a:chOff x="0" y="1496"/>
                <a:chExt cx="880" cy="748"/>
              </a:xfrm>
            </p:grpSpPr>
            <p:sp>
              <p:nvSpPr>
                <p:cNvPr id="4117" name="Rectangle 21"/>
                <p:cNvSpPr>
                  <a:spLocks noChangeArrowheads="1"/>
                </p:cNvSpPr>
                <p:nvPr/>
              </p:nvSpPr>
              <p:spPr bwMode="auto">
                <a:xfrm>
                  <a:off x="0" y="1496"/>
                  <a:ext cx="880" cy="748"/>
                </a:xfrm>
                <a:prstGeom prst="rect">
                  <a:avLst/>
                </a:prstGeom>
                <a:noFill/>
                <a:ln w="9525">
                  <a:noFill/>
                  <a:miter lim="800000"/>
                  <a:headEnd/>
                  <a:tailEnd/>
                </a:ln>
                <a:effectLst/>
              </p:spPr>
              <p:txBody>
                <a:bodyPr anchor="ctr"/>
                <a:lstStyle/>
                <a:p>
                  <a:r>
                    <a:rPr lang="fr-FR" sz="1600" b="1"/>
                    <a:t>si le feu est orange...</a:t>
                  </a:r>
                  <a:endParaRPr lang="fr-FR" sz="1600"/>
                </a:p>
              </p:txBody>
            </p:sp>
            <p:sp>
              <p:nvSpPr>
                <p:cNvPr id="4141" name="Rectangle 45"/>
                <p:cNvSpPr>
                  <a:spLocks noChangeArrowheads="1"/>
                </p:cNvSpPr>
                <p:nvPr/>
              </p:nvSpPr>
              <p:spPr bwMode="auto">
                <a:xfrm>
                  <a:off x="0" y="1496"/>
                  <a:ext cx="880" cy="748"/>
                </a:xfrm>
                <a:prstGeom prst="rect">
                  <a:avLst/>
                </a:prstGeom>
                <a:noFill/>
                <a:ln w="7">
                  <a:solidFill>
                    <a:srgbClr val="A0A0A0"/>
                  </a:solidFill>
                  <a:miter lim="800000"/>
                  <a:headEnd/>
                  <a:tailEnd/>
                </a:ln>
                <a:effectLst/>
              </p:spPr>
              <p:txBody>
                <a:bodyPr/>
                <a:lstStyle/>
                <a:p>
                  <a:endParaRPr lang="en-US"/>
                </a:p>
              </p:txBody>
            </p:sp>
          </p:grpSp>
          <p:grpSp>
            <p:nvGrpSpPr>
              <p:cNvPr id="4144" name="Group 48"/>
              <p:cNvGrpSpPr>
                <a:grpSpLocks/>
              </p:cNvGrpSpPr>
              <p:nvPr/>
            </p:nvGrpSpPr>
            <p:grpSpPr bwMode="auto">
              <a:xfrm>
                <a:off x="880" y="1496"/>
                <a:ext cx="1187" cy="748"/>
                <a:chOff x="880" y="1496"/>
                <a:chExt cx="1187" cy="748"/>
              </a:xfrm>
            </p:grpSpPr>
            <p:sp>
              <p:nvSpPr>
                <p:cNvPr id="4118" name="Rectangle 22"/>
                <p:cNvSpPr>
                  <a:spLocks noChangeArrowheads="1"/>
                </p:cNvSpPr>
                <p:nvPr/>
              </p:nvSpPr>
              <p:spPr bwMode="auto">
                <a:xfrm>
                  <a:off x="880" y="1496"/>
                  <a:ext cx="1187" cy="748"/>
                </a:xfrm>
                <a:prstGeom prst="rect">
                  <a:avLst/>
                </a:prstGeom>
                <a:noFill/>
                <a:ln w="9525">
                  <a:noFill/>
                  <a:miter lim="800000"/>
                  <a:headEnd/>
                  <a:tailEnd/>
                </a:ln>
                <a:effectLst/>
              </p:spPr>
              <p:txBody>
                <a:bodyPr anchor="ctr"/>
                <a:lstStyle/>
                <a:p>
                  <a:r>
                    <a:rPr lang="fr-FR" sz="1600" b="1"/>
                    <a:t>si ma vitesse est moyenne ...</a:t>
                  </a:r>
                </a:p>
              </p:txBody>
            </p:sp>
            <p:sp>
              <p:nvSpPr>
                <p:cNvPr id="4143" name="Rectangle 47"/>
                <p:cNvSpPr>
                  <a:spLocks noChangeArrowheads="1"/>
                </p:cNvSpPr>
                <p:nvPr/>
              </p:nvSpPr>
              <p:spPr bwMode="auto">
                <a:xfrm>
                  <a:off x="880" y="1496"/>
                  <a:ext cx="1187" cy="748"/>
                </a:xfrm>
                <a:prstGeom prst="rect">
                  <a:avLst/>
                </a:prstGeom>
                <a:noFill/>
                <a:ln w="7">
                  <a:solidFill>
                    <a:srgbClr val="A0A0A0"/>
                  </a:solidFill>
                  <a:miter lim="800000"/>
                  <a:headEnd/>
                  <a:tailEnd/>
                </a:ln>
                <a:effectLst/>
              </p:spPr>
              <p:txBody>
                <a:bodyPr/>
                <a:lstStyle/>
                <a:p>
                  <a:endParaRPr lang="en-US"/>
                </a:p>
              </p:txBody>
            </p:sp>
          </p:grpSp>
          <p:grpSp>
            <p:nvGrpSpPr>
              <p:cNvPr id="4146" name="Group 50"/>
              <p:cNvGrpSpPr>
                <a:grpSpLocks/>
              </p:cNvGrpSpPr>
              <p:nvPr/>
            </p:nvGrpSpPr>
            <p:grpSpPr bwMode="auto">
              <a:xfrm>
                <a:off x="2067" y="1496"/>
                <a:ext cx="1003" cy="748"/>
                <a:chOff x="2067" y="1496"/>
                <a:chExt cx="1003" cy="748"/>
              </a:xfrm>
            </p:grpSpPr>
            <p:sp>
              <p:nvSpPr>
                <p:cNvPr id="4119" name="Rectangle 23"/>
                <p:cNvSpPr>
                  <a:spLocks noChangeArrowheads="1"/>
                </p:cNvSpPr>
                <p:nvPr/>
              </p:nvSpPr>
              <p:spPr bwMode="auto">
                <a:xfrm>
                  <a:off x="2067" y="1496"/>
                  <a:ext cx="1003" cy="748"/>
                </a:xfrm>
                <a:prstGeom prst="rect">
                  <a:avLst/>
                </a:prstGeom>
                <a:noFill/>
                <a:ln w="9525">
                  <a:noFill/>
                  <a:miter lim="800000"/>
                  <a:headEnd/>
                  <a:tailEnd/>
                </a:ln>
                <a:effectLst/>
              </p:spPr>
              <p:txBody>
                <a:bodyPr anchor="ctr"/>
                <a:lstStyle/>
                <a:p>
                  <a:r>
                    <a:rPr lang="fr-FR" sz="1600" b="1"/>
                    <a:t>et si le feu est loin ...</a:t>
                  </a:r>
                  <a:endParaRPr lang="fr-FR" sz="1600"/>
                </a:p>
              </p:txBody>
            </p:sp>
            <p:sp>
              <p:nvSpPr>
                <p:cNvPr id="4145" name="Rectangle 49"/>
                <p:cNvSpPr>
                  <a:spLocks noChangeArrowheads="1"/>
                </p:cNvSpPr>
                <p:nvPr/>
              </p:nvSpPr>
              <p:spPr bwMode="auto">
                <a:xfrm>
                  <a:off x="2067" y="1496"/>
                  <a:ext cx="1003" cy="748"/>
                </a:xfrm>
                <a:prstGeom prst="rect">
                  <a:avLst/>
                </a:prstGeom>
                <a:noFill/>
                <a:ln w="7">
                  <a:solidFill>
                    <a:srgbClr val="A0A0A0"/>
                  </a:solidFill>
                  <a:miter lim="800000"/>
                  <a:headEnd/>
                  <a:tailEnd/>
                </a:ln>
                <a:effectLst/>
              </p:spPr>
              <p:txBody>
                <a:bodyPr/>
                <a:lstStyle/>
                <a:p>
                  <a:endParaRPr lang="en-US"/>
                </a:p>
              </p:txBody>
            </p:sp>
          </p:grpSp>
          <p:grpSp>
            <p:nvGrpSpPr>
              <p:cNvPr id="4148" name="Group 52"/>
              <p:cNvGrpSpPr>
                <a:grpSpLocks/>
              </p:cNvGrpSpPr>
              <p:nvPr/>
            </p:nvGrpSpPr>
            <p:grpSpPr bwMode="auto">
              <a:xfrm>
                <a:off x="3070" y="1496"/>
                <a:ext cx="1248" cy="748"/>
                <a:chOff x="3070" y="1496"/>
                <a:chExt cx="1248" cy="748"/>
              </a:xfrm>
            </p:grpSpPr>
            <p:sp>
              <p:nvSpPr>
                <p:cNvPr id="4120" name="Rectangle 24"/>
                <p:cNvSpPr>
                  <a:spLocks noChangeArrowheads="1"/>
                </p:cNvSpPr>
                <p:nvPr/>
              </p:nvSpPr>
              <p:spPr bwMode="auto">
                <a:xfrm>
                  <a:off x="3070" y="1496"/>
                  <a:ext cx="1248" cy="748"/>
                </a:xfrm>
                <a:prstGeom prst="rect">
                  <a:avLst/>
                </a:prstGeom>
                <a:noFill/>
                <a:ln w="9525">
                  <a:noFill/>
                  <a:miter lim="800000"/>
                  <a:headEnd/>
                  <a:tailEnd/>
                </a:ln>
                <a:effectLst/>
              </p:spPr>
              <p:txBody>
                <a:bodyPr anchor="ctr"/>
                <a:lstStyle/>
                <a:p>
                  <a:r>
                    <a:rPr lang="fr-FR" sz="1600" b="1"/>
                    <a:t>alors je freine doucement.</a:t>
                  </a:r>
                  <a:endParaRPr lang="fr-FR" sz="1600"/>
                </a:p>
              </p:txBody>
            </p:sp>
            <p:sp>
              <p:nvSpPr>
                <p:cNvPr id="4147" name="Rectangle 51"/>
                <p:cNvSpPr>
                  <a:spLocks noChangeArrowheads="1"/>
                </p:cNvSpPr>
                <p:nvPr/>
              </p:nvSpPr>
              <p:spPr bwMode="auto">
                <a:xfrm>
                  <a:off x="3070" y="1496"/>
                  <a:ext cx="1248" cy="748"/>
                </a:xfrm>
                <a:prstGeom prst="rect">
                  <a:avLst/>
                </a:prstGeom>
                <a:noFill/>
                <a:ln w="7">
                  <a:solidFill>
                    <a:srgbClr val="A0A0A0"/>
                  </a:solidFill>
                  <a:miter lim="800000"/>
                  <a:headEnd/>
                  <a:tailEnd/>
                </a:ln>
                <a:effectLst/>
              </p:spPr>
              <p:txBody>
                <a:bodyPr/>
                <a:lstStyle/>
                <a:p>
                  <a:endParaRPr lang="en-US"/>
                </a:p>
              </p:txBody>
            </p:sp>
          </p:grpSp>
          <p:grpSp>
            <p:nvGrpSpPr>
              <p:cNvPr id="4150" name="Group 54"/>
              <p:cNvGrpSpPr>
                <a:grpSpLocks/>
              </p:cNvGrpSpPr>
              <p:nvPr/>
            </p:nvGrpSpPr>
            <p:grpSpPr bwMode="auto">
              <a:xfrm>
                <a:off x="0" y="2244"/>
                <a:ext cx="880" cy="748"/>
                <a:chOff x="0" y="2244"/>
                <a:chExt cx="880" cy="748"/>
              </a:xfrm>
            </p:grpSpPr>
            <p:sp>
              <p:nvSpPr>
                <p:cNvPr id="4121" name="Rectangle 25"/>
                <p:cNvSpPr>
                  <a:spLocks noChangeArrowheads="1"/>
                </p:cNvSpPr>
                <p:nvPr/>
              </p:nvSpPr>
              <p:spPr bwMode="auto">
                <a:xfrm>
                  <a:off x="0" y="2244"/>
                  <a:ext cx="880" cy="748"/>
                </a:xfrm>
                <a:prstGeom prst="rect">
                  <a:avLst/>
                </a:prstGeom>
                <a:noFill/>
                <a:ln w="9525">
                  <a:noFill/>
                  <a:miter lim="800000"/>
                  <a:headEnd/>
                  <a:tailEnd/>
                </a:ln>
                <a:effectLst/>
              </p:spPr>
              <p:txBody>
                <a:bodyPr anchor="ctr"/>
                <a:lstStyle/>
                <a:p>
                  <a:r>
                    <a:rPr lang="fr-FR" sz="1600" b="1"/>
                    <a:t>si le feu est vert...</a:t>
                  </a:r>
                  <a:endParaRPr lang="fr-FR" sz="1600"/>
                </a:p>
              </p:txBody>
            </p:sp>
            <p:sp>
              <p:nvSpPr>
                <p:cNvPr id="4149" name="Rectangle 53"/>
                <p:cNvSpPr>
                  <a:spLocks noChangeArrowheads="1"/>
                </p:cNvSpPr>
                <p:nvPr/>
              </p:nvSpPr>
              <p:spPr bwMode="auto">
                <a:xfrm>
                  <a:off x="0" y="2244"/>
                  <a:ext cx="880" cy="748"/>
                </a:xfrm>
                <a:prstGeom prst="rect">
                  <a:avLst/>
                </a:prstGeom>
                <a:noFill/>
                <a:ln w="7">
                  <a:solidFill>
                    <a:srgbClr val="A0A0A0"/>
                  </a:solidFill>
                  <a:miter lim="800000"/>
                  <a:headEnd/>
                  <a:tailEnd/>
                </a:ln>
                <a:effectLst/>
              </p:spPr>
              <p:txBody>
                <a:bodyPr/>
                <a:lstStyle/>
                <a:p>
                  <a:endParaRPr lang="en-US"/>
                </a:p>
              </p:txBody>
            </p:sp>
          </p:grpSp>
          <p:grpSp>
            <p:nvGrpSpPr>
              <p:cNvPr id="4152" name="Group 56"/>
              <p:cNvGrpSpPr>
                <a:grpSpLocks/>
              </p:cNvGrpSpPr>
              <p:nvPr/>
            </p:nvGrpSpPr>
            <p:grpSpPr bwMode="auto">
              <a:xfrm>
                <a:off x="880" y="2244"/>
                <a:ext cx="1187" cy="748"/>
                <a:chOff x="880" y="2244"/>
                <a:chExt cx="1187" cy="748"/>
              </a:xfrm>
            </p:grpSpPr>
            <p:sp>
              <p:nvSpPr>
                <p:cNvPr id="4122" name="Rectangle 26"/>
                <p:cNvSpPr>
                  <a:spLocks noChangeArrowheads="1"/>
                </p:cNvSpPr>
                <p:nvPr/>
              </p:nvSpPr>
              <p:spPr bwMode="auto">
                <a:xfrm>
                  <a:off x="880" y="2244"/>
                  <a:ext cx="1187" cy="748"/>
                </a:xfrm>
                <a:prstGeom prst="rect">
                  <a:avLst/>
                </a:prstGeom>
                <a:noFill/>
                <a:ln w="9525">
                  <a:noFill/>
                  <a:miter lim="800000"/>
                  <a:headEnd/>
                  <a:tailEnd/>
                </a:ln>
                <a:effectLst/>
              </p:spPr>
              <p:txBody>
                <a:bodyPr anchor="ctr"/>
                <a:lstStyle/>
                <a:p>
                  <a:r>
                    <a:rPr lang="fr-FR" sz="1600" b="1"/>
                    <a:t>si ma vitesse est faible ...</a:t>
                  </a:r>
                  <a:endParaRPr lang="fr-FR" sz="1600"/>
                </a:p>
              </p:txBody>
            </p:sp>
            <p:sp>
              <p:nvSpPr>
                <p:cNvPr id="4151" name="Rectangle 55"/>
                <p:cNvSpPr>
                  <a:spLocks noChangeArrowheads="1"/>
                </p:cNvSpPr>
                <p:nvPr/>
              </p:nvSpPr>
              <p:spPr bwMode="auto">
                <a:xfrm>
                  <a:off x="880" y="2244"/>
                  <a:ext cx="1187" cy="748"/>
                </a:xfrm>
                <a:prstGeom prst="rect">
                  <a:avLst/>
                </a:prstGeom>
                <a:noFill/>
                <a:ln w="7">
                  <a:solidFill>
                    <a:srgbClr val="A0A0A0"/>
                  </a:solidFill>
                  <a:miter lim="800000"/>
                  <a:headEnd/>
                  <a:tailEnd/>
                </a:ln>
                <a:effectLst/>
              </p:spPr>
              <p:txBody>
                <a:bodyPr/>
                <a:lstStyle/>
                <a:p>
                  <a:endParaRPr lang="en-US"/>
                </a:p>
              </p:txBody>
            </p:sp>
          </p:grpSp>
          <p:grpSp>
            <p:nvGrpSpPr>
              <p:cNvPr id="4154" name="Group 58"/>
              <p:cNvGrpSpPr>
                <a:grpSpLocks/>
              </p:cNvGrpSpPr>
              <p:nvPr/>
            </p:nvGrpSpPr>
            <p:grpSpPr bwMode="auto">
              <a:xfrm>
                <a:off x="2067" y="2244"/>
                <a:ext cx="1003" cy="748"/>
                <a:chOff x="2067" y="2244"/>
                <a:chExt cx="1003" cy="748"/>
              </a:xfrm>
            </p:grpSpPr>
            <p:sp>
              <p:nvSpPr>
                <p:cNvPr id="4123" name="Rectangle 27"/>
                <p:cNvSpPr>
                  <a:spLocks noChangeArrowheads="1"/>
                </p:cNvSpPr>
                <p:nvPr/>
              </p:nvSpPr>
              <p:spPr bwMode="auto">
                <a:xfrm>
                  <a:off x="2067" y="2244"/>
                  <a:ext cx="1003" cy="748"/>
                </a:xfrm>
                <a:prstGeom prst="rect">
                  <a:avLst/>
                </a:prstGeom>
                <a:noFill/>
                <a:ln w="9525">
                  <a:noFill/>
                  <a:miter lim="800000"/>
                  <a:headEnd/>
                  <a:tailEnd/>
                </a:ln>
                <a:effectLst/>
              </p:spPr>
              <p:txBody>
                <a:bodyPr anchor="ctr"/>
                <a:lstStyle/>
                <a:p>
                  <a:r>
                    <a:rPr lang="fr-FR" sz="1600" b="1"/>
                    <a:t>et si le feu est proche</a:t>
                  </a:r>
                  <a:r>
                    <a:rPr lang="fr-FR" b="1"/>
                    <a:t> ...</a:t>
                  </a:r>
                  <a:endParaRPr lang="fr-FR"/>
                </a:p>
              </p:txBody>
            </p:sp>
            <p:sp>
              <p:nvSpPr>
                <p:cNvPr id="4153" name="Rectangle 57"/>
                <p:cNvSpPr>
                  <a:spLocks noChangeArrowheads="1"/>
                </p:cNvSpPr>
                <p:nvPr/>
              </p:nvSpPr>
              <p:spPr bwMode="auto">
                <a:xfrm>
                  <a:off x="2067" y="2244"/>
                  <a:ext cx="1003" cy="748"/>
                </a:xfrm>
                <a:prstGeom prst="rect">
                  <a:avLst/>
                </a:prstGeom>
                <a:noFill/>
                <a:ln w="7">
                  <a:solidFill>
                    <a:srgbClr val="A0A0A0"/>
                  </a:solidFill>
                  <a:miter lim="800000"/>
                  <a:headEnd/>
                  <a:tailEnd/>
                </a:ln>
                <a:effectLst/>
              </p:spPr>
              <p:txBody>
                <a:bodyPr/>
                <a:lstStyle/>
                <a:p>
                  <a:endParaRPr lang="en-US"/>
                </a:p>
              </p:txBody>
            </p:sp>
          </p:grpSp>
          <p:grpSp>
            <p:nvGrpSpPr>
              <p:cNvPr id="4156" name="Group 60"/>
              <p:cNvGrpSpPr>
                <a:grpSpLocks/>
              </p:cNvGrpSpPr>
              <p:nvPr/>
            </p:nvGrpSpPr>
            <p:grpSpPr bwMode="auto">
              <a:xfrm>
                <a:off x="3070" y="2244"/>
                <a:ext cx="1248" cy="748"/>
                <a:chOff x="3070" y="2244"/>
                <a:chExt cx="1248" cy="748"/>
              </a:xfrm>
            </p:grpSpPr>
            <p:sp>
              <p:nvSpPr>
                <p:cNvPr id="4124" name="Rectangle 28"/>
                <p:cNvSpPr>
                  <a:spLocks noChangeArrowheads="1"/>
                </p:cNvSpPr>
                <p:nvPr/>
              </p:nvSpPr>
              <p:spPr bwMode="auto">
                <a:xfrm>
                  <a:off x="3070" y="2244"/>
                  <a:ext cx="1248" cy="748"/>
                </a:xfrm>
                <a:prstGeom prst="rect">
                  <a:avLst/>
                </a:prstGeom>
                <a:noFill/>
                <a:ln w="9525">
                  <a:noFill/>
                  <a:miter lim="800000"/>
                  <a:headEnd/>
                  <a:tailEnd/>
                </a:ln>
                <a:effectLst/>
              </p:spPr>
              <p:txBody>
                <a:bodyPr anchor="ctr"/>
                <a:lstStyle/>
                <a:p>
                  <a:r>
                    <a:rPr lang="fr-FR" sz="1600" b="1"/>
                    <a:t>alors j'accélère.</a:t>
                  </a:r>
                  <a:endParaRPr lang="fr-FR" sz="1600"/>
                </a:p>
              </p:txBody>
            </p:sp>
            <p:sp>
              <p:nvSpPr>
                <p:cNvPr id="4155" name="Rectangle 59"/>
                <p:cNvSpPr>
                  <a:spLocks noChangeArrowheads="1"/>
                </p:cNvSpPr>
                <p:nvPr/>
              </p:nvSpPr>
              <p:spPr bwMode="auto">
                <a:xfrm>
                  <a:off x="3070" y="2244"/>
                  <a:ext cx="1248" cy="748"/>
                </a:xfrm>
                <a:prstGeom prst="rect">
                  <a:avLst/>
                </a:prstGeom>
                <a:noFill/>
                <a:ln w="7">
                  <a:solidFill>
                    <a:srgbClr val="A0A0A0"/>
                  </a:solidFill>
                  <a:miter lim="800000"/>
                  <a:headEnd/>
                  <a:tailEnd/>
                </a:ln>
                <a:effectLst/>
              </p:spPr>
              <p:txBody>
                <a:bodyPr/>
                <a:lstStyle/>
                <a:p>
                  <a:endParaRPr lang="en-US"/>
                </a:p>
              </p:txBody>
            </p:sp>
          </p:grpSp>
        </p:grpSp>
        <p:sp>
          <p:nvSpPr>
            <p:cNvPr id="4158" name="Rectangle 62"/>
            <p:cNvSpPr>
              <a:spLocks noChangeArrowheads="1"/>
            </p:cNvSpPr>
            <p:nvPr/>
          </p:nvSpPr>
          <p:spPr bwMode="auto">
            <a:xfrm>
              <a:off x="-22" y="-22"/>
              <a:ext cx="4362" cy="3036"/>
            </a:xfrm>
            <a:prstGeom prst="rect">
              <a:avLst/>
            </a:prstGeom>
            <a:noFill/>
            <a:ln w="71437">
              <a:solidFill>
                <a:srgbClr val="A0A0A0"/>
              </a:solidFill>
              <a:miter lim="800000"/>
              <a:headEnd/>
              <a:tailEnd/>
            </a:ln>
            <a:effectLst/>
          </p:spPr>
          <p:txBody>
            <a:bodyPr/>
            <a:lstStyle/>
            <a:p>
              <a:endParaRPr lang="en-US"/>
            </a:p>
          </p:txBody>
        </p:sp>
      </p:grpSp>
      <p:sp>
        <p:nvSpPr>
          <p:cNvPr id="4161" name="Text Box 65"/>
          <p:cNvSpPr txBox="1">
            <a:spLocks noChangeArrowheads="1"/>
          </p:cNvSpPr>
          <p:nvPr/>
        </p:nvSpPr>
        <p:spPr bwMode="auto">
          <a:xfrm>
            <a:off x="1227138" y="6096000"/>
            <a:ext cx="6330950" cy="457200"/>
          </a:xfrm>
          <a:prstGeom prst="rect">
            <a:avLst/>
          </a:prstGeom>
          <a:noFill/>
          <a:ln w="9525">
            <a:noFill/>
            <a:miter lim="800000"/>
            <a:headEnd/>
            <a:tailEnd/>
          </a:ln>
          <a:effectLst/>
        </p:spPr>
        <p:txBody>
          <a:bodyPr wrap="none">
            <a:spAutoFit/>
          </a:bodyPr>
          <a:lstStyle/>
          <a:p>
            <a:r>
              <a:rPr lang="fr-FR"/>
              <a:t>Les règles floues sont énoncées en langage naturel</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18917914-EDAE-43F8-90A9-757FEB5CC152}" type="slidenum">
              <a:rPr lang="fr-FR"/>
              <a:pPr/>
              <a:t>30</a:t>
            </a:fld>
            <a:endParaRPr lang="fr-FR"/>
          </a:p>
        </p:txBody>
      </p:sp>
      <p:sp>
        <p:nvSpPr>
          <p:cNvPr id="38914" name="Rectangle 2"/>
          <p:cNvSpPr>
            <a:spLocks noGrp="1" noChangeArrowheads="1"/>
          </p:cNvSpPr>
          <p:nvPr>
            <p:ph type="title"/>
          </p:nvPr>
        </p:nvSpPr>
        <p:spPr>
          <a:xfrm>
            <a:off x="0" y="76200"/>
            <a:ext cx="8991600" cy="533400"/>
          </a:xfrm>
        </p:spPr>
        <p:txBody>
          <a:bodyPr/>
          <a:lstStyle/>
          <a:p>
            <a:r>
              <a:rPr lang="fr-FR" sz="3200"/>
              <a:t>Composition de règles</a:t>
            </a:r>
          </a:p>
        </p:txBody>
      </p:sp>
      <p:sp>
        <p:nvSpPr>
          <p:cNvPr id="38916" name="Text Box 4"/>
          <p:cNvSpPr txBox="1">
            <a:spLocks noChangeArrowheads="1"/>
          </p:cNvSpPr>
          <p:nvPr/>
        </p:nvSpPr>
        <p:spPr bwMode="auto">
          <a:xfrm>
            <a:off x="609600" y="1371600"/>
            <a:ext cx="7416800" cy="457200"/>
          </a:xfrm>
          <a:prstGeom prst="rect">
            <a:avLst/>
          </a:prstGeom>
          <a:noFill/>
          <a:ln w="9525">
            <a:noFill/>
            <a:miter lim="800000"/>
            <a:headEnd/>
            <a:tailEnd/>
          </a:ln>
          <a:effectLst/>
        </p:spPr>
        <p:txBody>
          <a:bodyPr wrap="none">
            <a:spAutoFit/>
          </a:bodyPr>
          <a:lstStyle/>
          <a:p>
            <a:r>
              <a:rPr lang="fr-FR"/>
              <a:t>On considère que les règles sont liées par un opérateur OU.</a:t>
            </a:r>
          </a:p>
        </p:txBody>
      </p:sp>
      <p:graphicFrame>
        <p:nvGraphicFramePr>
          <p:cNvPr id="38918" name="Object 6"/>
          <p:cNvGraphicFramePr>
            <a:graphicFrameLocks noChangeAspect="1"/>
          </p:cNvGraphicFramePr>
          <p:nvPr/>
        </p:nvGraphicFramePr>
        <p:xfrm>
          <a:off x="1463675" y="1924050"/>
          <a:ext cx="6367463" cy="512763"/>
        </p:xfrm>
        <a:graphic>
          <a:graphicData uri="http://schemas.openxmlformats.org/presentationml/2006/ole">
            <p:oleObj spid="_x0000_s38918" name="Equation" r:id="rId4" imgW="3797280" imgH="304560" progId="Equation.DSMT4">
              <p:embed/>
            </p:oleObj>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space réservé du numéro de diapositive 5"/>
          <p:cNvSpPr>
            <a:spLocks noGrp="1"/>
          </p:cNvSpPr>
          <p:nvPr>
            <p:ph type="sldNum" sz="quarter" idx="12"/>
          </p:nvPr>
        </p:nvSpPr>
        <p:spPr/>
        <p:txBody>
          <a:bodyPr/>
          <a:lstStyle/>
          <a:p>
            <a:fld id="{04055DC6-7733-4363-BEAF-613C6844BAE2}" type="slidenum">
              <a:rPr lang="fr-FR"/>
              <a:pPr/>
              <a:t>31</a:t>
            </a:fld>
            <a:endParaRPr lang="fr-FR"/>
          </a:p>
        </p:txBody>
      </p:sp>
      <p:sp>
        <p:nvSpPr>
          <p:cNvPr id="39944" name="Rectangle 8"/>
          <p:cNvSpPr>
            <a:spLocks noGrp="1" noChangeArrowheads="1"/>
          </p:cNvSpPr>
          <p:nvPr>
            <p:ph type="title"/>
          </p:nvPr>
        </p:nvSpPr>
        <p:spPr>
          <a:xfrm>
            <a:off x="685800" y="76200"/>
            <a:ext cx="7772400" cy="228600"/>
          </a:xfrm>
        </p:spPr>
        <p:txBody>
          <a:bodyPr/>
          <a:lstStyle/>
          <a:p>
            <a:r>
              <a:rPr lang="fr-FR" sz="2800"/>
              <a:t>Exemple (1)</a:t>
            </a:r>
          </a:p>
        </p:txBody>
      </p:sp>
      <p:grpSp>
        <p:nvGrpSpPr>
          <p:cNvPr id="39964" name="Group 28"/>
          <p:cNvGrpSpPr>
            <a:grpSpLocks/>
          </p:cNvGrpSpPr>
          <p:nvPr/>
        </p:nvGrpSpPr>
        <p:grpSpPr bwMode="auto">
          <a:xfrm>
            <a:off x="685800" y="1819275"/>
            <a:ext cx="4287838" cy="1533525"/>
            <a:chOff x="851" y="685"/>
            <a:chExt cx="2701" cy="966"/>
          </a:xfrm>
        </p:grpSpPr>
        <p:sp>
          <p:nvSpPr>
            <p:cNvPr id="39945" name="Text Box 9"/>
            <p:cNvSpPr txBox="1">
              <a:spLocks noChangeArrowheads="1"/>
            </p:cNvSpPr>
            <p:nvPr/>
          </p:nvSpPr>
          <p:spPr bwMode="auto">
            <a:xfrm>
              <a:off x="851" y="856"/>
              <a:ext cx="1070" cy="754"/>
            </a:xfrm>
            <a:prstGeom prst="rect">
              <a:avLst/>
            </a:prstGeom>
            <a:noFill/>
            <a:ln w="9525">
              <a:solidFill>
                <a:schemeClr val="tx2"/>
              </a:solidFill>
              <a:miter lim="800000"/>
              <a:headEnd/>
              <a:tailEnd/>
            </a:ln>
            <a:effectLst/>
          </p:spPr>
          <p:txBody>
            <a:bodyPr wrap="none">
              <a:spAutoFit/>
            </a:bodyPr>
            <a:lstStyle/>
            <a:p>
              <a:pPr algn="ctr"/>
              <a:r>
                <a:rPr lang="fr-FR"/>
                <a:t>Moteur</a:t>
              </a:r>
            </a:p>
            <a:p>
              <a:pPr algn="ctr"/>
              <a:r>
                <a:rPr lang="fr-FR"/>
                <a:t>d’inférences</a:t>
              </a:r>
            </a:p>
            <a:p>
              <a:pPr algn="ctr"/>
              <a:r>
                <a:rPr lang="fr-FR"/>
                <a:t>4 règles</a:t>
              </a:r>
            </a:p>
          </p:txBody>
        </p:sp>
        <p:grpSp>
          <p:nvGrpSpPr>
            <p:cNvPr id="39948" name="Group 12"/>
            <p:cNvGrpSpPr>
              <a:grpSpLocks/>
            </p:cNvGrpSpPr>
            <p:nvPr/>
          </p:nvGrpSpPr>
          <p:grpSpPr bwMode="auto">
            <a:xfrm>
              <a:off x="1921" y="685"/>
              <a:ext cx="527" cy="227"/>
              <a:chOff x="1921" y="685"/>
              <a:chExt cx="527" cy="227"/>
            </a:xfrm>
          </p:grpSpPr>
          <p:sp>
            <p:nvSpPr>
              <p:cNvPr id="39946" name="Line 10"/>
              <p:cNvSpPr>
                <a:spLocks noChangeShapeType="1"/>
              </p:cNvSpPr>
              <p:nvPr/>
            </p:nvSpPr>
            <p:spPr bwMode="auto">
              <a:xfrm>
                <a:off x="1921" y="912"/>
                <a:ext cx="527" cy="0"/>
              </a:xfrm>
              <a:prstGeom prst="line">
                <a:avLst/>
              </a:prstGeom>
              <a:noFill/>
              <a:ln w="9525">
                <a:solidFill>
                  <a:schemeClr val="tx1"/>
                </a:solidFill>
                <a:round/>
                <a:headEnd/>
                <a:tailEnd type="triangle" w="med" len="med"/>
              </a:ln>
              <a:effectLst/>
            </p:spPr>
            <p:txBody>
              <a:bodyPr/>
              <a:lstStyle/>
              <a:p>
                <a:endParaRPr lang="en-US"/>
              </a:p>
            </p:txBody>
          </p:sp>
          <p:sp>
            <p:nvSpPr>
              <p:cNvPr id="39947" name="Text Box 11"/>
              <p:cNvSpPr txBox="1">
                <a:spLocks noChangeArrowheads="1"/>
              </p:cNvSpPr>
              <p:nvPr/>
            </p:nvSpPr>
            <p:spPr bwMode="auto">
              <a:xfrm>
                <a:off x="1996" y="685"/>
                <a:ext cx="245" cy="212"/>
              </a:xfrm>
              <a:prstGeom prst="rect">
                <a:avLst/>
              </a:prstGeom>
              <a:noFill/>
              <a:ln w="9525">
                <a:noFill/>
                <a:miter lim="800000"/>
                <a:headEnd/>
                <a:tailEnd/>
              </a:ln>
              <a:effectLst/>
            </p:spPr>
            <p:txBody>
              <a:bodyPr wrap="none">
                <a:spAutoFit/>
              </a:bodyPr>
              <a:lstStyle/>
              <a:p>
                <a:r>
                  <a:rPr lang="fr-FR" sz="1600"/>
                  <a:t>R</a:t>
                </a:r>
                <a:r>
                  <a:rPr lang="fr-FR" sz="1600" baseline="-25000"/>
                  <a:t>1</a:t>
                </a:r>
                <a:endParaRPr lang="fr-FR" sz="1600"/>
              </a:p>
            </p:txBody>
          </p:sp>
        </p:grpSp>
        <p:grpSp>
          <p:nvGrpSpPr>
            <p:cNvPr id="39949" name="Group 13"/>
            <p:cNvGrpSpPr>
              <a:grpSpLocks/>
            </p:cNvGrpSpPr>
            <p:nvPr/>
          </p:nvGrpSpPr>
          <p:grpSpPr bwMode="auto">
            <a:xfrm>
              <a:off x="1921" y="905"/>
              <a:ext cx="527" cy="227"/>
              <a:chOff x="1921" y="685"/>
              <a:chExt cx="527" cy="227"/>
            </a:xfrm>
          </p:grpSpPr>
          <p:sp>
            <p:nvSpPr>
              <p:cNvPr id="39950" name="Line 14"/>
              <p:cNvSpPr>
                <a:spLocks noChangeShapeType="1"/>
              </p:cNvSpPr>
              <p:nvPr/>
            </p:nvSpPr>
            <p:spPr bwMode="auto">
              <a:xfrm>
                <a:off x="1921" y="912"/>
                <a:ext cx="527" cy="0"/>
              </a:xfrm>
              <a:prstGeom prst="line">
                <a:avLst/>
              </a:prstGeom>
              <a:noFill/>
              <a:ln w="9525">
                <a:solidFill>
                  <a:schemeClr val="tx1"/>
                </a:solidFill>
                <a:round/>
                <a:headEnd/>
                <a:tailEnd type="triangle" w="med" len="med"/>
              </a:ln>
              <a:effectLst/>
            </p:spPr>
            <p:txBody>
              <a:bodyPr/>
              <a:lstStyle/>
              <a:p>
                <a:endParaRPr lang="en-US"/>
              </a:p>
            </p:txBody>
          </p:sp>
          <p:sp>
            <p:nvSpPr>
              <p:cNvPr id="39951" name="Text Box 15"/>
              <p:cNvSpPr txBox="1">
                <a:spLocks noChangeArrowheads="1"/>
              </p:cNvSpPr>
              <p:nvPr/>
            </p:nvSpPr>
            <p:spPr bwMode="auto">
              <a:xfrm>
                <a:off x="1996" y="685"/>
                <a:ext cx="245" cy="212"/>
              </a:xfrm>
              <a:prstGeom prst="rect">
                <a:avLst/>
              </a:prstGeom>
              <a:noFill/>
              <a:ln w="9525">
                <a:noFill/>
                <a:miter lim="800000"/>
                <a:headEnd/>
                <a:tailEnd/>
              </a:ln>
              <a:effectLst/>
            </p:spPr>
            <p:txBody>
              <a:bodyPr wrap="none">
                <a:spAutoFit/>
              </a:bodyPr>
              <a:lstStyle/>
              <a:p>
                <a:r>
                  <a:rPr lang="fr-FR" sz="1600"/>
                  <a:t>R</a:t>
                </a:r>
                <a:r>
                  <a:rPr lang="fr-FR" sz="1600" baseline="-25000"/>
                  <a:t>2</a:t>
                </a:r>
                <a:endParaRPr lang="fr-FR" sz="1600"/>
              </a:p>
            </p:txBody>
          </p:sp>
        </p:grpSp>
        <p:grpSp>
          <p:nvGrpSpPr>
            <p:cNvPr id="39952" name="Group 16"/>
            <p:cNvGrpSpPr>
              <a:grpSpLocks/>
            </p:cNvGrpSpPr>
            <p:nvPr/>
          </p:nvGrpSpPr>
          <p:grpSpPr bwMode="auto">
            <a:xfrm>
              <a:off x="1921" y="1124"/>
              <a:ext cx="527" cy="227"/>
              <a:chOff x="1921" y="685"/>
              <a:chExt cx="527" cy="227"/>
            </a:xfrm>
          </p:grpSpPr>
          <p:sp>
            <p:nvSpPr>
              <p:cNvPr id="39953" name="Line 17"/>
              <p:cNvSpPr>
                <a:spLocks noChangeShapeType="1"/>
              </p:cNvSpPr>
              <p:nvPr/>
            </p:nvSpPr>
            <p:spPr bwMode="auto">
              <a:xfrm>
                <a:off x="1921" y="912"/>
                <a:ext cx="527" cy="0"/>
              </a:xfrm>
              <a:prstGeom prst="line">
                <a:avLst/>
              </a:prstGeom>
              <a:noFill/>
              <a:ln w="9525">
                <a:solidFill>
                  <a:schemeClr val="tx1"/>
                </a:solidFill>
                <a:round/>
                <a:headEnd/>
                <a:tailEnd type="triangle" w="med" len="med"/>
              </a:ln>
              <a:effectLst/>
            </p:spPr>
            <p:txBody>
              <a:bodyPr/>
              <a:lstStyle/>
              <a:p>
                <a:endParaRPr lang="en-US"/>
              </a:p>
            </p:txBody>
          </p:sp>
          <p:sp>
            <p:nvSpPr>
              <p:cNvPr id="39954" name="Text Box 18"/>
              <p:cNvSpPr txBox="1">
                <a:spLocks noChangeArrowheads="1"/>
              </p:cNvSpPr>
              <p:nvPr/>
            </p:nvSpPr>
            <p:spPr bwMode="auto">
              <a:xfrm>
                <a:off x="1996" y="685"/>
                <a:ext cx="245" cy="212"/>
              </a:xfrm>
              <a:prstGeom prst="rect">
                <a:avLst/>
              </a:prstGeom>
              <a:noFill/>
              <a:ln w="9525">
                <a:noFill/>
                <a:miter lim="800000"/>
                <a:headEnd/>
                <a:tailEnd/>
              </a:ln>
              <a:effectLst/>
            </p:spPr>
            <p:txBody>
              <a:bodyPr wrap="none">
                <a:spAutoFit/>
              </a:bodyPr>
              <a:lstStyle/>
              <a:p>
                <a:r>
                  <a:rPr lang="fr-FR" sz="1600"/>
                  <a:t>R</a:t>
                </a:r>
                <a:r>
                  <a:rPr lang="fr-FR" sz="1600" baseline="-25000"/>
                  <a:t>3</a:t>
                </a:r>
                <a:endParaRPr lang="fr-FR" sz="1600"/>
              </a:p>
            </p:txBody>
          </p:sp>
        </p:grpSp>
        <p:grpSp>
          <p:nvGrpSpPr>
            <p:cNvPr id="39955" name="Group 19"/>
            <p:cNvGrpSpPr>
              <a:grpSpLocks/>
            </p:cNvGrpSpPr>
            <p:nvPr/>
          </p:nvGrpSpPr>
          <p:grpSpPr bwMode="auto">
            <a:xfrm>
              <a:off x="1921" y="1343"/>
              <a:ext cx="527" cy="227"/>
              <a:chOff x="1921" y="685"/>
              <a:chExt cx="527" cy="227"/>
            </a:xfrm>
          </p:grpSpPr>
          <p:sp>
            <p:nvSpPr>
              <p:cNvPr id="39956" name="Line 20"/>
              <p:cNvSpPr>
                <a:spLocks noChangeShapeType="1"/>
              </p:cNvSpPr>
              <p:nvPr/>
            </p:nvSpPr>
            <p:spPr bwMode="auto">
              <a:xfrm>
                <a:off x="1921" y="912"/>
                <a:ext cx="527" cy="0"/>
              </a:xfrm>
              <a:prstGeom prst="line">
                <a:avLst/>
              </a:prstGeom>
              <a:noFill/>
              <a:ln w="9525">
                <a:solidFill>
                  <a:schemeClr val="tx1"/>
                </a:solidFill>
                <a:round/>
                <a:headEnd/>
                <a:tailEnd type="triangle" w="med" len="med"/>
              </a:ln>
              <a:effectLst/>
            </p:spPr>
            <p:txBody>
              <a:bodyPr/>
              <a:lstStyle/>
              <a:p>
                <a:endParaRPr lang="en-US"/>
              </a:p>
            </p:txBody>
          </p:sp>
          <p:sp>
            <p:nvSpPr>
              <p:cNvPr id="39957" name="Text Box 21"/>
              <p:cNvSpPr txBox="1">
                <a:spLocks noChangeArrowheads="1"/>
              </p:cNvSpPr>
              <p:nvPr/>
            </p:nvSpPr>
            <p:spPr bwMode="auto">
              <a:xfrm>
                <a:off x="1996" y="685"/>
                <a:ext cx="245" cy="212"/>
              </a:xfrm>
              <a:prstGeom prst="rect">
                <a:avLst/>
              </a:prstGeom>
              <a:noFill/>
              <a:ln w="9525">
                <a:noFill/>
                <a:miter lim="800000"/>
                <a:headEnd/>
                <a:tailEnd/>
              </a:ln>
              <a:effectLst/>
            </p:spPr>
            <p:txBody>
              <a:bodyPr wrap="none">
                <a:spAutoFit/>
              </a:bodyPr>
              <a:lstStyle/>
              <a:p>
                <a:r>
                  <a:rPr lang="fr-FR" sz="1600"/>
                  <a:t>R</a:t>
                </a:r>
                <a:r>
                  <a:rPr lang="fr-FR" sz="1600" baseline="-25000"/>
                  <a:t>4</a:t>
                </a:r>
                <a:endParaRPr lang="fr-FR" sz="1600"/>
              </a:p>
            </p:txBody>
          </p:sp>
        </p:grpSp>
        <p:sp>
          <p:nvSpPr>
            <p:cNvPr id="39960" name="Text Box 24"/>
            <p:cNvSpPr txBox="1">
              <a:spLocks noChangeArrowheads="1"/>
            </p:cNvSpPr>
            <p:nvPr/>
          </p:nvSpPr>
          <p:spPr bwMode="auto">
            <a:xfrm>
              <a:off x="2448" y="1149"/>
              <a:ext cx="1104" cy="288"/>
            </a:xfrm>
            <a:prstGeom prst="rect">
              <a:avLst/>
            </a:prstGeom>
            <a:noFill/>
            <a:ln w="9525">
              <a:noFill/>
              <a:miter lim="800000"/>
              <a:headEnd/>
              <a:tailEnd/>
            </a:ln>
            <a:effectLst/>
          </p:spPr>
          <p:txBody>
            <a:bodyPr>
              <a:spAutoFit/>
            </a:bodyPr>
            <a:lstStyle/>
            <a:p>
              <a:r>
                <a:rPr lang="fr-FR">
                  <a:cs typeface="Times New Roman" pitchFamily="18" charset="0"/>
                  <a:sym typeface="Symbol" pitchFamily="18" charset="2"/>
                </a:rPr>
                <a:t></a:t>
              </a:r>
              <a:r>
                <a:rPr lang="fr-FR" sz="1600" baseline="-25000">
                  <a:cs typeface="Times New Roman" pitchFamily="18" charset="0"/>
                  <a:sym typeface="Symbol" pitchFamily="18" charset="2"/>
                </a:rPr>
                <a:t>moyenne</a:t>
              </a:r>
              <a:r>
                <a:rPr lang="fr-FR">
                  <a:cs typeface="Times New Roman" pitchFamily="18" charset="0"/>
                  <a:sym typeface="Symbol" pitchFamily="18" charset="2"/>
                </a:rPr>
                <a:t>=0.3</a:t>
              </a:r>
              <a:endParaRPr lang="fr-FR"/>
            </a:p>
          </p:txBody>
        </p:sp>
        <p:grpSp>
          <p:nvGrpSpPr>
            <p:cNvPr id="39962" name="Group 26"/>
            <p:cNvGrpSpPr>
              <a:grpSpLocks/>
            </p:cNvGrpSpPr>
            <p:nvPr/>
          </p:nvGrpSpPr>
          <p:grpSpPr bwMode="auto">
            <a:xfrm>
              <a:off x="2448" y="720"/>
              <a:ext cx="817" cy="931"/>
              <a:chOff x="2448" y="720"/>
              <a:chExt cx="817" cy="931"/>
            </a:xfrm>
          </p:grpSpPr>
          <p:sp>
            <p:nvSpPr>
              <p:cNvPr id="39958" name="Text Box 22"/>
              <p:cNvSpPr txBox="1">
                <a:spLocks noChangeArrowheads="1"/>
              </p:cNvSpPr>
              <p:nvPr/>
            </p:nvSpPr>
            <p:spPr bwMode="auto">
              <a:xfrm>
                <a:off x="2448" y="935"/>
                <a:ext cx="817" cy="288"/>
              </a:xfrm>
              <a:prstGeom prst="rect">
                <a:avLst/>
              </a:prstGeom>
              <a:noFill/>
              <a:ln w="9525">
                <a:noFill/>
                <a:miter lim="800000"/>
                <a:headEnd/>
                <a:tailEnd/>
              </a:ln>
              <a:effectLst/>
            </p:spPr>
            <p:txBody>
              <a:bodyPr>
                <a:spAutoFit/>
              </a:bodyPr>
              <a:lstStyle/>
              <a:p>
                <a:r>
                  <a:rPr lang="fr-FR">
                    <a:cs typeface="Times New Roman" pitchFamily="18" charset="0"/>
                    <a:sym typeface="Symbol" pitchFamily="18" charset="2"/>
                  </a:rPr>
                  <a:t></a:t>
                </a:r>
                <a:r>
                  <a:rPr lang="fr-FR" sz="1600" baseline="-25000">
                    <a:cs typeface="Times New Roman" pitchFamily="18" charset="0"/>
                    <a:sym typeface="Symbol" pitchFamily="18" charset="2"/>
                  </a:rPr>
                  <a:t>petite</a:t>
                </a:r>
                <a:r>
                  <a:rPr lang="fr-FR">
                    <a:cs typeface="Times New Roman" pitchFamily="18" charset="0"/>
                    <a:sym typeface="Symbol" pitchFamily="18" charset="2"/>
                  </a:rPr>
                  <a:t>=0.7</a:t>
                </a:r>
                <a:endParaRPr lang="fr-FR"/>
              </a:p>
            </p:txBody>
          </p:sp>
          <p:sp>
            <p:nvSpPr>
              <p:cNvPr id="39959" name="Text Box 23"/>
              <p:cNvSpPr txBox="1">
                <a:spLocks noChangeArrowheads="1"/>
              </p:cNvSpPr>
              <p:nvPr/>
            </p:nvSpPr>
            <p:spPr bwMode="auto">
              <a:xfrm>
                <a:off x="2448" y="720"/>
                <a:ext cx="817" cy="288"/>
              </a:xfrm>
              <a:prstGeom prst="rect">
                <a:avLst/>
              </a:prstGeom>
              <a:noFill/>
              <a:ln w="9525">
                <a:noFill/>
                <a:miter lim="800000"/>
                <a:headEnd/>
                <a:tailEnd/>
              </a:ln>
              <a:effectLst/>
            </p:spPr>
            <p:txBody>
              <a:bodyPr>
                <a:spAutoFit/>
              </a:bodyPr>
              <a:lstStyle/>
              <a:p>
                <a:r>
                  <a:rPr lang="fr-FR">
                    <a:cs typeface="Times New Roman" pitchFamily="18" charset="0"/>
                    <a:sym typeface="Symbol" pitchFamily="18" charset="2"/>
                  </a:rPr>
                  <a:t></a:t>
                </a:r>
                <a:r>
                  <a:rPr lang="fr-FR" sz="1600" baseline="-25000">
                    <a:cs typeface="Times New Roman" pitchFamily="18" charset="0"/>
                    <a:sym typeface="Symbol" pitchFamily="18" charset="2"/>
                  </a:rPr>
                  <a:t>petite</a:t>
                </a:r>
                <a:r>
                  <a:rPr lang="fr-FR">
                    <a:cs typeface="Times New Roman" pitchFamily="18" charset="0"/>
                    <a:sym typeface="Symbol" pitchFamily="18" charset="2"/>
                  </a:rPr>
                  <a:t>=0.6</a:t>
                </a:r>
                <a:endParaRPr lang="fr-FR"/>
              </a:p>
            </p:txBody>
          </p:sp>
          <p:sp>
            <p:nvSpPr>
              <p:cNvPr id="39961" name="Text Box 25"/>
              <p:cNvSpPr txBox="1">
                <a:spLocks noChangeArrowheads="1"/>
              </p:cNvSpPr>
              <p:nvPr/>
            </p:nvSpPr>
            <p:spPr bwMode="auto">
              <a:xfrm>
                <a:off x="2448" y="1363"/>
                <a:ext cx="817" cy="288"/>
              </a:xfrm>
              <a:prstGeom prst="rect">
                <a:avLst/>
              </a:prstGeom>
              <a:noFill/>
              <a:ln w="9525">
                <a:noFill/>
                <a:miter lim="800000"/>
                <a:headEnd/>
                <a:tailEnd/>
              </a:ln>
              <a:effectLst/>
            </p:spPr>
            <p:txBody>
              <a:bodyPr>
                <a:spAutoFit/>
              </a:bodyPr>
              <a:lstStyle/>
              <a:p>
                <a:r>
                  <a:rPr lang="fr-FR">
                    <a:cs typeface="Times New Roman" pitchFamily="18" charset="0"/>
                    <a:sym typeface="Symbol" pitchFamily="18" charset="2"/>
                  </a:rPr>
                  <a:t></a:t>
                </a:r>
                <a:r>
                  <a:rPr lang="fr-FR" sz="1600" baseline="-25000">
                    <a:cs typeface="Times New Roman" pitchFamily="18" charset="0"/>
                    <a:sym typeface="Symbol" pitchFamily="18" charset="2"/>
                  </a:rPr>
                  <a:t>grande</a:t>
                </a:r>
                <a:r>
                  <a:rPr lang="fr-FR">
                    <a:cs typeface="Times New Roman" pitchFamily="18" charset="0"/>
                    <a:sym typeface="Symbol" pitchFamily="18" charset="2"/>
                  </a:rPr>
                  <a:t>=0.1</a:t>
                </a:r>
                <a:endParaRPr lang="fr-FR"/>
              </a:p>
            </p:txBody>
          </p:sp>
        </p:grpSp>
      </p:grpSp>
      <p:pic>
        <p:nvPicPr>
          <p:cNvPr id="39966" name="Picture 30"/>
          <p:cNvPicPr>
            <a:picLocks noChangeAspect="1" noChangeArrowheads="1"/>
          </p:cNvPicPr>
          <p:nvPr/>
        </p:nvPicPr>
        <p:blipFill>
          <a:blip r:embed="rId3"/>
          <a:srcRect/>
          <a:stretch>
            <a:fillRect/>
          </a:stretch>
        </p:blipFill>
        <p:spPr bwMode="auto">
          <a:xfrm>
            <a:off x="0" y="3962400"/>
            <a:ext cx="4030663" cy="2644775"/>
          </a:xfrm>
          <a:prstGeom prst="rect">
            <a:avLst/>
          </a:prstGeom>
          <a:noFill/>
          <a:ln w="9525">
            <a:noFill/>
            <a:miter lim="800000"/>
            <a:headEnd/>
            <a:tailEnd/>
          </a:ln>
          <a:effectLst/>
        </p:spPr>
      </p:pic>
      <p:sp>
        <p:nvSpPr>
          <p:cNvPr id="39969" name="Text Box 33"/>
          <p:cNvSpPr txBox="1">
            <a:spLocks noChangeArrowheads="1"/>
          </p:cNvSpPr>
          <p:nvPr/>
        </p:nvSpPr>
        <p:spPr bwMode="auto">
          <a:xfrm>
            <a:off x="593725" y="955675"/>
            <a:ext cx="184150" cy="457200"/>
          </a:xfrm>
          <a:prstGeom prst="rect">
            <a:avLst/>
          </a:prstGeom>
          <a:noFill/>
          <a:ln w="9525">
            <a:noFill/>
            <a:miter lim="800000"/>
            <a:headEnd/>
            <a:tailEnd/>
          </a:ln>
          <a:effectLst/>
        </p:spPr>
        <p:txBody>
          <a:bodyPr wrap="none">
            <a:spAutoFit/>
          </a:bodyPr>
          <a:lstStyle/>
          <a:p>
            <a:endParaRPr lang="fr-FR"/>
          </a:p>
        </p:txBody>
      </p:sp>
      <p:pic>
        <p:nvPicPr>
          <p:cNvPr id="39970" name="Picture 34"/>
          <p:cNvPicPr>
            <a:picLocks noChangeAspect="1" noChangeArrowheads="1"/>
          </p:cNvPicPr>
          <p:nvPr/>
        </p:nvPicPr>
        <p:blipFill>
          <a:blip r:embed="rId4"/>
          <a:srcRect/>
          <a:stretch>
            <a:fillRect/>
          </a:stretch>
        </p:blipFill>
        <p:spPr bwMode="auto">
          <a:xfrm>
            <a:off x="5272088" y="666750"/>
            <a:ext cx="3643312" cy="1665288"/>
          </a:xfrm>
          <a:prstGeom prst="rect">
            <a:avLst/>
          </a:prstGeom>
          <a:noFill/>
          <a:ln w="9525">
            <a:noFill/>
            <a:miter lim="800000"/>
            <a:headEnd/>
            <a:tailEnd/>
          </a:ln>
          <a:effectLst/>
        </p:spPr>
      </p:pic>
      <p:sp>
        <p:nvSpPr>
          <p:cNvPr id="39971" name="Text Box 35"/>
          <p:cNvSpPr txBox="1">
            <a:spLocks noChangeArrowheads="1"/>
          </p:cNvSpPr>
          <p:nvPr/>
        </p:nvSpPr>
        <p:spPr bwMode="auto">
          <a:xfrm>
            <a:off x="327025" y="762000"/>
            <a:ext cx="4945063" cy="915988"/>
          </a:xfrm>
          <a:prstGeom prst="rect">
            <a:avLst/>
          </a:prstGeom>
          <a:noFill/>
          <a:ln w="9525">
            <a:noFill/>
            <a:miter lim="800000"/>
            <a:headEnd/>
            <a:tailEnd/>
          </a:ln>
          <a:effectLst/>
        </p:spPr>
        <p:txBody>
          <a:bodyPr>
            <a:spAutoFit/>
          </a:bodyPr>
          <a:lstStyle/>
          <a:p>
            <a:pPr algn="just"/>
            <a:r>
              <a:rPr lang="fr-FR" sz="1800"/>
              <a:t>On considère un moteur d’inférence à 4 règles qui fournit pour sa sortie tension S</a:t>
            </a:r>
            <a:r>
              <a:rPr lang="fr-FR" sz="1800" baseline="-25000"/>
              <a:t>1, </a:t>
            </a:r>
            <a:r>
              <a:rPr lang="fr-FR" sz="1800"/>
              <a:t>les résultats suivants :</a:t>
            </a:r>
          </a:p>
        </p:txBody>
      </p:sp>
      <p:grpSp>
        <p:nvGrpSpPr>
          <p:cNvPr id="39978" name="Group 42"/>
          <p:cNvGrpSpPr>
            <a:grpSpLocks/>
          </p:cNvGrpSpPr>
          <p:nvPr/>
        </p:nvGrpSpPr>
        <p:grpSpPr bwMode="auto">
          <a:xfrm>
            <a:off x="3606800" y="4981575"/>
            <a:ext cx="1665288" cy="1130300"/>
            <a:chOff x="2272" y="3138"/>
            <a:chExt cx="1049" cy="712"/>
          </a:xfrm>
        </p:grpSpPr>
        <p:sp>
          <p:nvSpPr>
            <p:cNvPr id="39972" name="AutoShape 36"/>
            <p:cNvSpPr>
              <a:spLocks noChangeArrowheads="1"/>
            </p:cNvSpPr>
            <p:nvPr/>
          </p:nvSpPr>
          <p:spPr bwMode="auto">
            <a:xfrm>
              <a:off x="2460" y="3138"/>
              <a:ext cx="673" cy="192"/>
            </a:xfrm>
            <a:prstGeom prst="rightArrow">
              <a:avLst>
                <a:gd name="adj1" fmla="val 50000"/>
                <a:gd name="adj2" fmla="val 87630"/>
              </a:avLst>
            </a:prstGeom>
            <a:noFill/>
            <a:ln w="9525">
              <a:solidFill>
                <a:schemeClr val="tx1"/>
              </a:solidFill>
              <a:miter lim="800000"/>
              <a:headEnd/>
              <a:tailEnd/>
            </a:ln>
            <a:effectLst/>
          </p:spPr>
          <p:txBody>
            <a:bodyPr wrap="none" anchor="ctr"/>
            <a:lstStyle/>
            <a:p>
              <a:pPr algn="ctr"/>
              <a:endParaRPr lang="fr-FR"/>
            </a:p>
          </p:txBody>
        </p:sp>
        <p:sp>
          <p:nvSpPr>
            <p:cNvPr id="39974" name="Text Box 38"/>
            <p:cNvSpPr txBox="1">
              <a:spLocks noChangeArrowheads="1"/>
            </p:cNvSpPr>
            <p:nvPr/>
          </p:nvSpPr>
          <p:spPr bwMode="auto">
            <a:xfrm>
              <a:off x="2272" y="3330"/>
              <a:ext cx="1049" cy="520"/>
            </a:xfrm>
            <a:prstGeom prst="rect">
              <a:avLst/>
            </a:prstGeom>
            <a:noFill/>
            <a:ln w="9525">
              <a:noFill/>
              <a:miter lim="800000"/>
              <a:headEnd/>
              <a:tailEnd/>
            </a:ln>
            <a:effectLst/>
          </p:spPr>
          <p:txBody>
            <a:bodyPr>
              <a:spAutoFit/>
            </a:bodyPr>
            <a:lstStyle/>
            <a:p>
              <a:pPr algn="ctr"/>
              <a:r>
                <a:rPr lang="fr-FR" sz="1600"/>
                <a:t>Implication floue</a:t>
              </a:r>
            </a:p>
            <a:p>
              <a:pPr algn="ctr"/>
              <a:r>
                <a:rPr lang="fr-FR" sz="1600"/>
                <a:t>de Mamdani</a:t>
              </a:r>
            </a:p>
            <a:p>
              <a:pPr algn="ctr"/>
              <a:endParaRPr lang="fr-FR" sz="1600"/>
            </a:p>
          </p:txBody>
        </p:sp>
      </p:grpSp>
      <p:pic>
        <p:nvPicPr>
          <p:cNvPr id="39977" name="Picture 41"/>
          <p:cNvPicPr>
            <a:picLocks noChangeAspect="1" noChangeArrowheads="1"/>
          </p:cNvPicPr>
          <p:nvPr/>
        </p:nvPicPr>
        <p:blipFill>
          <a:blip r:embed="rId5"/>
          <a:srcRect/>
          <a:stretch>
            <a:fillRect/>
          </a:stretch>
        </p:blipFill>
        <p:spPr bwMode="auto">
          <a:xfrm>
            <a:off x="5113338" y="3962400"/>
            <a:ext cx="4030662" cy="2646363"/>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3996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3997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399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space réservé du numéro de diapositive 5"/>
          <p:cNvSpPr>
            <a:spLocks noGrp="1"/>
          </p:cNvSpPr>
          <p:nvPr>
            <p:ph type="sldNum" sz="quarter" idx="12"/>
          </p:nvPr>
        </p:nvSpPr>
        <p:spPr/>
        <p:txBody>
          <a:bodyPr/>
          <a:lstStyle/>
          <a:p>
            <a:fld id="{430D19BE-E76F-4F75-AC46-5E37A4A4EE6D}" type="slidenum">
              <a:rPr lang="fr-FR"/>
              <a:pPr/>
              <a:t>32</a:t>
            </a:fld>
            <a:endParaRPr lang="fr-FR"/>
          </a:p>
        </p:txBody>
      </p:sp>
      <p:sp>
        <p:nvSpPr>
          <p:cNvPr id="40962" name="Rectangle 2"/>
          <p:cNvSpPr>
            <a:spLocks noGrp="1" noChangeArrowheads="1"/>
          </p:cNvSpPr>
          <p:nvPr>
            <p:ph type="title"/>
          </p:nvPr>
        </p:nvSpPr>
        <p:spPr>
          <a:xfrm>
            <a:off x="685800" y="304800"/>
            <a:ext cx="7772400" cy="304800"/>
          </a:xfrm>
        </p:spPr>
        <p:txBody>
          <a:bodyPr/>
          <a:lstStyle/>
          <a:p>
            <a:r>
              <a:rPr lang="fr-FR" sz="2800"/>
              <a:t>Exemple (2)</a:t>
            </a:r>
          </a:p>
        </p:txBody>
      </p:sp>
      <p:pic>
        <p:nvPicPr>
          <p:cNvPr id="40968" name="Picture 8"/>
          <p:cNvPicPr>
            <a:picLocks noChangeAspect="1" noChangeArrowheads="1"/>
          </p:cNvPicPr>
          <p:nvPr/>
        </p:nvPicPr>
        <p:blipFill>
          <a:blip r:embed="rId3"/>
          <a:srcRect/>
          <a:stretch>
            <a:fillRect/>
          </a:stretch>
        </p:blipFill>
        <p:spPr bwMode="auto">
          <a:xfrm>
            <a:off x="5113338" y="990600"/>
            <a:ext cx="4030662" cy="2644775"/>
          </a:xfrm>
          <a:prstGeom prst="rect">
            <a:avLst/>
          </a:prstGeom>
          <a:noFill/>
          <a:ln w="9525">
            <a:noFill/>
            <a:miter lim="800000"/>
            <a:headEnd/>
            <a:tailEnd/>
          </a:ln>
          <a:effectLst/>
        </p:spPr>
      </p:pic>
      <p:sp>
        <p:nvSpPr>
          <p:cNvPr id="40970" name="AutoShape 10"/>
          <p:cNvSpPr>
            <a:spLocks noChangeArrowheads="1"/>
          </p:cNvSpPr>
          <p:nvPr/>
        </p:nvSpPr>
        <p:spPr bwMode="auto">
          <a:xfrm>
            <a:off x="4030663" y="1676400"/>
            <a:ext cx="1068387" cy="304800"/>
          </a:xfrm>
          <a:prstGeom prst="rightArrow">
            <a:avLst>
              <a:gd name="adj1" fmla="val 50000"/>
              <a:gd name="adj2" fmla="val 87630"/>
            </a:avLst>
          </a:prstGeom>
          <a:noFill/>
          <a:ln w="9525">
            <a:solidFill>
              <a:schemeClr val="tx1"/>
            </a:solidFill>
            <a:miter lim="800000"/>
            <a:headEnd/>
            <a:tailEnd/>
          </a:ln>
          <a:effectLst/>
        </p:spPr>
        <p:txBody>
          <a:bodyPr wrap="none" anchor="ctr"/>
          <a:lstStyle/>
          <a:p>
            <a:pPr algn="ctr"/>
            <a:endParaRPr lang="fr-FR"/>
          </a:p>
        </p:txBody>
      </p:sp>
      <p:sp>
        <p:nvSpPr>
          <p:cNvPr id="40971" name="Text Box 11"/>
          <p:cNvSpPr txBox="1">
            <a:spLocks noChangeArrowheads="1"/>
          </p:cNvSpPr>
          <p:nvPr/>
        </p:nvSpPr>
        <p:spPr bwMode="auto">
          <a:xfrm>
            <a:off x="3814763" y="1981200"/>
            <a:ext cx="1665287" cy="825500"/>
          </a:xfrm>
          <a:prstGeom prst="rect">
            <a:avLst/>
          </a:prstGeom>
          <a:noFill/>
          <a:ln w="9525">
            <a:noFill/>
            <a:miter lim="800000"/>
            <a:headEnd/>
            <a:tailEnd/>
          </a:ln>
          <a:effectLst/>
        </p:spPr>
        <p:txBody>
          <a:bodyPr>
            <a:spAutoFit/>
          </a:bodyPr>
          <a:lstStyle/>
          <a:p>
            <a:pPr algn="ctr"/>
            <a:r>
              <a:rPr lang="fr-FR" sz="1600"/>
              <a:t>Agrégation </a:t>
            </a:r>
          </a:p>
          <a:p>
            <a:pPr algn="ctr"/>
            <a:r>
              <a:rPr lang="fr-FR" sz="1600"/>
              <a:t>des conclusions</a:t>
            </a:r>
          </a:p>
          <a:p>
            <a:pPr algn="ctr"/>
            <a:endParaRPr lang="fr-FR" sz="1600"/>
          </a:p>
        </p:txBody>
      </p:sp>
      <p:sp>
        <p:nvSpPr>
          <p:cNvPr id="40972" name="Text Box 12"/>
          <p:cNvSpPr txBox="1">
            <a:spLocks noChangeArrowheads="1"/>
          </p:cNvSpPr>
          <p:nvPr/>
        </p:nvSpPr>
        <p:spPr bwMode="auto">
          <a:xfrm>
            <a:off x="1238250" y="3635375"/>
            <a:ext cx="6524625" cy="1187450"/>
          </a:xfrm>
          <a:prstGeom prst="rect">
            <a:avLst/>
          </a:prstGeom>
          <a:noFill/>
          <a:ln w="9525">
            <a:noFill/>
            <a:miter lim="800000"/>
            <a:headEnd/>
            <a:tailEnd/>
          </a:ln>
          <a:effectLst/>
        </p:spPr>
        <p:txBody>
          <a:bodyPr wrap="none">
            <a:spAutoFit/>
          </a:bodyPr>
          <a:lstStyle/>
          <a:p>
            <a:pPr algn="ctr"/>
            <a:r>
              <a:rPr lang="fr-FR"/>
              <a:t>A ce stade,</a:t>
            </a:r>
          </a:p>
          <a:p>
            <a:pPr algn="ctr"/>
            <a:r>
              <a:rPr lang="fr-FR"/>
              <a:t> on a la fonction d’appartenance d’un ensemble flou</a:t>
            </a:r>
          </a:p>
          <a:p>
            <a:pPr algn="ctr"/>
            <a:r>
              <a:rPr lang="fr-FR"/>
              <a:t>qui caractérise le résultat</a:t>
            </a:r>
          </a:p>
        </p:txBody>
      </p:sp>
      <p:pic>
        <p:nvPicPr>
          <p:cNvPr id="40974" name="Picture 14"/>
          <p:cNvPicPr>
            <a:picLocks noChangeAspect="1" noChangeArrowheads="1"/>
          </p:cNvPicPr>
          <p:nvPr/>
        </p:nvPicPr>
        <p:blipFill>
          <a:blip r:embed="rId4"/>
          <a:srcRect/>
          <a:stretch>
            <a:fillRect/>
          </a:stretch>
        </p:blipFill>
        <p:spPr bwMode="auto">
          <a:xfrm>
            <a:off x="0" y="990600"/>
            <a:ext cx="4030663" cy="2646363"/>
          </a:xfrm>
          <a:prstGeom prst="rect">
            <a:avLst/>
          </a:prstGeom>
          <a:noFill/>
          <a:ln w="9525">
            <a:noFill/>
            <a:miter lim="800000"/>
            <a:headEnd/>
            <a:tailEnd/>
          </a:ln>
          <a:effectLst/>
        </p:spPr>
      </p:pic>
      <p:sp>
        <p:nvSpPr>
          <p:cNvPr id="40973" name="Text Box 13"/>
          <p:cNvSpPr txBox="1">
            <a:spLocks noChangeArrowheads="1"/>
          </p:cNvSpPr>
          <p:nvPr/>
        </p:nvSpPr>
        <p:spPr bwMode="auto">
          <a:xfrm>
            <a:off x="754063" y="5486400"/>
            <a:ext cx="7635875" cy="822325"/>
          </a:xfrm>
          <a:prstGeom prst="rect">
            <a:avLst/>
          </a:prstGeom>
          <a:noFill/>
          <a:ln w="9525">
            <a:noFill/>
            <a:miter lim="800000"/>
            <a:headEnd/>
            <a:tailEnd/>
          </a:ln>
          <a:effectLst/>
        </p:spPr>
        <p:txBody>
          <a:bodyPr>
            <a:spAutoFit/>
          </a:bodyPr>
          <a:lstStyle/>
          <a:p>
            <a:r>
              <a:rPr lang="fr-FR"/>
              <a:t>Associer à cette ensemble flou un nombre interprétable par l’utilisateur, l’interface de commande…</a:t>
            </a:r>
          </a:p>
        </p:txBody>
      </p:sp>
      <p:sp>
        <p:nvSpPr>
          <p:cNvPr id="40975" name="Rectangle 15"/>
          <p:cNvSpPr>
            <a:spLocks noChangeArrowheads="1"/>
          </p:cNvSpPr>
          <p:nvPr/>
        </p:nvSpPr>
        <p:spPr bwMode="auto">
          <a:xfrm>
            <a:off x="381000" y="5029200"/>
            <a:ext cx="3960813" cy="457200"/>
          </a:xfrm>
          <a:prstGeom prst="rect">
            <a:avLst/>
          </a:prstGeom>
          <a:noFill/>
          <a:ln w="9525">
            <a:noFill/>
            <a:miter lim="800000"/>
            <a:headEnd/>
            <a:tailEnd/>
          </a:ln>
          <a:effectLst/>
        </p:spPr>
        <p:txBody>
          <a:bodyPr wrap="none">
            <a:spAutoFit/>
          </a:bodyPr>
          <a:lstStyle/>
          <a:p>
            <a:r>
              <a:rPr lang="fr-FR"/>
              <a:t>Il faut défuzzifier, c’est à dire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3" grpId="0" autoUpdateAnimBg="0"/>
      <p:bldP spid="40975"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07307029-30D1-43F3-8312-D5866DC93386}" type="slidenum">
              <a:rPr lang="fr-FR"/>
              <a:pPr/>
              <a:t>33</a:t>
            </a:fld>
            <a:endParaRPr lang="fr-FR"/>
          </a:p>
        </p:txBody>
      </p:sp>
      <p:sp>
        <p:nvSpPr>
          <p:cNvPr id="57346" name="Rectangle 2"/>
          <p:cNvSpPr>
            <a:spLocks noGrp="1" noChangeArrowheads="1"/>
          </p:cNvSpPr>
          <p:nvPr>
            <p:ph type="title"/>
          </p:nvPr>
        </p:nvSpPr>
        <p:spPr>
          <a:xfrm>
            <a:off x="685800" y="152400"/>
            <a:ext cx="7772400" cy="457200"/>
          </a:xfrm>
        </p:spPr>
        <p:txBody>
          <a:bodyPr/>
          <a:lstStyle/>
          <a:p>
            <a:r>
              <a:rPr lang="fr-FR" sz="2800"/>
              <a:t>Principe de la méthode de Mamdani</a:t>
            </a:r>
          </a:p>
        </p:txBody>
      </p:sp>
      <p:pic>
        <p:nvPicPr>
          <p:cNvPr id="57348" name="Picture 4" descr="\\Pc fixe\C\Cours EIT\AUA\mamdani.tif"/>
          <p:cNvPicPr>
            <a:picLocks noChangeAspect="1" noChangeArrowheads="1"/>
          </p:cNvPicPr>
          <p:nvPr/>
        </p:nvPicPr>
        <p:blipFill>
          <a:blip r:embed="rId3"/>
          <a:srcRect l="5746" t="10762" b="20358"/>
          <a:stretch>
            <a:fillRect/>
          </a:stretch>
        </p:blipFill>
        <p:spPr bwMode="auto">
          <a:xfrm>
            <a:off x="419100" y="1600200"/>
            <a:ext cx="8458200" cy="3300413"/>
          </a:xfrm>
          <a:prstGeom prst="rect">
            <a:avLst/>
          </a:prstGeom>
          <a:noFill/>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space réservé du numéro de diapositive 5"/>
          <p:cNvSpPr>
            <a:spLocks noGrp="1"/>
          </p:cNvSpPr>
          <p:nvPr>
            <p:ph type="sldNum" sz="quarter" idx="12"/>
          </p:nvPr>
        </p:nvSpPr>
        <p:spPr/>
        <p:txBody>
          <a:bodyPr/>
          <a:lstStyle/>
          <a:p>
            <a:fld id="{C1349501-74FD-4098-8F3B-28856FC47932}" type="slidenum">
              <a:rPr lang="fr-FR"/>
              <a:pPr/>
              <a:t>34</a:t>
            </a:fld>
            <a:endParaRPr lang="fr-FR"/>
          </a:p>
        </p:txBody>
      </p:sp>
      <p:sp>
        <p:nvSpPr>
          <p:cNvPr id="53250" name="Rectangle 2"/>
          <p:cNvSpPr>
            <a:spLocks noGrp="1" noChangeArrowheads="1"/>
          </p:cNvSpPr>
          <p:nvPr>
            <p:ph type="title"/>
          </p:nvPr>
        </p:nvSpPr>
        <p:spPr>
          <a:xfrm>
            <a:off x="685800" y="0"/>
            <a:ext cx="7772400" cy="609600"/>
          </a:xfrm>
        </p:spPr>
        <p:txBody>
          <a:bodyPr/>
          <a:lstStyle/>
          <a:p>
            <a:r>
              <a:rPr lang="fr-FR" sz="2400">
                <a:solidFill>
                  <a:schemeClr val="tx1"/>
                </a:solidFill>
              </a:rPr>
              <a:t>2 principales méthodes de défuzzification.</a:t>
            </a:r>
          </a:p>
        </p:txBody>
      </p:sp>
      <p:sp>
        <p:nvSpPr>
          <p:cNvPr id="53256" name="Text Box 8"/>
          <p:cNvSpPr txBox="1">
            <a:spLocks noChangeArrowheads="1"/>
          </p:cNvSpPr>
          <p:nvPr/>
        </p:nvSpPr>
        <p:spPr bwMode="auto">
          <a:xfrm>
            <a:off x="4648200" y="792163"/>
            <a:ext cx="4410075" cy="376237"/>
          </a:xfrm>
          <a:prstGeom prst="rect">
            <a:avLst/>
          </a:prstGeom>
          <a:noFill/>
          <a:ln w="9525">
            <a:solidFill>
              <a:schemeClr val="accent2"/>
            </a:solidFill>
            <a:miter lim="800000"/>
            <a:headEnd/>
            <a:tailEnd/>
          </a:ln>
          <a:effectLst/>
        </p:spPr>
        <p:txBody>
          <a:bodyPr wrap="none">
            <a:spAutoFit/>
          </a:bodyPr>
          <a:lstStyle/>
          <a:p>
            <a:pPr marL="457200" indent="-457200">
              <a:buFontTx/>
              <a:buAutoNum type="arabicPeriod" startAt="2"/>
            </a:pPr>
            <a:r>
              <a:rPr lang="fr-FR" sz="1800"/>
              <a:t>Méthode moyenne des maximums (MM)</a:t>
            </a:r>
          </a:p>
        </p:txBody>
      </p:sp>
      <p:sp>
        <p:nvSpPr>
          <p:cNvPr id="53258" name="Text Box 10"/>
          <p:cNvSpPr txBox="1">
            <a:spLocks noChangeArrowheads="1"/>
          </p:cNvSpPr>
          <p:nvPr/>
        </p:nvSpPr>
        <p:spPr bwMode="auto">
          <a:xfrm>
            <a:off x="223838" y="792163"/>
            <a:ext cx="4022725" cy="376237"/>
          </a:xfrm>
          <a:prstGeom prst="rect">
            <a:avLst/>
          </a:prstGeom>
          <a:noFill/>
          <a:ln w="9525">
            <a:solidFill>
              <a:schemeClr val="accent2"/>
            </a:solidFill>
            <a:miter lim="800000"/>
            <a:headEnd/>
            <a:tailEnd/>
          </a:ln>
          <a:effectLst/>
        </p:spPr>
        <p:txBody>
          <a:bodyPr wrap="none">
            <a:spAutoFit/>
          </a:bodyPr>
          <a:lstStyle/>
          <a:p>
            <a:pPr marL="457200" indent="-457200">
              <a:buFontTx/>
              <a:buAutoNum type="arabicPeriod"/>
            </a:pPr>
            <a:r>
              <a:rPr lang="fr-FR" sz="1800"/>
              <a:t>Méthode du centre de gravité (COG)</a:t>
            </a:r>
          </a:p>
        </p:txBody>
      </p:sp>
      <p:grpSp>
        <p:nvGrpSpPr>
          <p:cNvPr id="53281" name="Group 33"/>
          <p:cNvGrpSpPr>
            <a:grpSpLocks/>
          </p:cNvGrpSpPr>
          <p:nvPr/>
        </p:nvGrpSpPr>
        <p:grpSpPr bwMode="auto">
          <a:xfrm>
            <a:off x="223838" y="1282700"/>
            <a:ext cx="4062412" cy="5383213"/>
            <a:chOff x="141" y="808"/>
            <a:chExt cx="2559" cy="3391"/>
          </a:xfrm>
        </p:grpSpPr>
        <p:pic>
          <p:nvPicPr>
            <p:cNvPr id="53257" name="Picture 9"/>
            <p:cNvPicPr>
              <a:picLocks noChangeAspect="1" noChangeArrowheads="1"/>
            </p:cNvPicPr>
            <p:nvPr/>
          </p:nvPicPr>
          <p:blipFill>
            <a:blip r:embed="rId4"/>
            <a:srcRect/>
            <a:stretch>
              <a:fillRect/>
            </a:stretch>
          </p:blipFill>
          <p:spPr bwMode="auto">
            <a:xfrm>
              <a:off x="141" y="2401"/>
              <a:ext cx="2559" cy="1679"/>
            </a:xfrm>
            <a:prstGeom prst="rect">
              <a:avLst/>
            </a:prstGeom>
            <a:noFill/>
            <a:ln w="9525">
              <a:noFill/>
              <a:miter lim="800000"/>
              <a:headEnd/>
              <a:tailEnd/>
            </a:ln>
            <a:effectLst/>
          </p:spPr>
        </p:pic>
        <p:graphicFrame>
          <p:nvGraphicFramePr>
            <p:cNvPr id="130049" name="Object 1"/>
            <p:cNvGraphicFramePr>
              <a:graphicFrameLocks noChangeAspect="1"/>
            </p:cNvGraphicFramePr>
            <p:nvPr/>
          </p:nvGraphicFramePr>
          <p:xfrm>
            <a:off x="353" y="1245"/>
            <a:ext cx="2347" cy="1046"/>
          </p:xfrm>
          <a:graphic>
            <a:graphicData uri="http://schemas.openxmlformats.org/presentationml/2006/ole">
              <p:oleObj spid="_x0000_s130049" name="Equation" r:id="rId5" imgW="2819160" imgH="1257120" progId="Equation.DSMT4">
                <p:embed/>
              </p:oleObj>
            </a:graphicData>
          </a:graphic>
        </p:graphicFrame>
        <p:sp>
          <p:nvSpPr>
            <p:cNvPr id="53262" name="Text Box 14"/>
            <p:cNvSpPr txBox="1">
              <a:spLocks noChangeArrowheads="1"/>
            </p:cNvSpPr>
            <p:nvPr/>
          </p:nvSpPr>
          <p:spPr bwMode="auto">
            <a:xfrm>
              <a:off x="141" y="808"/>
              <a:ext cx="2192" cy="404"/>
            </a:xfrm>
            <a:prstGeom prst="rect">
              <a:avLst/>
            </a:prstGeom>
            <a:noFill/>
            <a:ln w="9525">
              <a:noFill/>
              <a:miter lim="800000"/>
              <a:headEnd/>
              <a:tailEnd/>
            </a:ln>
            <a:effectLst/>
          </p:spPr>
          <p:txBody>
            <a:bodyPr wrap="none">
              <a:spAutoFit/>
            </a:bodyPr>
            <a:lstStyle/>
            <a:p>
              <a:r>
                <a:rPr lang="fr-FR" sz="1800"/>
                <a:t>C’est l’abscisse du centre de gravité</a:t>
              </a:r>
            </a:p>
            <a:p>
              <a:r>
                <a:rPr lang="fr-FR" sz="1800"/>
                <a:t>de la surface sous la courbe résultat</a:t>
              </a:r>
            </a:p>
          </p:txBody>
        </p:sp>
        <p:grpSp>
          <p:nvGrpSpPr>
            <p:cNvPr id="53279" name="Group 31"/>
            <p:cNvGrpSpPr>
              <a:grpSpLocks/>
            </p:cNvGrpSpPr>
            <p:nvPr/>
          </p:nvGrpSpPr>
          <p:grpSpPr bwMode="auto">
            <a:xfrm>
              <a:off x="897" y="3383"/>
              <a:ext cx="495" cy="816"/>
              <a:chOff x="856" y="3257"/>
              <a:chExt cx="495" cy="816"/>
            </a:xfrm>
          </p:grpSpPr>
          <p:sp>
            <p:nvSpPr>
              <p:cNvPr id="53273" name="Oval 25"/>
              <p:cNvSpPr>
                <a:spLocks noChangeArrowheads="1"/>
              </p:cNvSpPr>
              <p:nvPr/>
            </p:nvSpPr>
            <p:spPr bwMode="auto">
              <a:xfrm>
                <a:off x="1104" y="3257"/>
                <a:ext cx="48" cy="48"/>
              </a:xfrm>
              <a:prstGeom prst="ellipse">
                <a:avLst/>
              </a:prstGeom>
              <a:solidFill>
                <a:schemeClr val="tx2"/>
              </a:solidFill>
              <a:ln w="9525">
                <a:solidFill>
                  <a:schemeClr val="tx1"/>
                </a:solidFill>
                <a:round/>
                <a:headEnd/>
                <a:tailEnd/>
              </a:ln>
              <a:effectLst/>
            </p:spPr>
            <p:txBody>
              <a:bodyPr wrap="none" anchor="ctr"/>
              <a:lstStyle/>
              <a:p>
                <a:endParaRPr lang="en-US"/>
              </a:p>
            </p:txBody>
          </p:sp>
          <p:sp>
            <p:nvSpPr>
              <p:cNvPr id="53274" name="Line 26"/>
              <p:cNvSpPr>
                <a:spLocks noChangeShapeType="1"/>
              </p:cNvSpPr>
              <p:nvPr/>
            </p:nvSpPr>
            <p:spPr bwMode="auto">
              <a:xfrm>
                <a:off x="1128" y="3305"/>
                <a:ext cx="0" cy="336"/>
              </a:xfrm>
              <a:prstGeom prst="line">
                <a:avLst/>
              </a:prstGeom>
              <a:noFill/>
              <a:ln w="9525">
                <a:solidFill>
                  <a:schemeClr val="tx1"/>
                </a:solidFill>
                <a:round/>
                <a:headEnd/>
                <a:tailEnd type="triangle" w="med" len="med"/>
              </a:ln>
              <a:effectLst/>
            </p:spPr>
            <p:txBody>
              <a:bodyPr/>
              <a:lstStyle/>
              <a:p>
                <a:endParaRPr lang="en-US"/>
              </a:p>
            </p:txBody>
          </p:sp>
          <p:sp>
            <p:nvSpPr>
              <p:cNvPr id="53277" name="Text Box 29"/>
              <p:cNvSpPr txBox="1">
                <a:spLocks noChangeArrowheads="1"/>
              </p:cNvSpPr>
              <p:nvPr/>
            </p:nvSpPr>
            <p:spPr bwMode="auto">
              <a:xfrm>
                <a:off x="856" y="3785"/>
                <a:ext cx="495" cy="288"/>
              </a:xfrm>
              <a:prstGeom prst="rect">
                <a:avLst/>
              </a:prstGeom>
              <a:noFill/>
              <a:ln w="9525">
                <a:noFill/>
                <a:miter lim="800000"/>
                <a:headEnd/>
                <a:tailEnd/>
              </a:ln>
              <a:effectLst/>
            </p:spPr>
            <p:txBody>
              <a:bodyPr wrap="none">
                <a:spAutoFit/>
              </a:bodyPr>
              <a:lstStyle/>
              <a:p>
                <a:r>
                  <a:rPr lang="fr-FR"/>
                  <a:t>3,5V</a:t>
                </a:r>
              </a:p>
            </p:txBody>
          </p:sp>
        </p:grpSp>
      </p:grpSp>
      <p:grpSp>
        <p:nvGrpSpPr>
          <p:cNvPr id="53282" name="Group 34"/>
          <p:cNvGrpSpPr>
            <a:grpSpLocks/>
          </p:cNvGrpSpPr>
          <p:nvPr/>
        </p:nvGrpSpPr>
        <p:grpSpPr bwMode="auto">
          <a:xfrm>
            <a:off x="4867275" y="1282700"/>
            <a:ext cx="4062413" cy="5394325"/>
            <a:chOff x="3066" y="808"/>
            <a:chExt cx="2559" cy="3398"/>
          </a:xfrm>
        </p:grpSpPr>
        <p:pic>
          <p:nvPicPr>
            <p:cNvPr id="53254" name="Picture 6"/>
            <p:cNvPicPr>
              <a:picLocks noChangeAspect="1" noChangeArrowheads="1"/>
            </p:cNvPicPr>
            <p:nvPr/>
          </p:nvPicPr>
          <p:blipFill>
            <a:blip r:embed="rId4"/>
            <a:srcRect/>
            <a:stretch>
              <a:fillRect/>
            </a:stretch>
          </p:blipFill>
          <p:spPr bwMode="auto">
            <a:xfrm>
              <a:off x="3066" y="2401"/>
              <a:ext cx="2559" cy="1679"/>
            </a:xfrm>
            <a:prstGeom prst="rect">
              <a:avLst/>
            </a:prstGeom>
            <a:noFill/>
            <a:ln w="9525">
              <a:noFill/>
              <a:miter lim="800000"/>
              <a:headEnd/>
              <a:tailEnd/>
            </a:ln>
            <a:effectLst/>
          </p:spPr>
        </p:pic>
        <p:graphicFrame>
          <p:nvGraphicFramePr>
            <p:cNvPr id="130048" name="Object 0"/>
            <p:cNvGraphicFramePr>
              <a:graphicFrameLocks noChangeAspect="1"/>
            </p:cNvGraphicFramePr>
            <p:nvPr/>
          </p:nvGraphicFramePr>
          <p:xfrm>
            <a:off x="3504" y="1245"/>
            <a:ext cx="1805" cy="994"/>
          </p:xfrm>
          <a:graphic>
            <a:graphicData uri="http://schemas.openxmlformats.org/presentationml/2006/ole">
              <p:oleObj spid="_x0000_s130048" name="Equation" r:id="rId6" imgW="2489040" imgH="1371600" progId="Equation.DSMT4">
                <p:embed/>
              </p:oleObj>
            </a:graphicData>
          </a:graphic>
        </p:graphicFrame>
        <p:sp>
          <p:nvSpPr>
            <p:cNvPr id="53261" name="Text Box 13"/>
            <p:cNvSpPr txBox="1">
              <a:spLocks noChangeArrowheads="1"/>
            </p:cNvSpPr>
            <p:nvPr/>
          </p:nvSpPr>
          <p:spPr bwMode="auto">
            <a:xfrm>
              <a:off x="3201" y="808"/>
              <a:ext cx="2424" cy="404"/>
            </a:xfrm>
            <a:prstGeom prst="rect">
              <a:avLst/>
            </a:prstGeom>
            <a:noFill/>
            <a:ln w="9525">
              <a:noFill/>
              <a:miter lim="800000"/>
              <a:headEnd/>
              <a:tailEnd/>
            </a:ln>
            <a:effectLst/>
          </p:spPr>
          <p:txBody>
            <a:bodyPr wrap="none">
              <a:spAutoFit/>
            </a:bodyPr>
            <a:lstStyle/>
            <a:p>
              <a:r>
                <a:rPr lang="fr-FR" sz="1800"/>
                <a:t>C’est la moyenne des valeurs de sorties </a:t>
              </a:r>
            </a:p>
            <a:p>
              <a:r>
                <a:rPr lang="fr-FR" sz="1800"/>
                <a:t>les plus vraisemblables</a:t>
              </a:r>
            </a:p>
          </p:txBody>
        </p:sp>
        <p:grpSp>
          <p:nvGrpSpPr>
            <p:cNvPr id="53276" name="Group 28"/>
            <p:cNvGrpSpPr>
              <a:grpSpLocks/>
            </p:cNvGrpSpPr>
            <p:nvPr/>
          </p:nvGrpSpPr>
          <p:grpSpPr bwMode="auto">
            <a:xfrm>
              <a:off x="3402" y="3047"/>
              <a:ext cx="750" cy="720"/>
              <a:chOff x="3537" y="3285"/>
              <a:chExt cx="750" cy="720"/>
            </a:xfrm>
          </p:grpSpPr>
          <p:sp>
            <p:nvSpPr>
              <p:cNvPr id="53269" name="Line 21"/>
              <p:cNvSpPr>
                <a:spLocks noChangeShapeType="1"/>
              </p:cNvSpPr>
              <p:nvPr/>
            </p:nvSpPr>
            <p:spPr bwMode="auto">
              <a:xfrm>
                <a:off x="4287" y="3285"/>
                <a:ext cx="0" cy="96"/>
              </a:xfrm>
              <a:prstGeom prst="line">
                <a:avLst/>
              </a:prstGeom>
              <a:noFill/>
              <a:ln w="28575">
                <a:solidFill>
                  <a:schemeClr val="tx1"/>
                </a:solidFill>
                <a:round/>
                <a:headEnd/>
                <a:tailEnd/>
              </a:ln>
              <a:effectLst/>
            </p:spPr>
            <p:txBody>
              <a:bodyPr/>
              <a:lstStyle/>
              <a:p>
                <a:endParaRPr lang="en-US"/>
              </a:p>
            </p:txBody>
          </p:sp>
          <p:sp>
            <p:nvSpPr>
              <p:cNvPr id="53270" name="Line 22"/>
              <p:cNvSpPr>
                <a:spLocks noChangeShapeType="1"/>
              </p:cNvSpPr>
              <p:nvPr/>
            </p:nvSpPr>
            <p:spPr bwMode="auto">
              <a:xfrm>
                <a:off x="3537" y="3285"/>
                <a:ext cx="0" cy="96"/>
              </a:xfrm>
              <a:prstGeom prst="line">
                <a:avLst/>
              </a:prstGeom>
              <a:noFill/>
              <a:ln w="28575">
                <a:solidFill>
                  <a:schemeClr val="tx1"/>
                </a:solidFill>
                <a:round/>
                <a:headEnd/>
                <a:tailEnd/>
              </a:ln>
              <a:effectLst/>
            </p:spPr>
            <p:txBody>
              <a:bodyPr/>
              <a:lstStyle/>
              <a:p>
                <a:endParaRPr lang="en-US"/>
              </a:p>
            </p:txBody>
          </p:sp>
          <p:sp>
            <p:nvSpPr>
              <p:cNvPr id="53271" name="Line 23"/>
              <p:cNvSpPr>
                <a:spLocks noChangeShapeType="1"/>
              </p:cNvSpPr>
              <p:nvPr/>
            </p:nvSpPr>
            <p:spPr bwMode="auto">
              <a:xfrm>
                <a:off x="3894" y="3333"/>
                <a:ext cx="0" cy="672"/>
              </a:xfrm>
              <a:prstGeom prst="line">
                <a:avLst/>
              </a:prstGeom>
              <a:noFill/>
              <a:ln w="28575">
                <a:solidFill>
                  <a:schemeClr val="tx1"/>
                </a:solidFill>
                <a:round/>
                <a:headEnd/>
                <a:tailEnd type="triangle" w="med" len="med"/>
              </a:ln>
              <a:effectLst/>
            </p:spPr>
            <p:txBody>
              <a:bodyPr/>
              <a:lstStyle/>
              <a:p>
                <a:endParaRPr lang="en-US"/>
              </a:p>
            </p:txBody>
          </p:sp>
        </p:grpSp>
        <p:sp>
          <p:nvSpPr>
            <p:cNvPr id="53278" name="Text Box 30"/>
            <p:cNvSpPr txBox="1">
              <a:spLocks noChangeArrowheads="1"/>
            </p:cNvSpPr>
            <p:nvPr/>
          </p:nvSpPr>
          <p:spPr bwMode="auto">
            <a:xfrm>
              <a:off x="3511" y="3918"/>
              <a:ext cx="495" cy="288"/>
            </a:xfrm>
            <a:prstGeom prst="rect">
              <a:avLst/>
            </a:prstGeom>
            <a:noFill/>
            <a:ln w="9525">
              <a:noFill/>
              <a:miter lim="800000"/>
              <a:headEnd/>
              <a:tailEnd/>
            </a:ln>
            <a:effectLst/>
          </p:spPr>
          <p:txBody>
            <a:bodyPr wrap="none">
              <a:spAutoFit/>
            </a:bodyPr>
            <a:lstStyle/>
            <a:p>
              <a:r>
                <a:rPr lang="fr-FR"/>
                <a:t>1,9V</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32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5328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499"/>
                                          </p:stCondLst>
                                        </p:cTn>
                                        <p:tgtEl>
                                          <p:spTgt spid="532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6" grpId="0" animBg="1" autoUpdateAnimBg="0"/>
      <p:bldP spid="53258" grpId="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B3300736-8445-4112-86C7-A22503DED52F}" type="slidenum">
              <a:rPr lang="fr-FR"/>
              <a:pPr/>
              <a:t>35</a:t>
            </a:fld>
            <a:endParaRPr lang="fr-FR"/>
          </a:p>
        </p:txBody>
      </p:sp>
      <p:sp>
        <p:nvSpPr>
          <p:cNvPr id="54274" name="Rectangle 2"/>
          <p:cNvSpPr>
            <a:spLocks noGrp="1" noChangeArrowheads="1"/>
          </p:cNvSpPr>
          <p:nvPr>
            <p:ph type="title"/>
          </p:nvPr>
        </p:nvSpPr>
        <p:spPr>
          <a:xfrm>
            <a:off x="685800" y="228600"/>
            <a:ext cx="7772400" cy="381000"/>
          </a:xfrm>
        </p:spPr>
        <p:txBody>
          <a:bodyPr/>
          <a:lstStyle/>
          <a:p>
            <a:r>
              <a:rPr lang="fr-FR" sz="2400">
                <a:solidFill>
                  <a:schemeClr val="tx1"/>
                </a:solidFill>
              </a:rPr>
              <a:t>Défuzzification</a:t>
            </a:r>
          </a:p>
        </p:txBody>
      </p:sp>
      <p:sp>
        <p:nvSpPr>
          <p:cNvPr id="54276" name="Text Box 4"/>
          <p:cNvSpPr txBox="1">
            <a:spLocks noChangeArrowheads="1"/>
          </p:cNvSpPr>
          <p:nvPr/>
        </p:nvSpPr>
        <p:spPr bwMode="auto">
          <a:xfrm>
            <a:off x="457200" y="1371600"/>
            <a:ext cx="8001000" cy="1085850"/>
          </a:xfrm>
          <a:prstGeom prst="rect">
            <a:avLst/>
          </a:prstGeom>
          <a:noFill/>
          <a:ln w="19050">
            <a:solidFill>
              <a:srgbClr val="FF3300"/>
            </a:solidFill>
            <a:miter lim="800000"/>
            <a:headEnd/>
            <a:tailEnd/>
          </a:ln>
          <a:effectLst/>
        </p:spPr>
        <p:txBody>
          <a:bodyPr>
            <a:spAutoFit/>
          </a:bodyPr>
          <a:lstStyle/>
          <a:p>
            <a:pPr>
              <a:buFontTx/>
              <a:buChar char="•"/>
            </a:pPr>
            <a:r>
              <a:rPr lang="fr-FR"/>
              <a:t> </a:t>
            </a:r>
            <a:r>
              <a:rPr lang="fr-FR" sz="2000"/>
              <a:t>En commande floue, la défuzzification COG est presque toujours utilisée. Elle prend en compte l’influence de l’ensemble des valeurs proposées par la solution floue.</a:t>
            </a:r>
          </a:p>
        </p:txBody>
      </p:sp>
      <p:sp>
        <p:nvSpPr>
          <p:cNvPr id="54278" name="Text Box 6"/>
          <p:cNvSpPr txBox="1">
            <a:spLocks noChangeArrowheads="1"/>
          </p:cNvSpPr>
          <p:nvPr/>
        </p:nvSpPr>
        <p:spPr bwMode="auto">
          <a:xfrm>
            <a:off x="76200" y="3810000"/>
            <a:ext cx="8991600" cy="762000"/>
          </a:xfrm>
          <a:prstGeom prst="rect">
            <a:avLst/>
          </a:prstGeom>
          <a:noFill/>
          <a:ln w="9525">
            <a:noFill/>
            <a:miter lim="800000"/>
            <a:headEnd/>
            <a:tailEnd/>
          </a:ln>
          <a:effectLst/>
        </p:spPr>
        <p:txBody>
          <a:bodyPr>
            <a:spAutoFit/>
          </a:bodyPr>
          <a:lstStyle/>
          <a:p>
            <a:pPr>
              <a:buFontTx/>
              <a:buChar char="•"/>
            </a:pPr>
            <a:r>
              <a:rPr lang="fr-FR" sz="2000"/>
              <a:t> La défuzzification MM est plutôt utilisée lorsqu’il s’agit de discriminer une valeur de sortie (Ex: reconnaissance de formes).</a:t>
            </a:r>
            <a:r>
              <a:rPr lang="fr-FR"/>
              <a:t>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Espace réservé du numéro de diapositive 5"/>
          <p:cNvSpPr>
            <a:spLocks noGrp="1"/>
          </p:cNvSpPr>
          <p:nvPr>
            <p:ph type="sldNum" sz="quarter" idx="12"/>
          </p:nvPr>
        </p:nvSpPr>
        <p:spPr/>
        <p:txBody>
          <a:bodyPr/>
          <a:lstStyle/>
          <a:p>
            <a:fld id="{02C397B5-FDCA-4E61-9876-879890A7223A}" type="slidenum">
              <a:rPr lang="fr-FR"/>
              <a:pPr/>
              <a:t>36</a:t>
            </a:fld>
            <a:endParaRPr lang="fr-FR"/>
          </a:p>
        </p:txBody>
      </p:sp>
      <p:pic>
        <p:nvPicPr>
          <p:cNvPr id="62479" name="Picture 15" descr="\\Pc fixe\C\Cours EIT\AUA\synthese.tif"/>
          <p:cNvPicPr>
            <a:picLocks noChangeAspect="1" noChangeArrowheads="1"/>
          </p:cNvPicPr>
          <p:nvPr/>
        </p:nvPicPr>
        <p:blipFill>
          <a:blip r:embed="rId3"/>
          <a:srcRect l="71979" t="10654" r="10274" b="28976"/>
          <a:stretch>
            <a:fillRect/>
          </a:stretch>
        </p:blipFill>
        <p:spPr bwMode="auto">
          <a:xfrm>
            <a:off x="6407150" y="1111250"/>
            <a:ext cx="1447800" cy="3886200"/>
          </a:xfrm>
          <a:prstGeom prst="rect">
            <a:avLst/>
          </a:prstGeom>
          <a:noFill/>
        </p:spPr>
      </p:pic>
      <p:pic>
        <p:nvPicPr>
          <p:cNvPr id="62483" name="Picture 19" descr="\\Pc fixe\C\Cours EIT\AUA\synthese.tif"/>
          <p:cNvPicPr>
            <a:picLocks noChangeAspect="1" noChangeArrowheads="1"/>
          </p:cNvPicPr>
          <p:nvPr/>
        </p:nvPicPr>
        <p:blipFill>
          <a:blip r:embed="rId3"/>
          <a:srcRect l="4726" t="1750" r="29890" b="13020"/>
          <a:stretch>
            <a:fillRect/>
          </a:stretch>
        </p:blipFill>
        <p:spPr bwMode="auto">
          <a:xfrm>
            <a:off x="914400" y="533400"/>
            <a:ext cx="5334000" cy="5486400"/>
          </a:xfrm>
          <a:prstGeom prst="rect">
            <a:avLst/>
          </a:prstGeom>
          <a:noFill/>
        </p:spPr>
      </p:pic>
      <p:sp>
        <p:nvSpPr>
          <p:cNvPr id="62466" name="Rectangle 2"/>
          <p:cNvSpPr>
            <a:spLocks noGrp="1" noChangeArrowheads="1"/>
          </p:cNvSpPr>
          <p:nvPr>
            <p:ph type="title"/>
          </p:nvPr>
        </p:nvSpPr>
        <p:spPr>
          <a:xfrm>
            <a:off x="685800" y="114300"/>
            <a:ext cx="7772400" cy="228600"/>
          </a:xfrm>
        </p:spPr>
        <p:txBody>
          <a:bodyPr/>
          <a:lstStyle/>
          <a:p>
            <a:r>
              <a:rPr lang="fr-FR" sz="2400">
                <a:solidFill>
                  <a:schemeClr val="tx1"/>
                </a:solidFill>
              </a:rPr>
              <a:t>Synthèse d’un prise de décision par logique floue.</a:t>
            </a:r>
          </a:p>
        </p:txBody>
      </p:sp>
      <p:sp>
        <p:nvSpPr>
          <p:cNvPr id="62468" name="Line 4"/>
          <p:cNvSpPr>
            <a:spLocks noChangeShapeType="1"/>
          </p:cNvSpPr>
          <p:nvPr/>
        </p:nvSpPr>
        <p:spPr bwMode="auto">
          <a:xfrm flipV="1">
            <a:off x="1781175" y="1752600"/>
            <a:ext cx="0" cy="3657600"/>
          </a:xfrm>
          <a:prstGeom prst="line">
            <a:avLst/>
          </a:prstGeom>
          <a:noFill/>
          <a:ln w="28575">
            <a:solidFill>
              <a:srgbClr val="FF3300"/>
            </a:solidFill>
            <a:round/>
            <a:headEnd/>
            <a:tailEnd type="triangle" w="med" len="med"/>
          </a:ln>
          <a:effectLst/>
        </p:spPr>
        <p:txBody>
          <a:bodyPr/>
          <a:lstStyle/>
          <a:p>
            <a:endParaRPr lang="en-US"/>
          </a:p>
        </p:txBody>
      </p:sp>
      <p:sp>
        <p:nvSpPr>
          <p:cNvPr id="62473" name="Line 9"/>
          <p:cNvSpPr>
            <a:spLocks noChangeShapeType="1"/>
          </p:cNvSpPr>
          <p:nvPr/>
        </p:nvSpPr>
        <p:spPr bwMode="auto">
          <a:xfrm flipV="1">
            <a:off x="4048125" y="1905000"/>
            <a:ext cx="0" cy="3505200"/>
          </a:xfrm>
          <a:prstGeom prst="line">
            <a:avLst/>
          </a:prstGeom>
          <a:noFill/>
          <a:ln w="28575">
            <a:solidFill>
              <a:schemeClr val="accent2"/>
            </a:solidFill>
            <a:round/>
            <a:headEnd/>
            <a:tailEnd type="triangle" w="med" len="med"/>
          </a:ln>
          <a:effectLst/>
        </p:spPr>
        <p:txBody>
          <a:bodyPr/>
          <a:lstStyle/>
          <a:p>
            <a:endParaRPr lang="en-US"/>
          </a:p>
        </p:txBody>
      </p:sp>
      <p:sp>
        <p:nvSpPr>
          <p:cNvPr id="62478" name="AutoShape 14"/>
          <p:cNvSpPr>
            <a:spLocks noChangeArrowheads="1"/>
          </p:cNvSpPr>
          <p:nvPr/>
        </p:nvSpPr>
        <p:spPr bwMode="auto">
          <a:xfrm>
            <a:off x="5943600" y="6019800"/>
            <a:ext cx="304800" cy="228600"/>
          </a:xfrm>
          <a:prstGeom prst="leftArrow">
            <a:avLst>
              <a:gd name="adj1" fmla="val 50000"/>
              <a:gd name="adj2" fmla="val 33333"/>
            </a:avLst>
          </a:prstGeom>
          <a:solidFill>
            <a:srgbClr val="FF3300"/>
          </a:solidFill>
          <a:ln w="9525">
            <a:solidFill>
              <a:schemeClr val="accent2"/>
            </a:solidFill>
            <a:miter lim="800000"/>
            <a:headEnd/>
            <a:tailEnd/>
          </a:ln>
          <a:effectLst/>
        </p:spPr>
        <p:txBody>
          <a:bodyPr wrap="none" anchor="ctr"/>
          <a:lstStyle/>
          <a:p>
            <a:endParaRPr lang="en-US"/>
          </a:p>
        </p:txBody>
      </p:sp>
      <p:pic>
        <p:nvPicPr>
          <p:cNvPr id="62482" name="Picture 18" descr="\\Pc fixe\C\Cours EIT\AUA\synthese.tif"/>
          <p:cNvPicPr>
            <a:picLocks noChangeAspect="1" noChangeArrowheads="1"/>
          </p:cNvPicPr>
          <p:nvPr/>
        </p:nvPicPr>
        <p:blipFill>
          <a:blip r:embed="rId3"/>
          <a:srcRect l="54231" t="86980" r="29890" b="24"/>
          <a:stretch>
            <a:fillRect/>
          </a:stretch>
        </p:blipFill>
        <p:spPr bwMode="auto">
          <a:xfrm>
            <a:off x="4648200" y="5905500"/>
            <a:ext cx="1295400" cy="836613"/>
          </a:xfrm>
          <a:prstGeom prst="rect">
            <a:avLst/>
          </a:prstGeom>
          <a:noFill/>
        </p:spPr>
      </p:pic>
      <p:pic>
        <p:nvPicPr>
          <p:cNvPr id="62481" name="Picture 17" descr="\\Pc fixe\C\Cours EIT\AUA\synthese.tif"/>
          <p:cNvPicPr>
            <a:picLocks noChangeAspect="1" noChangeArrowheads="1"/>
          </p:cNvPicPr>
          <p:nvPr/>
        </p:nvPicPr>
        <p:blipFill>
          <a:blip r:embed="rId3"/>
          <a:srcRect l="72913" t="10037"/>
          <a:stretch>
            <a:fillRect/>
          </a:stretch>
        </p:blipFill>
        <p:spPr bwMode="auto">
          <a:xfrm>
            <a:off x="6477000" y="1073150"/>
            <a:ext cx="2209800" cy="5791200"/>
          </a:xfrm>
          <a:prstGeom prst="rect">
            <a:avLst/>
          </a:prstGeom>
          <a:noFill/>
        </p:spPr>
      </p:pic>
      <p:grpSp>
        <p:nvGrpSpPr>
          <p:cNvPr id="62474" name="Group 10"/>
          <p:cNvGrpSpPr>
            <a:grpSpLocks/>
          </p:cNvGrpSpPr>
          <p:nvPr/>
        </p:nvGrpSpPr>
        <p:grpSpPr bwMode="auto">
          <a:xfrm>
            <a:off x="4048125" y="1905000"/>
            <a:ext cx="3267075" cy="2314575"/>
            <a:chOff x="2550" y="1200"/>
            <a:chExt cx="2058" cy="1458"/>
          </a:xfrm>
        </p:grpSpPr>
        <p:sp>
          <p:nvSpPr>
            <p:cNvPr id="62475" name="Line 11"/>
            <p:cNvSpPr>
              <a:spLocks noChangeShapeType="1"/>
            </p:cNvSpPr>
            <p:nvPr/>
          </p:nvSpPr>
          <p:spPr bwMode="auto">
            <a:xfrm>
              <a:off x="2550" y="1200"/>
              <a:ext cx="1626" cy="0"/>
            </a:xfrm>
            <a:prstGeom prst="line">
              <a:avLst/>
            </a:prstGeom>
            <a:noFill/>
            <a:ln w="28575">
              <a:solidFill>
                <a:schemeClr val="accent2"/>
              </a:solidFill>
              <a:round/>
              <a:headEnd/>
              <a:tailEnd type="triangle" w="med" len="med"/>
            </a:ln>
            <a:effectLst/>
          </p:spPr>
          <p:txBody>
            <a:bodyPr/>
            <a:lstStyle/>
            <a:p>
              <a:endParaRPr lang="en-US"/>
            </a:p>
          </p:txBody>
        </p:sp>
        <p:sp>
          <p:nvSpPr>
            <p:cNvPr id="62476" name="Line 12"/>
            <p:cNvSpPr>
              <a:spLocks noChangeShapeType="1"/>
            </p:cNvSpPr>
            <p:nvPr/>
          </p:nvSpPr>
          <p:spPr bwMode="auto">
            <a:xfrm>
              <a:off x="2550" y="2658"/>
              <a:ext cx="2058" cy="0"/>
            </a:xfrm>
            <a:prstGeom prst="line">
              <a:avLst/>
            </a:prstGeom>
            <a:noFill/>
            <a:ln w="28575">
              <a:solidFill>
                <a:schemeClr val="accent2"/>
              </a:solidFill>
              <a:round/>
              <a:headEnd/>
              <a:tailEnd type="triangle" w="med" len="med"/>
            </a:ln>
            <a:effectLst/>
          </p:spPr>
          <p:txBody>
            <a:bodyPr/>
            <a:lstStyle/>
            <a:p>
              <a:endParaRPr lang="en-US"/>
            </a:p>
          </p:txBody>
        </p:sp>
      </p:grpSp>
      <p:grpSp>
        <p:nvGrpSpPr>
          <p:cNvPr id="62469" name="Group 5"/>
          <p:cNvGrpSpPr>
            <a:grpSpLocks/>
          </p:cNvGrpSpPr>
          <p:nvPr/>
        </p:nvGrpSpPr>
        <p:grpSpPr bwMode="auto">
          <a:xfrm>
            <a:off x="1781175" y="1752600"/>
            <a:ext cx="5229225" cy="2933700"/>
            <a:chOff x="1122" y="1104"/>
            <a:chExt cx="3294" cy="1848"/>
          </a:xfrm>
        </p:grpSpPr>
        <p:sp>
          <p:nvSpPr>
            <p:cNvPr id="62470" name="Line 6"/>
            <p:cNvSpPr>
              <a:spLocks noChangeShapeType="1"/>
            </p:cNvSpPr>
            <p:nvPr/>
          </p:nvSpPr>
          <p:spPr bwMode="auto">
            <a:xfrm>
              <a:off x="1122" y="1104"/>
              <a:ext cx="3054" cy="0"/>
            </a:xfrm>
            <a:prstGeom prst="line">
              <a:avLst/>
            </a:prstGeom>
            <a:noFill/>
            <a:ln w="28575">
              <a:solidFill>
                <a:srgbClr val="FF3300"/>
              </a:solidFill>
              <a:round/>
              <a:headEnd/>
              <a:tailEnd type="triangle" w="med" len="med"/>
            </a:ln>
            <a:effectLst/>
          </p:spPr>
          <p:txBody>
            <a:bodyPr/>
            <a:lstStyle/>
            <a:p>
              <a:endParaRPr lang="en-US"/>
            </a:p>
          </p:txBody>
        </p:sp>
        <p:sp>
          <p:nvSpPr>
            <p:cNvPr id="62471" name="Line 7"/>
            <p:cNvSpPr>
              <a:spLocks noChangeShapeType="1"/>
            </p:cNvSpPr>
            <p:nvPr/>
          </p:nvSpPr>
          <p:spPr bwMode="auto">
            <a:xfrm>
              <a:off x="1122" y="1812"/>
              <a:ext cx="3294" cy="0"/>
            </a:xfrm>
            <a:prstGeom prst="line">
              <a:avLst/>
            </a:prstGeom>
            <a:noFill/>
            <a:ln w="28575">
              <a:solidFill>
                <a:srgbClr val="FF3300"/>
              </a:solidFill>
              <a:round/>
              <a:headEnd/>
              <a:tailEnd type="triangle" w="med" len="med"/>
            </a:ln>
            <a:effectLst/>
          </p:spPr>
          <p:txBody>
            <a:bodyPr/>
            <a:lstStyle/>
            <a:p>
              <a:endParaRPr lang="en-US"/>
            </a:p>
          </p:txBody>
        </p:sp>
        <p:sp>
          <p:nvSpPr>
            <p:cNvPr id="62472" name="Line 8"/>
            <p:cNvSpPr>
              <a:spLocks noChangeShapeType="1"/>
            </p:cNvSpPr>
            <p:nvPr/>
          </p:nvSpPr>
          <p:spPr bwMode="auto">
            <a:xfrm>
              <a:off x="1122" y="2952"/>
              <a:ext cx="3294" cy="0"/>
            </a:xfrm>
            <a:prstGeom prst="line">
              <a:avLst/>
            </a:prstGeom>
            <a:noFill/>
            <a:ln w="28575">
              <a:solidFill>
                <a:srgbClr val="FF3300"/>
              </a:solidFill>
              <a:round/>
              <a:headEnd/>
              <a:tailEnd type="triangle" w="med" len="med"/>
            </a:ln>
            <a:effectLst/>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62468"/>
                                        </p:tgtEl>
                                        <p:attrNameLst>
                                          <p:attrName>style.visibility</p:attrName>
                                        </p:attrNameLst>
                                      </p:cBhvr>
                                      <p:to>
                                        <p:strVal val="visible"/>
                                      </p:to>
                                    </p:set>
                                    <p:anim calcmode="lin" valueType="num">
                                      <p:cBhvr>
                                        <p:cTn id="7" dur="500" fill="hold"/>
                                        <p:tgtEl>
                                          <p:spTgt spid="62468"/>
                                        </p:tgtEl>
                                        <p:attrNameLst>
                                          <p:attrName>ppt_x</p:attrName>
                                        </p:attrNameLst>
                                      </p:cBhvr>
                                      <p:tavLst>
                                        <p:tav tm="0">
                                          <p:val>
                                            <p:strVal val="#ppt_x"/>
                                          </p:val>
                                        </p:tav>
                                        <p:tav tm="100000">
                                          <p:val>
                                            <p:strVal val="#ppt_x"/>
                                          </p:val>
                                        </p:tav>
                                      </p:tavLst>
                                    </p:anim>
                                    <p:anim calcmode="lin" valueType="num">
                                      <p:cBhvr>
                                        <p:cTn id="8" dur="500" fill="hold"/>
                                        <p:tgtEl>
                                          <p:spTgt spid="62468"/>
                                        </p:tgtEl>
                                        <p:attrNameLst>
                                          <p:attrName>ppt_y</p:attrName>
                                        </p:attrNameLst>
                                      </p:cBhvr>
                                      <p:tavLst>
                                        <p:tav tm="0">
                                          <p:val>
                                            <p:strVal val="#ppt_y+#ppt_h/2"/>
                                          </p:val>
                                        </p:tav>
                                        <p:tav tm="100000">
                                          <p:val>
                                            <p:strVal val="#ppt_y"/>
                                          </p:val>
                                        </p:tav>
                                      </p:tavLst>
                                    </p:anim>
                                    <p:anim calcmode="lin" valueType="num">
                                      <p:cBhvr>
                                        <p:cTn id="9" dur="500" fill="hold"/>
                                        <p:tgtEl>
                                          <p:spTgt spid="62468"/>
                                        </p:tgtEl>
                                        <p:attrNameLst>
                                          <p:attrName>ppt_w</p:attrName>
                                        </p:attrNameLst>
                                      </p:cBhvr>
                                      <p:tavLst>
                                        <p:tav tm="0">
                                          <p:val>
                                            <p:strVal val="#ppt_w"/>
                                          </p:val>
                                        </p:tav>
                                        <p:tav tm="100000">
                                          <p:val>
                                            <p:strVal val="#ppt_w"/>
                                          </p:val>
                                        </p:tav>
                                      </p:tavLst>
                                    </p:anim>
                                    <p:anim calcmode="lin" valueType="num">
                                      <p:cBhvr>
                                        <p:cTn id="10" dur="500" fill="hold"/>
                                        <p:tgtEl>
                                          <p:spTgt spid="62468"/>
                                        </p:tgtEl>
                                        <p:attrNameLst>
                                          <p:attrName>ppt_h</p:attrName>
                                        </p:attrNameLst>
                                      </p:cBhvr>
                                      <p:tavLst>
                                        <p:tav tm="0">
                                          <p:val>
                                            <p:fltVal val="0"/>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4" fill="hold" grpId="0" nodeType="clickEffect">
                                  <p:stCondLst>
                                    <p:cond delay="0"/>
                                  </p:stCondLst>
                                  <p:childTnLst>
                                    <p:set>
                                      <p:cBhvr>
                                        <p:cTn id="14" dur="1" fill="hold">
                                          <p:stCondLst>
                                            <p:cond delay="0"/>
                                          </p:stCondLst>
                                        </p:cTn>
                                        <p:tgtEl>
                                          <p:spTgt spid="62473"/>
                                        </p:tgtEl>
                                        <p:attrNameLst>
                                          <p:attrName>style.visibility</p:attrName>
                                        </p:attrNameLst>
                                      </p:cBhvr>
                                      <p:to>
                                        <p:strVal val="visible"/>
                                      </p:to>
                                    </p:set>
                                    <p:anim calcmode="lin" valueType="num">
                                      <p:cBhvr>
                                        <p:cTn id="15" dur="500" fill="hold"/>
                                        <p:tgtEl>
                                          <p:spTgt spid="62473"/>
                                        </p:tgtEl>
                                        <p:attrNameLst>
                                          <p:attrName>ppt_x</p:attrName>
                                        </p:attrNameLst>
                                      </p:cBhvr>
                                      <p:tavLst>
                                        <p:tav tm="0">
                                          <p:val>
                                            <p:strVal val="#ppt_x"/>
                                          </p:val>
                                        </p:tav>
                                        <p:tav tm="100000">
                                          <p:val>
                                            <p:strVal val="#ppt_x"/>
                                          </p:val>
                                        </p:tav>
                                      </p:tavLst>
                                    </p:anim>
                                    <p:anim calcmode="lin" valueType="num">
                                      <p:cBhvr>
                                        <p:cTn id="16" dur="500" fill="hold"/>
                                        <p:tgtEl>
                                          <p:spTgt spid="62473"/>
                                        </p:tgtEl>
                                        <p:attrNameLst>
                                          <p:attrName>ppt_y</p:attrName>
                                        </p:attrNameLst>
                                      </p:cBhvr>
                                      <p:tavLst>
                                        <p:tav tm="0">
                                          <p:val>
                                            <p:strVal val="#ppt_y+#ppt_h/2"/>
                                          </p:val>
                                        </p:tav>
                                        <p:tav tm="100000">
                                          <p:val>
                                            <p:strVal val="#ppt_y"/>
                                          </p:val>
                                        </p:tav>
                                      </p:tavLst>
                                    </p:anim>
                                    <p:anim calcmode="lin" valueType="num">
                                      <p:cBhvr>
                                        <p:cTn id="17" dur="500" fill="hold"/>
                                        <p:tgtEl>
                                          <p:spTgt spid="62473"/>
                                        </p:tgtEl>
                                        <p:attrNameLst>
                                          <p:attrName>ppt_w</p:attrName>
                                        </p:attrNameLst>
                                      </p:cBhvr>
                                      <p:tavLst>
                                        <p:tav tm="0">
                                          <p:val>
                                            <p:strVal val="#ppt_w"/>
                                          </p:val>
                                        </p:tav>
                                        <p:tav tm="100000">
                                          <p:val>
                                            <p:strVal val="#ppt_w"/>
                                          </p:val>
                                        </p:tav>
                                      </p:tavLst>
                                    </p:anim>
                                    <p:anim calcmode="lin" valueType="num">
                                      <p:cBhvr>
                                        <p:cTn id="18" dur="500" fill="hold"/>
                                        <p:tgtEl>
                                          <p:spTgt spid="62473"/>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62469"/>
                                        </p:tgtEl>
                                        <p:attrNameLst>
                                          <p:attrName>style.visibility</p:attrName>
                                        </p:attrNameLst>
                                      </p:cBhvr>
                                      <p:to>
                                        <p:strVal val="visible"/>
                                      </p:to>
                                    </p:set>
                                    <p:anim calcmode="lin" valueType="num">
                                      <p:cBhvr>
                                        <p:cTn id="23" dur="500" fill="hold"/>
                                        <p:tgtEl>
                                          <p:spTgt spid="62469"/>
                                        </p:tgtEl>
                                        <p:attrNameLst>
                                          <p:attrName>ppt_x</p:attrName>
                                        </p:attrNameLst>
                                      </p:cBhvr>
                                      <p:tavLst>
                                        <p:tav tm="0">
                                          <p:val>
                                            <p:strVal val="#ppt_x-#ppt_w/2"/>
                                          </p:val>
                                        </p:tav>
                                        <p:tav tm="100000">
                                          <p:val>
                                            <p:strVal val="#ppt_x"/>
                                          </p:val>
                                        </p:tav>
                                      </p:tavLst>
                                    </p:anim>
                                    <p:anim calcmode="lin" valueType="num">
                                      <p:cBhvr>
                                        <p:cTn id="24" dur="500" fill="hold"/>
                                        <p:tgtEl>
                                          <p:spTgt spid="62469"/>
                                        </p:tgtEl>
                                        <p:attrNameLst>
                                          <p:attrName>ppt_y</p:attrName>
                                        </p:attrNameLst>
                                      </p:cBhvr>
                                      <p:tavLst>
                                        <p:tav tm="0">
                                          <p:val>
                                            <p:strVal val="#ppt_y"/>
                                          </p:val>
                                        </p:tav>
                                        <p:tav tm="100000">
                                          <p:val>
                                            <p:strVal val="#ppt_y"/>
                                          </p:val>
                                        </p:tav>
                                      </p:tavLst>
                                    </p:anim>
                                    <p:anim calcmode="lin" valueType="num">
                                      <p:cBhvr>
                                        <p:cTn id="25" dur="500" fill="hold"/>
                                        <p:tgtEl>
                                          <p:spTgt spid="62469"/>
                                        </p:tgtEl>
                                        <p:attrNameLst>
                                          <p:attrName>ppt_w</p:attrName>
                                        </p:attrNameLst>
                                      </p:cBhvr>
                                      <p:tavLst>
                                        <p:tav tm="0">
                                          <p:val>
                                            <p:fltVal val="0"/>
                                          </p:val>
                                        </p:tav>
                                        <p:tav tm="100000">
                                          <p:val>
                                            <p:strVal val="#ppt_w"/>
                                          </p:val>
                                        </p:tav>
                                      </p:tavLst>
                                    </p:anim>
                                    <p:anim calcmode="lin" valueType="num">
                                      <p:cBhvr>
                                        <p:cTn id="26" dur="500" fill="hold"/>
                                        <p:tgtEl>
                                          <p:spTgt spid="62469"/>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62474"/>
                                        </p:tgtEl>
                                        <p:attrNameLst>
                                          <p:attrName>style.visibility</p:attrName>
                                        </p:attrNameLst>
                                      </p:cBhvr>
                                      <p:to>
                                        <p:strVal val="visible"/>
                                      </p:to>
                                    </p:set>
                                    <p:anim calcmode="lin" valueType="num">
                                      <p:cBhvr>
                                        <p:cTn id="31" dur="500" fill="hold"/>
                                        <p:tgtEl>
                                          <p:spTgt spid="62474"/>
                                        </p:tgtEl>
                                        <p:attrNameLst>
                                          <p:attrName>ppt_x</p:attrName>
                                        </p:attrNameLst>
                                      </p:cBhvr>
                                      <p:tavLst>
                                        <p:tav tm="0">
                                          <p:val>
                                            <p:strVal val="#ppt_x-#ppt_w/2"/>
                                          </p:val>
                                        </p:tav>
                                        <p:tav tm="100000">
                                          <p:val>
                                            <p:strVal val="#ppt_x"/>
                                          </p:val>
                                        </p:tav>
                                      </p:tavLst>
                                    </p:anim>
                                    <p:anim calcmode="lin" valueType="num">
                                      <p:cBhvr>
                                        <p:cTn id="32" dur="500" fill="hold"/>
                                        <p:tgtEl>
                                          <p:spTgt spid="62474"/>
                                        </p:tgtEl>
                                        <p:attrNameLst>
                                          <p:attrName>ppt_y</p:attrName>
                                        </p:attrNameLst>
                                      </p:cBhvr>
                                      <p:tavLst>
                                        <p:tav tm="0">
                                          <p:val>
                                            <p:strVal val="#ppt_y"/>
                                          </p:val>
                                        </p:tav>
                                        <p:tav tm="100000">
                                          <p:val>
                                            <p:strVal val="#ppt_y"/>
                                          </p:val>
                                        </p:tav>
                                      </p:tavLst>
                                    </p:anim>
                                    <p:anim calcmode="lin" valueType="num">
                                      <p:cBhvr>
                                        <p:cTn id="33" dur="500" fill="hold"/>
                                        <p:tgtEl>
                                          <p:spTgt spid="62474"/>
                                        </p:tgtEl>
                                        <p:attrNameLst>
                                          <p:attrName>ppt_w</p:attrName>
                                        </p:attrNameLst>
                                      </p:cBhvr>
                                      <p:tavLst>
                                        <p:tav tm="0">
                                          <p:val>
                                            <p:fltVal val="0"/>
                                          </p:val>
                                        </p:tav>
                                        <p:tav tm="100000">
                                          <p:val>
                                            <p:strVal val="#ppt_w"/>
                                          </p:val>
                                        </p:tav>
                                      </p:tavLst>
                                    </p:anim>
                                    <p:anim calcmode="lin" valueType="num">
                                      <p:cBhvr>
                                        <p:cTn id="34" dur="500" fill="hold"/>
                                        <p:tgtEl>
                                          <p:spTgt spid="62474"/>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499"/>
                                          </p:stCondLst>
                                        </p:cTn>
                                        <p:tgtEl>
                                          <p:spTgt spid="62479"/>
                                        </p:tgtEl>
                                        <p:attrNameLst>
                                          <p:attrName>style.visibility</p:attrName>
                                        </p:attrNameLst>
                                      </p:cBhvr>
                                      <p:to>
                                        <p:strVal val="visible"/>
                                      </p:to>
                                    </p:set>
                                  </p:childTnLst>
                                  <p:subTnLst>
                                    <p:set>
                                      <p:cBhvr override="childStyle">
                                        <p:cTn dur="1" fill="hold" display="0" masterRel="nextClick" afterEffect="1"/>
                                        <p:tgtEl>
                                          <p:spTgt spid="62479"/>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499"/>
                                          </p:stCondLst>
                                        </p:cTn>
                                        <p:tgtEl>
                                          <p:spTgt spid="6248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7" presetClass="entr" presetSubtype="2" fill="hold" grpId="0" nodeType="clickEffect">
                                  <p:stCondLst>
                                    <p:cond delay="0"/>
                                  </p:stCondLst>
                                  <p:childTnLst>
                                    <p:set>
                                      <p:cBhvr>
                                        <p:cTn id="46" dur="1" fill="hold">
                                          <p:stCondLst>
                                            <p:cond delay="0"/>
                                          </p:stCondLst>
                                        </p:cTn>
                                        <p:tgtEl>
                                          <p:spTgt spid="62478"/>
                                        </p:tgtEl>
                                        <p:attrNameLst>
                                          <p:attrName>style.visibility</p:attrName>
                                        </p:attrNameLst>
                                      </p:cBhvr>
                                      <p:to>
                                        <p:strVal val="visible"/>
                                      </p:to>
                                    </p:set>
                                    <p:anim calcmode="lin" valueType="num">
                                      <p:cBhvr>
                                        <p:cTn id="47" dur="500" fill="hold"/>
                                        <p:tgtEl>
                                          <p:spTgt spid="62478"/>
                                        </p:tgtEl>
                                        <p:attrNameLst>
                                          <p:attrName>ppt_x</p:attrName>
                                        </p:attrNameLst>
                                      </p:cBhvr>
                                      <p:tavLst>
                                        <p:tav tm="0">
                                          <p:val>
                                            <p:strVal val="#ppt_x+#ppt_w/2"/>
                                          </p:val>
                                        </p:tav>
                                        <p:tav tm="100000">
                                          <p:val>
                                            <p:strVal val="#ppt_x"/>
                                          </p:val>
                                        </p:tav>
                                      </p:tavLst>
                                    </p:anim>
                                    <p:anim calcmode="lin" valueType="num">
                                      <p:cBhvr>
                                        <p:cTn id="48" dur="500" fill="hold"/>
                                        <p:tgtEl>
                                          <p:spTgt spid="62478"/>
                                        </p:tgtEl>
                                        <p:attrNameLst>
                                          <p:attrName>ppt_y</p:attrName>
                                        </p:attrNameLst>
                                      </p:cBhvr>
                                      <p:tavLst>
                                        <p:tav tm="0">
                                          <p:val>
                                            <p:strVal val="#ppt_y"/>
                                          </p:val>
                                        </p:tav>
                                        <p:tav tm="100000">
                                          <p:val>
                                            <p:strVal val="#ppt_y"/>
                                          </p:val>
                                        </p:tav>
                                      </p:tavLst>
                                    </p:anim>
                                    <p:anim calcmode="lin" valueType="num">
                                      <p:cBhvr>
                                        <p:cTn id="49" dur="500" fill="hold"/>
                                        <p:tgtEl>
                                          <p:spTgt spid="62478"/>
                                        </p:tgtEl>
                                        <p:attrNameLst>
                                          <p:attrName>ppt_w</p:attrName>
                                        </p:attrNameLst>
                                      </p:cBhvr>
                                      <p:tavLst>
                                        <p:tav tm="0">
                                          <p:val>
                                            <p:fltVal val="0"/>
                                          </p:val>
                                        </p:tav>
                                        <p:tav tm="100000">
                                          <p:val>
                                            <p:strVal val="#ppt_w"/>
                                          </p:val>
                                        </p:tav>
                                      </p:tavLst>
                                    </p:anim>
                                    <p:anim calcmode="lin" valueType="num">
                                      <p:cBhvr>
                                        <p:cTn id="50" dur="500" fill="hold"/>
                                        <p:tgtEl>
                                          <p:spTgt spid="62478"/>
                                        </p:tgtEl>
                                        <p:attrNameLst>
                                          <p:attrName>ppt_h</p:attrName>
                                        </p:attrNameLst>
                                      </p:cBhvr>
                                      <p:tavLst>
                                        <p:tav tm="0">
                                          <p:val>
                                            <p:strVal val="#ppt_h"/>
                                          </p:val>
                                        </p:tav>
                                        <p:tav tm="100000">
                                          <p:val>
                                            <p:strVal val="#ppt_h"/>
                                          </p:val>
                                        </p:tav>
                                      </p:tavLst>
                                    </p:anim>
                                  </p:childTnLst>
                                </p:cTn>
                              </p:par>
                            </p:childTnLst>
                          </p:cTn>
                        </p:par>
                        <p:par>
                          <p:cTn id="51" fill="hold">
                            <p:stCondLst>
                              <p:cond delay="500"/>
                            </p:stCondLst>
                            <p:childTnLst>
                              <p:par>
                                <p:cTn id="52" presetID="1" presetClass="entr" presetSubtype="0" fill="hold" nodeType="afterEffect">
                                  <p:stCondLst>
                                    <p:cond delay="0"/>
                                  </p:stCondLst>
                                  <p:childTnLst>
                                    <p:set>
                                      <p:cBhvr>
                                        <p:cTn id="53" dur="1" fill="hold">
                                          <p:stCondLst>
                                            <p:cond delay="499"/>
                                          </p:stCondLst>
                                        </p:cTn>
                                        <p:tgtEl>
                                          <p:spTgt spid="624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8" grpId="0" animBg="1"/>
      <p:bldP spid="62473" grpId="0" animBg="1"/>
      <p:bldP spid="6247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ctrTitle"/>
          </p:nvPr>
        </p:nvSpPr>
        <p:spPr>
          <a:xfrm>
            <a:off x="228600" y="0"/>
            <a:ext cx="8686800" cy="457200"/>
          </a:xfrm>
          <a:ln>
            <a:solidFill>
              <a:schemeClr val="accent2"/>
            </a:solidFill>
          </a:ln>
        </p:spPr>
        <p:txBody>
          <a:bodyPr/>
          <a:lstStyle/>
          <a:p>
            <a:r>
              <a:rPr lang="fr-FR" sz="2400"/>
              <a:t>Exemple : Système de notation floue</a:t>
            </a:r>
          </a:p>
        </p:txBody>
      </p:sp>
      <p:grpSp>
        <p:nvGrpSpPr>
          <p:cNvPr id="106499" name="Group 3"/>
          <p:cNvGrpSpPr>
            <a:grpSpLocks/>
          </p:cNvGrpSpPr>
          <p:nvPr/>
        </p:nvGrpSpPr>
        <p:grpSpPr bwMode="auto">
          <a:xfrm>
            <a:off x="754063" y="1966913"/>
            <a:ext cx="7635875" cy="1462087"/>
            <a:chOff x="230" y="999"/>
            <a:chExt cx="4810" cy="921"/>
          </a:xfrm>
        </p:grpSpPr>
        <p:sp>
          <p:nvSpPr>
            <p:cNvPr id="106500" name="Rectangle 4"/>
            <p:cNvSpPr>
              <a:spLocks noChangeArrowheads="1"/>
            </p:cNvSpPr>
            <p:nvPr/>
          </p:nvSpPr>
          <p:spPr bwMode="auto">
            <a:xfrm>
              <a:off x="1920" y="1056"/>
              <a:ext cx="1440" cy="864"/>
            </a:xfrm>
            <a:prstGeom prst="rect">
              <a:avLst/>
            </a:prstGeom>
            <a:noFill/>
            <a:ln w="9525">
              <a:solidFill>
                <a:schemeClr val="tx1"/>
              </a:solidFill>
              <a:miter lim="800000"/>
              <a:headEnd/>
              <a:tailEnd/>
            </a:ln>
            <a:effectLst/>
          </p:spPr>
          <p:txBody>
            <a:bodyPr wrap="none" anchor="ctr"/>
            <a:lstStyle/>
            <a:p>
              <a:endParaRPr lang="en-US"/>
            </a:p>
          </p:txBody>
        </p:sp>
        <p:sp>
          <p:nvSpPr>
            <p:cNvPr id="106501" name="Text Box 5"/>
            <p:cNvSpPr txBox="1">
              <a:spLocks noChangeArrowheads="1"/>
            </p:cNvSpPr>
            <p:nvPr/>
          </p:nvSpPr>
          <p:spPr bwMode="auto">
            <a:xfrm>
              <a:off x="2064" y="1056"/>
              <a:ext cx="1114" cy="748"/>
            </a:xfrm>
            <a:prstGeom prst="rect">
              <a:avLst/>
            </a:prstGeom>
            <a:noFill/>
            <a:ln w="9525">
              <a:noFill/>
              <a:miter lim="800000"/>
              <a:headEnd/>
              <a:tailEnd/>
            </a:ln>
            <a:effectLst/>
          </p:spPr>
          <p:txBody>
            <a:bodyPr>
              <a:spAutoFit/>
            </a:bodyPr>
            <a:lstStyle/>
            <a:p>
              <a:pPr algn="ctr"/>
              <a:r>
                <a:rPr lang="fr-FR"/>
                <a:t>Système d’inférences floues </a:t>
              </a:r>
            </a:p>
          </p:txBody>
        </p:sp>
        <p:sp>
          <p:nvSpPr>
            <p:cNvPr id="106502" name="Line 6"/>
            <p:cNvSpPr>
              <a:spLocks noChangeShapeType="1"/>
            </p:cNvSpPr>
            <p:nvPr/>
          </p:nvSpPr>
          <p:spPr bwMode="auto">
            <a:xfrm>
              <a:off x="288" y="1200"/>
              <a:ext cx="1632" cy="0"/>
            </a:xfrm>
            <a:prstGeom prst="line">
              <a:avLst/>
            </a:prstGeom>
            <a:noFill/>
            <a:ln w="9525">
              <a:solidFill>
                <a:schemeClr val="tx1"/>
              </a:solidFill>
              <a:round/>
              <a:headEnd/>
              <a:tailEnd type="triangle" w="med" len="med"/>
            </a:ln>
            <a:effectLst/>
          </p:spPr>
          <p:txBody>
            <a:bodyPr/>
            <a:lstStyle/>
            <a:p>
              <a:endParaRPr lang="en-US"/>
            </a:p>
          </p:txBody>
        </p:sp>
        <p:sp>
          <p:nvSpPr>
            <p:cNvPr id="106503" name="Text Box 7"/>
            <p:cNvSpPr txBox="1">
              <a:spLocks noChangeArrowheads="1"/>
            </p:cNvSpPr>
            <p:nvPr/>
          </p:nvSpPr>
          <p:spPr bwMode="auto">
            <a:xfrm>
              <a:off x="230" y="999"/>
              <a:ext cx="1453" cy="212"/>
            </a:xfrm>
            <a:prstGeom prst="rect">
              <a:avLst/>
            </a:prstGeom>
            <a:noFill/>
            <a:ln w="9525">
              <a:noFill/>
              <a:miter lim="800000"/>
              <a:headEnd/>
              <a:tailEnd/>
            </a:ln>
            <a:effectLst/>
          </p:spPr>
          <p:txBody>
            <a:bodyPr wrap="none">
              <a:spAutoFit/>
            </a:bodyPr>
            <a:lstStyle/>
            <a:p>
              <a:r>
                <a:rPr lang="fr-FR" sz="1600"/>
                <a:t>Résultats obtenus (sur 20)</a:t>
              </a:r>
            </a:p>
          </p:txBody>
        </p:sp>
        <p:sp>
          <p:nvSpPr>
            <p:cNvPr id="106504" name="Line 8"/>
            <p:cNvSpPr>
              <a:spLocks noChangeShapeType="1"/>
            </p:cNvSpPr>
            <p:nvPr/>
          </p:nvSpPr>
          <p:spPr bwMode="auto">
            <a:xfrm>
              <a:off x="298" y="1477"/>
              <a:ext cx="1632" cy="0"/>
            </a:xfrm>
            <a:prstGeom prst="line">
              <a:avLst/>
            </a:prstGeom>
            <a:noFill/>
            <a:ln w="9525">
              <a:solidFill>
                <a:schemeClr val="tx1"/>
              </a:solidFill>
              <a:round/>
              <a:headEnd/>
              <a:tailEnd type="triangle" w="med" len="med"/>
            </a:ln>
            <a:effectLst/>
          </p:spPr>
          <p:txBody>
            <a:bodyPr/>
            <a:lstStyle/>
            <a:p>
              <a:endParaRPr lang="en-US"/>
            </a:p>
          </p:txBody>
        </p:sp>
        <p:sp>
          <p:nvSpPr>
            <p:cNvPr id="106505" name="Text Box 9"/>
            <p:cNvSpPr txBox="1">
              <a:spLocks noChangeArrowheads="1"/>
            </p:cNvSpPr>
            <p:nvPr/>
          </p:nvSpPr>
          <p:spPr bwMode="auto">
            <a:xfrm>
              <a:off x="240" y="1276"/>
              <a:ext cx="1511" cy="212"/>
            </a:xfrm>
            <a:prstGeom prst="rect">
              <a:avLst/>
            </a:prstGeom>
            <a:noFill/>
            <a:ln w="9525">
              <a:noFill/>
              <a:miter lim="800000"/>
              <a:headEnd/>
              <a:tailEnd/>
            </a:ln>
            <a:effectLst/>
          </p:spPr>
          <p:txBody>
            <a:bodyPr wrap="none">
              <a:spAutoFit/>
            </a:bodyPr>
            <a:lstStyle/>
            <a:p>
              <a:r>
                <a:rPr lang="fr-FR" sz="1600"/>
                <a:t>Méthodes utilisées (sur 20)</a:t>
              </a:r>
            </a:p>
          </p:txBody>
        </p:sp>
        <p:sp>
          <p:nvSpPr>
            <p:cNvPr id="106506" name="Line 10"/>
            <p:cNvSpPr>
              <a:spLocks noChangeShapeType="1"/>
            </p:cNvSpPr>
            <p:nvPr/>
          </p:nvSpPr>
          <p:spPr bwMode="auto">
            <a:xfrm>
              <a:off x="298" y="1765"/>
              <a:ext cx="1632" cy="0"/>
            </a:xfrm>
            <a:prstGeom prst="line">
              <a:avLst/>
            </a:prstGeom>
            <a:noFill/>
            <a:ln w="9525">
              <a:solidFill>
                <a:schemeClr val="tx1"/>
              </a:solidFill>
              <a:round/>
              <a:headEnd/>
              <a:tailEnd type="triangle" w="med" len="med"/>
            </a:ln>
            <a:effectLst/>
          </p:spPr>
          <p:txBody>
            <a:bodyPr/>
            <a:lstStyle/>
            <a:p>
              <a:endParaRPr lang="en-US"/>
            </a:p>
          </p:txBody>
        </p:sp>
        <p:sp>
          <p:nvSpPr>
            <p:cNvPr id="106507" name="Text Box 11"/>
            <p:cNvSpPr txBox="1">
              <a:spLocks noChangeArrowheads="1"/>
            </p:cNvSpPr>
            <p:nvPr/>
          </p:nvSpPr>
          <p:spPr bwMode="auto">
            <a:xfrm>
              <a:off x="240" y="1564"/>
              <a:ext cx="1186" cy="212"/>
            </a:xfrm>
            <a:prstGeom prst="rect">
              <a:avLst/>
            </a:prstGeom>
            <a:noFill/>
            <a:ln w="9525">
              <a:noFill/>
              <a:miter lim="800000"/>
              <a:headEnd/>
              <a:tailEnd/>
            </a:ln>
            <a:effectLst/>
          </p:spPr>
          <p:txBody>
            <a:bodyPr wrap="none">
              <a:spAutoFit/>
            </a:bodyPr>
            <a:lstStyle/>
            <a:p>
              <a:r>
                <a:rPr lang="fr-FR" sz="1600"/>
                <a:t>Présentation (sur 20)</a:t>
              </a:r>
            </a:p>
          </p:txBody>
        </p:sp>
        <p:sp>
          <p:nvSpPr>
            <p:cNvPr id="106508" name="Line 12"/>
            <p:cNvSpPr>
              <a:spLocks noChangeShapeType="1"/>
            </p:cNvSpPr>
            <p:nvPr/>
          </p:nvSpPr>
          <p:spPr bwMode="auto">
            <a:xfrm>
              <a:off x="3370" y="1477"/>
              <a:ext cx="1632" cy="0"/>
            </a:xfrm>
            <a:prstGeom prst="line">
              <a:avLst/>
            </a:prstGeom>
            <a:noFill/>
            <a:ln w="9525">
              <a:solidFill>
                <a:schemeClr val="tx1"/>
              </a:solidFill>
              <a:round/>
              <a:headEnd/>
              <a:tailEnd type="triangle" w="med" len="med"/>
            </a:ln>
            <a:effectLst/>
          </p:spPr>
          <p:txBody>
            <a:bodyPr/>
            <a:lstStyle/>
            <a:p>
              <a:endParaRPr lang="en-US"/>
            </a:p>
          </p:txBody>
        </p:sp>
        <p:sp>
          <p:nvSpPr>
            <p:cNvPr id="106509" name="Text Box 13"/>
            <p:cNvSpPr txBox="1">
              <a:spLocks noChangeArrowheads="1"/>
            </p:cNvSpPr>
            <p:nvPr/>
          </p:nvSpPr>
          <p:spPr bwMode="auto">
            <a:xfrm>
              <a:off x="3412" y="1276"/>
              <a:ext cx="1628" cy="212"/>
            </a:xfrm>
            <a:prstGeom prst="rect">
              <a:avLst/>
            </a:prstGeom>
            <a:noFill/>
            <a:ln w="9525">
              <a:noFill/>
              <a:miter lim="800000"/>
              <a:headEnd/>
              <a:tailEnd/>
            </a:ln>
            <a:effectLst/>
          </p:spPr>
          <p:txBody>
            <a:bodyPr wrap="none">
              <a:spAutoFit/>
            </a:bodyPr>
            <a:lstStyle/>
            <a:p>
              <a:r>
                <a:rPr lang="fr-FR" sz="1600"/>
                <a:t>Évaluation du travail (sur 20)</a:t>
              </a:r>
            </a:p>
          </p:txBody>
        </p:sp>
      </p:grpSp>
      <p:sp>
        <p:nvSpPr>
          <p:cNvPr id="106510" name="Text Box 14"/>
          <p:cNvSpPr txBox="1">
            <a:spLocks noChangeArrowheads="1"/>
          </p:cNvSpPr>
          <p:nvPr/>
        </p:nvSpPr>
        <p:spPr bwMode="auto">
          <a:xfrm>
            <a:off x="769938" y="955675"/>
            <a:ext cx="1622425" cy="457200"/>
          </a:xfrm>
          <a:prstGeom prst="rect">
            <a:avLst/>
          </a:prstGeom>
          <a:noFill/>
          <a:ln w="9525">
            <a:noFill/>
            <a:miter lim="800000"/>
            <a:headEnd/>
            <a:tailEnd/>
          </a:ln>
          <a:effectLst/>
        </p:spPr>
        <p:txBody>
          <a:bodyPr wrap="none">
            <a:spAutoFit/>
          </a:bodyPr>
          <a:lstStyle/>
          <a:p>
            <a:r>
              <a:rPr lang="fr-FR" i="1"/>
              <a:t>On choisit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Espace réservé du numéro de diapositive 5"/>
          <p:cNvSpPr>
            <a:spLocks noGrp="1"/>
          </p:cNvSpPr>
          <p:nvPr>
            <p:ph type="sldNum" sz="quarter" idx="12"/>
          </p:nvPr>
        </p:nvSpPr>
        <p:spPr/>
        <p:txBody>
          <a:bodyPr/>
          <a:lstStyle/>
          <a:p>
            <a:fld id="{93BE1D33-EA79-46FA-804D-CD7465AF754F}" type="slidenum">
              <a:rPr lang="fr-FR"/>
              <a:pPr/>
              <a:t>38</a:t>
            </a:fld>
            <a:endParaRPr lang="fr-FR"/>
          </a:p>
        </p:txBody>
      </p:sp>
      <p:sp>
        <p:nvSpPr>
          <p:cNvPr id="107522" name="Rectangle 2"/>
          <p:cNvSpPr>
            <a:spLocks noGrp="1" noChangeArrowheads="1"/>
          </p:cNvSpPr>
          <p:nvPr>
            <p:ph type="title"/>
          </p:nvPr>
        </p:nvSpPr>
        <p:spPr>
          <a:xfrm>
            <a:off x="685800" y="38100"/>
            <a:ext cx="7772400" cy="381000"/>
          </a:xfrm>
          <a:ln/>
        </p:spPr>
        <p:txBody>
          <a:bodyPr/>
          <a:lstStyle/>
          <a:p>
            <a:r>
              <a:rPr lang="fr-FR" sz="2400" i="1"/>
              <a:t>Mise en place du système d’inférences floues (1)</a:t>
            </a:r>
          </a:p>
        </p:txBody>
      </p:sp>
      <p:grpSp>
        <p:nvGrpSpPr>
          <p:cNvPr id="107533" name="Group 13"/>
          <p:cNvGrpSpPr>
            <a:grpSpLocks/>
          </p:cNvGrpSpPr>
          <p:nvPr/>
        </p:nvGrpSpPr>
        <p:grpSpPr bwMode="auto">
          <a:xfrm>
            <a:off x="533400" y="3733800"/>
            <a:ext cx="7107238" cy="1784350"/>
            <a:chOff x="336" y="2352"/>
            <a:chExt cx="4477" cy="1124"/>
          </a:xfrm>
        </p:grpSpPr>
        <p:sp>
          <p:nvSpPr>
            <p:cNvPr id="107523" name="Text Box 3"/>
            <p:cNvSpPr txBox="1">
              <a:spLocks noChangeArrowheads="1"/>
            </p:cNvSpPr>
            <p:nvPr/>
          </p:nvSpPr>
          <p:spPr bwMode="auto">
            <a:xfrm>
              <a:off x="336" y="2352"/>
              <a:ext cx="2327" cy="288"/>
            </a:xfrm>
            <a:prstGeom prst="rect">
              <a:avLst/>
            </a:prstGeom>
            <a:noFill/>
            <a:ln w="9525">
              <a:noFill/>
              <a:miter lim="800000"/>
              <a:headEnd/>
              <a:tailEnd/>
            </a:ln>
            <a:effectLst/>
          </p:spPr>
          <p:txBody>
            <a:bodyPr wrap="none">
              <a:spAutoFit/>
            </a:bodyPr>
            <a:lstStyle/>
            <a:p>
              <a:pPr marL="457200" indent="-457200">
                <a:buFontTx/>
                <a:buAutoNum type="arabicPeriod" startAt="3"/>
              </a:pPr>
              <a:r>
                <a:rPr lang="fr-FR" u="sng"/>
                <a:t>Classes d’appartenances:</a:t>
              </a:r>
            </a:p>
          </p:txBody>
        </p:sp>
        <p:graphicFrame>
          <p:nvGraphicFramePr>
            <p:cNvPr id="131072" name="Object 0"/>
            <p:cNvGraphicFramePr>
              <a:graphicFrameLocks noChangeAspect="1"/>
            </p:cNvGraphicFramePr>
            <p:nvPr/>
          </p:nvGraphicFramePr>
          <p:xfrm>
            <a:off x="384" y="2688"/>
            <a:ext cx="3168" cy="308"/>
          </p:xfrm>
          <a:graphic>
            <a:graphicData uri="http://schemas.openxmlformats.org/presentationml/2006/ole">
              <p:oleObj spid="_x0000_s131072" name="Equation" r:id="rId3" imgW="2616120" imgH="253800" progId="Equation.DSMT4">
                <p:embed/>
              </p:oleObj>
            </a:graphicData>
          </a:graphic>
        </p:graphicFrame>
        <p:graphicFrame>
          <p:nvGraphicFramePr>
            <p:cNvPr id="131073" name="Object 1"/>
            <p:cNvGraphicFramePr>
              <a:graphicFrameLocks noChangeAspect="1"/>
            </p:cNvGraphicFramePr>
            <p:nvPr/>
          </p:nvGraphicFramePr>
          <p:xfrm>
            <a:off x="384" y="2928"/>
            <a:ext cx="3230" cy="308"/>
          </p:xfrm>
          <a:graphic>
            <a:graphicData uri="http://schemas.openxmlformats.org/presentationml/2006/ole">
              <p:oleObj spid="_x0000_s131073" name="Equation" r:id="rId4" imgW="2666880" imgH="253800" progId="Equation.DSMT4">
                <p:embed/>
              </p:oleObj>
            </a:graphicData>
          </a:graphic>
        </p:graphicFrame>
        <p:graphicFrame>
          <p:nvGraphicFramePr>
            <p:cNvPr id="131074" name="Object 2"/>
            <p:cNvGraphicFramePr>
              <a:graphicFrameLocks noChangeAspect="1"/>
            </p:cNvGraphicFramePr>
            <p:nvPr/>
          </p:nvGraphicFramePr>
          <p:xfrm>
            <a:off x="384" y="3168"/>
            <a:ext cx="4429" cy="308"/>
          </p:xfrm>
          <a:graphic>
            <a:graphicData uri="http://schemas.openxmlformats.org/presentationml/2006/ole">
              <p:oleObj spid="_x0000_s131074" name="Equation" r:id="rId5" imgW="3657600" imgH="253800" progId="Equation.DSMT4">
                <p:embed/>
              </p:oleObj>
            </a:graphicData>
          </a:graphic>
        </p:graphicFrame>
      </p:grpSp>
      <p:grpSp>
        <p:nvGrpSpPr>
          <p:cNvPr id="107531" name="Group 11"/>
          <p:cNvGrpSpPr>
            <a:grpSpLocks/>
          </p:cNvGrpSpPr>
          <p:nvPr/>
        </p:nvGrpSpPr>
        <p:grpSpPr bwMode="auto">
          <a:xfrm>
            <a:off x="441325" y="879475"/>
            <a:ext cx="5745163" cy="1314450"/>
            <a:chOff x="278" y="554"/>
            <a:chExt cx="3619" cy="828"/>
          </a:xfrm>
        </p:grpSpPr>
        <p:sp>
          <p:nvSpPr>
            <p:cNvPr id="107524" name="Text Box 4"/>
            <p:cNvSpPr txBox="1">
              <a:spLocks noChangeArrowheads="1"/>
            </p:cNvSpPr>
            <p:nvPr/>
          </p:nvSpPr>
          <p:spPr bwMode="auto">
            <a:xfrm>
              <a:off x="288" y="864"/>
              <a:ext cx="3609" cy="518"/>
            </a:xfrm>
            <a:prstGeom prst="rect">
              <a:avLst/>
            </a:prstGeom>
            <a:noFill/>
            <a:ln w="9525">
              <a:noFill/>
              <a:miter lim="800000"/>
              <a:headEnd/>
              <a:tailEnd/>
            </a:ln>
            <a:effectLst/>
          </p:spPr>
          <p:txBody>
            <a:bodyPr wrap="none">
              <a:spAutoFit/>
            </a:bodyPr>
            <a:lstStyle/>
            <a:p>
              <a:pPr defTabSz="222250"/>
              <a:r>
                <a:rPr lang="fr-FR"/>
                <a:t>3 entrées:	Résultats; Méthodes, Présentation.</a:t>
              </a:r>
            </a:p>
            <a:p>
              <a:pPr defTabSz="222250"/>
              <a:r>
                <a:rPr lang="fr-FR"/>
                <a:t>1 sortie:		Évaluation</a:t>
              </a:r>
            </a:p>
          </p:txBody>
        </p:sp>
        <p:sp>
          <p:nvSpPr>
            <p:cNvPr id="107528" name="Text Box 8"/>
            <p:cNvSpPr txBox="1">
              <a:spLocks noChangeArrowheads="1"/>
            </p:cNvSpPr>
            <p:nvPr/>
          </p:nvSpPr>
          <p:spPr bwMode="auto">
            <a:xfrm>
              <a:off x="278" y="554"/>
              <a:ext cx="2322" cy="288"/>
            </a:xfrm>
            <a:prstGeom prst="rect">
              <a:avLst/>
            </a:prstGeom>
            <a:noFill/>
            <a:ln w="9525">
              <a:noFill/>
              <a:miter lim="800000"/>
              <a:headEnd/>
              <a:tailEnd/>
            </a:ln>
            <a:effectLst/>
          </p:spPr>
          <p:txBody>
            <a:bodyPr wrap="none">
              <a:spAutoFit/>
            </a:bodyPr>
            <a:lstStyle/>
            <a:p>
              <a:pPr marL="457200" indent="-457200">
                <a:buFontTx/>
                <a:buAutoNum type="arabicPeriod"/>
              </a:pPr>
              <a:r>
                <a:rPr lang="fr-FR" u="sng"/>
                <a:t>Choix des entrées/sorties</a:t>
              </a:r>
            </a:p>
          </p:txBody>
        </p:sp>
      </p:grpSp>
      <p:grpSp>
        <p:nvGrpSpPr>
          <p:cNvPr id="107532" name="Group 12"/>
          <p:cNvGrpSpPr>
            <a:grpSpLocks/>
          </p:cNvGrpSpPr>
          <p:nvPr/>
        </p:nvGrpSpPr>
        <p:grpSpPr bwMode="auto">
          <a:xfrm>
            <a:off x="533400" y="2438400"/>
            <a:ext cx="3703638" cy="990600"/>
            <a:chOff x="336" y="1536"/>
            <a:chExt cx="2333" cy="624"/>
          </a:xfrm>
        </p:grpSpPr>
        <p:sp>
          <p:nvSpPr>
            <p:cNvPr id="107529" name="Text Box 9"/>
            <p:cNvSpPr txBox="1">
              <a:spLocks noChangeArrowheads="1"/>
            </p:cNvSpPr>
            <p:nvPr/>
          </p:nvSpPr>
          <p:spPr bwMode="auto">
            <a:xfrm>
              <a:off x="336" y="1536"/>
              <a:ext cx="2004" cy="288"/>
            </a:xfrm>
            <a:prstGeom prst="rect">
              <a:avLst/>
            </a:prstGeom>
            <a:noFill/>
            <a:ln w="9525">
              <a:noFill/>
              <a:miter lim="800000"/>
              <a:headEnd/>
              <a:tailEnd/>
            </a:ln>
            <a:effectLst/>
          </p:spPr>
          <p:txBody>
            <a:bodyPr wrap="none">
              <a:spAutoFit/>
            </a:bodyPr>
            <a:lstStyle/>
            <a:p>
              <a:pPr marL="457200" indent="-457200">
                <a:buFontTx/>
                <a:buAutoNum type="arabicPeriod" startAt="2"/>
              </a:pPr>
              <a:r>
                <a:rPr lang="fr-FR" u="sng"/>
                <a:t>Univers des discours</a:t>
              </a:r>
            </a:p>
          </p:txBody>
        </p:sp>
        <p:sp>
          <p:nvSpPr>
            <p:cNvPr id="107530" name="Text Box 10"/>
            <p:cNvSpPr txBox="1">
              <a:spLocks noChangeArrowheads="1"/>
            </p:cNvSpPr>
            <p:nvPr/>
          </p:nvSpPr>
          <p:spPr bwMode="auto">
            <a:xfrm>
              <a:off x="336" y="1872"/>
              <a:ext cx="2333" cy="288"/>
            </a:xfrm>
            <a:prstGeom prst="rect">
              <a:avLst/>
            </a:prstGeom>
            <a:noFill/>
            <a:ln w="9525">
              <a:noFill/>
              <a:miter lim="800000"/>
              <a:headEnd/>
              <a:tailEnd/>
            </a:ln>
            <a:effectLst/>
          </p:spPr>
          <p:txBody>
            <a:bodyPr wrap="none">
              <a:spAutoFit/>
            </a:bodyPr>
            <a:lstStyle/>
            <a:p>
              <a:r>
                <a:rPr lang="fr-FR"/>
                <a:t>[0..20] pour chacune des E/S</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75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753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75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12"/>
          </p:nvPr>
        </p:nvSpPr>
        <p:spPr/>
        <p:txBody>
          <a:bodyPr/>
          <a:lstStyle/>
          <a:p>
            <a:fld id="{D1E96A6E-543A-4576-9A8E-683C4AE0FA9F}" type="slidenum">
              <a:rPr lang="fr-FR"/>
              <a:pPr/>
              <a:t>39</a:t>
            </a:fld>
            <a:endParaRPr lang="fr-FR"/>
          </a:p>
        </p:txBody>
      </p:sp>
      <p:sp>
        <p:nvSpPr>
          <p:cNvPr id="108546" name="Rectangle 2"/>
          <p:cNvSpPr>
            <a:spLocks noGrp="1" noChangeArrowheads="1"/>
          </p:cNvSpPr>
          <p:nvPr>
            <p:ph type="title"/>
          </p:nvPr>
        </p:nvSpPr>
        <p:spPr>
          <a:xfrm>
            <a:off x="685800" y="0"/>
            <a:ext cx="7772400" cy="457200"/>
          </a:xfrm>
        </p:spPr>
        <p:txBody>
          <a:bodyPr/>
          <a:lstStyle/>
          <a:p>
            <a:r>
              <a:rPr lang="fr-FR" sz="2400"/>
              <a:t>Mise en place du système d’inférences floues (2)</a:t>
            </a:r>
          </a:p>
        </p:txBody>
      </p:sp>
      <p:grpSp>
        <p:nvGrpSpPr>
          <p:cNvPr id="108556" name="Group 12"/>
          <p:cNvGrpSpPr>
            <a:grpSpLocks/>
          </p:cNvGrpSpPr>
          <p:nvPr/>
        </p:nvGrpSpPr>
        <p:grpSpPr bwMode="auto">
          <a:xfrm>
            <a:off x="1295400" y="1143000"/>
            <a:ext cx="2925763" cy="5715000"/>
            <a:chOff x="816" y="720"/>
            <a:chExt cx="1843" cy="3600"/>
          </a:xfrm>
        </p:grpSpPr>
        <p:pic>
          <p:nvPicPr>
            <p:cNvPr id="108547" name="Picture 3"/>
            <p:cNvPicPr>
              <a:picLocks noChangeAspect="1" noChangeArrowheads="1"/>
            </p:cNvPicPr>
            <p:nvPr/>
          </p:nvPicPr>
          <p:blipFill>
            <a:blip r:embed="rId2"/>
            <a:srcRect/>
            <a:stretch>
              <a:fillRect/>
            </a:stretch>
          </p:blipFill>
          <p:spPr bwMode="auto">
            <a:xfrm>
              <a:off x="816" y="720"/>
              <a:ext cx="1843" cy="1209"/>
            </a:xfrm>
            <a:prstGeom prst="rect">
              <a:avLst/>
            </a:prstGeom>
            <a:noFill/>
            <a:ln w="9525">
              <a:noFill/>
              <a:miter lim="800000"/>
              <a:headEnd/>
              <a:tailEnd/>
            </a:ln>
            <a:effectLst/>
          </p:spPr>
        </p:pic>
        <p:pic>
          <p:nvPicPr>
            <p:cNvPr id="108548" name="Picture 4"/>
            <p:cNvPicPr>
              <a:picLocks noChangeAspect="1" noChangeArrowheads="1"/>
            </p:cNvPicPr>
            <p:nvPr/>
          </p:nvPicPr>
          <p:blipFill>
            <a:blip r:embed="rId3"/>
            <a:srcRect/>
            <a:stretch>
              <a:fillRect/>
            </a:stretch>
          </p:blipFill>
          <p:spPr bwMode="auto">
            <a:xfrm>
              <a:off x="816" y="1968"/>
              <a:ext cx="1843" cy="1209"/>
            </a:xfrm>
            <a:prstGeom prst="rect">
              <a:avLst/>
            </a:prstGeom>
            <a:noFill/>
            <a:ln w="9525">
              <a:noFill/>
              <a:miter lim="800000"/>
              <a:headEnd/>
              <a:tailEnd/>
            </a:ln>
            <a:effectLst/>
          </p:spPr>
        </p:pic>
        <p:pic>
          <p:nvPicPr>
            <p:cNvPr id="108549" name="Picture 5"/>
            <p:cNvPicPr>
              <a:picLocks noChangeAspect="1" noChangeArrowheads="1"/>
            </p:cNvPicPr>
            <p:nvPr/>
          </p:nvPicPr>
          <p:blipFill>
            <a:blip r:embed="rId4"/>
            <a:srcRect/>
            <a:stretch>
              <a:fillRect/>
            </a:stretch>
          </p:blipFill>
          <p:spPr bwMode="auto">
            <a:xfrm>
              <a:off x="816" y="3112"/>
              <a:ext cx="1841" cy="1208"/>
            </a:xfrm>
            <a:prstGeom prst="rect">
              <a:avLst/>
            </a:prstGeom>
            <a:noFill/>
            <a:ln w="9525">
              <a:noFill/>
              <a:miter lim="800000"/>
              <a:headEnd/>
              <a:tailEnd/>
            </a:ln>
            <a:effectLst/>
          </p:spPr>
        </p:pic>
      </p:grpSp>
      <p:pic>
        <p:nvPicPr>
          <p:cNvPr id="108550" name="Picture 6"/>
          <p:cNvPicPr>
            <a:picLocks noChangeAspect="1" noChangeArrowheads="1"/>
          </p:cNvPicPr>
          <p:nvPr/>
        </p:nvPicPr>
        <p:blipFill>
          <a:blip r:embed="rId5"/>
          <a:srcRect/>
          <a:stretch>
            <a:fillRect/>
          </a:stretch>
        </p:blipFill>
        <p:spPr bwMode="auto">
          <a:xfrm>
            <a:off x="4419600" y="2286000"/>
            <a:ext cx="4724400" cy="3100388"/>
          </a:xfrm>
          <a:prstGeom prst="rect">
            <a:avLst/>
          </a:prstGeom>
          <a:noFill/>
          <a:ln w="9525">
            <a:noFill/>
            <a:miter lim="800000"/>
            <a:headEnd/>
            <a:tailEnd/>
          </a:ln>
          <a:effectLst/>
        </p:spPr>
      </p:pic>
      <p:grpSp>
        <p:nvGrpSpPr>
          <p:cNvPr id="108555" name="Group 11"/>
          <p:cNvGrpSpPr>
            <a:grpSpLocks/>
          </p:cNvGrpSpPr>
          <p:nvPr/>
        </p:nvGrpSpPr>
        <p:grpSpPr bwMode="auto">
          <a:xfrm>
            <a:off x="0" y="762000"/>
            <a:ext cx="6100763" cy="1219200"/>
            <a:chOff x="0" y="480"/>
            <a:chExt cx="3843" cy="768"/>
          </a:xfrm>
        </p:grpSpPr>
        <p:sp>
          <p:nvSpPr>
            <p:cNvPr id="108551" name="Text Box 7"/>
            <p:cNvSpPr txBox="1">
              <a:spLocks noChangeArrowheads="1"/>
            </p:cNvSpPr>
            <p:nvPr/>
          </p:nvSpPr>
          <p:spPr bwMode="auto">
            <a:xfrm>
              <a:off x="0" y="480"/>
              <a:ext cx="3233" cy="288"/>
            </a:xfrm>
            <a:prstGeom prst="rect">
              <a:avLst/>
            </a:prstGeom>
            <a:noFill/>
            <a:ln w="9525">
              <a:noFill/>
              <a:miter lim="800000"/>
              <a:headEnd/>
              <a:tailEnd/>
            </a:ln>
            <a:effectLst/>
          </p:spPr>
          <p:txBody>
            <a:bodyPr wrap="none">
              <a:spAutoFit/>
            </a:bodyPr>
            <a:lstStyle/>
            <a:p>
              <a:pPr marL="457200" indent="-457200">
                <a:buFontTx/>
                <a:buAutoNum type="arabicPeriod" startAt="4"/>
              </a:pPr>
              <a:r>
                <a:rPr lang="fr-FR" u="sng"/>
                <a:t>Choix des fonctions d’appartenances</a:t>
              </a:r>
            </a:p>
          </p:txBody>
        </p:sp>
        <p:sp>
          <p:nvSpPr>
            <p:cNvPr id="108552" name="Text Box 8"/>
            <p:cNvSpPr txBox="1">
              <a:spLocks noChangeArrowheads="1"/>
            </p:cNvSpPr>
            <p:nvPr/>
          </p:nvSpPr>
          <p:spPr bwMode="auto">
            <a:xfrm>
              <a:off x="96" y="960"/>
              <a:ext cx="792" cy="288"/>
            </a:xfrm>
            <a:prstGeom prst="rect">
              <a:avLst/>
            </a:prstGeom>
            <a:noFill/>
            <a:ln w="9525">
              <a:noFill/>
              <a:miter lim="800000"/>
              <a:headEnd/>
              <a:tailEnd/>
            </a:ln>
            <a:effectLst/>
          </p:spPr>
          <p:txBody>
            <a:bodyPr wrap="none">
              <a:spAutoFit/>
            </a:bodyPr>
            <a:lstStyle/>
            <a:p>
              <a:r>
                <a:rPr lang="fr-FR"/>
                <a:t>Entrées :</a:t>
              </a:r>
            </a:p>
          </p:txBody>
        </p:sp>
        <p:sp>
          <p:nvSpPr>
            <p:cNvPr id="108553" name="Text Box 9"/>
            <p:cNvSpPr txBox="1">
              <a:spLocks noChangeArrowheads="1"/>
            </p:cNvSpPr>
            <p:nvPr/>
          </p:nvSpPr>
          <p:spPr bwMode="auto">
            <a:xfrm>
              <a:off x="3168" y="960"/>
              <a:ext cx="675" cy="288"/>
            </a:xfrm>
            <a:prstGeom prst="rect">
              <a:avLst/>
            </a:prstGeom>
            <a:noFill/>
            <a:ln w="9525">
              <a:noFill/>
              <a:miter lim="800000"/>
              <a:headEnd/>
              <a:tailEnd/>
            </a:ln>
            <a:effectLst/>
          </p:spPr>
          <p:txBody>
            <a:bodyPr wrap="none">
              <a:spAutoFit/>
            </a:bodyPr>
            <a:lstStyle/>
            <a:p>
              <a:r>
                <a:rPr lang="fr-FR"/>
                <a:t>Sortie :</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1085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1085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108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Espace réservé du numéro de diapositive 5"/>
          <p:cNvSpPr>
            <a:spLocks noGrp="1"/>
          </p:cNvSpPr>
          <p:nvPr>
            <p:ph type="sldNum" sz="quarter" idx="12"/>
          </p:nvPr>
        </p:nvSpPr>
        <p:spPr/>
        <p:txBody>
          <a:bodyPr/>
          <a:lstStyle/>
          <a:p>
            <a:fld id="{8E31FFA9-01D6-4690-8DE9-03EF93736C96}" type="slidenum">
              <a:rPr lang="fr-FR"/>
              <a:pPr/>
              <a:t>4</a:t>
            </a:fld>
            <a:endParaRPr lang="fr-FR"/>
          </a:p>
        </p:txBody>
      </p:sp>
      <p:sp>
        <p:nvSpPr>
          <p:cNvPr id="23556" name="Rectangle 4"/>
          <p:cNvSpPr>
            <a:spLocks noChangeArrowheads="1"/>
          </p:cNvSpPr>
          <p:nvPr/>
        </p:nvSpPr>
        <p:spPr bwMode="auto">
          <a:xfrm>
            <a:off x="0" y="990600"/>
            <a:ext cx="9144000" cy="2647950"/>
          </a:xfrm>
          <a:prstGeom prst="rect">
            <a:avLst/>
          </a:prstGeom>
          <a:noFill/>
          <a:ln w="9525">
            <a:noFill/>
            <a:miter lim="800000"/>
            <a:headEnd/>
            <a:tailEnd/>
          </a:ln>
          <a:effectLst/>
        </p:spPr>
        <p:txBody>
          <a:bodyPr>
            <a:spAutoFit/>
          </a:bodyPr>
          <a:lstStyle/>
          <a:p>
            <a:pPr lvl="1" algn="ctr"/>
            <a:r>
              <a:rPr lang="fr-FR" b="1" u="sng"/>
              <a:t>Transposition de notre exemple selon un modèle plus mathématique « moins flou » </a:t>
            </a:r>
            <a:br>
              <a:rPr lang="fr-FR" b="1" u="sng"/>
            </a:br>
            <a:endParaRPr lang="fr-FR" b="1" u="sng"/>
          </a:p>
          <a:p>
            <a:pPr lvl="1" algn="ctr"/>
            <a:r>
              <a:rPr lang="fr-FR"/>
              <a:t>Si le feu est rouge, si ma vitesse dépasse 85,6 Km/H et si le feu est à moins de 62,3 mètres, alors j'appuie sur la pédale de frein avec une force de 33,2 Newtons !!!</a:t>
            </a:r>
          </a:p>
          <a:p>
            <a:pPr eaLnBrk="0" hangingPunct="0"/>
            <a:endParaRPr lang="fr-FR"/>
          </a:p>
        </p:txBody>
      </p:sp>
      <p:sp>
        <p:nvSpPr>
          <p:cNvPr id="23557" name="Text Box 5"/>
          <p:cNvSpPr txBox="1">
            <a:spLocks noChangeArrowheads="1"/>
          </p:cNvSpPr>
          <p:nvPr/>
        </p:nvSpPr>
        <p:spPr bwMode="auto">
          <a:xfrm>
            <a:off x="944563" y="4038600"/>
            <a:ext cx="7407275" cy="485775"/>
          </a:xfrm>
          <a:prstGeom prst="rect">
            <a:avLst/>
          </a:prstGeom>
          <a:noFill/>
          <a:ln w="28575">
            <a:solidFill>
              <a:schemeClr val="accent2"/>
            </a:solidFill>
            <a:miter lim="800000"/>
            <a:headEnd/>
            <a:tailEnd/>
          </a:ln>
          <a:effectLst/>
        </p:spPr>
        <p:txBody>
          <a:bodyPr>
            <a:spAutoFit/>
          </a:bodyPr>
          <a:lstStyle/>
          <a:p>
            <a:pPr algn="ctr"/>
            <a:r>
              <a:rPr lang="fr-FR">
                <a:solidFill>
                  <a:schemeClr val="accent2"/>
                </a:solidFill>
              </a:rPr>
              <a:t>Notre cerveau fonctionne en logique floue.</a:t>
            </a:r>
          </a:p>
        </p:txBody>
      </p:sp>
      <p:sp>
        <p:nvSpPr>
          <p:cNvPr id="23558" name="Rectangle 6"/>
          <p:cNvSpPr>
            <a:spLocks noChangeArrowheads="1"/>
          </p:cNvSpPr>
          <p:nvPr/>
        </p:nvSpPr>
        <p:spPr bwMode="auto">
          <a:xfrm>
            <a:off x="0" y="5181600"/>
            <a:ext cx="9144000" cy="1311275"/>
          </a:xfrm>
          <a:prstGeom prst="rect">
            <a:avLst/>
          </a:prstGeom>
          <a:noFill/>
          <a:ln w="9525">
            <a:noFill/>
            <a:miter lim="800000"/>
            <a:headEnd/>
            <a:tailEnd/>
          </a:ln>
          <a:effectLst/>
        </p:spPr>
        <p:txBody>
          <a:bodyPr>
            <a:spAutoFit/>
          </a:bodyPr>
          <a:lstStyle/>
          <a:p>
            <a:pPr algn="ctr"/>
            <a:r>
              <a:rPr lang="fr-FR" sz="2000"/>
              <a:t>Elle  apprécie les variables d'entrées de façon approximative (faible, élevée, loin, proche), fait de mêmes pour les variables de sorties (freinage léger ou fort) et édicte un ensemble de règles permettant de déterminer les sorties en fonction des entrées. </a:t>
            </a:r>
          </a:p>
          <a:p>
            <a:pPr eaLnBrk="0" hangingPunct="0"/>
            <a:endParaRPr lang="fr-FR" sz="2000"/>
          </a:p>
        </p:txBody>
      </p:sp>
      <p:sp>
        <p:nvSpPr>
          <p:cNvPr id="23559" name="Rectangle 7"/>
          <p:cNvSpPr>
            <a:spLocks noGrp="1" noChangeArrowheads="1"/>
          </p:cNvSpPr>
          <p:nvPr>
            <p:ph type="title"/>
          </p:nvPr>
        </p:nvSpPr>
        <p:spPr>
          <a:xfrm>
            <a:off x="3048000" y="0"/>
            <a:ext cx="3505200" cy="609600"/>
          </a:xfrm>
        </p:spPr>
        <p:txBody>
          <a:bodyPr/>
          <a:lstStyle/>
          <a:p>
            <a:r>
              <a:rPr lang="fr-FR" sz="3600"/>
              <a:t>…sans le savoir!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355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35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7" grpId="0" animBg="1" autoUpdateAnimBg="0"/>
      <p:bldP spid="23558"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CEEBBFE7-0004-49B2-AEDE-03B5099F3B0F}" type="slidenum">
              <a:rPr lang="fr-FR"/>
              <a:pPr/>
              <a:t>40</a:t>
            </a:fld>
            <a:endParaRPr lang="fr-FR"/>
          </a:p>
        </p:txBody>
      </p:sp>
      <p:sp>
        <p:nvSpPr>
          <p:cNvPr id="109570" name="Rectangle 2"/>
          <p:cNvSpPr>
            <a:spLocks noGrp="1" noChangeArrowheads="1"/>
          </p:cNvSpPr>
          <p:nvPr>
            <p:ph type="title"/>
          </p:nvPr>
        </p:nvSpPr>
        <p:spPr>
          <a:xfrm>
            <a:off x="685800" y="0"/>
            <a:ext cx="7772400" cy="457200"/>
          </a:xfrm>
        </p:spPr>
        <p:txBody>
          <a:bodyPr/>
          <a:lstStyle/>
          <a:p>
            <a:r>
              <a:rPr lang="fr-FR" sz="2400"/>
              <a:t>Bases de règles</a:t>
            </a:r>
          </a:p>
        </p:txBody>
      </p:sp>
      <p:sp>
        <p:nvSpPr>
          <p:cNvPr id="109571" name="Rectangle 3"/>
          <p:cNvSpPr>
            <a:spLocks noChangeArrowheads="1"/>
          </p:cNvSpPr>
          <p:nvPr/>
        </p:nvSpPr>
        <p:spPr bwMode="auto">
          <a:xfrm>
            <a:off x="0" y="1839913"/>
            <a:ext cx="9144000" cy="3390900"/>
          </a:xfrm>
          <a:prstGeom prst="rect">
            <a:avLst/>
          </a:prstGeom>
          <a:noFill/>
          <a:ln w="9525">
            <a:noFill/>
            <a:miter lim="800000"/>
            <a:headEnd/>
            <a:tailEnd/>
          </a:ln>
          <a:effectLst/>
        </p:spPr>
        <p:txBody>
          <a:bodyPr>
            <a:spAutoFit/>
          </a:bodyPr>
          <a:lstStyle/>
          <a:p>
            <a:pPr>
              <a:spcBef>
                <a:spcPct val="50000"/>
              </a:spcBef>
            </a:pPr>
            <a:endParaRPr lang="fr-FR" sz="1400"/>
          </a:p>
          <a:p>
            <a:pPr>
              <a:spcBef>
                <a:spcPct val="50000"/>
              </a:spcBef>
            </a:pPr>
            <a:r>
              <a:rPr lang="fr-FR" sz="1500"/>
              <a:t>1. If (Résultats is excellent) then (Evaluation is excellent)</a:t>
            </a:r>
          </a:p>
          <a:p>
            <a:pPr>
              <a:spcBef>
                <a:spcPct val="50000"/>
              </a:spcBef>
            </a:pPr>
            <a:r>
              <a:rPr lang="fr-FR" sz="1500"/>
              <a:t>2. If (Résultats is moyen) then (Evaluation is moyen)</a:t>
            </a:r>
          </a:p>
          <a:p>
            <a:pPr>
              <a:spcBef>
                <a:spcPct val="50000"/>
              </a:spcBef>
            </a:pPr>
            <a:r>
              <a:rPr lang="fr-FR" sz="1500"/>
              <a:t>3. If (Résultats is médiocre) then (Evaluation is médiocre)</a:t>
            </a:r>
          </a:p>
          <a:p>
            <a:pPr>
              <a:spcBef>
                <a:spcPct val="50000"/>
              </a:spcBef>
            </a:pPr>
            <a:r>
              <a:rPr lang="fr-FR" sz="1500"/>
              <a:t>4. If (Résultats is moyen) and (Méthodes is médiocre) then (Evaluation is mauvais)</a:t>
            </a:r>
          </a:p>
          <a:p>
            <a:pPr>
              <a:spcBef>
                <a:spcPct val="50000"/>
              </a:spcBef>
            </a:pPr>
            <a:r>
              <a:rPr lang="fr-FR" sz="1500"/>
              <a:t>5. If (Résultats is moyen) and (Méthodes is excellent) then (Evaluation is bon)</a:t>
            </a:r>
          </a:p>
          <a:p>
            <a:pPr>
              <a:spcBef>
                <a:spcPct val="50000"/>
              </a:spcBef>
            </a:pPr>
            <a:r>
              <a:rPr lang="fr-FR" sz="1500"/>
              <a:t>6. If (Résultats is médiocre) and (Méthodes is moyen) then (Evaluation is mauvais)</a:t>
            </a:r>
          </a:p>
          <a:p>
            <a:pPr>
              <a:spcBef>
                <a:spcPct val="50000"/>
              </a:spcBef>
            </a:pPr>
            <a:r>
              <a:rPr lang="fr-FR" sz="1500"/>
              <a:t>7. If (Résultats is excellent) and (Méthodes is excellent) and (Présentation is excellent) then (Evaluation is excellent) </a:t>
            </a:r>
          </a:p>
          <a:p>
            <a:pPr>
              <a:spcBef>
                <a:spcPct val="50000"/>
              </a:spcBef>
            </a:pPr>
            <a:r>
              <a:rPr lang="fr-FR" sz="1500"/>
              <a:t>8. If (Résultats is médiocre) and (Méthodes is excellent) then (Evaluation is moyen) </a:t>
            </a:r>
          </a:p>
          <a:p>
            <a:pPr>
              <a:spcBef>
                <a:spcPct val="50000"/>
              </a:spcBef>
            </a:pPr>
            <a:r>
              <a:rPr lang="fr-FR" sz="1500"/>
              <a:t>9. If (Résultats is excellent) and (Méthodes is médiocre) then (Evaluation is moyen)</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D790A6D8-2E6F-467D-A2B5-9D6FC4A61260}" type="slidenum">
              <a:rPr lang="fr-FR"/>
              <a:pPr/>
              <a:t>41</a:t>
            </a:fld>
            <a:endParaRPr lang="fr-FR"/>
          </a:p>
        </p:txBody>
      </p:sp>
      <p:sp>
        <p:nvSpPr>
          <p:cNvPr id="110594" name="Rectangle 2"/>
          <p:cNvSpPr>
            <a:spLocks noGrp="1" noChangeArrowheads="1"/>
          </p:cNvSpPr>
          <p:nvPr>
            <p:ph type="title"/>
          </p:nvPr>
        </p:nvSpPr>
        <p:spPr>
          <a:xfrm>
            <a:off x="685800" y="0"/>
            <a:ext cx="7772400" cy="457200"/>
          </a:xfrm>
        </p:spPr>
        <p:txBody>
          <a:bodyPr/>
          <a:lstStyle/>
          <a:p>
            <a:r>
              <a:rPr lang="fr-FR" sz="2800"/>
              <a:t>Choix des opérateurs flous</a:t>
            </a:r>
          </a:p>
        </p:txBody>
      </p:sp>
      <p:pic>
        <p:nvPicPr>
          <p:cNvPr id="110595" name="Picture 3"/>
          <p:cNvPicPr>
            <a:picLocks noChangeAspect="1" noChangeArrowheads="1"/>
          </p:cNvPicPr>
          <p:nvPr/>
        </p:nvPicPr>
        <p:blipFill>
          <a:blip r:embed="rId2"/>
          <a:srcRect l="15715" t="11429" r="12857" b="2856"/>
          <a:stretch>
            <a:fillRect/>
          </a:stretch>
        </p:blipFill>
        <p:spPr bwMode="auto">
          <a:xfrm>
            <a:off x="685800" y="1066800"/>
            <a:ext cx="4876800" cy="4389438"/>
          </a:xfrm>
          <a:prstGeom prst="rect">
            <a:avLst/>
          </a:prstGeom>
          <a:noFill/>
          <a:ln w="9525">
            <a:noFill/>
            <a:miter lim="800000"/>
            <a:headEnd/>
            <a:tailEnd/>
          </a:ln>
          <a:effectLst/>
        </p:spPr>
      </p:pic>
      <p:sp>
        <p:nvSpPr>
          <p:cNvPr id="110596" name="Text Box 4"/>
          <p:cNvSpPr txBox="1">
            <a:spLocks noChangeArrowheads="1"/>
          </p:cNvSpPr>
          <p:nvPr/>
        </p:nvSpPr>
        <p:spPr bwMode="auto">
          <a:xfrm>
            <a:off x="5029200" y="4876800"/>
            <a:ext cx="3886200" cy="1635125"/>
          </a:xfrm>
          <a:prstGeom prst="rect">
            <a:avLst/>
          </a:prstGeom>
          <a:noFill/>
          <a:ln w="19050">
            <a:solidFill>
              <a:schemeClr val="accent2"/>
            </a:solidFill>
            <a:miter lim="800000"/>
            <a:headEnd/>
            <a:tailEnd/>
          </a:ln>
          <a:effectLst/>
        </p:spPr>
        <p:txBody>
          <a:bodyPr wrap="none">
            <a:spAutoFit/>
          </a:bodyPr>
          <a:lstStyle/>
          <a:p>
            <a:pPr defTabSz="422275"/>
            <a:r>
              <a:rPr lang="fr-FR" sz="2000"/>
              <a:t>ET      flou 					: MIN</a:t>
            </a:r>
          </a:p>
          <a:p>
            <a:pPr defTabSz="422275"/>
            <a:r>
              <a:rPr lang="fr-FR" sz="2000"/>
              <a:t>OU     flou 					: MAX</a:t>
            </a:r>
          </a:p>
          <a:p>
            <a:pPr defTabSz="422275"/>
            <a:r>
              <a:rPr lang="fr-FR" sz="2000"/>
              <a:t>Implication floue			: MIN</a:t>
            </a:r>
          </a:p>
          <a:p>
            <a:pPr defTabSz="422275"/>
            <a:r>
              <a:rPr lang="fr-FR" sz="2000"/>
              <a:t>Agrégation des règles		: MAX</a:t>
            </a:r>
          </a:p>
          <a:p>
            <a:pPr defTabSz="422275"/>
            <a:r>
              <a:rPr lang="fr-FR" sz="2000"/>
              <a:t>Défuzzyfication		: COG</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C8CAC0EB-8FA8-4960-A1D1-5E31D1D9D0AF}" type="slidenum">
              <a:rPr lang="fr-FR"/>
              <a:pPr/>
              <a:t>42</a:t>
            </a:fld>
            <a:endParaRPr lang="fr-FR"/>
          </a:p>
        </p:txBody>
      </p:sp>
      <p:sp>
        <p:nvSpPr>
          <p:cNvPr id="111618" name="Rectangle 2"/>
          <p:cNvSpPr>
            <a:spLocks noGrp="1" noChangeArrowheads="1"/>
          </p:cNvSpPr>
          <p:nvPr>
            <p:ph type="title"/>
          </p:nvPr>
        </p:nvSpPr>
        <p:spPr>
          <a:xfrm>
            <a:off x="685800" y="-38100"/>
            <a:ext cx="7772400" cy="533400"/>
          </a:xfrm>
        </p:spPr>
        <p:txBody>
          <a:bodyPr/>
          <a:lstStyle/>
          <a:p>
            <a:r>
              <a:rPr lang="fr-FR" sz="2400"/>
              <a:t>Surface de décision floue</a:t>
            </a:r>
          </a:p>
        </p:txBody>
      </p:sp>
      <p:pic>
        <p:nvPicPr>
          <p:cNvPr id="111619" name="Picture 3"/>
          <p:cNvPicPr>
            <a:picLocks noChangeAspect="1" noChangeArrowheads="1"/>
          </p:cNvPicPr>
          <p:nvPr/>
        </p:nvPicPr>
        <p:blipFill>
          <a:blip r:embed="rId2"/>
          <a:srcRect/>
          <a:stretch>
            <a:fillRect/>
          </a:stretch>
        </p:blipFill>
        <p:spPr bwMode="auto">
          <a:xfrm>
            <a:off x="669925" y="868363"/>
            <a:ext cx="7802563" cy="5119687"/>
          </a:xfrm>
          <a:prstGeom prst="rect">
            <a:avLst/>
          </a:prstGeom>
          <a:noFill/>
          <a:ln w="9525">
            <a:noFill/>
            <a:miter lim="800000"/>
            <a:headEnd/>
            <a:tailEnd/>
          </a:ln>
          <a:effectLst/>
        </p:spPr>
      </p:pic>
      <p:sp>
        <p:nvSpPr>
          <p:cNvPr id="111620" name="Text Box 4"/>
          <p:cNvSpPr txBox="1">
            <a:spLocks noChangeArrowheads="1"/>
          </p:cNvSpPr>
          <p:nvPr/>
        </p:nvSpPr>
        <p:spPr bwMode="auto">
          <a:xfrm>
            <a:off x="3352800" y="6248400"/>
            <a:ext cx="5562600" cy="366713"/>
          </a:xfrm>
          <a:prstGeom prst="rect">
            <a:avLst/>
          </a:prstGeom>
          <a:noFill/>
          <a:ln w="9525">
            <a:noFill/>
            <a:miter lim="800000"/>
            <a:headEnd/>
            <a:tailEnd/>
          </a:ln>
          <a:effectLst/>
        </p:spPr>
        <p:txBody>
          <a:bodyPr wrap="none">
            <a:spAutoFit/>
          </a:bodyPr>
          <a:lstStyle/>
          <a:p>
            <a:r>
              <a:rPr lang="fr-FR" sz="1800"/>
              <a:t>(Obtenue pour une évaluation de la présentation de 10/20).</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98592EF4-E4B4-48A5-9862-B5098F230FD4}" type="slidenum">
              <a:rPr lang="fr-FR"/>
              <a:pPr/>
              <a:t>43</a:t>
            </a:fld>
            <a:endParaRPr lang="fr-FR"/>
          </a:p>
        </p:txBody>
      </p:sp>
      <p:sp>
        <p:nvSpPr>
          <p:cNvPr id="112642" name="Rectangle 2"/>
          <p:cNvSpPr>
            <a:spLocks noGrp="1" noChangeArrowheads="1"/>
          </p:cNvSpPr>
          <p:nvPr>
            <p:ph type="title"/>
          </p:nvPr>
        </p:nvSpPr>
        <p:spPr>
          <a:xfrm>
            <a:off x="685800" y="76200"/>
            <a:ext cx="7772400" cy="304800"/>
          </a:xfrm>
        </p:spPr>
        <p:txBody>
          <a:bodyPr/>
          <a:lstStyle/>
          <a:p>
            <a:r>
              <a:rPr lang="fr-FR" sz="2400"/>
              <a:t>Surface de décision linéaire classique</a:t>
            </a:r>
          </a:p>
        </p:txBody>
      </p:sp>
      <p:pic>
        <p:nvPicPr>
          <p:cNvPr id="112643" name="Picture 3"/>
          <p:cNvPicPr>
            <a:picLocks noChangeAspect="1" noChangeArrowheads="1"/>
          </p:cNvPicPr>
          <p:nvPr/>
        </p:nvPicPr>
        <p:blipFill>
          <a:blip r:embed="rId2"/>
          <a:srcRect/>
          <a:stretch>
            <a:fillRect/>
          </a:stretch>
        </p:blipFill>
        <p:spPr bwMode="auto">
          <a:xfrm>
            <a:off x="669925" y="868363"/>
            <a:ext cx="7802563" cy="5119687"/>
          </a:xfrm>
          <a:prstGeom prst="rect">
            <a:avLst/>
          </a:prstGeom>
          <a:noFill/>
          <a:ln w="9525">
            <a:noFill/>
            <a:miter lim="800000"/>
            <a:headEnd/>
            <a:tailEnd/>
          </a:ln>
          <a:effectLst/>
        </p:spPr>
      </p:pic>
      <p:sp>
        <p:nvSpPr>
          <p:cNvPr id="112644" name="Text Box 4"/>
          <p:cNvSpPr txBox="1">
            <a:spLocks noChangeArrowheads="1"/>
          </p:cNvSpPr>
          <p:nvPr/>
        </p:nvSpPr>
        <p:spPr bwMode="auto">
          <a:xfrm>
            <a:off x="228600" y="5667375"/>
            <a:ext cx="8820150" cy="1190625"/>
          </a:xfrm>
          <a:prstGeom prst="rect">
            <a:avLst/>
          </a:prstGeom>
          <a:noFill/>
          <a:ln w="9525">
            <a:noFill/>
            <a:miter lim="800000"/>
            <a:headEnd/>
            <a:tailEnd/>
          </a:ln>
          <a:effectLst/>
        </p:spPr>
        <p:txBody>
          <a:bodyPr wrap="none">
            <a:spAutoFit/>
          </a:bodyPr>
          <a:lstStyle/>
          <a:p>
            <a:r>
              <a:rPr lang="fr-FR" sz="1800"/>
              <a:t>Pondération Résultats: 0,6</a:t>
            </a:r>
          </a:p>
          <a:p>
            <a:r>
              <a:rPr lang="fr-FR" sz="1800"/>
              <a:t>Pondération Méthodes: 0,3</a:t>
            </a:r>
          </a:p>
          <a:p>
            <a:r>
              <a:rPr lang="fr-FR" sz="1800"/>
              <a:t>Pondération Présentation: 0,1</a:t>
            </a:r>
          </a:p>
          <a:p>
            <a:r>
              <a:rPr lang="fr-FR" sz="1800"/>
              <a:t>			         (Obtenue pour une évaluation de la présentation de 10/20).</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Espace réservé du numéro de diapositive 5"/>
          <p:cNvSpPr>
            <a:spLocks noGrp="1"/>
          </p:cNvSpPr>
          <p:nvPr>
            <p:ph type="sldNum" sz="quarter" idx="12"/>
          </p:nvPr>
        </p:nvSpPr>
        <p:spPr/>
        <p:txBody>
          <a:bodyPr/>
          <a:lstStyle/>
          <a:p>
            <a:fld id="{22E270B6-C5A5-477E-A098-E6AD523C55A5}" type="slidenum">
              <a:rPr lang="fr-FR"/>
              <a:pPr/>
              <a:t>44</a:t>
            </a:fld>
            <a:endParaRPr lang="fr-FR"/>
          </a:p>
        </p:txBody>
      </p:sp>
      <p:sp>
        <p:nvSpPr>
          <p:cNvPr id="113666" name="Rectangle 2"/>
          <p:cNvSpPr>
            <a:spLocks noGrp="1" noChangeArrowheads="1"/>
          </p:cNvSpPr>
          <p:nvPr>
            <p:ph type="title"/>
          </p:nvPr>
        </p:nvSpPr>
        <p:spPr>
          <a:xfrm>
            <a:off x="685800" y="114300"/>
            <a:ext cx="7772400" cy="228600"/>
          </a:xfrm>
        </p:spPr>
        <p:txBody>
          <a:bodyPr/>
          <a:lstStyle/>
          <a:p>
            <a:r>
              <a:rPr lang="fr-FR" sz="2400"/>
              <a:t>Commentaires</a:t>
            </a:r>
          </a:p>
        </p:txBody>
      </p:sp>
      <p:grpSp>
        <p:nvGrpSpPr>
          <p:cNvPr id="113667" name="Group 3"/>
          <p:cNvGrpSpPr>
            <a:grpSpLocks/>
          </p:cNvGrpSpPr>
          <p:nvPr/>
        </p:nvGrpSpPr>
        <p:grpSpPr bwMode="auto">
          <a:xfrm>
            <a:off x="185738" y="685800"/>
            <a:ext cx="8805862" cy="2874963"/>
            <a:chOff x="0" y="432"/>
            <a:chExt cx="5547" cy="1811"/>
          </a:xfrm>
        </p:grpSpPr>
        <p:pic>
          <p:nvPicPr>
            <p:cNvPr id="113668" name="Picture 4"/>
            <p:cNvPicPr>
              <a:picLocks noChangeAspect="1" noChangeArrowheads="1"/>
            </p:cNvPicPr>
            <p:nvPr/>
          </p:nvPicPr>
          <p:blipFill>
            <a:blip r:embed="rId3"/>
            <a:srcRect/>
            <a:stretch>
              <a:fillRect/>
            </a:stretch>
          </p:blipFill>
          <p:spPr bwMode="auto">
            <a:xfrm>
              <a:off x="0" y="432"/>
              <a:ext cx="2761" cy="1811"/>
            </a:xfrm>
            <a:prstGeom prst="rect">
              <a:avLst/>
            </a:prstGeom>
            <a:noFill/>
            <a:ln w="9525">
              <a:noFill/>
              <a:miter lim="800000"/>
              <a:headEnd/>
              <a:tailEnd/>
            </a:ln>
            <a:effectLst/>
          </p:spPr>
        </p:pic>
        <p:pic>
          <p:nvPicPr>
            <p:cNvPr id="113669" name="Picture 5"/>
            <p:cNvPicPr>
              <a:picLocks noChangeAspect="1" noChangeArrowheads="1"/>
            </p:cNvPicPr>
            <p:nvPr/>
          </p:nvPicPr>
          <p:blipFill>
            <a:blip r:embed="rId4"/>
            <a:srcRect/>
            <a:stretch>
              <a:fillRect/>
            </a:stretch>
          </p:blipFill>
          <p:spPr bwMode="auto">
            <a:xfrm>
              <a:off x="2786" y="432"/>
              <a:ext cx="2761" cy="1811"/>
            </a:xfrm>
            <a:prstGeom prst="rect">
              <a:avLst/>
            </a:prstGeom>
            <a:noFill/>
            <a:ln w="9525">
              <a:noFill/>
              <a:miter lim="800000"/>
              <a:headEnd/>
              <a:tailEnd/>
            </a:ln>
            <a:effectLst/>
          </p:spPr>
        </p:pic>
      </p:grpSp>
      <p:sp>
        <p:nvSpPr>
          <p:cNvPr id="113670" name="Text Box 6"/>
          <p:cNvSpPr txBox="1">
            <a:spLocks noChangeArrowheads="1"/>
          </p:cNvSpPr>
          <p:nvPr/>
        </p:nvSpPr>
        <p:spPr bwMode="auto">
          <a:xfrm>
            <a:off x="228600" y="3810000"/>
            <a:ext cx="3733800" cy="641350"/>
          </a:xfrm>
          <a:prstGeom prst="rect">
            <a:avLst/>
          </a:prstGeom>
          <a:noFill/>
          <a:ln w="9525">
            <a:noFill/>
            <a:miter lim="800000"/>
            <a:headEnd/>
            <a:tailEnd/>
          </a:ln>
          <a:effectLst/>
        </p:spPr>
        <p:txBody>
          <a:bodyPr>
            <a:spAutoFit/>
          </a:bodyPr>
          <a:lstStyle/>
          <a:p>
            <a:r>
              <a:rPr lang="fr-FR" sz="1800"/>
              <a:t>Décision selon un système d’inférences floues</a:t>
            </a:r>
          </a:p>
        </p:txBody>
      </p:sp>
      <p:grpSp>
        <p:nvGrpSpPr>
          <p:cNvPr id="113671" name="Group 7"/>
          <p:cNvGrpSpPr>
            <a:grpSpLocks/>
          </p:cNvGrpSpPr>
          <p:nvPr/>
        </p:nvGrpSpPr>
        <p:grpSpPr bwMode="auto">
          <a:xfrm>
            <a:off x="4546600" y="3810000"/>
            <a:ext cx="4495800" cy="633413"/>
            <a:chOff x="2784" y="2448"/>
            <a:chExt cx="2832" cy="399"/>
          </a:xfrm>
        </p:grpSpPr>
        <p:sp>
          <p:nvSpPr>
            <p:cNvPr id="113672" name="Text Box 8"/>
            <p:cNvSpPr txBox="1">
              <a:spLocks noChangeArrowheads="1"/>
            </p:cNvSpPr>
            <p:nvPr/>
          </p:nvSpPr>
          <p:spPr bwMode="auto">
            <a:xfrm>
              <a:off x="2880" y="2448"/>
              <a:ext cx="2516" cy="231"/>
            </a:xfrm>
            <a:prstGeom prst="rect">
              <a:avLst/>
            </a:prstGeom>
            <a:noFill/>
            <a:ln w="9525">
              <a:noFill/>
              <a:miter lim="800000"/>
              <a:headEnd/>
              <a:tailEnd/>
            </a:ln>
            <a:effectLst/>
          </p:spPr>
          <p:txBody>
            <a:bodyPr wrap="none">
              <a:spAutoFit/>
            </a:bodyPr>
            <a:lstStyle/>
            <a:p>
              <a:r>
                <a:rPr lang="fr-FR" sz="1800"/>
                <a:t>Décision selon un modèle mathématiques</a:t>
              </a:r>
            </a:p>
          </p:txBody>
        </p:sp>
        <p:graphicFrame>
          <p:nvGraphicFramePr>
            <p:cNvPr id="132097" name="Object 1"/>
            <p:cNvGraphicFramePr>
              <a:graphicFrameLocks noChangeAspect="1"/>
            </p:cNvGraphicFramePr>
            <p:nvPr/>
          </p:nvGraphicFramePr>
          <p:xfrm>
            <a:off x="2784" y="2688"/>
            <a:ext cx="2832" cy="159"/>
          </p:xfrm>
          <a:graphic>
            <a:graphicData uri="http://schemas.openxmlformats.org/presentationml/2006/ole">
              <p:oleObj spid="_x0000_s132097" name="Equation" r:id="rId5" imgW="3619440" imgH="203040" progId="Equation.DSMT4">
                <p:embed/>
              </p:oleObj>
            </a:graphicData>
          </a:graphic>
        </p:graphicFrame>
      </p:grpSp>
      <p:sp>
        <p:nvSpPr>
          <p:cNvPr id="113674" name="Text Box 10"/>
          <p:cNvSpPr txBox="1">
            <a:spLocks noChangeArrowheads="1"/>
          </p:cNvSpPr>
          <p:nvPr/>
        </p:nvSpPr>
        <p:spPr bwMode="auto">
          <a:xfrm>
            <a:off x="228600" y="4876800"/>
            <a:ext cx="3733800" cy="366713"/>
          </a:xfrm>
          <a:prstGeom prst="rect">
            <a:avLst/>
          </a:prstGeom>
          <a:noFill/>
          <a:ln w="9525">
            <a:noFill/>
            <a:miter lim="800000"/>
            <a:headEnd/>
            <a:tailEnd/>
          </a:ln>
          <a:effectLst/>
        </p:spPr>
        <p:txBody>
          <a:bodyPr>
            <a:spAutoFit/>
          </a:bodyPr>
          <a:lstStyle/>
          <a:p>
            <a:r>
              <a:rPr lang="fr-FR" sz="1800"/>
              <a:t>Non linéaire</a:t>
            </a:r>
          </a:p>
        </p:txBody>
      </p:sp>
      <p:sp>
        <p:nvSpPr>
          <p:cNvPr id="113675" name="Text Box 11"/>
          <p:cNvSpPr txBox="1">
            <a:spLocks noChangeArrowheads="1"/>
          </p:cNvSpPr>
          <p:nvPr/>
        </p:nvSpPr>
        <p:spPr bwMode="auto">
          <a:xfrm>
            <a:off x="4572000" y="4876800"/>
            <a:ext cx="3733800" cy="366713"/>
          </a:xfrm>
          <a:prstGeom prst="rect">
            <a:avLst/>
          </a:prstGeom>
          <a:noFill/>
          <a:ln w="9525">
            <a:noFill/>
            <a:miter lim="800000"/>
            <a:headEnd/>
            <a:tailEnd/>
          </a:ln>
          <a:effectLst/>
        </p:spPr>
        <p:txBody>
          <a:bodyPr>
            <a:spAutoFit/>
          </a:bodyPr>
          <a:lstStyle/>
          <a:p>
            <a:r>
              <a:rPr lang="fr-FR" sz="1800"/>
              <a:t>Linéaire</a:t>
            </a:r>
          </a:p>
        </p:txBody>
      </p:sp>
      <p:sp>
        <p:nvSpPr>
          <p:cNvPr id="113676" name="Text Box 12"/>
          <p:cNvSpPr txBox="1">
            <a:spLocks noChangeArrowheads="1"/>
          </p:cNvSpPr>
          <p:nvPr/>
        </p:nvSpPr>
        <p:spPr bwMode="auto">
          <a:xfrm>
            <a:off x="228600" y="5638800"/>
            <a:ext cx="3733800" cy="641350"/>
          </a:xfrm>
          <a:prstGeom prst="rect">
            <a:avLst/>
          </a:prstGeom>
          <a:noFill/>
          <a:ln w="9525">
            <a:noFill/>
            <a:miter lim="800000"/>
            <a:headEnd/>
            <a:tailEnd/>
          </a:ln>
          <a:effectLst/>
        </p:spPr>
        <p:txBody>
          <a:bodyPr>
            <a:spAutoFit/>
          </a:bodyPr>
          <a:lstStyle/>
          <a:p>
            <a:r>
              <a:rPr lang="fr-FR" sz="1800"/>
              <a:t>Plus proche du comportement humain </a:t>
            </a:r>
          </a:p>
          <a:p>
            <a:r>
              <a:rPr lang="fr-FR" sz="1800"/>
              <a:t>du correcteur…</a:t>
            </a:r>
          </a:p>
        </p:txBody>
      </p:sp>
      <p:sp>
        <p:nvSpPr>
          <p:cNvPr id="113677" name="Text Box 13"/>
          <p:cNvSpPr txBox="1">
            <a:spLocks noChangeArrowheads="1"/>
          </p:cNvSpPr>
          <p:nvPr/>
        </p:nvSpPr>
        <p:spPr bwMode="auto">
          <a:xfrm>
            <a:off x="4572000" y="5638800"/>
            <a:ext cx="3733800" cy="641350"/>
          </a:xfrm>
          <a:prstGeom prst="rect">
            <a:avLst/>
          </a:prstGeom>
          <a:noFill/>
          <a:ln w="9525">
            <a:noFill/>
            <a:miter lim="800000"/>
            <a:headEnd/>
            <a:tailEnd/>
          </a:ln>
          <a:effectLst/>
        </p:spPr>
        <p:txBody>
          <a:bodyPr>
            <a:spAutoFit/>
          </a:bodyPr>
          <a:lstStyle/>
          <a:p>
            <a:r>
              <a:rPr lang="fr-FR" sz="1800"/>
              <a:t>Mieux accepté par le rédacteur du travail évalué…</a:t>
            </a:r>
          </a:p>
        </p:txBody>
      </p:sp>
      <p:graphicFrame>
        <p:nvGraphicFramePr>
          <p:cNvPr id="132096" name="Object 0"/>
          <p:cNvGraphicFramePr>
            <a:graphicFrameLocks noChangeAspect="1"/>
          </p:cNvGraphicFramePr>
          <p:nvPr/>
        </p:nvGraphicFramePr>
        <p:xfrm>
          <a:off x="5503863" y="4929188"/>
          <a:ext cx="1862137" cy="315912"/>
        </p:xfrm>
        <a:graphic>
          <a:graphicData uri="http://schemas.openxmlformats.org/presentationml/2006/ole">
            <p:oleObj spid="_x0000_s132096" name="Equation" r:id="rId6" imgW="1498320" imgH="253800" progId="Equation.DSMT4">
              <p:embed/>
            </p:oleObj>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Espace réservé du numéro de diapositive 5"/>
          <p:cNvSpPr>
            <a:spLocks noGrp="1"/>
          </p:cNvSpPr>
          <p:nvPr>
            <p:ph type="sldNum" sz="quarter" idx="12"/>
          </p:nvPr>
        </p:nvSpPr>
        <p:spPr/>
        <p:txBody>
          <a:bodyPr/>
          <a:lstStyle/>
          <a:p>
            <a:fld id="{F0B92A24-6AA9-4C68-825F-392EF48F1868}" type="slidenum">
              <a:rPr lang="fr-FR"/>
              <a:pPr/>
              <a:t>5</a:t>
            </a:fld>
            <a:endParaRPr lang="fr-FR"/>
          </a:p>
        </p:txBody>
      </p:sp>
      <p:sp>
        <p:nvSpPr>
          <p:cNvPr id="22535" name="Rectangle 7"/>
          <p:cNvSpPr>
            <a:spLocks noChangeArrowheads="1"/>
          </p:cNvSpPr>
          <p:nvPr/>
        </p:nvSpPr>
        <p:spPr bwMode="auto">
          <a:xfrm>
            <a:off x="381000" y="533400"/>
            <a:ext cx="8534400" cy="1433513"/>
          </a:xfrm>
          <a:prstGeom prst="rect">
            <a:avLst/>
          </a:prstGeom>
          <a:noFill/>
          <a:ln w="9525">
            <a:noFill/>
            <a:miter lim="800000"/>
            <a:headEnd/>
            <a:tailEnd/>
          </a:ln>
          <a:effectLst/>
        </p:spPr>
        <p:txBody>
          <a:bodyPr>
            <a:spAutoFit/>
          </a:bodyPr>
          <a:lstStyle/>
          <a:p>
            <a:r>
              <a:rPr lang="fr-FR" sz="2000" b="1"/>
              <a:t>un patient atteint d'hépatite présente généralement les symptômes suivants :</a:t>
            </a:r>
          </a:p>
          <a:p>
            <a:endParaRPr lang="fr-FR" sz="800" b="1"/>
          </a:p>
          <a:p>
            <a:pPr lvl="1" eaLnBrk="0" hangingPunct="0">
              <a:buFontTx/>
              <a:buChar char="•"/>
            </a:pPr>
            <a:r>
              <a:rPr lang="fr-FR" sz="2000"/>
              <a:t>Le patient a une forte fièvre, </a:t>
            </a:r>
          </a:p>
          <a:p>
            <a:pPr lvl="1" eaLnBrk="0" hangingPunct="0">
              <a:buFontTx/>
              <a:buChar char="•"/>
            </a:pPr>
            <a:r>
              <a:rPr lang="fr-FR" sz="2000"/>
              <a:t>sa peau présente une coloration jaune, </a:t>
            </a:r>
          </a:p>
          <a:p>
            <a:pPr lvl="1" eaLnBrk="0" hangingPunct="0">
              <a:buFontTx/>
              <a:buChar char="•"/>
            </a:pPr>
            <a:r>
              <a:rPr lang="fr-FR" sz="2000"/>
              <a:t>il a des nausées. </a:t>
            </a:r>
          </a:p>
        </p:txBody>
      </p:sp>
      <p:sp>
        <p:nvSpPr>
          <p:cNvPr id="22536" name="Rectangle 8"/>
          <p:cNvSpPr>
            <a:spLocks noGrp="1" noChangeArrowheads="1"/>
          </p:cNvSpPr>
          <p:nvPr>
            <p:ph type="title"/>
          </p:nvPr>
        </p:nvSpPr>
        <p:spPr>
          <a:xfrm>
            <a:off x="762000" y="0"/>
            <a:ext cx="7772400" cy="457200"/>
          </a:xfrm>
        </p:spPr>
        <p:txBody>
          <a:bodyPr/>
          <a:lstStyle/>
          <a:p>
            <a:r>
              <a:rPr lang="fr-FR" sz="3200">
                <a:solidFill>
                  <a:srgbClr val="FF3300"/>
                </a:solidFill>
              </a:rPr>
              <a:t>Limite de la logique booléenne</a:t>
            </a:r>
          </a:p>
        </p:txBody>
      </p:sp>
      <p:pic>
        <p:nvPicPr>
          <p:cNvPr id="22539" name="Picture 11"/>
          <p:cNvPicPr>
            <a:picLocks noChangeAspect="1" noChangeArrowheads="1"/>
          </p:cNvPicPr>
          <p:nvPr/>
        </p:nvPicPr>
        <p:blipFill>
          <a:blip r:embed="rId3"/>
          <a:srcRect/>
          <a:stretch>
            <a:fillRect/>
          </a:stretch>
        </p:blipFill>
        <p:spPr bwMode="auto">
          <a:xfrm>
            <a:off x="460375" y="1981200"/>
            <a:ext cx="4033838" cy="2646363"/>
          </a:xfrm>
          <a:prstGeom prst="rect">
            <a:avLst/>
          </a:prstGeom>
          <a:noFill/>
          <a:ln w="9525">
            <a:noFill/>
            <a:miter lim="800000"/>
            <a:headEnd/>
            <a:tailEnd/>
          </a:ln>
          <a:effectLst/>
        </p:spPr>
      </p:pic>
      <p:pic>
        <p:nvPicPr>
          <p:cNvPr id="22542" name="Picture 14"/>
          <p:cNvPicPr>
            <a:picLocks noChangeAspect="1" noChangeArrowheads="1"/>
          </p:cNvPicPr>
          <p:nvPr/>
        </p:nvPicPr>
        <p:blipFill>
          <a:blip r:embed="rId4"/>
          <a:srcRect/>
          <a:stretch>
            <a:fillRect/>
          </a:stretch>
        </p:blipFill>
        <p:spPr bwMode="auto">
          <a:xfrm>
            <a:off x="4803775" y="1981200"/>
            <a:ext cx="4030663" cy="2644775"/>
          </a:xfrm>
          <a:prstGeom prst="rect">
            <a:avLst/>
          </a:prstGeom>
          <a:noFill/>
          <a:ln w="9525">
            <a:noFill/>
            <a:miter lim="800000"/>
            <a:headEnd/>
            <a:tailEnd/>
          </a:ln>
          <a:effectLst/>
        </p:spPr>
      </p:pic>
      <p:sp>
        <p:nvSpPr>
          <p:cNvPr id="22546" name="Text Box 18"/>
          <p:cNvSpPr txBox="1">
            <a:spLocks noChangeArrowheads="1"/>
          </p:cNvSpPr>
          <p:nvPr/>
        </p:nvSpPr>
        <p:spPr bwMode="auto">
          <a:xfrm>
            <a:off x="228600" y="5181600"/>
            <a:ext cx="8020050" cy="396875"/>
          </a:xfrm>
          <a:prstGeom prst="rect">
            <a:avLst/>
          </a:prstGeom>
          <a:noFill/>
          <a:ln w="9525">
            <a:noFill/>
            <a:miter lim="800000"/>
            <a:headEnd/>
            <a:tailEnd/>
          </a:ln>
          <a:effectLst/>
        </p:spPr>
        <p:txBody>
          <a:bodyPr wrap="none">
            <a:spAutoFit/>
          </a:bodyPr>
          <a:lstStyle/>
          <a:p>
            <a:r>
              <a:rPr lang="fr-FR" sz="2000"/>
              <a:t>Le patient n’a pas de forte fièvre</a:t>
            </a:r>
            <a:r>
              <a:rPr lang="fr-FR" sz="2000">
                <a:cs typeface="Times New Roman" pitchFamily="18" charset="0"/>
              </a:rPr>
              <a:t>		</a:t>
            </a:r>
            <a:r>
              <a:rPr lang="fr-FR" sz="2000">
                <a:cs typeface="Times New Roman" pitchFamily="18" charset="0"/>
                <a:sym typeface="Symbol" pitchFamily="18" charset="2"/>
              </a:rPr>
              <a:t> Le patient n’a pas d’hépatite.</a:t>
            </a:r>
            <a:endParaRPr lang="fr-FR" sz="2000"/>
          </a:p>
        </p:txBody>
      </p:sp>
      <p:sp>
        <p:nvSpPr>
          <p:cNvPr id="22547" name="Text Box 19"/>
          <p:cNvSpPr txBox="1">
            <a:spLocks noChangeArrowheads="1"/>
          </p:cNvSpPr>
          <p:nvPr/>
        </p:nvSpPr>
        <p:spPr bwMode="auto">
          <a:xfrm>
            <a:off x="228600" y="6019800"/>
            <a:ext cx="8293100" cy="457200"/>
          </a:xfrm>
          <a:prstGeom prst="rect">
            <a:avLst/>
          </a:prstGeom>
          <a:noFill/>
          <a:ln w="9525">
            <a:noFill/>
            <a:miter lim="800000"/>
            <a:headEnd/>
            <a:tailEnd/>
          </a:ln>
          <a:effectLst/>
        </p:spPr>
        <p:txBody>
          <a:bodyPr wrap="none">
            <a:spAutoFit/>
          </a:bodyPr>
          <a:lstStyle/>
          <a:p>
            <a:r>
              <a:rPr lang="fr-FR" sz="2000"/>
              <a:t>Le patient a une forte fièvre à 48%</a:t>
            </a:r>
            <a:r>
              <a:rPr lang="fr-FR" sz="2000">
                <a:cs typeface="Times New Roman" pitchFamily="18" charset="0"/>
              </a:rPr>
              <a:t>		</a:t>
            </a:r>
            <a:r>
              <a:rPr lang="fr-FR" sz="2000">
                <a:cs typeface="Times New Roman" pitchFamily="18" charset="0"/>
                <a:sym typeface="Symbol" pitchFamily="18" charset="2"/>
              </a:rPr>
              <a:t> Le patient a une hépatite à </a:t>
            </a:r>
            <a:r>
              <a:rPr lang="fr-FR" b="1" i="1">
                <a:cs typeface="Times New Roman" pitchFamily="18" charset="0"/>
                <a:sym typeface="Symbol" pitchFamily="18" charset="2"/>
              </a:rPr>
              <a:t>x</a:t>
            </a:r>
            <a:r>
              <a:rPr lang="fr-FR" sz="2000">
                <a:cs typeface="Times New Roman" pitchFamily="18" charset="0"/>
                <a:sym typeface="Symbol" pitchFamily="18" charset="2"/>
              </a:rPr>
              <a:t> %.</a:t>
            </a:r>
            <a:endParaRPr lang="fr-FR" sz="2000"/>
          </a:p>
        </p:txBody>
      </p:sp>
      <p:grpSp>
        <p:nvGrpSpPr>
          <p:cNvPr id="22550" name="Group 22"/>
          <p:cNvGrpSpPr>
            <a:grpSpLocks/>
          </p:cNvGrpSpPr>
          <p:nvPr/>
        </p:nvGrpSpPr>
        <p:grpSpPr bwMode="auto">
          <a:xfrm>
            <a:off x="228600" y="4572000"/>
            <a:ext cx="6381750" cy="1600200"/>
            <a:chOff x="144" y="2880"/>
            <a:chExt cx="4020" cy="1008"/>
          </a:xfrm>
        </p:grpSpPr>
        <p:sp>
          <p:nvSpPr>
            <p:cNvPr id="22545" name="Text Box 17"/>
            <p:cNvSpPr txBox="1">
              <a:spLocks noChangeArrowheads="1"/>
            </p:cNvSpPr>
            <p:nvPr/>
          </p:nvSpPr>
          <p:spPr bwMode="auto">
            <a:xfrm>
              <a:off x="1691" y="2880"/>
              <a:ext cx="2473" cy="250"/>
            </a:xfrm>
            <a:prstGeom prst="rect">
              <a:avLst/>
            </a:prstGeom>
            <a:noFill/>
            <a:ln w="9525">
              <a:noFill/>
              <a:miter lim="800000"/>
              <a:headEnd/>
              <a:tailEnd/>
            </a:ln>
            <a:effectLst/>
          </p:spPr>
          <p:txBody>
            <a:bodyPr wrap="none">
              <a:spAutoFit/>
            </a:bodyPr>
            <a:lstStyle/>
            <a:p>
              <a:pPr algn="ctr"/>
              <a:r>
                <a:rPr lang="fr-FR" sz="2000"/>
                <a:t>Si le patient à 38,9°C de température</a:t>
              </a:r>
            </a:p>
          </p:txBody>
        </p:sp>
        <p:sp>
          <p:nvSpPr>
            <p:cNvPr id="22548" name="Text Box 20"/>
            <p:cNvSpPr txBox="1">
              <a:spLocks noChangeArrowheads="1"/>
            </p:cNvSpPr>
            <p:nvPr/>
          </p:nvSpPr>
          <p:spPr bwMode="auto">
            <a:xfrm>
              <a:off x="144" y="3002"/>
              <a:ext cx="1572" cy="288"/>
            </a:xfrm>
            <a:prstGeom prst="rect">
              <a:avLst/>
            </a:prstGeom>
            <a:noFill/>
            <a:ln w="9525">
              <a:noFill/>
              <a:miter lim="800000"/>
              <a:headEnd/>
              <a:tailEnd/>
            </a:ln>
            <a:effectLst/>
          </p:spPr>
          <p:txBody>
            <a:bodyPr wrap="none">
              <a:spAutoFit/>
            </a:bodyPr>
            <a:lstStyle/>
            <a:p>
              <a:r>
                <a:rPr lang="fr-FR" b="1" u="sng">
                  <a:effectLst>
                    <a:outerShdw blurRad="38100" dist="38100" dir="2700000" algn="tl">
                      <a:srgbClr val="C0C0C0"/>
                    </a:outerShdw>
                  </a:effectLst>
                </a:rPr>
                <a:t>Logique classique</a:t>
              </a:r>
            </a:p>
          </p:txBody>
        </p:sp>
        <p:sp>
          <p:nvSpPr>
            <p:cNvPr id="22549" name="Text Box 21"/>
            <p:cNvSpPr txBox="1">
              <a:spLocks noChangeArrowheads="1"/>
            </p:cNvSpPr>
            <p:nvPr/>
          </p:nvSpPr>
          <p:spPr bwMode="auto">
            <a:xfrm>
              <a:off x="144" y="3600"/>
              <a:ext cx="1241" cy="288"/>
            </a:xfrm>
            <a:prstGeom prst="rect">
              <a:avLst/>
            </a:prstGeom>
            <a:noFill/>
            <a:ln w="9525">
              <a:noFill/>
              <a:miter lim="800000"/>
              <a:headEnd/>
              <a:tailEnd/>
            </a:ln>
            <a:effectLst/>
          </p:spPr>
          <p:txBody>
            <a:bodyPr wrap="none">
              <a:spAutoFit/>
            </a:bodyPr>
            <a:lstStyle/>
            <a:p>
              <a:r>
                <a:rPr lang="fr-FR" b="1" u="sng">
                  <a:effectLst>
                    <a:outerShdw blurRad="38100" dist="38100" dir="2700000" algn="tl">
                      <a:srgbClr val="C0C0C0"/>
                    </a:outerShdw>
                  </a:effectLst>
                </a:rPr>
                <a:t>Logique floue</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253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499"/>
                                          </p:stCondLst>
                                        </p:cTn>
                                        <p:tgtEl>
                                          <p:spTgt spid="2254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499"/>
                                          </p:stCondLst>
                                        </p:cTn>
                                        <p:tgtEl>
                                          <p:spTgt spid="225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2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6" grpId="0" autoUpdateAnimBg="0"/>
      <p:bldP spid="2254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numéro de diapositive 5"/>
          <p:cNvSpPr>
            <a:spLocks noGrp="1"/>
          </p:cNvSpPr>
          <p:nvPr>
            <p:ph type="sldNum" sz="quarter" idx="12"/>
          </p:nvPr>
        </p:nvSpPr>
        <p:spPr/>
        <p:txBody>
          <a:bodyPr/>
          <a:lstStyle/>
          <a:p>
            <a:fld id="{6D328632-E0D5-4533-B4D3-A6F6690F0422}" type="slidenum">
              <a:rPr lang="fr-FR"/>
              <a:pPr/>
              <a:t>6</a:t>
            </a:fld>
            <a:endParaRPr lang="fr-FR"/>
          </a:p>
        </p:txBody>
      </p:sp>
      <p:sp>
        <p:nvSpPr>
          <p:cNvPr id="13314" name="Rectangle 2"/>
          <p:cNvSpPr>
            <a:spLocks noGrp="1" noChangeArrowheads="1"/>
          </p:cNvSpPr>
          <p:nvPr>
            <p:ph type="title"/>
          </p:nvPr>
        </p:nvSpPr>
        <p:spPr>
          <a:xfrm>
            <a:off x="685800" y="0"/>
            <a:ext cx="7772400" cy="533400"/>
          </a:xfrm>
        </p:spPr>
        <p:txBody>
          <a:bodyPr/>
          <a:lstStyle/>
          <a:p>
            <a:r>
              <a:rPr lang="fr-FR" sz="3200">
                <a:solidFill>
                  <a:schemeClr val="accent2"/>
                </a:solidFill>
              </a:rPr>
              <a:t>Champ d’applications de la logique floue</a:t>
            </a:r>
          </a:p>
        </p:txBody>
      </p:sp>
      <p:sp>
        <p:nvSpPr>
          <p:cNvPr id="13316" name="Text Box 4"/>
          <p:cNvSpPr txBox="1">
            <a:spLocks noChangeArrowheads="1"/>
          </p:cNvSpPr>
          <p:nvPr/>
        </p:nvSpPr>
        <p:spPr bwMode="auto">
          <a:xfrm>
            <a:off x="1524000" y="1430338"/>
            <a:ext cx="5580063" cy="3927475"/>
          </a:xfrm>
          <a:prstGeom prst="rect">
            <a:avLst/>
          </a:prstGeom>
          <a:noFill/>
          <a:ln w="9525">
            <a:noFill/>
            <a:miter lim="800000"/>
            <a:headEnd/>
            <a:tailEnd/>
          </a:ln>
          <a:effectLst/>
        </p:spPr>
        <p:txBody>
          <a:bodyPr wrap="none">
            <a:spAutoFit/>
          </a:bodyPr>
          <a:lstStyle/>
          <a:p>
            <a:pPr lvl="1">
              <a:buFontTx/>
              <a:buChar char="•"/>
            </a:pPr>
            <a:r>
              <a:rPr lang="fr-FR"/>
              <a:t> Aide à la décision, au diagnostic.</a:t>
            </a:r>
          </a:p>
          <a:p>
            <a:pPr lvl="1"/>
            <a:r>
              <a:rPr lang="fr-FR"/>
              <a:t>    </a:t>
            </a:r>
            <a:r>
              <a:rPr lang="fr-FR" sz="1800"/>
              <a:t>(domaine médical, orientation professionnelle…)</a:t>
            </a:r>
            <a:endParaRPr lang="fr-FR"/>
          </a:p>
          <a:p>
            <a:pPr lvl="1">
              <a:buFontTx/>
              <a:buChar char="•"/>
            </a:pPr>
            <a:endParaRPr lang="fr-FR"/>
          </a:p>
          <a:p>
            <a:pPr lvl="1">
              <a:buFontTx/>
              <a:buChar char="•"/>
            </a:pPr>
            <a:r>
              <a:rPr lang="fr-FR"/>
              <a:t> Base de données.</a:t>
            </a:r>
          </a:p>
          <a:p>
            <a:pPr lvl="3"/>
            <a:r>
              <a:rPr lang="fr-FR" sz="1800"/>
              <a:t>(objets flous et/ou requêtes floues)</a:t>
            </a:r>
          </a:p>
          <a:p>
            <a:pPr lvl="3"/>
            <a:endParaRPr lang="fr-FR" sz="1800"/>
          </a:p>
          <a:p>
            <a:pPr lvl="1">
              <a:buFontTx/>
              <a:buChar char="•"/>
            </a:pPr>
            <a:r>
              <a:rPr lang="fr-FR"/>
              <a:t> Reconnaissance de forme.</a:t>
            </a:r>
          </a:p>
          <a:p>
            <a:pPr lvl="1">
              <a:buFontTx/>
              <a:buChar char="•"/>
            </a:pPr>
            <a:endParaRPr lang="fr-FR"/>
          </a:p>
          <a:p>
            <a:pPr lvl="1">
              <a:buFontTx/>
              <a:buChar char="•"/>
            </a:pPr>
            <a:r>
              <a:rPr lang="fr-FR"/>
              <a:t> Agrégation multicritère et optimisation</a:t>
            </a:r>
          </a:p>
          <a:p>
            <a:pPr lvl="1">
              <a:buFontTx/>
              <a:buChar char="•"/>
            </a:pPr>
            <a:endParaRPr lang="fr-FR"/>
          </a:p>
          <a:p>
            <a:pPr lvl="1">
              <a:buFontTx/>
              <a:buChar char="•"/>
            </a:pPr>
            <a:r>
              <a:rPr lang="fr-FR"/>
              <a:t> Commande floue de systèmes…</a:t>
            </a:r>
          </a:p>
        </p:txBody>
      </p:sp>
      <p:sp>
        <p:nvSpPr>
          <p:cNvPr id="13322" name="Text Box 10"/>
          <p:cNvSpPr txBox="1">
            <a:spLocks noChangeArrowheads="1"/>
          </p:cNvSpPr>
          <p:nvPr/>
        </p:nvSpPr>
        <p:spPr bwMode="auto">
          <a:xfrm>
            <a:off x="593725" y="3394075"/>
            <a:ext cx="184150" cy="457200"/>
          </a:xfrm>
          <a:prstGeom prst="rect">
            <a:avLst/>
          </a:prstGeom>
          <a:noFill/>
          <a:ln w="9525">
            <a:noFill/>
            <a:miter lim="800000"/>
            <a:headEnd/>
            <a:tailEnd/>
          </a:ln>
          <a:effectLst/>
        </p:spPr>
        <p:txBody>
          <a:bodyPr wrap="none">
            <a:spAutoFit/>
          </a:bodyPr>
          <a:lstStyle/>
          <a:p>
            <a:endParaRPr lang="fr-F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4528132D-61E9-44A7-9443-2BC70E152799}" type="slidenum">
              <a:rPr lang="fr-FR"/>
              <a:pPr/>
              <a:t>7</a:t>
            </a:fld>
            <a:endParaRPr lang="fr-FR"/>
          </a:p>
        </p:txBody>
      </p:sp>
      <p:sp>
        <p:nvSpPr>
          <p:cNvPr id="11266" name="Rectangle 2"/>
          <p:cNvSpPr>
            <a:spLocks noGrp="1" noChangeArrowheads="1"/>
          </p:cNvSpPr>
          <p:nvPr>
            <p:ph type="title"/>
          </p:nvPr>
        </p:nvSpPr>
        <p:spPr>
          <a:xfrm>
            <a:off x="762000" y="0"/>
            <a:ext cx="7772400" cy="579438"/>
          </a:xfrm>
          <a:ln/>
        </p:spPr>
        <p:txBody>
          <a:bodyPr>
            <a:spAutoFit/>
          </a:bodyPr>
          <a:lstStyle/>
          <a:p>
            <a:r>
              <a:rPr lang="fr-FR" sz="3200">
                <a:solidFill>
                  <a:srgbClr val="008000"/>
                </a:solidFill>
              </a:rPr>
              <a:t>Bref historique: les débuts</a:t>
            </a:r>
          </a:p>
        </p:txBody>
      </p:sp>
      <p:sp>
        <p:nvSpPr>
          <p:cNvPr id="11267" name="Rectangle 3"/>
          <p:cNvSpPr>
            <a:spLocks noGrp="1" noChangeArrowheads="1"/>
          </p:cNvSpPr>
          <p:nvPr>
            <p:ph type="body" idx="1"/>
          </p:nvPr>
        </p:nvSpPr>
        <p:spPr>
          <a:xfrm>
            <a:off x="342900" y="1066800"/>
            <a:ext cx="8610600" cy="4114800"/>
          </a:xfrm>
        </p:spPr>
        <p:txBody>
          <a:bodyPr/>
          <a:lstStyle/>
          <a:p>
            <a:pPr>
              <a:lnSpc>
                <a:spcPct val="90000"/>
              </a:lnSpc>
            </a:pPr>
            <a:r>
              <a:rPr lang="fr-FR" sz="2400"/>
              <a:t>1965: Concept introduit par Pr.  Lotfi Zadeh (Berkeley):</a:t>
            </a:r>
          </a:p>
          <a:p>
            <a:pPr>
              <a:lnSpc>
                <a:spcPct val="90000"/>
              </a:lnSpc>
              <a:buFontTx/>
              <a:buNone/>
            </a:pPr>
            <a:r>
              <a:rPr lang="fr-FR" sz="2400"/>
              <a:t>	 </a:t>
            </a:r>
            <a:r>
              <a:rPr lang="fr-FR" sz="2000"/>
              <a:t>« Fuzzy set theory »:</a:t>
            </a:r>
            <a:r>
              <a:rPr lang="fr-FR" sz="2400"/>
              <a:t>  </a:t>
            </a:r>
            <a:r>
              <a:rPr lang="fr-FR" sz="1600"/>
              <a:t>Définition des ensembles flous et opérateurs associés</a:t>
            </a:r>
          </a:p>
          <a:p>
            <a:pPr>
              <a:lnSpc>
                <a:spcPct val="90000"/>
              </a:lnSpc>
            </a:pPr>
            <a:endParaRPr lang="fr-FR" sz="1800"/>
          </a:p>
          <a:p>
            <a:pPr>
              <a:lnSpc>
                <a:spcPct val="90000"/>
              </a:lnSpc>
            </a:pPr>
            <a:r>
              <a:rPr lang="fr-FR" sz="2200"/>
              <a:t>1970: Premières applications: Systèmes experts, Aide à la décision en médecine,commerce…</a:t>
            </a:r>
          </a:p>
          <a:p>
            <a:pPr>
              <a:lnSpc>
                <a:spcPct val="90000"/>
              </a:lnSpc>
            </a:pPr>
            <a:endParaRPr lang="fr-FR" sz="2200"/>
          </a:p>
          <a:p>
            <a:pPr>
              <a:lnSpc>
                <a:spcPct val="90000"/>
              </a:lnSpc>
            </a:pPr>
            <a:r>
              <a:rPr lang="fr-FR" sz="2200"/>
              <a:t>1974: Première application industrielle.  Régulation floue d’une chaudière à vapeur réalisée par Mamdani</a:t>
            </a:r>
          </a:p>
          <a:p>
            <a:pPr>
              <a:lnSpc>
                <a:spcPct val="90000"/>
              </a:lnSpc>
            </a:pPr>
            <a:endParaRPr lang="fr-FR" sz="1800"/>
          </a:p>
          <a:p>
            <a:pPr>
              <a:lnSpc>
                <a:spcPct val="90000"/>
              </a:lnSpc>
            </a:pPr>
            <a:endParaRPr lang="fr-FR" sz="1800"/>
          </a:p>
          <a:p>
            <a:pPr>
              <a:lnSpc>
                <a:spcPct val="90000"/>
              </a:lnSpc>
            </a:pPr>
            <a:r>
              <a:rPr lang="fr-FR" sz="2400"/>
              <a:t>Longtemps universitaire.</a:t>
            </a:r>
          </a:p>
          <a:p>
            <a:pPr>
              <a:lnSpc>
                <a:spcPct val="90000"/>
              </a:lnSpc>
            </a:pPr>
            <a:endParaRPr lang="fr-FR" sz="1800"/>
          </a:p>
          <a:p>
            <a:pPr>
              <a:lnSpc>
                <a:spcPct val="90000"/>
              </a:lnSpc>
            </a:pPr>
            <a:endParaRPr lang="fr-FR" sz="1800"/>
          </a:p>
          <a:p>
            <a:pPr>
              <a:lnSpc>
                <a:spcPct val="90000"/>
              </a:lnSpc>
            </a:pPr>
            <a:r>
              <a:rPr lang="fr-FR" sz="2400"/>
              <a:t>1985: Les premiers, les japonais introduisent des produits grand public « Fuzzy Logic Inside ».</a:t>
            </a:r>
          </a:p>
          <a:p>
            <a:pPr>
              <a:lnSpc>
                <a:spcPct val="90000"/>
              </a:lnSpc>
            </a:pPr>
            <a:endParaRPr lang="fr-FR" sz="2400"/>
          </a:p>
          <a:p>
            <a:pPr>
              <a:lnSpc>
                <a:spcPct val="90000"/>
              </a:lnSpc>
            </a:pPr>
            <a:endParaRPr lang="fr-FR" sz="2400"/>
          </a:p>
          <a:p>
            <a:pPr>
              <a:lnSpc>
                <a:spcPct val="90000"/>
              </a:lnSpc>
            </a:pPr>
            <a:endParaRPr lang="fr-FR" sz="16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5"/>
          <p:cNvSpPr>
            <a:spLocks noGrp="1"/>
          </p:cNvSpPr>
          <p:nvPr>
            <p:ph type="sldNum" sz="quarter" idx="12"/>
          </p:nvPr>
        </p:nvSpPr>
        <p:spPr/>
        <p:txBody>
          <a:bodyPr/>
          <a:lstStyle/>
          <a:p>
            <a:fld id="{8B288CD9-3663-4937-BB8E-2D84C1C5315F}" type="slidenum">
              <a:rPr lang="fr-FR"/>
              <a:pPr/>
              <a:t>8</a:t>
            </a:fld>
            <a:endParaRPr lang="fr-FR"/>
          </a:p>
        </p:txBody>
      </p:sp>
      <p:sp>
        <p:nvSpPr>
          <p:cNvPr id="59394" name="Rectangle 1026"/>
          <p:cNvSpPr>
            <a:spLocks noGrp="1" noChangeArrowheads="1"/>
          </p:cNvSpPr>
          <p:nvPr>
            <p:ph type="title"/>
          </p:nvPr>
        </p:nvSpPr>
        <p:spPr>
          <a:xfrm>
            <a:off x="685800" y="114300"/>
            <a:ext cx="7772400" cy="381000"/>
          </a:xfrm>
        </p:spPr>
        <p:txBody>
          <a:bodyPr/>
          <a:lstStyle/>
          <a:p>
            <a:r>
              <a:rPr lang="fr-FR" sz="3200">
                <a:solidFill>
                  <a:srgbClr val="008000"/>
                </a:solidFill>
              </a:rPr>
              <a:t>Bref historique: la maturité</a:t>
            </a:r>
          </a:p>
        </p:txBody>
      </p:sp>
      <p:sp>
        <p:nvSpPr>
          <p:cNvPr id="59395" name="Rectangle 1027"/>
          <p:cNvSpPr>
            <a:spLocks noGrp="1" noChangeArrowheads="1"/>
          </p:cNvSpPr>
          <p:nvPr>
            <p:ph type="body" idx="1"/>
          </p:nvPr>
        </p:nvSpPr>
        <p:spPr>
          <a:xfrm>
            <a:off x="685800" y="685800"/>
            <a:ext cx="7924800" cy="4114800"/>
          </a:xfrm>
        </p:spPr>
        <p:txBody>
          <a:bodyPr/>
          <a:lstStyle/>
          <a:p>
            <a:pPr>
              <a:lnSpc>
                <a:spcPct val="90000"/>
              </a:lnSpc>
              <a:buFontTx/>
              <a:buNone/>
            </a:pPr>
            <a:endParaRPr lang="fr-FR" sz="2400"/>
          </a:p>
          <a:p>
            <a:pPr>
              <a:lnSpc>
                <a:spcPct val="90000"/>
              </a:lnSpc>
            </a:pPr>
            <a:r>
              <a:rPr lang="fr-FR" sz="2400"/>
              <a:t>1990: Généralisation de l’utilisation de cette technique. </a:t>
            </a:r>
          </a:p>
          <a:p>
            <a:pPr lvl="1">
              <a:lnSpc>
                <a:spcPct val="90000"/>
              </a:lnSpc>
            </a:pPr>
            <a:r>
              <a:rPr lang="fr-FR" sz="1200"/>
              <a:t>appareils électroménagers (lave-linge, aspirateurs, autocuiseurs,...etc) , </a:t>
            </a:r>
          </a:p>
          <a:p>
            <a:pPr lvl="1">
              <a:lnSpc>
                <a:spcPct val="90000"/>
              </a:lnSpc>
            </a:pPr>
            <a:r>
              <a:rPr lang="fr-FR" sz="1200"/>
              <a:t>systèmes audio-visuels (appareils de photos autofocus, caméscope à stabilisateur d'images, photocopieurs,...)</a:t>
            </a:r>
          </a:p>
          <a:p>
            <a:pPr lvl="1">
              <a:lnSpc>
                <a:spcPct val="90000"/>
              </a:lnSpc>
            </a:pPr>
            <a:r>
              <a:rPr lang="fr-FR" sz="1200"/>
              <a:t>systèmes automobiles embarqués (BVA, ABS, suspension, climatisation,...etc.),</a:t>
            </a:r>
          </a:p>
          <a:p>
            <a:pPr lvl="1">
              <a:lnSpc>
                <a:spcPct val="90000"/>
              </a:lnSpc>
            </a:pPr>
            <a:r>
              <a:rPr lang="fr-FR" sz="1200"/>
              <a:t>systèmes autonomes mobiles, </a:t>
            </a:r>
          </a:p>
          <a:p>
            <a:pPr lvl="1">
              <a:lnSpc>
                <a:spcPct val="90000"/>
              </a:lnSpc>
            </a:pPr>
            <a:r>
              <a:rPr lang="fr-FR" sz="1200"/>
              <a:t>systèmes de décision, diagnostic, reconnaissance, </a:t>
            </a:r>
          </a:p>
          <a:p>
            <a:pPr lvl="1">
              <a:lnSpc>
                <a:spcPct val="90000"/>
              </a:lnSpc>
            </a:pPr>
            <a:r>
              <a:rPr lang="fr-FR" sz="1200"/>
              <a:t>systèmes de contrôle/commande dans la plupart des domaines industriels de production.</a:t>
            </a:r>
          </a:p>
          <a:p>
            <a:pPr lvl="1">
              <a:lnSpc>
                <a:spcPct val="90000"/>
              </a:lnSpc>
            </a:pPr>
            <a:endParaRPr lang="fr-FR" sz="1800"/>
          </a:p>
          <a:p>
            <a:pPr lvl="1">
              <a:lnSpc>
                <a:spcPct val="90000"/>
              </a:lnSpc>
            </a:pPr>
            <a:endParaRPr lang="fr-FR" sz="1800"/>
          </a:p>
          <a:p>
            <a:pPr>
              <a:lnSpc>
                <a:spcPct val="90000"/>
              </a:lnSpc>
            </a:pPr>
            <a:r>
              <a:rPr lang="fr-FR" sz="2400"/>
              <a:t>Il existe de processeurs dédiés et des interfaces de développement spécifiques </a:t>
            </a:r>
            <a:r>
              <a:rPr lang="fr-FR" sz="1800"/>
              <a:t>(Cf doc 68HC12 de Motorola en Annexe)</a:t>
            </a:r>
          </a:p>
          <a:p>
            <a:pPr lvl="1">
              <a:lnSpc>
                <a:spcPct val="90000"/>
              </a:lnSpc>
            </a:pPr>
            <a:r>
              <a:rPr lang="fr-FR" sz="1400"/>
              <a:t>Ex: la famille des processeurs WARP (Weight Associative Rule Processor) de SGS-THOMSON dont les principales caractéristiques sont les suivantes :</a:t>
            </a:r>
            <a:br>
              <a:rPr lang="fr-FR" sz="1400"/>
            </a:br>
            <a:endParaRPr lang="fr-FR" sz="1400"/>
          </a:p>
          <a:p>
            <a:pPr lvl="2">
              <a:lnSpc>
                <a:spcPct val="90000"/>
              </a:lnSpc>
            </a:pPr>
            <a:r>
              <a:rPr lang="fr-FR" sz="1200"/>
              <a:t>Nombre de règles traitées : 256 </a:t>
            </a:r>
          </a:p>
          <a:p>
            <a:pPr lvl="2">
              <a:lnSpc>
                <a:spcPct val="90000"/>
              </a:lnSpc>
            </a:pPr>
            <a:r>
              <a:rPr lang="fr-FR" sz="1200"/>
              <a:t>Nombre d' entrées : 16 </a:t>
            </a:r>
          </a:p>
          <a:p>
            <a:pPr lvl="2">
              <a:lnSpc>
                <a:spcPct val="90000"/>
              </a:lnSpc>
            </a:pPr>
            <a:r>
              <a:rPr lang="fr-FR" sz="1200"/>
              <a:t>Nombre de sorties : 16 </a:t>
            </a:r>
          </a:p>
          <a:p>
            <a:pPr lvl="2">
              <a:lnSpc>
                <a:spcPct val="90000"/>
              </a:lnSpc>
            </a:pPr>
            <a:r>
              <a:rPr lang="fr-FR" sz="1200"/>
              <a:t>Méthode de composition des règles : Centre de gravité </a:t>
            </a:r>
          </a:p>
          <a:p>
            <a:pPr lvl="2">
              <a:lnSpc>
                <a:spcPct val="90000"/>
              </a:lnSpc>
            </a:pPr>
            <a:r>
              <a:rPr lang="fr-FR" sz="1200"/>
              <a:t>Vitesse de traitement : 200 microsecondes pour 200 règles. </a:t>
            </a:r>
          </a:p>
          <a:p>
            <a:pPr>
              <a:lnSpc>
                <a:spcPct val="90000"/>
              </a:lnSpc>
            </a:pPr>
            <a:endParaRPr lang="fr-FR" sz="28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numéro de diapositive 5"/>
          <p:cNvSpPr>
            <a:spLocks noGrp="1"/>
          </p:cNvSpPr>
          <p:nvPr>
            <p:ph type="sldNum" sz="quarter" idx="12"/>
          </p:nvPr>
        </p:nvSpPr>
        <p:spPr/>
        <p:txBody>
          <a:bodyPr/>
          <a:lstStyle/>
          <a:p>
            <a:fld id="{377E6B33-8748-45FA-B01F-32C3FE38390A}" type="slidenum">
              <a:rPr lang="fr-FR"/>
              <a:pPr/>
              <a:t>9</a:t>
            </a:fld>
            <a:endParaRPr lang="fr-FR"/>
          </a:p>
        </p:txBody>
      </p:sp>
      <p:sp>
        <p:nvSpPr>
          <p:cNvPr id="10242" name="Rectangle 2"/>
          <p:cNvSpPr>
            <a:spLocks noGrp="1" noChangeArrowheads="1"/>
          </p:cNvSpPr>
          <p:nvPr>
            <p:ph type="title"/>
          </p:nvPr>
        </p:nvSpPr>
        <p:spPr>
          <a:xfrm>
            <a:off x="639763" y="0"/>
            <a:ext cx="7772400" cy="609600"/>
          </a:xfrm>
        </p:spPr>
        <p:txBody>
          <a:bodyPr/>
          <a:lstStyle/>
          <a:p>
            <a:r>
              <a:rPr lang="fr-FR" sz="3600" b="1">
                <a:solidFill>
                  <a:srgbClr val="FF3300"/>
                </a:solidFill>
                <a:effectLst>
                  <a:outerShdw blurRad="38100" dist="38100" dir="2700000" algn="tl">
                    <a:srgbClr val="C0C0C0"/>
                  </a:outerShdw>
                </a:effectLst>
              </a:rPr>
              <a:t>Avertissement</a:t>
            </a:r>
          </a:p>
        </p:txBody>
      </p:sp>
      <p:sp>
        <p:nvSpPr>
          <p:cNvPr id="10245" name="Text Box 5"/>
          <p:cNvSpPr txBox="1">
            <a:spLocks noChangeArrowheads="1"/>
          </p:cNvSpPr>
          <p:nvPr/>
        </p:nvSpPr>
        <p:spPr bwMode="auto">
          <a:xfrm>
            <a:off x="381000" y="838200"/>
            <a:ext cx="8169275" cy="641350"/>
          </a:xfrm>
          <a:prstGeom prst="rect">
            <a:avLst/>
          </a:prstGeom>
          <a:noFill/>
          <a:ln w="9525">
            <a:noFill/>
            <a:miter lim="800000"/>
            <a:headEnd/>
            <a:tailEnd/>
          </a:ln>
          <a:effectLst/>
        </p:spPr>
        <p:txBody>
          <a:bodyPr>
            <a:spAutoFit/>
          </a:bodyPr>
          <a:lstStyle/>
          <a:p>
            <a:pPr lvl="1" algn="ctr"/>
            <a:r>
              <a:rPr lang="fr-FR" sz="1800"/>
              <a:t>L’approche des problèmes par la logique floue est différente de celle adoptée, a priori,  dans une démarche scientifique.</a:t>
            </a:r>
          </a:p>
        </p:txBody>
      </p:sp>
      <p:sp>
        <p:nvSpPr>
          <p:cNvPr id="10247" name="Text Box 7"/>
          <p:cNvSpPr txBox="1">
            <a:spLocks noChangeArrowheads="1"/>
          </p:cNvSpPr>
          <p:nvPr/>
        </p:nvSpPr>
        <p:spPr bwMode="auto">
          <a:xfrm>
            <a:off x="639763" y="1666875"/>
            <a:ext cx="7864475" cy="466725"/>
          </a:xfrm>
          <a:prstGeom prst="rect">
            <a:avLst/>
          </a:prstGeom>
          <a:noFill/>
          <a:ln w="9525">
            <a:solidFill>
              <a:schemeClr val="accent2"/>
            </a:solidFill>
            <a:miter lim="800000"/>
            <a:headEnd/>
            <a:tailEnd/>
          </a:ln>
          <a:effectLst/>
        </p:spPr>
        <p:txBody>
          <a:bodyPr>
            <a:spAutoFit/>
          </a:bodyPr>
          <a:lstStyle/>
          <a:p>
            <a:pPr algn="ctr"/>
            <a:r>
              <a:rPr lang="fr-FR"/>
              <a:t>Elle est beaucoup plus pragmatique que déterministe.</a:t>
            </a:r>
          </a:p>
        </p:txBody>
      </p:sp>
      <p:sp>
        <p:nvSpPr>
          <p:cNvPr id="10249" name="Text Box 9"/>
          <p:cNvSpPr txBox="1">
            <a:spLocks noChangeArrowheads="1"/>
          </p:cNvSpPr>
          <p:nvPr/>
        </p:nvSpPr>
        <p:spPr bwMode="auto">
          <a:xfrm>
            <a:off x="639763" y="2911475"/>
            <a:ext cx="8093075" cy="641350"/>
          </a:xfrm>
          <a:prstGeom prst="rect">
            <a:avLst/>
          </a:prstGeom>
          <a:noFill/>
          <a:ln w="9525">
            <a:noFill/>
            <a:miter lim="800000"/>
            <a:headEnd/>
            <a:tailEnd/>
          </a:ln>
          <a:effectLst/>
        </p:spPr>
        <p:txBody>
          <a:bodyPr>
            <a:spAutoFit/>
          </a:bodyPr>
          <a:lstStyle/>
          <a:p>
            <a:pPr algn="ctr"/>
            <a:r>
              <a:rPr lang="fr-FR" sz="1800"/>
              <a:t>La décision en logique floue est basée sur la notion d’expertise, qui permet de quantifier le flou à partir de connaissance a priori ou acquise antérieurement.</a:t>
            </a:r>
          </a:p>
        </p:txBody>
      </p:sp>
      <p:sp>
        <p:nvSpPr>
          <p:cNvPr id="10250" name="Text Box 10"/>
          <p:cNvSpPr txBox="1">
            <a:spLocks noChangeArrowheads="1"/>
          </p:cNvSpPr>
          <p:nvPr/>
        </p:nvSpPr>
        <p:spPr bwMode="auto">
          <a:xfrm>
            <a:off x="930275" y="3552825"/>
            <a:ext cx="7291388" cy="466725"/>
          </a:xfrm>
          <a:prstGeom prst="rect">
            <a:avLst/>
          </a:prstGeom>
          <a:noFill/>
          <a:ln w="9525">
            <a:solidFill>
              <a:schemeClr val="accent2"/>
            </a:solidFill>
            <a:miter lim="800000"/>
            <a:headEnd/>
            <a:tailEnd/>
          </a:ln>
          <a:effectLst/>
        </p:spPr>
        <p:txBody>
          <a:bodyPr wrap="none">
            <a:spAutoFit/>
          </a:bodyPr>
          <a:lstStyle/>
          <a:p>
            <a:r>
              <a:rPr lang="fr-FR">
                <a:sym typeface="Symbol" pitchFamily="18" charset="2"/>
              </a:rPr>
              <a:t> Ne pas être trop cartésien pour aborder la logique floue</a:t>
            </a:r>
            <a:endParaRPr lang="fr-FR"/>
          </a:p>
        </p:txBody>
      </p:sp>
      <p:sp>
        <p:nvSpPr>
          <p:cNvPr id="10251" name="Text Box 11"/>
          <p:cNvSpPr txBox="1">
            <a:spLocks noChangeArrowheads="1"/>
          </p:cNvSpPr>
          <p:nvPr/>
        </p:nvSpPr>
        <p:spPr bwMode="auto">
          <a:xfrm>
            <a:off x="487363" y="5151438"/>
            <a:ext cx="8169275" cy="831850"/>
          </a:xfrm>
          <a:prstGeom prst="rect">
            <a:avLst/>
          </a:prstGeom>
          <a:noFill/>
          <a:ln w="9525">
            <a:solidFill>
              <a:srgbClr val="FF3300"/>
            </a:solidFill>
            <a:miter lim="800000"/>
            <a:headEnd/>
            <a:tailEnd/>
          </a:ln>
          <a:effectLst/>
        </p:spPr>
        <p:txBody>
          <a:bodyPr>
            <a:spAutoFit/>
          </a:bodyPr>
          <a:lstStyle/>
          <a:p>
            <a:pPr algn="ctr"/>
            <a:r>
              <a:rPr lang="fr-FR"/>
              <a:t>Il n’est pas nécessaire d’avoir un modèle entrées/sorties d’une voiture pour pouvoir la conduire de manière satisfaisante.</a:t>
            </a:r>
          </a:p>
        </p:txBody>
      </p:sp>
    </p:spTree>
  </p:cSld>
  <p:clrMapOvr>
    <a:masterClrMapping/>
  </p:clrMapOvr>
</p:sld>
</file>

<file path=ppt/theme/theme1.xml><?xml version="1.0" encoding="utf-8"?>
<a:theme xmlns:a="http://schemas.openxmlformats.org/drawingml/2006/main" name="Modèle par défaut">
  <a:themeElements>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Modèle par défau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Modèle par défaut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Modèle par défaut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Modèle par défaut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Modèle par défaut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Modèle par défaut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Modèle par défaut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Modèle par défaut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3438</TotalTime>
  <Words>2097</Words>
  <Application>Microsoft PowerPoint</Application>
  <PresentationFormat>Affichage à l'écran (4:3)</PresentationFormat>
  <Paragraphs>417</Paragraphs>
  <Slides>44</Slides>
  <Notes>36</Notes>
  <HiddenSlides>0</HiddenSlides>
  <MMClips>0</MMClips>
  <ScaleCrop>false</ScaleCrop>
  <HeadingPairs>
    <vt:vector size="8" baseType="variant">
      <vt:variant>
        <vt:lpstr>Polices utilisées</vt:lpstr>
      </vt:variant>
      <vt:variant>
        <vt:i4>2</vt:i4>
      </vt:variant>
      <vt:variant>
        <vt:lpstr>Thème</vt:lpstr>
      </vt:variant>
      <vt:variant>
        <vt:i4>1</vt:i4>
      </vt:variant>
      <vt:variant>
        <vt:lpstr>Serveurs OLE incorporés</vt:lpstr>
      </vt:variant>
      <vt:variant>
        <vt:i4>1</vt:i4>
      </vt:variant>
      <vt:variant>
        <vt:lpstr>Titres des diapositives</vt:lpstr>
      </vt:variant>
      <vt:variant>
        <vt:i4>44</vt:i4>
      </vt:variant>
    </vt:vector>
  </HeadingPairs>
  <TitlesOfParts>
    <vt:vector size="48" baseType="lpstr">
      <vt:lpstr>Times New Roman</vt:lpstr>
      <vt:lpstr>Symbol</vt:lpstr>
      <vt:lpstr>Modèle par défaut</vt:lpstr>
      <vt:lpstr>MathType 5.0 Equation</vt:lpstr>
      <vt:lpstr>Introduction à la logique floue.  Application à la commande floue</vt:lpstr>
      <vt:lpstr>Plan du cours.</vt:lpstr>
      <vt:lpstr>Nous faisons de la logique floue….</vt:lpstr>
      <vt:lpstr>…sans le savoir!</vt:lpstr>
      <vt:lpstr>Limite de la logique booléenne</vt:lpstr>
      <vt:lpstr>Champ d’applications de la logique floue</vt:lpstr>
      <vt:lpstr>Bref historique: les débuts</vt:lpstr>
      <vt:lpstr>Bref historique: la maturité</vt:lpstr>
      <vt:lpstr>Avertissement</vt:lpstr>
      <vt:lpstr>Les 2 concepts principaux de la logique floue</vt:lpstr>
      <vt:lpstr>L’ensemble flou</vt:lpstr>
      <vt:lpstr>Exemples d’ensembles  flous.</vt:lpstr>
      <vt:lpstr>Fonctions d’appartenances particulières</vt:lpstr>
      <vt:lpstr>Opérateurs de logique floue </vt:lpstr>
      <vt:lpstr>La réunion</vt:lpstr>
      <vt:lpstr>L’intersection</vt:lpstr>
      <vt:lpstr>Le complément</vt:lpstr>
      <vt:lpstr>Opérateurs flous alternatifs</vt:lpstr>
      <vt:lpstr>Opérateurs logiques floues les plus utilisés: Synthèse</vt:lpstr>
      <vt:lpstr>Opérateurs logiques floues: synthèses</vt:lpstr>
      <vt:lpstr>Variables floues</vt:lpstr>
      <vt:lpstr>La fuzzification</vt:lpstr>
      <vt:lpstr>Comment fuzzifier?</vt:lpstr>
      <vt:lpstr>Base de règles</vt:lpstr>
      <vt:lpstr>Inférence floue</vt:lpstr>
      <vt:lpstr>Principe du raisonnement approximatif </vt:lpstr>
      <vt:lpstr>Méthodes d’implication</vt:lpstr>
      <vt:lpstr>Exemple (Mamdani) </vt:lpstr>
      <vt:lpstr>Activation des règles</vt:lpstr>
      <vt:lpstr>Composition de règles</vt:lpstr>
      <vt:lpstr>Exemple (1)</vt:lpstr>
      <vt:lpstr>Exemple (2)</vt:lpstr>
      <vt:lpstr>Principe de la méthode de Mamdani</vt:lpstr>
      <vt:lpstr>2 principales méthodes de défuzzification.</vt:lpstr>
      <vt:lpstr>Défuzzification</vt:lpstr>
      <vt:lpstr>Synthèse d’un prise de décision par logique floue.</vt:lpstr>
      <vt:lpstr>Exemple : Système de notation floue</vt:lpstr>
      <vt:lpstr>Mise en place du système d’inférences floues (1)</vt:lpstr>
      <vt:lpstr>Mise en place du système d’inférences floues (2)</vt:lpstr>
      <vt:lpstr>Bases de règles</vt:lpstr>
      <vt:lpstr>Choix des opérateurs flous</vt:lpstr>
      <vt:lpstr>Surface de décision floue</vt:lpstr>
      <vt:lpstr>Surface de décision linéaire classique</vt:lpstr>
      <vt:lpstr>Commentaires</vt:lpstr>
    </vt:vector>
  </TitlesOfParts>
  <Company>EIT</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à la logique floue. Application à la commande floue</dc:title>
  <dc:creator>M_LESCIEUX</dc:creator>
  <cp:lastModifiedBy>FAIZA-VAIO</cp:lastModifiedBy>
  <cp:revision>54</cp:revision>
  <dcterms:created xsi:type="dcterms:W3CDTF">2003-10-06T09:18:55Z</dcterms:created>
  <dcterms:modified xsi:type="dcterms:W3CDTF">2013-10-13T04:58:05Z</dcterms:modified>
</cp:coreProperties>
</file>