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oppins Bold" charset="1" panose="00000800000000000000"/>
      <p:regular r:id="rId22"/>
    </p:embeddedFont>
    <p:embeddedFont>
      <p:font typeface="Poppins" charset="1" panose="00000500000000000000"/>
      <p:regular r:id="rId23"/>
    </p:embeddedFont>
    <p:embeddedFont>
      <p:font typeface="Open Sans Bold" charset="1" panose="020B08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97684" y="5496684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2305" y="-193005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17953" y="6316953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00000">
            <a:off x="15796340" y="228657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0" y="0"/>
            <a:ext cx="3970047" cy="3970047"/>
          </a:xfrm>
          <a:custGeom>
            <a:avLst/>
            <a:gdLst/>
            <a:ahLst/>
            <a:cxnLst/>
            <a:rect r="r" b="b" t="t" l="l"/>
            <a:pathLst>
              <a:path h="3970047" w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2700000">
            <a:off x="-2491660" y="2930197"/>
            <a:ext cx="4983320" cy="4983320"/>
          </a:xfrm>
          <a:custGeom>
            <a:avLst/>
            <a:gdLst/>
            <a:ahLst/>
            <a:cxnLst/>
            <a:rect r="r" b="b" t="t" l="l"/>
            <a:pathLst>
              <a:path h="4983320" w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43100" y="-1328448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44900" y="8958552"/>
            <a:ext cx="2686201" cy="2656897"/>
          </a:xfrm>
          <a:custGeom>
            <a:avLst/>
            <a:gdLst/>
            <a:ahLst/>
            <a:cxnLst/>
            <a:rect r="r" b="b" t="t" l="l"/>
            <a:pathLst>
              <a:path h="2656897" w="2686201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4599" y="198502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76646" y="8069083"/>
            <a:ext cx="1911810" cy="232893"/>
          </a:xfrm>
          <a:custGeom>
            <a:avLst/>
            <a:gdLst/>
            <a:ahLst/>
            <a:cxnLst/>
            <a:rect r="r" b="b" t="t" l="l"/>
            <a:pathLst>
              <a:path h="232893" w="1911810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87929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4248497" y="563394"/>
            <a:ext cx="3010803" cy="930612"/>
          </a:xfrm>
          <a:custGeom>
            <a:avLst/>
            <a:gdLst/>
            <a:ahLst/>
            <a:cxnLst/>
            <a:rect r="r" b="b" t="t" l="l"/>
            <a:pathLst>
              <a:path h="930612" w="3010803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79355" y="3808122"/>
            <a:ext cx="13023456" cy="2001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28"/>
              </a:lnSpc>
              <a:spcBef>
                <a:spcPct val="0"/>
              </a:spcBef>
            </a:pPr>
            <a:r>
              <a:rPr lang="en-US" b="true" sz="559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ETUDE COMPARATIVE DE DEUX FONDS SMALL CAPS (EUROPE VS US )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68201" y="7511508"/>
            <a:ext cx="9551598" cy="67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0"/>
              </a:lnSpc>
              <a:spcBef>
                <a:spcPct val="0"/>
              </a:spcBef>
            </a:pPr>
            <a:r>
              <a:rPr lang="en-US" sz="3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Samy Wassim - Yassine Feki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00986" y="881135"/>
            <a:ext cx="5886028" cy="40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IAE METZ - Université de Lorraine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74985" y="1611516"/>
            <a:ext cx="6782942" cy="7534322"/>
          </a:xfrm>
          <a:custGeom>
            <a:avLst/>
            <a:gdLst/>
            <a:ahLst/>
            <a:cxnLst/>
            <a:rect r="r" b="b" t="t" l="l"/>
            <a:pathLst>
              <a:path h="7534322" w="6782942">
                <a:moveTo>
                  <a:pt x="0" y="0"/>
                </a:moveTo>
                <a:lnTo>
                  <a:pt x="6782942" y="0"/>
                </a:lnTo>
                <a:lnTo>
                  <a:pt x="6782942" y="7534322"/>
                </a:lnTo>
                <a:lnTo>
                  <a:pt x="0" y="75343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1658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66310" y="429203"/>
            <a:ext cx="315537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Calcul des betas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57927" y="2905398"/>
            <a:ext cx="9830073" cy="2347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6027" indent="-183013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Calcul la matrice de covariance des rendements des f</a:t>
            </a:r>
            <a:r>
              <a:rPr lang="en-US" b="true" sz="16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onds et des benchmarks.</a:t>
            </a:r>
          </a:p>
          <a:p>
            <a:pPr algn="l" marL="366027" indent="-183013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16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xtraction de la colonne de la matrice de covariance correspondant au benchmark.</a:t>
            </a:r>
          </a:p>
          <a:p>
            <a:pPr algn="l" marL="366027" indent="-183013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Ceci nous donne la covariance entre chaque fonds et le benchmark.</a:t>
            </a:r>
          </a:p>
          <a:p>
            <a:pPr algn="l" marL="366027" indent="-183013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16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alcul la variance du benchmark européen, qui est un indicateur de la volatilité de cet indice</a:t>
            </a:r>
          </a:p>
          <a:p>
            <a:pPr algn="l" marL="366027" indent="-183013" lvl="1">
              <a:lnSpc>
                <a:spcPts val="237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Application de </a:t>
            </a:r>
            <a:r>
              <a:rPr lang="en-US" b="true" sz="16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formule du beta </a:t>
            </a:r>
          </a:p>
          <a:p>
            <a:pPr algn="l">
              <a:lnSpc>
                <a:spcPts val="2373"/>
              </a:lnSpc>
              <a:spcBef>
                <a:spcPct val="0"/>
              </a:spcBef>
            </a:pPr>
          </a:p>
          <a:p>
            <a:pPr algn="l">
              <a:lnSpc>
                <a:spcPts val="23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8658" y="1858120"/>
            <a:ext cx="7780657" cy="7094128"/>
          </a:xfrm>
          <a:custGeom>
            <a:avLst/>
            <a:gdLst/>
            <a:ahLst/>
            <a:cxnLst/>
            <a:rect r="r" b="b" t="t" l="l"/>
            <a:pathLst>
              <a:path h="7094128" w="7780657">
                <a:moveTo>
                  <a:pt x="0" y="0"/>
                </a:moveTo>
                <a:lnTo>
                  <a:pt x="7780657" y="0"/>
                </a:lnTo>
                <a:lnTo>
                  <a:pt x="7780657" y="7094128"/>
                </a:lnTo>
                <a:lnTo>
                  <a:pt x="0" y="709412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618958" y="565272"/>
            <a:ext cx="305008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Ratio de Sortino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21239" y="2460726"/>
            <a:ext cx="7618958" cy="289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0073" indent="-200036" lvl="1">
              <a:lnSpc>
                <a:spcPts val="2594"/>
              </a:lnSpc>
              <a:buFont typeface="Arial"/>
              <a:buChar char="•"/>
            </a:pPr>
            <a:r>
              <a:rPr lang="en-US" b="true" sz="185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Définition de la fonction pour calculer le ratio de Sortino</a:t>
            </a:r>
          </a:p>
          <a:p>
            <a:pPr algn="l" marL="400073" indent="-200036" lvl="1">
              <a:lnSpc>
                <a:spcPts val="2594"/>
              </a:lnSpc>
              <a:buFont typeface="Arial"/>
              <a:buChar char="•"/>
            </a:pPr>
            <a:r>
              <a:rPr lang="en-US" b="true" sz="185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Filtrage uniquement les rendements négatifs</a:t>
            </a:r>
          </a:p>
          <a:p>
            <a:pPr algn="l" marL="400073" indent="-200036" lvl="1">
              <a:lnSpc>
                <a:spcPts val="2594"/>
              </a:lnSpc>
              <a:buFont typeface="Arial"/>
              <a:buChar char="•"/>
            </a:pPr>
            <a:r>
              <a:rPr lang="en-US" b="true" sz="185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Calcul de l'écart-type des rendements négatifs,</a:t>
            </a:r>
          </a:p>
          <a:p>
            <a:pPr algn="l" marL="400073" indent="-200036" lvl="1">
              <a:lnSpc>
                <a:spcPts val="2594"/>
              </a:lnSpc>
              <a:buFont typeface="Arial"/>
              <a:buChar char="•"/>
            </a:pPr>
            <a:r>
              <a:rPr lang="en-US" b="true" sz="185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Appliquation de la fonction sortino ratio à chaque colonne de fund_returns, qui contient les rendements des fonds et benchmarks.</a:t>
            </a:r>
          </a:p>
          <a:p>
            <a:pPr algn="l">
              <a:lnSpc>
                <a:spcPts val="2594"/>
              </a:lnSpc>
            </a:pPr>
          </a:p>
          <a:p>
            <a:pPr algn="l">
              <a:lnSpc>
                <a:spcPts val="2594"/>
              </a:lnSpc>
            </a:pPr>
          </a:p>
          <a:p>
            <a:pPr algn="l">
              <a:lnSpc>
                <a:spcPts val="259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2953344"/>
            <a:ext cx="16182783" cy="4260172"/>
          </a:xfrm>
          <a:custGeom>
            <a:avLst/>
            <a:gdLst/>
            <a:ahLst/>
            <a:cxnLst/>
            <a:rect r="r" b="b" t="t" l="l"/>
            <a:pathLst>
              <a:path h="4260172" w="16182783">
                <a:moveTo>
                  <a:pt x="0" y="0"/>
                </a:moveTo>
                <a:lnTo>
                  <a:pt x="16182783" y="0"/>
                </a:lnTo>
                <a:lnTo>
                  <a:pt x="16182783" y="4260172"/>
                </a:lnTo>
                <a:lnTo>
                  <a:pt x="0" y="42601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871" b="-20699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744804" y="1100249"/>
            <a:ext cx="418727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Maximum Drawdown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66126" y="1815420"/>
            <a:ext cx="15062948" cy="6947785"/>
          </a:xfrm>
          <a:custGeom>
            <a:avLst/>
            <a:gdLst/>
            <a:ahLst/>
            <a:cxnLst/>
            <a:rect r="r" b="b" t="t" l="l"/>
            <a:pathLst>
              <a:path h="6947785" w="15062948">
                <a:moveTo>
                  <a:pt x="0" y="0"/>
                </a:moveTo>
                <a:lnTo>
                  <a:pt x="15062948" y="0"/>
                </a:lnTo>
                <a:lnTo>
                  <a:pt x="15062948" y="6947784"/>
                </a:lnTo>
                <a:lnTo>
                  <a:pt x="0" y="69477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500944" y="565272"/>
            <a:ext cx="579745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Représentation du Drawdown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14222" y="943553"/>
            <a:ext cx="8638014" cy="9098094"/>
          </a:xfrm>
          <a:custGeom>
            <a:avLst/>
            <a:gdLst/>
            <a:ahLst/>
            <a:cxnLst/>
            <a:rect r="r" b="b" t="t" l="l"/>
            <a:pathLst>
              <a:path h="9098094" w="8638014">
                <a:moveTo>
                  <a:pt x="0" y="0"/>
                </a:moveTo>
                <a:lnTo>
                  <a:pt x="8638014" y="0"/>
                </a:lnTo>
                <a:lnTo>
                  <a:pt x="8638014" y="9098094"/>
                </a:lnTo>
                <a:lnTo>
                  <a:pt x="0" y="90980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464754" y="225156"/>
            <a:ext cx="735849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Tabelau récapitulatif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5099" y="3630123"/>
            <a:ext cx="4957801" cy="1181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0"/>
              </a:lnSpc>
              <a:spcBef>
                <a:spcPct val="0"/>
              </a:spcBef>
            </a:pPr>
            <a:r>
              <a:rPr lang="en-US" b="true" sz="681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1127" y="3834987"/>
            <a:ext cx="11325746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b="true" sz="6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Merci pour votre écoute !!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374644" y="148880"/>
            <a:ext cx="5538711" cy="1421075"/>
            <a:chOff x="0" y="0"/>
            <a:chExt cx="1666785" cy="4276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66785" cy="427650"/>
            </a:xfrm>
            <a:custGeom>
              <a:avLst/>
              <a:gdLst/>
              <a:ahLst/>
              <a:cxnLst/>
              <a:rect r="r" b="b" t="t" l="l"/>
              <a:pathLst>
                <a:path h="427650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427650"/>
                  </a:lnTo>
                  <a:lnTo>
                    <a:pt x="0" y="42765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666785" cy="484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7698514" y="179910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674985" y="2904912"/>
            <a:ext cx="5841983" cy="6640887"/>
          </a:xfrm>
          <a:custGeom>
            <a:avLst/>
            <a:gdLst/>
            <a:ahLst/>
            <a:cxnLst/>
            <a:rect r="r" b="b" t="t" l="l"/>
            <a:pathLst>
              <a:path h="6640887" w="5841983">
                <a:moveTo>
                  <a:pt x="0" y="0"/>
                </a:moveTo>
                <a:lnTo>
                  <a:pt x="5841983" y="0"/>
                </a:lnTo>
                <a:lnTo>
                  <a:pt x="5841983" y="6640887"/>
                </a:lnTo>
                <a:lnTo>
                  <a:pt x="0" y="664088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787580" y="2953344"/>
            <a:ext cx="5782465" cy="6506808"/>
          </a:xfrm>
          <a:custGeom>
            <a:avLst/>
            <a:gdLst/>
            <a:ahLst/>
            <a:cxnLst/>
            <a:rect r="r" b="b" t="t" l="l"/>
            <a:pathLst>
              <a:path h="6506808" w="5782465">
                <a:moveTo>
                  <a:pt x="0" y="0"/>
                </a:moveTo>
                <a:lnTo>
                  <a:pt x="5782465" y="0"/>
                </a:lnTo>
                <a:lnTo>
                  <a:pt x="5782465" y="6506808"/>
                </a:lnTo>
                <a:lnTo>
                  <a:pt x="0" y="650680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104676" y="225237"/>
            <a:ext cx="4078647" cy="11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0"/>
              </a:lnSpc>
              <a:spcBef>
                <a:spcPct val="0"/>
              </a:spcBef>
            </a:pPr>
            <a:r>
              <a:rPr lang="en-US" b="true" sz="33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PRESENTATION DES FONDS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04676" y="2154573"/>
            <a:ext cx="3861941" cy="79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sz="2302" spc="-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Kempen Global Small-Cap</a:t>
            </a:r>
          </a:p>
          <a:p>
            <a:pPr algn="ctr">
              <a:lnSpc>
                <a:spcPts val="32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374644" y="148880"/>
            <a:ext cx="5538711" cy="1421075"/>
            <a:chOff x="0" y="0"/>
            <a:chExt cx="1666785" cy="4276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66785" cy="427650"/>
            </a:xfrm>
            <a:custGeom>
              <a:avLst/>
              <a:gdLst/>
              <a:ahLst/>
              <a:cxnLst/>
              <a:rect r="r" b="b" t="t" l="l"/>
              <a:pathLst>
                <a:path h="427650" w="1666785">
                  <a:moveTo>
                    <a:pt x="0" y="0"/>
                  </a:moveTo>
                  <a:lnTo>
                    <a:pt x="1666785" y="0"/>
                  </a:lnTo>
                  <a:lnTo>
                    <a:pt x="1666785" y="427650"/>
                  </a:lnTo>
                  <a:lnTo>
                    <a:pt x="0" y="42765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55555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666785" cy="484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3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7698514" y="1799101"/>
            <a:ext cx="2504141" cy="0"/>
          </a:xfrm>
          <a:prstGeom prst="line">
            <a:avLst/>
          </a:prstGeom>
          <a:ln cap="rnd" w="1143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818490" y="2953344"/>
            <a:ext cx="5685042" cy="6460826"/>
          </a:xfrm>
          <a:custGeom>
            <a:avLst/>
            <a:gdLst/>
            <a:ahLst/>
            <a:cxnLst/>
            <a:rect r="r" b="b" t="t" l="l"/>
            <a:pathLst>
              <a:path h="6460826" w="5685042">
                <a:moveTo>
                  <a:pt x="0" y="0"/>
                </a:moveTo>
                <a:lnTo>
                  <a:pt x="5685042" y="0"/>
                </a:lnTo>
                <a:lnTo>
                  <a:pt x="5685042" y="6460826"/>
                </a:lnTo>
                <a:lnTo>
                  <a:pt x="0" y="646082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060668" y="2953344"/>
            <a:ext cx="5721407" cy="6460826"/>
          </a:xfrm>
          <a:custGeom>
            <a:avLst/>
            <a:gdLst/>
            <a:ahLst/>
            <a:cxnLst/>
            <a:rect r="r" b="b" t="t" l="l"/>
            <a:pathLst>
              <a:path h="6460826" w="5721407">
                <a:moveTo>
                  <a:pt x="0" y="0"/>
                </a:moveTo>
                <a:lnTo>
                  <a:pt x="5721407" y="0"/>
                </a:lnTo>
                <a:lnTo>
                  <a:pt x="5721407" y="6460826"/>
                </a:lnTo>
                <a:lnTo>
                  <a:pt x="0" y="646082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104676" y="225237"/>
            <a:ext cx="4078647" cy="11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0"/>
              </a:lnSpc>
              <a:spcBef>
                <a:spcPct val="0"/>
              </a:spcBef>
            </a:pPr>
            <a:r>
              <a:rPr lang="en-US" b="true" sz="331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PRESENTATION DES FONDS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706722" y="2154573"/>
            <a:ext cx="4476601" cy="79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sz="2302" spc="-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Allianz Europe Small Cap Equity</a:t>
            </a:r>
          </a:p>
          <a:p>
            <a:pPr algn="ctr">
              <a:lnSpc>
                <a:spcPts val="32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13554" y="2526786"/>
            <a:ext cx="5270108" cy="7087386"/>
          </a:xfrm>
          <a:custGeom>
            <a:avLst/>
            <a:gdLst/>
            <a:ahLst/>
            <a:cxnLst/>
            <a:rect r="r" b="b" t="t" l="l"/>
            <a:pathLst>
              <a:path h="7087386" w="5270108">
                <a:moveTo>
                  <a:pt x="0" y="0"/>
                </a:moveTo>
                <a:lnTo>
                  <a:pt x="5270108" y="0"/>
                </a:lnTo>
                <a:lnTo>
                  <a:pt x="5270108" y="7087386"/>
                </a:lnTo>
                <a:lnTo>
                  <a:pt x="0" y="708738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29341" y="2526786"/>
            <a:ext cx="4470654" cy="7087386"/>
          </a:xfrm>
          <a:custGeom>
            <a:avLst/>
            <a:gdLst/>
            <a:ahLst/>
            <a:cxnLst/>
            <a:rect r="r" b="b" t="t" l="l"/>
            <a:pathLst>
              <a:path h="7087386" w="4470654">
                <a:moveTo>
                  <a:pt x="0" y="0"/>
                </a:moveTo>
                <a:lnTo>
                  <a:pt x="4470654" y="0"/>
                </a:lnTo>
                <a:lnTo>
                  <a:pt x="4470654" y="7087386"/>
                </a:lnTo>
                <a:lnTo>
                  <a:pt x="0" y="708738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302781" y="600740"/>
            <a:ext cx="3286274" cy="39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 spc="-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Benchemark européen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76963" y="1774985"/>
            <a:ext cx="5134074" cy="39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 spc="-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iShares EURO STOXX Small UCITS ETF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41700" y="1965887"/>
            <a:ext cx="5404600" cy="7952938"/>
          </a:xfrm>
          <a:custGeom>
            <a:avLst/>
            <a:gdLst/>
            <a:ahLst/>
            <a:cxnLst/>
            <a:rect r="r" b="b" t="t" l="l"/>
            <a:pathLst>
              <a:path h="7952938" w="5404600">
                <a:moveTo>
                  <a:pt x="0" y="0"/>
                </a:moveTo>
                <a:lnTo>
                  <a:pt x="5404600" y="0"/>
                </a:lnTo>
                <a:lnTo>
                  <a:pt x="5404600" y="7952939"/>
                </a:lnTo>
                <a:lnTo>
                  <a:pt x="0" y="795293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460679" y="443568"/>
            <a:ext cx="3366641" cy="39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 spc="-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Benchemark américain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99921" y="1231955"/>
            <a:ext cx="1688157" cy="39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 spc="-2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Russel 2000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089420" y="1963934"/>
            <a:ext cx="8364113" cy="7110027"/>
          </a:xfrm>
          <a:custGeom>
            <a:avLst/>
            <a:gdLst/>
            <a:ahLst/>
            <a:cxnLst/>
            <a:rect r="r" b="b" t="t" l="l"/>
            <a:pathLst>
              <a:path h="7110027" w="8364113">
                <a:moveTo>
                  <a:pt x="0" y="0"/>
                </a:moveTo>
                <a:lnTo>
                  <a:pt x="8364113" y="0"/>
                </a:lnTo>
                <a:lnTo>
                  <a:pt x="8364113" y="7110027"/>
                </a:lnTo>
                <a:lnTo>
                  <a:pt x="0" y="711002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23251" y="691881"/>
            <a:ext cx="9696450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Téléchargement des données et création des listes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164181" y="2953344"/>
            <a:ext cx="11959639" cy="5621030"/>
          </a:xfrm>
          <a:custGeom>
            <a:avLst/>
            <a:gdLst/>
            <a:ahLst/>
            <a:cxnLst/>
            <a:rect r="r" b="b" t="t" l="l"/>
            <a:pathLst>
              <a:path h="5621030" w="11959639">
                <a:moveTo>
                  <a:pt x="0" y="0"/>
                </a:moveTo>
                <a:lnTo>
                  <a:pt x="11959638" y="0"/>
                </a:lnTo>
                <a:lnTo>
                  <a:pt x="11959638" y="5621030"/>
                </a:lnTo>
                <a:lnTo>
                  <a:pt x="0" y="562103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023260" y="1178027"/>
            <a:ext cx="624147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Courbe des rendements cumulés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632868" y="1289105"/>
            <a:ext cx="7277217" cy="8679802"/>
          </a:xfrm>
          <a:custGeom>
            <a:avLst/>
            <a:gdLst/>
            <a:ahLst/>
            <a:cxnLst/>
            <a:rect r="r" b="b" t="t" l="l"/>
            <a:pathLst>
              <a:path h="8679802" w="7277217">
                <a:moveTo>
                  <a:pt x="0" y="0"/>
                </a:moveTo>
                <a:lnTo>
                  <a:pt x="7277217" y="0"/>
                </a:lnTo>
                <a:lnTo>
                  <a:pt x="7277217" y="8679801"/>
                </a:lnTo>
                <a:lnTo>
                  <a:pt x="0" y="86798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338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309196" y="356178"/>
            <a:ext cx="566960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Les indicateurs de rentabilité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12587" y="7414263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98113" y="-375135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18901" y="7920577"/>
            <a:ext cx="2450523" cy="2450523"/>
          </a:xfrm>
          <a:custGeom>
            <a:avLst/>
            <a:gdLst/>
            <a:ahLst/>
            <a:cxnLst/>
            <a:rect r="r" b="b" t="t" l="l"/>
            <a:pathLst>
              <a:path h="2450523" w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69201" y="-246222"/>
            <a:ext cx="2651689" cy="2651689"/>
          </a:xfrm>
          <a:custGeom>
            <a:avLst/>
            <a:gdLst/>
            <a:ahLst/>
            <a:cxnLst/>
            <a:rect r="r" b="b" t="t" l="l"/>
            <a:pathLst>
              <a:path h="2651689" w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700000">
            <a:off x="16750015" y="5360938"/>
            <a:ext cx="3075969" cy="3075969"/>
          </a:xfrm>
          <a:custGeom>
            <a:avLst/>
            <a:gdLst/>
            <a:ahLst/>
            <a:cxnLst/>
            <a:rect r="r" b="b" t="t" l="l"/>
            <a:pathLst>
              <a:path h="3075969" w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8100000">
            <a:off x="-1664239" y="1924527"/>
            <a:ext cx="3328479" cy="3328479"/>
          </a:xfrm>
          <a:custGeom>
            <a:avLst/>
            <a:gdLst/>
            <a:ahLst/>
            <a:cxnLst/>
            <a:rect r="r" b="b" t="t" l="l"/>
            <a:pathLst>
              <a:path h="3328479" w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40198" y="9460152"/>
            <a:ext cx="1658065" cy="1639977"/>
          </a:xfrm>
          <a:custGeom>
            <a:avLst/>
            <a:gdLst/>
            <a:ahLst/>
            <a:cxnLst/>
            <a:rect r="r" b="b" t="t" l="l"/>
            <a:pathLst>
              <a:path h="1639977" w="1658065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-857871" y="-1035099"/>
            <a:ext cx="1794177" cy="1774605"/>
          </a:xfrm>
          <a:custGeom>
            <a:avLst/>
            <a:gdLst/>
            <a:ahLst/>
            <a:cxnLst/>
            <a:rect r="r" b="b" t="t" l="l"/>
            <a:pathLst>
              <a:path h="1774605" w="1794177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57558" y="9002084"/>
            <a:ext cx="1180071" cy="143754"/>
          </a:xfrm>
          <a:custGeom>
            <a:avLst/>
            <a:gdLst/>
            <a:ahLst/>
            <a:cxnLst/>
            <a:rect r="r" b="b" t="t" l="l"/>
            <a:pathLst>
              <a:path h="143754" w="1180071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398041" y="1079622"/>
            <a:ext cx="1276944" cy="155555"/>
          </a:xfrm>
          <a:custGeom>
            <a:avLst/>
            <a:gdLst/>
            <a:ahLst/>
            <a:cxnLst/>
            <a:rect r="r" b="b" t="t" l="l"/>
            <a:pathLst>
              <a:path h="155555" w="1276944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38447" y="9343447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6216852" y="500718"/>
            <a:ext cx="1432702" cy="442835"/>
          </a:xfrm>
          <a:custGeom>
            <a:avLst/>
            <a:gdLst/>
            <a:ahLst/>
            <a:cxnLst/>
            <a:rect r="r" b="b" t="t" l="l"/>
            <a:pathLst>
              <a:path h="442835" w="1432702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53590" y="1508922"/>
            <a:ext cx="13267664" cy="7877675"/>
          </a:xfrm>
          <a:custGeom>
            <a:avLst/>
            <a:gdLst/>
            <a:ahLst/>
            <a:cxnLst/>
            <a:rect r="r" b="b" t="t" l="l"/>
            <a:pathLst>
              <a:path h="7877675" w="13267664">
                <a:moveTo>
                  <a:pt x="0" y="0"/>
                </a:moveTo>
                <a:lnTo>
                  <a:pt x="13267664" y="0"/>
                </a:lnTo>
                <a:lnTo>
                  <a:pt x="13267664" y="7877676"/>
                </a:lnTo>
                <a:lnTo>
                  <a:pt x="0" y="78776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98048" y="480480"/>
            <a:ext cx="309190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Ratio de Sharpe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DAGhimPza_4</dc:identifier>
  <dcterms:modified xsi:type="dcterms:W3CDTF">2011-08-01T06:04:30Z</dcterms:modified>
  <cp:revision>1</cp:revision>
  <dc:title>Presentation modélisation</dc:title>
</cp:coreProperties>
</file>