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66FF"/>
    <a:srgbClr val="70AD47"/>
    <a:srgbClr val="FFFFFF"/>
    <a:srgbClr val="00B050"/>
    <a:srgbClr val="CC99FF"/>
    <a:srgbClr val="4F0FBD"/>
    <a:srgbClr val="F7860C"/>
    <a:srgbClr val="99660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9583" autoAdjust="0"/>
  </p:normalViewPr>
  <p:slideViewPr>
    <p:cSldViewPr snapToGrid="0">
      <p:cViewPr>
        <p:scale>
          <a:sx n="92" d="100"/>
          <a:sy n="92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6C946-9D6D-4C49-838A-C79B0EF6AD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7DECE-3EC5-4D60-942F-21FCB96CBF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Ese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computadora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esencialmente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mediados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siglo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pasado</a:t>
            </a:r>
            <a:r>
              <a:rPr lang="en-US" baseline="0" dirty="0" smtClean="0"/>
              <a:t>. Lo que ha </a:t>
            </a:r>
            <a:r>
              <a:rPr lang="en-US" baseline="0" dirty="0" err="1" smtClean="0"/>
              <a:t>ganado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capacidad</a:t>
            </a:r>
            <a:r>
              <a:rPr lang="en-US" baseline="0" dirty="0" smtClean="0"/>
              <a:t>, precision, </a:t>
            </a:r>
            <a:r>
              <a:rPr lang="en-US" baseline="0" dirty="0" err="1" smtClean="0"/>
              <a:t>velocidad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confiabilidad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disminución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tamaño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físico</a:t>
            </a:r>
            <a:r>
              <a:rPr lang="en-US" baseline="0" dirty="0" smtClean="0"/>
              <a:t>,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20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hay </a:t>
            </a:r>
            <a:r>
              <a:rPr lang="en-US" dirty="0" err="1" smtClean="0"/>
              <a:t>restricción</a:t>
            </a:r>
            <a:r>
              <a:rPr lang="en-US" dirty="0" smtClean="0"/>
              <a:t> (salvo la </a:t>
            </a:r>
            <a:r>
              <a:rPr lang="en-US" dirty="0" err="1" smtClean="0"/>
              <a:t>física</a:t>
            </a:r>
            <a:r>
              <a:rPr lang="en-US" dirty="0" smtClean="0"/>
              <a:t> que </a:t>
            </a:r>
            <a:r>
              <a:rPr lang="en-US" dirty="0" err="1" smtClean="0"/>
              <a:t>depende</a:t>
            </a:r>
            <a:r>
              <a:rPr lang="en-US" dirty="0" smtClean="0"/>
              <a:t> de la </a:t>
            </a:r>
            <a:r>
              <a:rPr lang="en-US" dirty="0" err="1" smtClean="0"/>
              <a:t>capacidad</a:t>
            </a:r>
            <a:r>
              <a:rPr lang="en-US" dirty="0" smtClean="0"/>
              <a:t>  de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computadora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cuanto</a:t>
            </a:r>
            <a:r>
              <a:rPr lang="en-US" baseline="0" dirty="0" smtClean="0"/>
              <a:t> al mayor </a:t>
            </a:r>
            <a:r>
              <a:rPr lang="en-US" baseline="0" dirty="0" err="1" smtClean="0"/>
              <a:t>entero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6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hay </a:t>
            </a:r>
            <a:r>
              <a:rPr lang="en-US" dirty="0" err="1" smtClean="0"/>
              <a:t>restricción</a:t>
            </a:r>
            <a:r>
              <a:rPr lang="en-US" dirty="0" smtClean="0"/>
              <a:t> (salvo la </a:t>
            </a:r>
            <a:r>
              <a:rPr lang="en-US" dirty="0" err="1" smtClean="0"/>
              <a:t>física</a:t>
            </a:r>
            <a:r>
              <a:rPr lang="en-US" dirty="0" smtClean="0"/>
              <a:t> que </a:t>
            </a:r>
            <a:r>
              <a:rPr lang="en-US" dirty="0" err="1" smtClean="0"/>
              <a:t>depende</a:t>
            </a:r>
            <a:r>
              <a:rPr lang="en-US" dirty="0" smtClean="0"/>
              <a:t> de la </a:t>
            </a:r>
            <a:r>
              <a:rPr lang="en-US" dirty="0" err="1" smtClean="0"/>
              <a:t>capacidad</a:t>
            </a:r>
            <a:r>
              <a:rPr lang="en-US" dirty="0" smtClean="0"/>
              <a:t>  de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computadora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cuanto</a:t>
            </a:r>
            <a:r>
              <a:rPr lang="en-US" baseline="0" dirty="0" smtClean="0"/>
              <a:t> al mayor </a:t>
            </a:r>
            <a:r>
              <a:rPr lang="en-US" baseline="0" dirty="0" err="1" smtClean="0"/>
              <a:t>entero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ejecutor</a:t>
            </a:r>
            <a:r>
              <a:rPr lang="en-US" dirty="0" smtClean="0"/>
              <a:t> </a:t>
            </a:r>
            <a:r>
              <a:rPr lang="en-US" dirty="0" smtClean="0"/>
              <a:t>de Python </a:t>
            </a:r>
            <a:r>
              <a:rPr lang="en-US" dirty="0" smtClean="0"/>
              <a:t>(</a:t>
            </a:r>
            <a:r>
              <a:rPr lang="en-US" dirty="0" err="1" smtClean="0"/>
              <a:t>intérprete</a:t>
            </a:r>
            <a:r>
              <a:rPr lang="en-US" baseline="0" dirty="0" smtClean="0"/>
              <a:t> de Python, Python runtime) </a:t>
            </a:r>
            <a:r>
              <a:rPr lang="en-US" dirty="0" err="1" smtClean="0"/>
              <a:t>controla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memoria</a:t>
            </a:r>
            <a:r>
              <a:rPr lang="en-US" dirty="0" smtClean="0"/>
              <a:t> que </a:t>
            </a:r>
            <a:r>
              <a:rPr lang="en-US" dirty="0" err="1" smtClean="0"/>
              <a:t>ocupan</a:t>
            </a:r>
            <a:r>
              <a:rPr lang="en-US" dirty="0" smtClean="0"/>
              <a:t> las </a:t>
            </a:r>
            <a:r>
              <a:rPr lang="en-US" dirty="0" smtClean="0"/>
              <a:t>variables.</a:t>
            </a:r>
          </a:p>
          <a:p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smtClean="0"/>
              <a:t>las </a:t>
            </a:r>
            <a:r>
              <a:rPr lang="en-US" dirty="0" smtClean="0"/>
              <a:t>variables,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visibilidad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duración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utilización</a:t>
            </a:r>
            <a:r>
              <a:rPr lang="en-US" baseline="0" smtClean="0"/>
              <a:t> </a:t>
            </a:r>
            <a:r>
              <a:rPr lang="en-US" smtClean="0"/>
              <a:t>se </a:t>
            </a:r>
            <a:r>
              <a:rPr lang="en-US" dirty="0" err="1" smtClean="0"/>
              <a:t>irá</a:t>
            </a:r>
            <a:r>
              <a:rPr lang="en-US" baseline="0" dirty="0" err="1" smtClean="0"/>
              <a:t>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detalles</a:t>
            </a:r>
            <a:r>
              <a:rPr lang="en-US" baseline="0" dirty="0" smtClean="0"/>
              <a:t> a lo largo del </a:t>
            </a:r>
            <a:r>
              <a:rPr lang="en-US" baseline="0" dirty="0" err="1" smtClean="0"/>
              <a:t>curso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ejeuctor</a:t>
            </a:r>
            <a:r>
              <a:rPr lang="en-US" dirty="0" smtClean="0"/>
              <a:t> de Python </a:t>
            </a:r>
            <a:r>
              <a:rPr lang="en-US" dirty="0" err="1" smtClean="0"/>
              <a:t>controla</a:t>
            </a:r>
            <a:r>
              <a:rPr lang="en-US" dirty="0" smtClean="0"/>
              <a:t> la </a:t>
            </a:r>
            <a:r>
              <a:rPr lang="en-US" dirty="0" err="1" smtClean="0"/>
              <a:t>memoria</a:t>
            </a:r>
            <a:r>
              <a:rPr lang="en-US" dirty="0" smtClean="0"/>
              <a:t> que </a:t>
            </a:r>
            <a:r>
              <a:rPr lang="en-US" dirty="0" err="1" smtClean="0"/>
              <a:t>ocupan</a:t>
            </a:r>
            <a:r>
              <a:rPr lang="en-US" dirty="0" smtClean="0"/>
              <a:t> las variables, </a:t>
            </a:r>
            <a:r>
              <a:rPr lang="en-US" dirty="0" err="1" smtClean="0"/>
              <a:t>sobre</a:t>
            </a:r>
            <a:r>
              <a:rPr lang="en-US" dirty="0" smtClean="0"/>
              <a:t> las variables se </a:t>
            </a:r>
            <a:r>
              <a:rPr lang="en-US" dirty="0" err="1" smtClean="0"/>
              <a:t>irá</a:t>
            </a:r>
            <a:r>
              <a:rPr lang="en-US" baseline="0" dirty="0" err="1" smtClean="0"/>
              <a:t>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detalles</a:t>
            </a:r>
            <a:r>
              <a:rPr lang="en-US" baseline="0" dirty="0" smtClean="0"/>
              <a:t> a lo largo del </a:t>
            </a:r>
            <a:r>
              <a:rPr lang="en-US" baseline="0" dirty="0" err="1" smtClean="0"/>
              <a:t>curso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Ese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computadora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esencialmente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mediados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siglo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pasado</a:t>
            </a:r>
            <a:r>
              <a:rPr lang="en-US" baseline="0" dirty="0" smtClean="0"/>
              <a:t>. Lo que ha </a:t>
            </a:r>
            <a:r>
              <a:rPr lang="en-US" baseline="0" dirty="0" err="1" smtClean="0"/>
              <a:t>ganado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capacidad</a:t>
            </a:r>
            <a:r>
              <a:rPr lang="en-US" baseline="0" dirty="0" smtClean="0"/>
              <a:t>, precision, </a:t>
            </a:r>
            <a:r>
              <a:rPr lang="en-US" baseline="0" dirty="0" err="1" smtClean="0"/>
              <a:t>velocidad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confiabilidad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disminución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tamaño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físico</a:t>
            </a:r>
            <a:r>
              <a:rPr lang="en-US" baseline="0" dirty="0" smtClean="0"/>
              <a:t>,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Busquen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web </a:t>
            </a:r>
            <a:r>
              <a:rPr lang="en-US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Python se llama Python</a:t>
            </a:r>
          </a:p>
          <a:p>
            <a:r>
              <a:rPr lang="en-US" baseline="0" dirty="0" smtClean="0"/>
              <a:t>Para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Python (o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lenguaje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programación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el principio </a:t>
            </a:r>
            <a:r>
              <a:rPr lang="en-US" baseline="0" dirty="0" err="1" smtClean="0"/>
              <a:t>siempre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habrá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referirse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aún</a:t>
            </a:r>
            <a:r>
              <a:rPr lang="en-US" baseline="0" dirty="0" smtClean="0"/>
              <a:t> no se </a:t>
            </a:r>
            <a:r>
              <a:rPr lang="en-US" baseline="0" dirty="0" err="1" smtClean="0"/>
              <a:t>conoce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domina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Paradigma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Pedirle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alguien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reglas</a:t>
            </a:r>
            <a:r>
              <a:rPr lang="en-US" baseline="0" dirty="0" smtClean="0"/>
              <a:t> del baseball, </a:t>
            </a:r>
            <a:r>
              <a:rPr lang="en-US" baseline="0" dirty="0" err="1" smtClean="0"/>
              <a:t>preguntar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alguien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sepa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alguien</a:t>
            </a:r>
            <a:r>
              <a:rPr lang="en-US" baseline="0" dirty="0" smtClean="0"/>
              <a:t> que no </a:t>
            </a:r>
            <a:r>
              <a:rPr lang="en-US" baseline="0" dirty="0" err="1" smtClean="0"/>
              <a:t>sepa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Busquen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web </a:t>
            </a:r>
            <a:r>
              <a:rPr lang="en-US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Python se llama </a:t>
            </a:r>
            <a:r>
              <a:rPr lang="en-US" baseline="0" dirty="0" err="1" smtClean="0"/>
              <a:t>Pyyhon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  </a:t>
            </a:r>
            <a:r>
              <a:rPr lang="en-US" dirty="0" err="1" smtClean="0"/>
              <a:t>caracteres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incluyen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las </a:t>
            </a:r>
            <a:r>
              <a:rPr lang="en-US" baseline="0" dirty="0" err="1" smtClean="0"/>
              <a:t>letras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alfabeto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latino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minúsciulas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mayúsculas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digitos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decimal,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especiales</a:t>
            </a:r>
            <a:r>
              <a:rPr lang="en-US" baseline="0" dirty="0" smtClean="0"/>
              <a:t> /, $ , +, *, _ …….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0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Busquen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web </a:t>
            </a:r>
            <a:r>
              <a:rPr lang="en-US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Python se llama </a:t>
            </a:r>
            <a:r>
              <a:rPr lang="en-US" baseline="0" dirty="0" err="1" smtClean="0"/>
              <a:t>Pyyhon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7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Busquen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web </a:t>
            </a:r>
            <a:r>
              <a:rPr lang="en-US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</a:t>
            </a:r>
            <a:r>
              <a:rPr lang="en-US" baseline="0" dirty="0" smtClean="0"/>
              <a:t> Python se llama </a:t>
            </a:r>
            <a:r>
              <a:rPr lang="en-US" baseline="0" dirty="0" err="1" smtClean="0"/>
              <a:t>Pyyhon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hay </a:t>
            </a:r>
            <a:r>
              <a:rPr lang="en-US" dirty="0" err="1" smtClean="0"/>
              <a:t>restricción</a:t>
            </a:r>
            <a:r>
              <a:rPr lang="en-US" dirty="0" smtClean="0"/>
              <a:t> (salvo la </a:t>
            </a:r>
            <a:r>
              <a:rPr lang="en-US" dirty="0" err="1" smtClean="0"/>
              <a:t>física</a:t>
            </a:r>
            <a:r>
              <a:rPr lang="en-US" dirty="0" smtClean="0"/>
              <a:t> que </a:t>
            </a:r>
            <a:r>
              <a:rPr lang="en-US" dirty="0" err="1" smtClean="0"/>
              <a:t>depende</a:t>
            </a:r>
            <a:r>
              <a:rPr lang="en-US" dirty="0" smtClean="0"/>
              <a:t> de la </a:t>
            </a:r>
            <a:r>
              <a:rPr lang="en-US" dirty="0" err="1" smtClean="0"/>
              <a:t>capacidad</a:t>
            </a:r>
            <a:r>
              <a:rPr lang="en-US" dirty="0" smtClean="0"/>
              <a:t>  de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computadora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cuanto</a:t>
            </a:r>
            <a:r>
              <a:rPr lang="en-US" baseline="0" dirty="0" smtClean="0"/>
              <a:t> al mayor </a:t>
            </a:r>
            <a:r>
              <a:rPr lang="en-US" baseline="0" dirty="0" err="1" smtClean="0"/>
              <a:t>entero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hay </a:t>
            </a:r>
            <a:r>
              <a:rPr lang="en-US" dirty="0" err="1" smtClean="0"/>
              <a:t>restricción</a:t>
            </a:r>
            <a:r>
              <a:rPr lang="en-US" dirty="0" smtClean="0"/>
              <a:t> (salvo la </a:t>
            </a:r>
            <a:r>
              <a:rPr lang="en-US" dirty="0" err="1" smtClean="0"/>
              <a:t>física</a:t>
            </a:r>
            <a:r>
              <a:rPr lang="en-US" dirty="0" smtClean="0"/>
              <a:t> que </a:t>
            </a:r>
            <a:r>
              <a:rPr lang="en-US" dirty="0" err="1" smtClean="0"/>
              <a:t>depende</a:t>
            </a:r>
            <a:r>
              <a:rPr lang="en-US" dirty="0" smtClean="0"/>
              <a:t> de la </a:t>
            </a:r>
            <a:r>
              <a:rPr lang="en-US" dirty="0" err="1" smtClean="0"/>
              <a:t>capacidad</a:t>
            </a:r>
            <a:r>
              <a:rPr lang="en-US" dirty="0" smtClean="0"/>
              <a:t>  de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computadora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cuanto</a:t>
            </a:r>
            <a:r>
              <a:rPr lang="en-US" baseline="0" dirty="0" smtClean="0"/>
              <a:t> al mayor </a:t>
            </a:r>
            <a:r>
              <a:rPr lang="en-US" baseline="0" dirty="0" err="1" smtClean="0"/>
              <a:t>entero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</p:spPr>
        <p:txBody>
          <a:bodyPr/>
          <a:lstStyle/>
          <a:p>
            <a:pPr algn="l"/>
            <a:r>
              <a:rPr lang="pt-BR" dirty="0" smtClean="0"/>
              <a:t>(C) INTRODUCCIÓN A LA PROGRAMACION EN CD, MATCOM UH,  curso 2025-2026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algn="l"/>
            <a:r>
              <a:rPr lang="es-ES" smtClean="0"/>
              <a:t>(C) INTRODUCCIÓN A LA PROGRAMACION EN CD, MATCOM UH,  curso 2025-2026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6254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s-ES" dirty="0" smtClean="0"/>
              <a:t>(C) INTRODUCCIÓN A LA PROGRAMACION EN CD, MATCOM UH,  curso 2025-2026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6" y="93306"/>
            <a:ext cx="399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MODELO DE COMPUTADORA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3143" y="718457"/>
            <a:ext cx="2929812" cy="535577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9086" y="6242180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 Narrow" panose="020B0606020202030204" pitchFamily="34" charset="0"/>
              </a:rPr>
              <a:t>Memoria-Datos</a:t>
            </a:r>
            <a:r>
              <a:rPr lang="en-US" b="1" dirty="0" smtClean="0">
                <a:latin typeface="Arial Narrow" panose="020B0606020202030204" pitchFamily="34" charset="0"/>
              </a:rPr>
              <a:t> (RAM)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142" y="1551181"/>
            <a:ext cx="2929811" cy="1558212"/>
          </a:xfrm>
          <a:prstGeom prst="rect">
            <a:avLst/>
          </a:prstGeom>
          <a:solidFill>
            <a:srgbClr val="70AD47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8375" y="2534436"/>
            <a:ext cx="2472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Narrow" panose="020B0606020202030204" pitchFamily="34" charset="0"/>
              </a:rPr>
              <a:t>Código</a:t>
            </a:r>
            <a:r>
              <a:rPr lang="en-US" sz="2000" dirty="0" smtClean="0">
                <a:latin typeface="Arial Narrow" panose="020B0606020202030204" pitchFamily="34" charset="0"/>
              </a:rPr>
              <a:t> de </a:t>
            </a:r>
            <a:r>
              <a:rPr lang="en-US" sz="2000" dirty="0" err="1" smtClean="0">
                <a:latin typeface="Arial Narrow" panose="020B0606020202030204" pitchFamily="34" charset="0"/>
              </a:rPr>
              <a:t>programa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https://www.bing.com/th/id/OIP.nDy3Gt9_yn2Uqp_8XRmlBgHaE8?w=281&amp;h=211&amp;c=8&amp;rs=1&amp;qlt=90&amp;o=6&amp;dpr=1.2&amp;pid=3.1&amp;rm=2&amp;ucfimg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90" y="2617674"/>
            <a:ext cx="1631503" cy="122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247790" y="4005838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CPU (</a:t>
            </a:r>
            <a:r>
              <a:rPr lang="en-US" b="1" dirty="0" err="1" smtClean="0">
                <a:latin typeface="Arial Narrow" panose="020B0606020202030204" pitchFamily="34" charset="0"/>
              </a:rPr>
              <a:t>procesador</a:t>
            </a:r>
            <a:r>
              <a:rPr lang="en-US" b="1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3582954" y="3109393"/>
            <a:ext cx="5664835" cy="499256"/>
          </a:xfrm>
          <a:prstGeom prst="leftRight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86807" y="3732245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El CPU lee y escribe </a:t>
            </a:r>
            <a:r>
              <a:rPr lang="en-US" i="1" dirty="0" err="1" smtClean="0"/>
              <a:t>datos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</a:t>
            </a:r>
            <a:r>
              <a:rPr lang="en-US" i="1" dirty="0" err="1" smtClean="0"/>
              <a:t>esa</a:t>
            </a:r>
            <a:r>
              <a:rPr lang="en-US" i="1" dirty="0" smtClean="0"/>
              <a:t> </a:t>
            </a:r>
            <a:r>
              <a:rPr lang="en-US" i="1" dirty="0" err="1" smtClean="0"/>
              <a:t>memoria</a:t>
            </a:r>
            <a:endParaRPr lang="en-US" i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310743" y="901682"/>
            <a:ext cx="4825079" cy="1804749"/>
          </a:xfrm>
          <a:prstGeom prst="wedgeRoundRectCallout">
            <a:avLst>
              <a:gd name="adj1" fmla="val -68459"/>
              <a:gd name="adj2" fmla="val 28625"/>
              <a:gd name="adj3" fmla="val 16667"/>
            </a:avLst>
          </a:prstGeom>
          <a:solidFill>
            <a:srgbClr val="70AD47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una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parte de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esa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memoria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los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datos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representan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el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código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un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programa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smtClean="0">
                <a:latin typeface="Arial Narrow" panose="020B0606020202030204" pitchFamily="34" charset="0"/>
              </a:rPr>
              <a:t>(</a:t>
            </a:r>
            <a:r>
              <a:rPr lang="en-US" sz="2000" i="1" dirty="0" err="1" smtClean="0">
                <a:latin typeface="Arial Narrow" panose="020B0606020202030204" pitchFamily="34" charset="0"/>
              </a:rPr>
              <a:t>una</a:t>
            </a:r>
            <a:r>
              <a:rPr lang="en-US" sz="2000" i="1" dirty="0" smtClean="0"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latin typeface="Arial Narrow" panose="020B0606020202030204" pitchFamily="34" charset="0"/>
              </a:rPr>
              <a:t>secuencia</a:t>
            </a:r>
            <a:r>
              <a:rPr lang="en-US" sz="2000" i="1" dirty="0" smtClean="0">
                <a:latin typeface="Arial Narrow" panose="020B0606020202030204" pitchFamily="34" charset="0"/>
              </a:rPr>
              <a:t> de </a:t>
            </a:r>
            <a:r>
              <a:rPr lang="en-US" sz="2000" i="1" dirty="0" err="1" smtClean="0">
                <a:latin typeface="Arial Narrow" panose="020B0606020202030204" pitchFamily="34" charset="0"/>
              </a:rPr>
              <a:t>instrucciones</a:t>
            </a:r>
            <a:r>
              <a:rPr lang="en-US" sz="2000" i="1" dirty="0" smtClean="0">
                <a:latin typeface="Arial Narrow" panose="020B0606020202030204" pitchFamily="34" charset="0"/>
              </a:rPr>
              <a:t>) 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que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ejecutado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por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el CPU para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producir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nuevos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datos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o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modificar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los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que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estaban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000" i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la </a:t>
            </a:r>
            <a:r>
              <a:rPr lang="en-US" sz="2000" i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memoria</a:t>
            </a:r>
            <a:endParaRPr lang="en-US" sz="20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5969" y="4414573"/>
            <a:ext cx="6577457" cy="1323439"/>
          </a:xfrm>
          <a:prstGeom prst="rect">
            <a:avLst/>
          </a:prstGeom>
          <a:solidFill>
            <a:srgbClr val="70AD47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Arial Narrow" panose="020B0606020202030204" pitchFamily="34" charset="0"/>
              </a:rPr>
              <a:t>Esa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latin typeface="Arial Narrow" panose="020B0606020202030204" pitchFamily="34" charset="0"/>
              </a:rPr>
              <a:t>secuencia</a:t>
            </a:r>
            <a:r>
              <a:rPr lang="en-US" sz="2000" i="1" dirty="0">
                <a:latin typeface="Arial Narrow" panose="020B0606020202030204" pitchFamily="34" charset="0"/>
              </a:rPr>
              <a:t> de </a:t>
            </a:r>
            <a:r>
              <a:rPr lang="en-US" sz="2000" i="1" dirty="0" err="1">
                <a:latin typeface="Arial Narrow" panose="020B0606020202030204" pitchFamily="34" charset="0"/>
              </a:rPr>
              <a:t>instrucciones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latin typeface="Arial Narrow" panose="020B0606020202030204" pitchFamily="34" charset="0"/>
              </a:rPr>
              <a:t>es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latin typeface="Arial Narrow" panose="020B0606020202030204" pitchFamily="34" charset="0"/>
              </a:rPr>
              <a:t>escrita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latin typeface="Arial Narrow" panose="020B0606020202030204" pitchFamily="34" charset="0"/>
              </a:rPr>
              <a:t>en</a:t>
            </a:r>
            <a:r>
              <a:rPr lang="en-US" sz="2000" i="1" dirty="0">
                <a:latin typeface="Arial Narrow" panose="020B0606020202030204" pitchFamily="34" charset="0"/>
              </a:rPr>
              <a:t> un </a:t>
            </a:r>
            <a:r>
              <a:rPr lang="en-US" sz="2000" i="1" dirty="0" err="1">
                <a:latin typeface="Arial Narrow" panose="020B0606020202030204" pitchFamily="34" charset="0"/>
              </a:rPr>
              <a:t>lenguaje</a:t>
            </a:r>
            <a:r>
              <a:rPr lang="en-US" sz="2000" i="1" dirty="0">
                <a:latin typeface="Arial Narrow" panose="020B0606020202030204" pitchFamily="34" charset="0"/>
              </a:rPr>
              <a:t> de </a:t>
            </a:r>
            <a:r>
              <a:rPr lang="en-US" sz="2000" i="1" dirty="0" err="1">
                <a:latin typeface="Arial Narrow" panose="020B0606020202030204" pitchFamily="34" charset="0"/>
              </a:rPr>
              <a:t>programación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latin typeface="Arial Narrow" panose="020B0606020202030204" pitchFamily="34" charset="0"/>
              </a:rPr>
              <a:t>comprensible</a:t>
            </a:r>
            <a:r>
              <a:rPr lang="en-US" sz="2000" i="1" dirty="0">
                <a:latin typeface="Arial Narrow" panose="020B0606020202030204" pitchFamily="34" charset="0"/>
              </a:rPr>
              <a:t> y legible </a:t>
            </a:r>
            <a:r>
              <a:rPr lang="en-US" sz="2000" i="1" dirty="0" err="1">
                <a:latin typeface="Arial Narrow" panose="020B0606020202030204" pitchFamily="34" charset="0"/>
              </a:rPr>
              <a:t>por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latin typeface="Arial Narrow" panose="020B0606020202030204" pitchFamily="34" charset="0"/>
              </a:rPr>
              <a:t>los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latin typeface="Arial Narrow" panose="020B0606020202030204" pitchFamily="34" charset="0"/>
              </a:rPr>
              <a:t>humanos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smtClean="0">
                <a:latin typeface="Arial Narrow" panose="020B0606020202030204" pitchFamily="34" charset="0"/>
              </a:rPr>
              <a:t>(Python </a:t>
            </a:r>
            <a:r>
              <a:rPr lang="en-US" sz="2000" i="1" dirty="0" err="1" smtClean="0">
                <a:latin typeface="Arial Narrow" panose="020B0606020202030204" pitchFamily="34" charset="0"/>
              </a:rPr>
              <a:t>en</a:t>
            </a:r>
            <a:r>
              <a:rPr lang="en-US" sz="2000" i="1" dirty="0" smtClean="0"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latin typeface="Arial Narrow" panose="020B0606020202030204" pitchFamily="34" charset="0"/>
              </a:rPr>
              <a:t>nuestro</a:t>
            </a:r>
            <a:r>
              <a:rPr lang="en-US" sz="2000" i="1" dirty="0" smtClean="0">
                <a:latin typeface="Arial Narrow" panose="020B0606020202030204" pitchFamily="34" charset="0"/>
              </a:rPr>
              <a:t> </a:t>
            </a:r>
            <a:r>
              <a:rPr lang="en-US" sz="2000" i="1" dirty="0" err="1" smtClean="0">
                <a:latin typeface="Arial Narrow" panose="020B0606020202030204" pitchFamily="34" charset="0"/>
              </a:rPr>
              <a:t>caso</a:t>
            </a:r>
            <a:r>
              <a:rPr lang="en-US" sz="2000" i="1" dirty="0" smtClean="0">
                <a:latin typeface="Arial Narrow" panose="020B0606020202030204" pitchFamily="34" charset="0"/>
              </a:rPr>
              <a:t>) que </a:t>
            </a:r>
            <a:r>
              <a:rPr lang="en-US" sz="2000" i="1" dirty="0" err="1">
                <a:latin typeface="Arial Narrow" panose="020B0606020202030204" pitchFamily="34" charset="0"/>
              </a:rPr>
              <a:t>será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latin typeface="Arial Narrow" panose="020B0606020202030204" pitchFamily="34" charset="0"/>
              </a:rPr>
              <a:t>llevado</a:t>
            </a:r>
            <a:r>
              <a:rPr lang="en-US" sz="2000" i="1" dirty="0">
                <a:latin typeface="Arial Narrow" panose="020B0606020202030204" pitchFamily="34" charset="0"/>
              </a:rPr>
              <a:t> a </a:t>
            </a:r>
            <a:r>
              <a:rPr lang="en-US" sz="2000" i="1" dirty="0" err="1">
                <a:latin typeface="Arial Narrow" panose="020B0606020202030204" pitchFamily="34" charset="0"/>
              </a:rPr>
              <a:t>código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latin typeface="Arial Narrow" panose="020B0606020202030204" pitchFamily="34" charset="0"/>
              </a:rPr>
              <a:t>entendible</a:t>
            </a:r>
            <a:r>
              <a:rPr lang="en-US" sz="2000" i="1" dirty="0">
                <a:latin typeface="Arial Narrow" panose="020B0606020202030204" pitchFamily="34" charset="0"/>
              </a:rPr>
              <a:t> y </a:t>
            </a:r>
            <a:r>
              <a:rPr lang="en-US" sz="2000" i="1" dirty="0" err="1">
                <a:latin typeface="Arial Narrow" panose="020B0606020202030204" pitchFamily="34" charset="0"/>
              </a:rPr>
              <a:t>ejecutable</a:t>
            </a:r>
            <a:r>
              <a:rPr lang="en-US" sz="2000" i="1" dirty="0"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latin typeface="Arial Narrow" panose="020B0606020202030204" pitchFamily="34" charset="0"/>
              </a:rPr>
              <a:t>por</a:t>
            </a:r>
            <a:r>
              <a:rPr lang="en-US" sz="2000" i="1" dirty="0">
                <a:latin typeface="Arial Narrow" panose="020B0606020202030204" pitchFamily="34" charset="0"/>
              </a:rPr>
              <a:t> el CPU  </a:t>
            </a:r>
          </a:p>
        </p:txBody>
      </p:sp>
    </p:spTree>
    <p:extLst>
      <p:ext uri="{BB962C8B-B14F-4D97-AF65-F5344CB8AC3E}">
        <p14:creationId xmlns:p14="http://schemas.microsoft.com/office/powerpoint/2010/main" val="195862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/>
      <p:bldP spid="11" grpId="0" animBg="1"/>
      <p:bldP spid="13" grpId="0"/>
      <p:bldP spid="14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14180"/>
            <a:ext cx="2743200" cy="365125"/>
          </a:xfrm>
        </p:spPr>
        <p:txBody>
          <a:bodyPr/>
          <a:lstStyle/>
          <a:p>
            <a:fld id="{032DC7DE-2887-495F-B947-CA57731FBB7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6" y="93306"/>
            <a:ext cx="2327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El TIPO </a:t>
            </a:r>
            <a:r>
              <a:rPr lang="en-US" sz="2400" b="1" dirty="0" err="1" smtClean="0">
                <a:latin typeface="Arial Narrow" panose="020B0606020202030204" pitchFamily="34" charset="0"/>
              </a:rPr>
              <a:t>Booleano</a:t>
            </a:r>
            <a:r>
              <a:rPr lang="en-US" sz="2400" b="1" dirty="0" smtClean="0">
                <a:latin typeface="Arial Narrow" panose="020B0606020202030204" pitchFamily="34" charset="0"/>
              </a:rPr>
              <a:t> (bool)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80" y="128971"/>
            <a:ext cx="9375885" cy="64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14180"/>
            <a:ext cx="2743200" cy="365125"/>
          </a:xfrm>
        </p:spPr>
        <p:txBody>
          <a:bodyPr/>
          <a:lstStyle/>
          <a:p>
            <a:fld id="{032DC7DE-2887-495F-B947-CA57731FBB7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6" y="93306"/>
            <a:ext cx="232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 Narrow" panose="020B0606020202030204" pitchFamily="34" charset="0"/>
              </a:rPr>
              <a:t>Tabla</a:t>
            </a:r>
            <a:r>
              <a:rPr lang="en-US" sz="2400" b="1" dirty="0" smtClean="0">
                <a:latin typeface="Arial Narrow" panose="020B0606020202030204" pitchFamily="34" charset="0"/>
              </a:rPr>
              <a:t> de </a:t>
            </a:r>
            <a:r>
              <a:rPr lang="en-US" sz="2400" b="1" dirty="0" err="1" smtClean="0">
                <a:latin typeface="Arial Narrow" panose="020B0606020202030204" pitchFamily="34" charset="0"/>
              </a:rPr>
              <a:t>verdad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18" y="554971"/>
            <a:ext cx="7942082" cy="60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119745" y="810491"/>
            <a:ext cx="2712027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66355" y="820882"/>
            <a:ext cx="737754" cy="523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14180"/>
            <a:ext cx="2743200" cy="365125"/>
          </a:xfrm>
        </p:spPr>
        <p:txBody>
          <a:bodyPr/>
          <a:lstStyle/>
          <a:p>
            <a:fld id="{032DC7DE-2887-495F-B947-CA57731FBB7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6" y="93306"/>
            <a:ext cx="379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VARIABLES y ASIGNACION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6909" y="820882"/>
            <a:ext cx="7606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a = “</a:t>
            </a:r>
            <a:r>
              <a:rPr lang="en-US" sz="2800" dirty="0" err="1" smtClean="0">
                <a:latin typeface="Consolas" panose="020B0609020204030204" pitchFamily="49" charset="0"/>
              </a:rPr>
              <a:t>Hola</a:t>
            </a:r>
            <a:r>
              <a:rPr lang="en-US" sz="2800" dirty="0" smtClean="0">
                <a:latin typeface="Consolas" panose="020B0609020204030204" pitchFamily="49" charset="0"/>
              </a:rPr>
              <a:t> Python”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18209" y="1729949"/>
            <a:ext cx="2057400" cy="1262633"/>
          </a:xfrm>
          <a:prstGeom prst="wedgeRoundRectCallout">
            <a:avLst>
              <a:gd name="adj1" fmla="val 11386"/>
              <a:gd name="adj2" fmla="val -8040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Nombre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, parte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izquierda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la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asignación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992581" y="1729949"/>
            <a:ext cx="3990109" cy="1262633"/>
          </a:xfrm>
          <a:prstGeom prst="wedgeRoundRectCallout">
            <a:avLst>
              <a:gd name="adj1" fmla="val -28197"/>
              <a:gd name="adj2" fmla="val -8122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Expresión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computa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un valor, parte derecho de la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asignación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04109" y="4493353"/>
            <a:ext cx="9268691" cy="1138520"/>
            <a:chOff x="613064" y="2366238"/>
            <a:chExt cx="9227127" cy="1291362"/>
          </a:xfrm>
        </p:grpSpPr>
        <p:sp>
          <p:nvSpPr>
            <p:cNvPr id="13" name="TextBox 12"/>
            <p:cNvSpPr txBox="1"/>
            <p:nvPr/>
          </p:nvSpPr>
          <p:spPr>
            <a:xfrm>
              <a:off x="1579418" y="2553280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H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6391" y="2553279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o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13364" y="2553278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l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30337" y="2553278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a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47310" y="2548734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64283" y="2544192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P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81256" y="2544191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y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98229" y="2544190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t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15202" y="2544190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h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2175" y="2539646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o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49148" y="2544190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n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2445" y="2548734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11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3064" y="2366238"/>
              <a:ext cx="9227127" cy="1291362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40212" y="3875172"/>
            <a:ext cx="862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</a:rPr>
              <a:t>a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6026" y="3210572"/>
            <a:ext cx="5663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Arial Narrow" panose="020B0606020202030204" pitchFamily="34" charset="0"/>
              </a:rPr>
              <a:t>Cada</a:t>
            </a:r>
            <a:r>
              <a:rPr lang="en-US" sz="2400" i="1" dirty="0" smtClean="0">
                <a:latin typeface="Arial Narrow" panose="020B0606020202030204" pitchFamily="34" charset="0"/>
              </a:rPr>
              <a:t> variable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tiene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su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espacio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en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memoria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smtClean="0">
                <a:latin typeface="Arial Narrow" panose="020B0606020202030204" pitchFamily="34" charset="0"/>
              </a:rPr>
              <a:t>(que Python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controla</a:t>
            </a:r>
            <a:r>
              <a:rPr lang="en-US" sz="2400" i="1" dirty="0" smtClean="0">
                <a:latin typeface="Arial Narrow" panose="020B0606020202030204" pitchFamily="34" charset="0"/>
              </a:rPr>
              <a:t>) para </a:t>
            </a:r>
            <a:r>
              <a:rPr lang="en-US" sz="2400" i="1" dirty="0" err="1" smtClean="0">
                <a:latin typeface="Arial Narrow" panose="020B0606020202030204" pitchFamily="34" charset="0"/>
              </a:rPr>
              <a:t>guardar</a:t>
            </a:r>
            <a:r>
              <a:rPr lang="en-US" sz="2400" i="1" dirty="0" smtClean="0">
                <a:latin typeface="Arial Narrow" panose="020B0606020202030204" pitchFamily="34" charset="0"/>
              </a:rPr>
              <a:t> el </a:t>
            </a:r>
            <a:r>
              <a:rPr lang="en-US" sz="2400" i="1" dirty="0" smtClean="0">
                <a:latin typeface="Arial Narrow" panose="020B0606020202030204" pitchFamily="34" charset="0"/>
              </a:rPr>
              <a:t>valor (</a:t>
            </a:r>
            <a:r>
              <a:rPr lang="en-US" sz="2400" i="1" dirty="0" err="1" smtClean="0">
                <a:latin typeface="Arial Narrow" panose="020B0606020202030204" pitchFamily="34" charset="0"/>
              </a:rPr>
              <a:t>según</a:t>
            </a:r>
            <a:r>
              <a:rPr lang="en-US" sz="2400" i="1" dirty="0" smtClean="0">
                <a:latin typeface="Arial Narrow" panose="020B0606020202030204" pitchFamily="34" charset="0"/>
              </a:rPr>
              <a:t> el </a:t>
            </a:r>
            <a:r>
              <a:rPr lang="en-US" sz="2400" i="1" dirty="0" err="1" smtClean="0">
                <a:latin typeface="Arial Narrow" panose="020B0606020202030204" pitchFamily="34" charset="0"/>
              </a:rPr>
              <a:t>tipo</a:t>
            </a:r>
            <a:r>
              <a:rPr lang="en-US" sz="2400" i="1" dirty="0" smtClean="0">
                <a:latin typeface="Arial Narrow" panose="020B0606020202030204" pitchFamily="34" charset="0"/>
              </a:rPr>
              <a:t>) </a:t>
            </a:r>
            <a:r>
              <a:rPr lang="en-US" sz="2400" i="1" dirty="0" err="1" smtClean="0">
                <a:latin typeface="Arial Narrow" panose="020B0606020202030204" pitchFamily="34" charset="0"/>
              </a:rPr>
              <a:t>asignado</a:t>
            </a:r>
            <a:r>
              <a:rPr lang="en-US" sz="2400" i="1" dirty="0" smtClean="0">
                <a:latin typeface="Arial Narrow" panose="020B0606020202030204" pitchFamily="34" charset="0"/>
              </a:rPr>
              <a:t> a la variable</a:t>
            </a:r>
            <a:endParaRPr lang="en-US" sz="24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7" grpId="0" animBg="1"/>
      <p:bldP spid="11" grpId="0" animBg="1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14180"/>
            <a:ext cx="2743200" cy="365125"/>
          </a:xfrm>
        </p:spPr>
        <p:txBody>
          <a:bodyPr/>
          <a:lstStyle/>
          <a:p>
            <a:fld id="{032DC7DE-2887-495F-B947-CA57731FBB7F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5" y="93306"/>
            <a:ext cx="645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SINTAXIS PARA LOS NOMBRES DE VARIABLES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3" y="659589"/>
            <a:ext cx="10602900" cy="49411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191" y="5860473"/>
            <a:ext cx="139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cateto1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8055" y="5878592"/>
            <a:ext cx="139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cateto2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8942" y="5878592"/>
            <a:ext cx="229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valor_mayor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5" y="93306"/>
            <a:ext cx="522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NOCIÓN INTUITIVA DE PROGRAMA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936" y="914400"/>
            <a:ext cx="11326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Describa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secuencia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instrucciones</a:t>
            </a:r>
            <a:r>
              <a:rPr lang="en-US" sz="2400" dirty="0" smtClean="0"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</a:rPr>
              <a:t>dadas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tres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posibles</a:t>
            </a:r>
            <a:r>
              <a:rPr lang="en-US" sz="2400" dirty="0" smtClean="0">
                <a:latin typeface="Arial Narrow" panose="020B0606020202030204" pitchFamily="34" charset="0"/>
              </a:rPr>
              <a:t> longitudes de </a:t>
            </a:r>
            <a:r>
              <a:rPr lang="en-US" sz="2400" dirty="0" err="1" smtClean="0">
                <a:latin typeface="Arial Narrow" panose="020B0606020202030204" pitchFamily="34" charset="0"/>
              </a:rPr>
              <a:t>segmentos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diga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pueden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formar</a:t>
            </a:r>
            <a:r>
              <a:rPr lang="en-US" sz="2400" dirty="0" smtClean="0">
                <a:latin typeface="Arial Narrow" panose="020B0606020202030204" pitchFamily="34" charset="0"/>
              </a:rPr>
              <a:t> un </a:t>
            </a:r>
            <a:r>
              <a:rPr lang="en-US" sz="2400" dirty="0" err="1" smtClean="0">
                <a:latin typeface="Arial Narrow" panose="020B0606020202030204" pitchFamily="34" charset="0"/>
              </a:rPr>
              <a:t>triángulo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36" y="1873993"/>
            <a:ext cx="113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 Narrow" panose="020B0606020202030204" pitchFamily="34" charset="0"/>
              </a:rPr>
              <a:t>Lea un </a:t>
            </a:r>
            <a:r>
              <a:rPr lang="en-US" sz="2400" i="1" dirty="0" err="1" smtClean="0">
                <a:latin typeface="Arial Narrow" panose="020B0606020202030204" pitchFamily="34" charset="0"/>
              </a:rPr>
              <a:t>dato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número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entero</a:t>
            </a:r>
            <a:r>
              <a:rPr lang="en-US" sz="2400" i="1" dirty="0" smtClean="0">
                <a:latin typeface="Arial Narrow" panose="020B0606020202030204" pitchFamily="34" charset="0"/>
              </a:rPr>
              <a:t>, </a:t>
            </a:r>
            <a:r>
              <a:rPr lang="en-US" sz="2400" i="1" dirty="0" err="1" smtClean="0">
                <a:latin typeface="Arial Narrow" panose="020B0606020202030204" pitchFamily="34" charset="0"/>
              </a:rPr>
              <a:t>guardémoslo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en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una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memoria</a:t>
            </a:r>
            <a:r>
              <a:rPr lang="en-US" sz="2400" i="1" dirty="0" smtClean="0">
                <a:latin typeface="Arial Narrow" panose="020B0606020202030204" pitchFamily="34" charset="0"/>
              </a:rPr>
              <a:t> que le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llamenos</a:t>
            </a:r>
            <a:r>
              <a:rPr lang="en-US" sz="2400" i="1" dirty="0" smtClean="0">
                <a:latin typeface="Arial Narrow" panose="020B0606020202030204" pitchFamily="34" charset="0"/>
              </a:rPr>
              <a:t> A</a:t>
            </a:r>
            <a:endParaRPr lang="en-US" sz="2400" i="1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936" y="2464254"/>
            <a:ext cx="113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 Narrow" panose="020B0606020202030204" pitchFamily="34" charset="0"/>
              </a:rPr>
              <a:t>Lea </a:t>
            </a:r>
            <a:r>
              <a:rPr lang="en-US" sz="2400" i="1" dirty="0" err="1" smtClean="0">
                <a:latin typeface="Arial Narrow" panose="020B0606020202030204" pitchFamily="34" charset="0"/>
              </a:rPr>
              <a:t>otro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dato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número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entero</a:t>
            </a:r>
            <a:r>
              <a:rPr lang="en-US" sz="2400" i="1" dirty="0" smtClean="0">
                <a:latin typeface="Arial Narrow" panose="020B0606020202030204" pitchFamily="34" charset="0"/>
              </a:rPr>
              <a:t>, </a:t>
            </a:r>
            <a:r>
              <a:rPr lang="en-US" sz="2400" i="1" dirty="0" err="1" smtClean="0">
                <a:latin typeface="Arial Narrow" panose="020B0606020202030204" pitchFamily="34" charset="0"/>
              </a:rPr>
              <a:t>guardémoslo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en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una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memoria</a:t>
            </a:r>
            <a:r>
              <a:rPr lang="en-US" sz="2400" i="1" dirty="0" smtClean="0">
                <a:latin typeface="Arial Narrow" panose="020B0606020202030204" pitchFamily="34" charset="0"/>
              </a:rPr>
              <a:t> que le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llamenos</a:t>
            </a:r>
            <a:r>
              <a:rPr lang="en-US" sz="2400" i="1" dirty="0" smtClean="0">
                <a:latin typeface="Arial Narrow" panose="020B0606020202030204" pitchFamily="34" charset="0"/>
              </a:rPr>
              <a:t> B</a:t>
            </a:r>
            <a:endParaRPr lang="en-US" sz="2400" i="1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936" y="3035342"/>
            <a:ext cx="113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 Narrow" panose="020B0606020202030204" pitchFamily="34" charset="0"/>
              </a:rPr>
              <a:t>Lea </a:t>
            </a:r>
            <a:r>
              <a:rPr lang="en-US" sz="2400" i="1" dirty="0" err="1" smtClean="0">
                <a:latin typeface="Arial Narrow" panose="020B0606020202030204" pitchFamily="34" charset="0"/>
              </a:rPr>
              <a:t>otro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dato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número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entero</a:t>
            </a:r>
            <a:r>
              <a:rPr lang="en-US" sz="2400" i="1" dirty="0" smtClean="0">
                <a:latin typeface="Arial Narrow" panose="020B0606020202030204" pitchFamily="34" charset="0"/>
              </a:rPr>
              <a:t>, </a:t>
            </a:r>
            <a:r>
              <a:rPr lang="en-US" sz="2400" i="1" dirty="0" err="1" smtClean="0">
                <a:latin typeface="Arial Narrow" panose="020B0606020202030204" pitchFamily="34" charset="0"/>
              </a:rPr>
              <a:t>guardémoslo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en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una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memoria</a:t>
            </a:r>
            <a:r>
              <a:rPr lang="en-US" sz="2400" i="1" dirty="0" smtClean="0">
                <a:latin typeface="Arial Narrow" panose="020B0606020202030204" pitchFamily="34" charset="0"/>
              </a:rPr>
              <a:t> que le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llamenos</a:t>
            </a:r>
            <a:r>
              <a:rPr lang="en-US" sz="2400" i="1" dirty="0" smtClean="0">
                <a:latin typeface="Arial Narrow" panose="020B0606020202030204" pitchFamily="34" charset="0"/>
              </a:rPr>
              <a:t> C</a:t>
            </a:r>
            <a:endParaRPr lang="en-US" sz="2400" i="1" dirty="0"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936" y="3663093"/>
            <a:ext cx="11326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 Narrow" panose="020B0606020202030204" pitchFamily="34" charset="0"/>
              </a:rPr>
              <a:t>A, B y C </a:t>
            </a:r>
            <a:r>
              <a:rPr lang="en-US" sz="2400" i="1" dirty="0" err="1" smtClean="0">
                <a:latin typeface="Arial Narrow" panose="020B0606020202030204" pitchFamily="34" charset="0"/>
              </a:rPr>
              <a:t>pueden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formar</a:t>
            </a:r>
            <a:r>
              <a:rPr lang="en-US" sz="2400" i="1" dirty="0" smtClean="0">
                <a:latin typeface="Arial Narrow" panose="020B0606020202030204" pitchFamily="34" charset="0"/>
              </a:rPr>
              <a:t> un </a:t>
            </a:r>
            <a:r>
              <a:rPr lang="en-US" sz="2400" i="1" dirty="0" err="1" smtClean="0">
                <a:latin typeface="Arial Narrow" panose="020B0606020202030204" pitchFamily="34" charset="0"/>
              </a:rPr>
              <a:t>triángulo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si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estas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tres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expresiones</a:t>
            </a:r>
            <a:r>
              <a:rPr lang="en-US" sz="2400" i="1" dirty="0" smtClean="0">
                <a:latin typeface="Arial Narrow" panose="020B0606020202030204" pitchFamily="34" charset="0"/>
              </a:rPr>
              <a:t> son </a:t>
            </a:r>
            <a:r>
              <a:rPr lang="en-US" sz="2400" i="1" dirty="0" err="1" smtClean="0">
                <a:latin typeface="Arial Narrow" panose="020B0606020202030204" pitchFamily="34" charset="0"/>
              </a:rPr>
              <a:t>verdaderas</a:t>
            </a:r>
            <a:r>
              <a:rPr lang="en-US" sz="2400" i="1" dirty="0" smtClean="0">
                <a:latin typeface="Arial Narrow" panose="020B0606020202030204" pitchFamily="34" charset="0"/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 smtClean="0">
                <a:latin typeface="Arial Narrow" panose="020B0606020202030204" pitchFamily="34" charset="0"/>
              </a:rPr>
              <a:t>A </a:t>
            </a:r>
            <a:r>
              <a:rPr lang="en-US" sz="2400" dirty="0" smtClean="0">
                <a:latin typeface="Arial Narrow" panose="020B0606020202030204" pitchFamily="34" charset="0"/>
              </a:rPr>
              <a:t>+ </a:t>
            </a:r>
            <a:r>
              <a:rPr lang="en-US" sz="2400" i="1" dirty="0" smtClean="0">
                <a:latin typeface="Arial Narrow" panose="020B0606020202030204" pitchFamily="34" charset="0"/>
              </a:rPr>
              <a:t>B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es</a:t>
            </a:r>
            <a:r>
              <a:rPr lang="en-US" sz="2400" i="1" dirty="0" smtClean="0">
                <a:latin typeface="Arial Narrow" panose="020B0606020202030204" pitchFamily="34" charset="0"/>
              </a:rPr>
              <a:t> mayor que C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 smtClean="0">
                <a:latin typeface="Arial Narrow" panose="020B0606020202030204" pitchFamily="34" charset="0"/>
              </a:rPr>
              <a:t>B + C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es</a:t>
            </a:r>
            <a:r>
              <a:rPr lang="en-US" sz="2400" i="1" dirty="0" smtClean="0">
                <a:latin typeface="Arial Narrow" panose="020B0606020202030204" pitchFamily="34" charset="0"/>
              </a:rPr>
              <a:t> mayor que 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i="1" dirty="0" smtClean="0">
                <a:latin typeface="Arial Narrow" panose="020B0606020202030204" pitchFamily="34" charset="0"/>
              </a:rPr>
              <a:t>A + C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es</a:t>
            </a:r>
            <a:r>
              <a:rPr lang="en-US" sz="2400" i="1" dirty="0" smtClean="0">
                <a:latin typeface="Arial Narrow" panose="020B0606020202030204" pitchFamily="34" charset="0"/>
              </a:rPr>
              <a:t> mayor que B</a:t>
            </a:r>
            <a:endParaRPr lang="en-US" sz="24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6" y="93306"/>
            <a:ext cx="399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¿QUÉ ES PYTHON?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545" y="841663"/>
            <a:ext cx="1150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Es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dirty="0" err="1">
                <a:latin typeface="Arial Narrow" panose="020B0606020202030204" pitchFamily="34" charset="0"/>
              </a:rPr>
              <a:t>L</a:t>
            </a:r>
            <a:r>
              <a:rPr lang="en-US" sz="2400" dirty="0" err="1" smtClean="0">
                <a:latin typeface="Arial Narrow" panose="020B0606020202030204" pitchFamily="34" charset="0"/>
              </a:rPr>
              <a:t>enguaje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>
                <a:latin typeface="Arial Narrow" panose="020B0606020202030204" pitchFamily="34" charset="0"/>
              </a:rPr>
              <a:t>P</a:t>
            </a:r>
            <a:r>
              <a:rPr lang="en-US" sz="2400" dirty="0" err="1" smtClean="0">
                <a:latin typeface="Arial Narrow" panose="020B0606020202030204" pitchFamily="34" charset="0"/>
              </a:rPr>
              <a:t>rogramación</a:t>
            </a:r>
            <a:r>
              <a:rPr lang="en-US" sz="2400" dirty="0" smtClean="0"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</a:rPr>
              <a:t>usaremos</a:t>
            </a:r>
            <a:r>
              <a:rPr lang="en-US" sz="2400" dirty="0" smtClean="0">
                <a:latin typeface="Arial Narrow" panose="020B0606020202030204" pitchFamily="34" charset="0"/>
              </a:rPr>
              <a:t> para </a:t>
            </a:r>
            <a:r>
              <a:rPr lang="en-US" sz="2400" dirty="0" err="1" smtClean="0">
                <a:latin typeface="Arial Narrow" panose="020B0606020202030204" pitchFamily="34" charset="0"/>
              </a:rPr>
              <a:t>escribir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nuestros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programas</a:t>
            </a:r>
            <a:r>
              <a:rPr lang="en-US" sz="2400" dirty="0" smtClean="0">
                <a:latin typeface="Arial Narrow" panose="020B0606020202030204" pitchFamily="34" charset="0"/>
              </a:rPr>
              <a:t>. 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0491" y="2088969"/>
            <a:ext cx="1037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Arial Narrow" panose="020B0606020202030204" pitchFamily="34" charset="0"/>
              </a:rPr>
              <a:t>Es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uno</a:t>
            </a:r>
            <a:r>
              <a:rPr lang="en-US" sz="2400" i="1" dirty="0" smtClean="0">
                <a:latin typeface="Arial Narrow" panose="020B0606020202030204" pitchFamily="34" charset="0"/>
              </a:rPr>
              <a:t> de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los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lenguajes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más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populares</a:t>
            </a:r>
            <a:r>
              <a:rPr lang="en-US" sz="2400" i="1" dirty="0" smtClean="0">
                <a:latin typeface="Arial Narrow" panose="020B0606020202030204" pitchFamily="34" charset="0"/>
              </a:rPr>
              <a:t> y el </a:t>
            </a:r>
            <a:r>
              <a:rPr lang="en-US" sz="2400" i="1" dirty="0" err="1" smtClean="0">
                <a:latin typeface="Arial Narrow" panose="020B0606020202030204" pitchFamily="34" charset="0"/>
              </a:rPr>
              <a:t>más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utilizado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por</a:t>
            </a:r>
            <a:r>
              <a:rPr lang="en-US" sz="2400" i="1" dirty="0" smtClean="0">
                <a:latin typeface="Arial Narrow" panose="020B0606020202030204" pitchFamily="34" charset="0"/>
              </a:rPr>
              <a:t> la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comunidad</a:t>
            </a:r>
            <a:r>
              <a:rPr lang="en-US" sz="2400" i="1" dirty="0" smtClean="0">
                <a:latin typeface="Arial Narrow" panose="020B0606020202030204" pitchFamily="34" charset="0"/>
              </a:rPr>
              <a:t> para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escribir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aplicaciones</a:t>
            </a:r>
            <a:r>
              <a:rPr lang="en-US" sz="2400" i="1" dirty="0" smtClean="0">
                <a:latin typeface="Arial Narrow" panose="020B0606020202030204" pitchFamily="34" charset="0"/>
              </a:rPr>
              <a:t> de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Ciencia</a:t>
            </a:r>
            <a:r>
              <a:rPr lang="en-US" sz="2400" i="1" dirty="0" smtClean="0">
                <a:latin typeface="Arial Narrow" panose="020B0606020202030204" pitchFamily="34" charset="0"/>
              </a:rPr>
              <a:t> de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Datos</a:t>
            </a:r>
            <a:r>
              <a:rPr lang="en-US" sz="2400" i="1" dirty="0" smtClean="0">
                <a:latin typeface="Arial Narrow" panose="020B0606020202030204" pitchFamily="34" charset="0"/>
              </a:rPr>
              <a:t> y de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Inteligencia</a:t>
            </a:r>
            <a:r>
              <a:rPr lang="en-US" sz="2400" i="1" dirty="0" smtClean="0">
                <a:latin typeface="Arial Narrow" panose="020B0606020202030204" pitchFamily="34" charset="0"/>
              </a:rPr>
              <a:t> Artificial</a:t>
            </a:r>
            <a:endParaRPr lang="en-US" sz="2400" i="1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31" y="1456534"/>
            <a:ext cx="1150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</a:rPr>
              <a:t>¿</a:t>
            </a:r>
            <a:r>
              <a:rPr lang="en-US" sz="2400" b="1" dirty="0" err="1">
                <a:latin typeface="Arial Narrow" panose="020B0606020202030204" pitchFamily="34" charset="0"/>
              </a:rPr>
              <a:t>Por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qué</a:t>
            </a:r>
            <a:r>
              <a:rPr lang="en-US" sz="2400" b="1" dirty="0">
                <a:latin typeface="Arial Narrow" panose="020B0606020202030204" pitchFamily="34" charset="0"/>
              </a:rPr>
              <a:t> Python</a:t>
            </a:r>
            <a:r>
              <a:rPr lang="en-US" sz="2400" b="1" dirty="0" smtClean="0">
                <a:latin typeface="Arial Narrow" panose="020B0606020202030204" pitchFamily="34" charset="0"/>
              </a:rPr>
              <a:t>?</a:t>
            </a:r>
            <a:r>
              <a:rPr lang="en-US" sz="2400" dirty="0" smtClean="0">
                <a:latin typeface="Arial Narrow" panose="020B0606020202030204" pitchFamily="34" charset="0"/>
              </a:rPr>
              <a:t>. 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489" y="3036226"/>
            <a:ext cx="10099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 Narrow" panose="020B0606020202030204" pitchFamily="34" charset="0"/>
              </a:rPr>
              <a:t>Hay </a:t>
            </a:r>
            <a:r>
              <a:rPr lang="en-US" sz="2400" i="1" dirty="0" err="1" smtClean="0">
                <a:latin typeface="Arial Narrow" panose="020B0606020202030204" pitchFamily="34" charset="0"/>
              </a:rPr>
              <a:t>una</a:t>
            </a:r>
            <a:r>
              <a:rPr lang="en-US" sz="2400" i="1" dirty="0" smtClean="0">
                <a:latin typeface="Arial Narrow" panose="020B0606020202030204" pitchFamily="34" charset="0"/>
              </a:rPr>
              <a:t> gran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comunidad</a:t>
            </a:r>
            <a:r>
              <a:rPr lang="en-US" sz="2400" i="1" dirty="0" smtClean="0">
                <a:latin typeface="Arial Narrow" panose="020B0606020202030204" pitchFamily="34" charset="0"/>
              </a:rPr>
              <a:t> que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desarrolla</a:t>
            </a:r>
            <a:r>
              <a:rPr lang="en-US" sz="2400" i="1" dirty="0" smtClean="0">
                <a:latin typeface="Arial Narrow" panose="020B0606020202030204" pitchFamily="34" charset="0"/>
              </a:rPr>
              <a:t>, </a:t>
            </a:r>
            <a:r>
              <a:rPr lang="en-US" sz="2400" i="1" dirty="0" err="1" smtClean="0">
                <a:latin typeface="Arial Narrow" panose="020B0606020202030204" pitchFamily="34" charset="0"/>
              </a:rPr>
              <a:t>mantiene</a:t>
            </a:r>
            <a:r>
              <a:rPr lang="en-US" sz="2400" i="1" dirty="0" smtClean="0">
                <a:latin typeface="Arial Narrow" panose="020B0606020202030204" pitchFamily="34" charset="0"/>
              </a:rPr>
              <a:t> y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comparte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cantidad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smtClean="0">
                <a:latin typeface="Arial Narrow" panose="020B0606020202030204" pitchFamily="34" charset="0"/>
              </a:rPr>
              <a:t>de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código</a:t>
            </a:r>
            <a:r>
              <a:rPr lang="en-US" sz="2400" i="1" dirty="0" smtClean="0">
                <a:latin typeface="Arial Narrow" panose="020B0606020202030204" pitchFamily="34" charset="0"/>
              </a:rPr>
              <a:t> y </a:t>
            </a:r>
            <a:r>
              <a:rPr lang="en-US" sz="2400" i="1" dirty="0" err="1" smtClean="0">
                <a:latin typeface="Arial Narrow" panose="020B0606020202030204" pitchFamily="34" charset="0"/>
              </a:rPr>
              <a:t>bibliotecas</a:t>
            </a:r>
            <a:r>
              <a:rPr lang="en-US" sz="2400" i="1" dirty="0" smtClean="0">
                <a:latin typeface="Arial Narrow" panose="020B0606020202030204" pitchFamily="34" charset="0"/>
              </a:rPr>
              <a:t> de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código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smtClean="0">
                <a:latin typeface="Arial Narrow" panose="020B0606020202030204" pitchFamily="34" charset="0"/>
              </a:rPr>
              <a:t>que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incrementan</a:t>
            </a:r>
            <a:r>
              <a:rPr lang="en-US" sz="2400" i="1" dirty="0" smtClean="0">
                <a:latin typeface="Arial Narrow" panose="020B0606020202030204" pitchFamily="34" charset="0"/>
              </a:rPr>
              <a:t> las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capacidades</a:t>
            </a:r>
            <a:r>
              <a:rPr lang="en-US" sz="2400" i="1" dirty="0" smtClean="0">
                <a:latin typeface="Arial Narrow" panose="020B0606020202030204" pitchFamily="34" charset="0"/>
              </a:rPr>
              <a:t> de Python. No </a:t>
            </a:r>
            <a:r>
              <a:rPr lang="en-US" sz="2400" i="1" dirty="0" err="1" smtClean="0">
                <a:latin typeface="Arial Narrow" panose="020B0606020202030204" pitchFamily="34" charset="0"/>
              </a:rPr>
              <a:t>reiventar</a:t>
            </a:r>
            <a:r>
              <a:rPr lang="en-US" sz="2400" i="1" dirty="0" smtClean="0">
                <a:latin typeface="Arial Narrow" panose="020B0606020202030204" pitchFamily="34" charset="0"/>
              </a:rPr>
              <a:t> el </a:t>
            </a:r>
            <a:r>
              <a:rPr lang="en-US" sz="2400" i="1" dirty="0" err="1" smtClean="0">
                <a:latin typeface="Arial Narrow" panose="020B0606020202030204" pitchFamily="34" charset="0"/>
              </a:rPr>
              <a:t>agua</a:t>
            </a:r>
            <a:r>
              <a:rPr lang="en-US" sz="2400" i="1" dirty="0" smtClean="0">
                <a:latin typeface="Arial Narrow" panose="020B0606020202030204" pitchFamily="34" charset="0"/>
              </a:rPr>
              <a:t> tibia.</a:t>
            </a:r>
            <a:endParaRPr lang="en-US" sz="2400" i="1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0490" y="4317015"/>
            <a:ext cx="1009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 Narrow" panose="020B0606020202030204" pitchFamily="34" charset="0"/>
              </a:rPr>
              <a:t>Python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sencillo</a:t>
            </a:r>
            <a:r>
              <a:rPr lang="en-US" sz="2400" i="1" dirty="0" smtClean="0">
                <a:latin typeface="Arial Narrow" panose="020B0606020202030204" pitchFamily="34" charset="0"/>
              </a:rPr>
              <a:t> para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empezar</a:t>
            </a:r>
            <a:r>
              <a:rPr lang="en-US" sz="2400" i="1" dirty="0" smtClean="0">
                <a:latin typeface="Arial Narrow" panose="020B0606020202030204" pitchFamily="34" charset="0"/>
              </a:rPr>
              <a:t> y </a:t>
            </a:r>
            <a:r>
              <a:rPr lang="en-US" sz="2400" i="1" dirty="0" smtClean="0">
                <a:latin typeface="Arial Narrow" panose="020B0606020202030204" pitchFamily="34" charset="0"/>
              </a:rPr>
              <a:t>que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puedan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luego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ir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ampliando</a:t>
            </a:r>
            <a:r>
              <a:rPr lang="en-US" sz="2400" i="1" dirty="0" smtClean="0">
                <a:latin typeface="Arial Narrow" panose="020B0606020202030204" pitchFamily="34" charset="0"/>
              </a:rPr>
              <a:t> y </a:t>
            </a:r>
            <a:r>
              <a:rPr lang="en-US" sz="2400" i="1" dirty="0" err="1" smtClean="0">
                <a:latin typeface="Arial Narrow" panose="020B0606020202030204" pitchFamily="34" charset="0"/>
              </a:rPr>
              <a:t>aprendiendo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smtClean="0">
                <a:latin typeface="Arial Narrow" panose="020B0606020202030204" pitchFamily="34" charset="0"/>
              </a:rPr>
              <a:t>y </a:t>
            </a:r>
            <a:r>
              <a:rPr lang="en-US" sz="2400" i="1" dirty="0" err="1" smtClean="0">
                <a:latin typeface="Arial Narrow" panose="020B0606020202030204" pitchFamily="34" charset="0"/>
              </a:rPr>
              <a:t>desarrollando</a:t>
            </a:r>
            <a:r>
              <a:rPr lang="en-US" sz="2400" i="1" dirty="0" smtClean="0">
                <a:latin typeface="Arial Narrow" panose="020B0606020202030204" pitchFamily="34" charset="0"/>
              </a:rPr>
              <a:t> las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capacidades</a:t>
            </a:r>
            <a:r>
              <a:rPr lang="en-US" sz="2400" i="1" dirty="0" smtClean="0">
                <a:latin typeface="Arial Narrow" panose="020B0606020202030204" pitchFamily="34" charset="0"/>
              </a:rPr>
              <a:t> de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programación</a:t>
            </a:r>
            <a:r>
              <a:rPr lang="en-US" sz="2400" i="1" dirty="0" smtClean="0">
                <a:latin typeface="Arial Narrow" panose="020B0606020202030204" pitchFamily="34" charset="0"/>
              </a:rPr>
              <a:t> de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modo</a:t>
            </a:r>
            <a:r>
              <a:rPr lang="en-US" sz="2400" i="1" dirty="0" smtClean="0">
                <a:latin typeface="Arial Narrow" panose="020B0606020202030204" pitchFamily="34" charset="0"/>
              </a:rPr>
              <a:t> incremental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0489" y="5633604"/>
            <a:ext cx="1009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 Narrow" panose="020B0606020202030204" pitchFamily="34" charset="0"/>
              </a:rPr>
              <a:t>Python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es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divertido</a:t>
            </a:r>
            <a:endParaRPr lang="en-US" sz="2400" i="1" dirty="0" smtClean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294" y="5354582"/>
            <a:ext cx="1088390" cy="10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6" y="93306"/>
            <a:ext cx="600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TIPOS DE DATOS BÁSICOS EN PYTHON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545" y="841663"/>
            <a:ext cx="1150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Tipos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solidFill>
                  <a:srgbClr val="0066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b="1" dirty="0" err="1">
                <a:solidFill>
                  <a:srgbClr val="0066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latin typeface="Arial Narrow" panose="020B0606020202030204" pitchFamily="34" charset="0"/>
              </a:rPr>
              <a:t> y 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bool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9545" y="1834986"/>
            <a:ext cx="11255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Los </a:t>
            </a:r>
            <a:r>
              <a:rPr lang="en-US" sz="2400" b="1" dirty="0" err="1" smtClean="0">
                <a:latin typeface="Arial Narrow" panose="020B0606020202030204" pitchFamily="34" charset="0"/>
              </a:rPr>
              <a:t>ladrillos</a:t>
            </a:r>
            <a:r>
              <a:rPr lang="en-US" sz="2400" b="1" dirty="0" smtClean="0">
                <a:latin typeface="Arial Narrow" panose="020B0606020202030204" pitchFamily="34" charset="0"/>
              </a:rPr>
              <a:t> de </a:t>
            </a:r>
            <a:r>
              <a:rPr lang="en-US" sz="2400" b="1" dirty="0" err="1" smtClean="0">
                <a:latin typeface="Arial Narrow" panose="020B0606020202030204" pitchFamily="34" charset="0"/>
              </a:rPr>
              <a:t>partida</a:t>
            </a:r>
            <a:r>
              <a:rPr lang="en-US" sz="2400" b="1" dirty="0" smtClean="0">
                <a:latin typeface="Arial Narrow" panose="020B0606020202030204" pitchFamily="34" charset="0"/>
              </a:rPr>
              <a:t> con </a:t>
            </a:r>
            <a:r>
              <a:rPr lang="en-US" sz="2400" b="1" dirty="0" err="1" smtClean="0">
                <a:latin typeface="Arial Narrow" panose="020B0606020202030204" pitchFamily="34" charset="0"/>
              </a:rPr>
              <a:t>los</a:t>
            </a:r>
            <a:r>
              <a:rPr lang="en-US" sz="2400" b="1" dirty="0" smtClean="0">
                <a:latin typeface="Arial Narrow" panose="020B0606020202030204" pitchFamily="34" charset="0"/>
              </a:rPr>
              <a:t> que se </a:t>
            </a:r>
            <a:r>
              <a:rPr lang="en-US" sz="2400" b="1" dirty="0" err="1" smtClean="0">
                <a:latin typeface="Arial Narrow" panose="020B0606020202030204" pitchFamily="34" charset="0"/>
              </a:rPr>
              <a:t>arma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toda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aplicación</a:t>
            </a:r>
            <a:r>
              <a:rPr lang="en-US" sz="2400" b="1" dirty="0" smtClean="0">
                <a:latin typeface="Arial Narrow" panose="020B0606020202030204" pitchFamily="34" charset="0"/>
              </a:rPr>
              <a:t>. </a:t>
            </a:r>
          </a:p>
          <a:p>
            <a:r>
              <a:rPr lang="en-US" sz="2400" b="1" dirty="0" err="1" smtClean="0">
                <a:latin typeface="Arial Narrow" panose="020B0606020202030204" pitchFamily="34" charset="0"/>
              </a:rPr>
              <a:t>Tienen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una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interpretación</a:t>
            </a:r>
            <a:r>
              <a:rPr lang="en-US" sz="2400" b="1" dirty="0" smtClean="0">
                <a:latin typeface="Arial Narrow" panose="020B0606020202030204" pitchFamily="34" charset="0"/>
              </a:rPr>
              <a:t> , </a:t>
            </a:r>
            <a:r>
              <a:rPr lang="en-US" sz="2400" b="1" dirty="0" err="1" smtClean="0">
                <a:latin typeface="Arial Narrow" panose="020B0606020202030204" pitchFamily="34" charset="0"/>
              </a:rPr>
              <a:t>representación</a:t>
            </a:r>
            <a:r>
              <a:rPr lang="en-US" sz="2400" b="1" dirty="0" smtClean="0">
                <a:latin typeface="Arial Narrow" panose="020B0606020202030204" pitchFamily="34" charset="0"/>
              </a:rPr>
              <a:t> y </a:t>
            </a:r>
            <a:r>
              <a:rPr lang="en-US" sz="2400" b="1" dirty="0" err="1" smtClean="0">
                <a:latin typeface="Arial Narrow" panose="020B0606020202030204" pitchFamily="34" charset="0"/>
              </a:rPr>
              <a:t>uso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predefinidas</a:t>
            </a:r>
            <a:r>
              <a:rPr lang="en-US" sz="2400" b="1" dirty="0" smtClean="0">
                <a:latin typeface="Arial Narrow" panose="020B0606020202030204" pitchFamily="34" charset="0"/>
              </a:rPr>
              <a:t> e </a:t>
            </a:r>
            <a:r>
              <a:rPr lang="en-US" sz="2400" b="1" dirty="0" err="1" smtClean="0">
                <a:latin typeface="Arial Narrow" panose="020B0606020202030204" pitchFamily="34" charset="0"/>
              </a:rPr>
              <a:t>integradas</a:t>
            </a:r>
            <a:r>
              <a:rPr lang="en-US" sz="2400" b="1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latin typeface="Arial Narrow" panose="020B0606020202030204" pitchFamily="34" charset="0"/>
              </a:rPr>
              <a:t>en</a:t>
            </a:r>
            <a:r>
              <a:rPr lang="en-US" sz="2400" b="1" dirty="0" smtClean="0">
                <a:latin typeface="Arial Narrow" panose="020B0606020202030204" pitchFamily="34" charset="0"/>
              </a:rPr>
              <a:t> el </a:t>
            </a:r>
            <a:r>
              <a:rPr lang="en-US" sz="2400" b="1" dirty="0" err="1" smtClean="0">
                <a:latin typeface="Arial Narrow" panose="020B0606020202030204" pitchFamily="34" charset="0"/>
              </a:rPr>
              <a:t>lenguaje</a:t>
            </a:r>
            <a:r>
              <a:rPr lang="en-US" sz="2400" b="1" dirty="0" smtClean="0">
                <a:latin typeface="Arial Narrow" panose="020B0606020202030204" pitchFamily="34" charset="0"/>
              </a:rPr>
              <a:t> (built-in)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1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6" y="93306"/>
            <a:ext cx="600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El TIPO CADENA (string)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8457" y="968162"/>
            <a:ext cx="1125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 Narrow" panose="020B0606020202030204" pitchFamily="34" charset="0"/>
              </a:rPr>
              <a:t>Secuencias</a:t>
            </a:r>
            <a:r>
              <a:rPr lang="en-US" sz="2800" dirty="0" smtClean="0">
                <a:latin typeface="Arial Narrow" panose="020B0606020202030204" pitchFamily="34" charset="0"/>
              </a:rPr>
              <a:t> de </a:t>
            </a:r>
            <a:r>
              <a:rPr lang="en-US" sz="2800" dirty="0" err="1" smtClean="0">
                <a:latin typeface="Arial Narrow" panose="020B0606020202030204" pitchFamily="34" charset="0"/>
              </a:rPr>
              <a:t>caracteres</a:t>
            </a:r>
            <a:r>
              <a:rPr lang="en-US" sz="2800" dirty="0" smtClean="0">
                <a:latin typeface="Arial Narrow" panose="020B0606020202030204" pitchFamily="34" charset="0"/>
              </a:rPr>
              <a:t> entre </a:t>
            </a:r>
            <a:r>
              <a:rPr lang="en-US" sz="2800" dirty="0" err="1" smtClean="0">
                <a:latin typeface="Arial Narrow" panose="020B0606020202030204" pitchFamily="34" charset="0"/>
              </a:rPr>
              <a:t>comillas</a:t>
            </a:r>
            <a:r>
              <a:rPr lang="en-US" sz="2800" dirty="0" smtClean="0">
                <a:latin typeface="Arial Narrow" panose="020B0606020202030204" pitchFamily="34" charset="0"/>
              </a:rPr>
              <a:t> simples ‘  o </a:t>
            </a:r>
            <a:r>
              <a:rPr lang="en-US" sz="2800" dirty="0" err="1" smtClean="0">
                <a:latin typeface="Arial Narrow" panose="020B0606020202030204" pitchFamily="34" charset="0"/>
              </a:rPr>
              <a:t>dobles</a:t>
            </a:r>
            <a:r>
              <a:rPr lang="en-US" sz="2800" dirty="0" smtClean="0">
                <a:latin typeface="Arial Narrow" panose="020B0606020202030204" pitchFamily="34" charset="0"/>
              </a:rPr>
              <a:t> “ 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457" y="1594615"/>
            <a:ext cx="1125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‘</a:t>
            </a:r>
            <a:r>
              <a:rPr lang="en-US" sz="2800" dirty="0" err="1" smtClean="0">
                <a:latin typeface="Consolas" panose="020B0609020204030204" pitchFamily="49" charset="0"/>
              </a:rPr>
              <a:t>Hola</a:t>
            </a:r>
            <a:r>
              <a:rPr lang="en-US" sz="2800" dirty="0" smtClean="0">
                <a:latin typeface="Consolas" panose="020B0609020204030204" pitchFamily="49" charset="0"/>
              </a:rPr>
              <a:t> Python‘ </a:t>
            </a:r>
            <a:endParaRPr lang="en-US" sz="2800" dirty="0"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8456" y="2366238"/>
            <a:ext cx="10327699" cy="3504303"/>
            <a:chOff x="468456" y="2366238"/>
            <a:chExt cx="10327699" cy="3504303"/>
          </a:xfrm>
        </p:grpSpPr>
        <p:sp>
          <p:nvSpPr>
            <p:cNvPr id="9" name="TextBox 8"/>
            <p:cNvSpPr txBox="1"/>
            <p:nvPr/>
          </p:nvSpPr>
          <p:spPr>
            <a:xfrm>
              <a:off x="1579418" y="2553280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H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96391" y="2553279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o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13364" y="2553278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l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0337" y="2553278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a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47310" y="2548734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64283" y="2544192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P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81256" y="2544191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y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98229" y="2544190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t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15202" y="2544190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h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2175" y="2539646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o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49148" y="2544190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n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445" y="2548734"/>
              <a:ext cx="71697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nsolas" panose="020B0609020204030204" pitchFamily="49" charset="0"/>
                </a:rPr>
                <a:t>11</a:t>
              </a:r>
              <a:endParaRPr lang="en-US" sz="32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3064" y="2366238"/>
              <a:ext cx="9227127" cy="1291362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62645" y="3860582"/>
              <a:ext cx="8333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Arial Narrow" panose="020B0606020202030204" pitchFamily="34" charset="0"/>
                </a:rPr>
                <a:t>Imagen</a:t>
              </a:r>
              <a:r>
                <a:rPr lang="en-US" sz="2800" dirty="0" smtClean="0">
                  <a:latin typeface="Arial Narrow" panose="020B0606020202030204" pitchFamily="34" charset="0"/>
                </a:rPr>
                <a:t> de la </a:t>
              </a:r>
              <a:r>
                <a:rPr lang="en-US" sz="2800" dirty="0" err="1" smtClean="0">
                  <a:latin typeface="Arial Narrow" panose="020B0606020202030204" pitchFamily="34" charset="0"/>
                </a:rPr>
                <a:t>representación</a:t>
              </a:r>
              <a:r>
                <a:rPr lang="en-US" sz="2800" dirty="0" smtClean="0">
                  <a:latin typeface="Arial Narrow" panose="020B0606020202030204" pitchFamily="34" charset="0"/>
                </a:rPr>
                <a:t> </a:t>
              </a:r>
              <a:r>
                <a:rPr lang="en-US" sz="2800" dirty="0" err="1" smtClean="0">
                  <a:latin typeface="Arial Narrow" panose="020B0606020202030204" pitchFamily="34" charset="0"/>
                </a:rPr>
                <a:t>interna</a:t>
              </a:r>
              <a:r>
                <a:rPr lang="en-US" sz="2800" dirty="0" smtClean="0">
                  <a:latin typeface="Arial Narrow" panose="020B0606020202030204" pitchFamily="34" charset="0"/>
                </a:rPr>
                <a:t> </a:t>
              </a:r>
              <a:r>
                <a:rPr lang="en-US" sz="2800" dirty="0" err="1" smtClean="0">
                  <a:latin typeface="Arial Narrow" panose="020B0606020202030204" pitchFamily="34" charset="0"/>
                </a:rPr>
                <a:t>en</a:t>
              </a:r>
              <a:r>
                <a:rPr lang="en-US" sz="2800" dirty="0" smtClean="0">
                  <a:latin typeface="Arial Narrow" panose="020B0606020202030204" pitchFamily="34" charset="0"/>
                </a:rPr>
                <a:t> </a:t>
              </a:r>
              <a:r>
                <a:rPr lang="en-US" sz="2800" dirty="0" err="1" smtClean="0">
                  <a:latin typeface="Arial Narrow" panose="020B0606020202030204" pitchFamily="34" charset="0"/>
                </a:rPr>
                <a:t>memoria</a:t>
              </a:r>
              <a:r>
                <a:rPr lang="en-US" sz="2800" dirty="0" smtClean="0">
                  <a:latin typeface="Arial Narrow" panose="020B0606020202030204" pitchFamily="34" charset="0"/>
                </a:rPr>
                <a:t> de la </a:t>
              </a:r>
              <a:r>
                <a:rPr lang="en-US" sz="2800" dirty="0" err="1" smtClean="0">
                  <a:latin typeface="Arial Narrow" panose="020B0606020202030204" pitchFamily="34" charset="0"/>
                </a:rPr>
                <a:t>cadena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468456" y="4748645"/>
              <a:ext cx="2150053" cy="1121896"/>
            </a:xfrm>
            <a:prstGeom prst="wedgeRoundRectCallout">
              <a:avLst>
                <a:gd name="adj1" fmla="val -17284"/>
                <a:gd name="adj2" fmla="val -20290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Arial Narrow" panose="020B0606020202030204" pitchFamily="34" charset="0"/>
                </a:rPr>
                <a:t>Cantidad</a:t>
              </a:r>
              <a:r>
                <a:rPr lang="en-US" sz="2400" dirty="0" smtClean="0">
                  <a:latin typeface="Arial Narrow" panose="020B0606020202030204" pitchFamily="34" charset="0"/>
                </a:rPr>
                <a:t> de </a:t>
              </a:r>
              <a:r>
                <a:rPr lang="en-US" sz="2400" dirty="0" err="1" smtClean="0">
                  <a:latin typeface="Arial Narrow" panose="020B0606020202030204" pitchFamily="34" charset="0"/>
                </a:rPr>
                <a:t>caracteres</a:t>
              </a:r>
              <a:r>
                <a:rPr lang="en-US" sz="2400" dirty="0" smtClean="0">
                  <a:latin typeface="Arial Narrow" panose="020B0606020202030204" pitchFamily="34" charset="0"/>
                </a:rPr>
                <a:t> de  la </a:t>
              </a:r>
              <a:r>
                <a:rPr lang="en-US" sz="2400" dirty="0" err="1" smtClean="0">
                  <a:latin typeface="Arial Narrow" panose="020B0606020202030204" pitchFamily="34" charset="0"/>
                </a:rPr>
                <a:t>cadena</a:t>
              </a:r>
              <a:r>
                <a:rPr lang="en-US" sz="2400" dirty="0" smtClean="0">
                  <a:latin typeface="Arial Narrow" panose="020B0606020202030204" pitchFamily="34" charset="0"/>
                </a:rPr>
                <a:t> Python</a:t>
              </a:r>
              <a:endParaRPr lang="en-US" sz="24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63545" y="6171684"/>
            <a:ext cx="1392382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DEMO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8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6" y="16117"/>
            <a:ext cx="600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OPERACIONES CON CADENAS (1)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3" y="554972"/>
            <a:ext cx="8984305" cy="58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6" y="16317"/>
            <a:ext cx="600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OPERACIONES CON CADENAS (2) 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5" y="477982"/>
            <a:ext cx="9475185" cy="61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14180"/>
            <a:ext cx="2743200" cy="365125"/>
          </a:xfrm>
        </p:spPr>
        <p:txBody>
          <a:bodyPr/>
          <a:lstStyle/>
          <a:p>
            <a:fld id="{032DC7DE-2887-495F-B947-CA57731FBB7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6" y="93306"/>
            <a:ext cx="600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El TIPO ENTERO (</a:t>
            </a:r>
            <a:r>
              <a:rPr lang="en-US" sz="2400" b="1" dirty="0" err="1" smtClean="0">
                <a:latin typeface="Arial Narrow" panose="020B0606020202030204" pitchFamily="34" charset="0"/>
              </a:rPr>
              <a:t>int</a:t>
            </a:r>
            <a:r>
              <a:rPr lang="en-US" sz="2400" b="1" dirty="0" smtClean="0">
                <a:latin typeface="Arial Narrow" panose="020B0606020202030204" pitchFamily="34" charset="0"/>
              </a:rPr>
              <a:t>)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197428"/>
            <a:ext cx="7979095" cy="63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14180"/>
            <a:ext cx="2743200" cy="365125"/>
          </a:xfrm>
        </p:spPr>
        <p:txBody>
          <a:bodyPr/>
          <a:lstStyle/>
          <a:p>
            <a:fld id="{032DC7DE-2887-495F-B947-CA57731FBB7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7" y="93306"/>
            <a:ext cx="2213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El TIPO FLOAT (float)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2" y="93305"/>
            <a:ext cx="7772400" cy="677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1069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mkm</dc:creator>
  <cp:lastModifiedBy>mkm</cp:lastModifiedBy>
  <cp:revision>165</cp:revision>
  <dcterms:created xsi:type="dcterms:W3CDTF">2022-08-27T19:56:00Z</dcterms:created>
  <dcterms:modified xsi:type="dcterms:W3CDTF">2025-09-08T14:37:46Z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EF478B7D6805457583350E9F5CD1DC77_13</vt:lpwstr>
  </property>
  <property fmtid="{D5CDD505-2E9C-101B-9397-08002B2CF9AE}" pid="3" name="KSOProductBuildVer">
    <vt:lpwstr>1033-12.2.0.20326</vt:lpwstr>
  </property>
</Properties>
</file>