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70" r:id="rId2"/>
    <p:sldId id="259" r:id="rId3"/>
    <p:sldId id="271" r:id="rId4"/>
    <p:sldId id="272" r:id="rId5"/>
    <p:sldId id="258" r:id="rId6"/>
    <p:sldId id="273" r:id="rId7"/>
    <p:sldId id="26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00B050"/>
    <a:srgbClr val="00B0F0"/>
    <a:srgbClr val="0066FF"/>
    <a:srgbClr val="FF0000"/>
    <a:srgbClr val="5B9BD5"/>
    <a:srgbClr val="70AD47"/>
    <a:srgbClr val="FFFFFF"/>
    <a:srgbClr val="CC99FF"/>
    <a:srgbClr val="4F0F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19" autoAdjust="0"/>
    <p:restoredTop sz="89583" autoAdjust="0"/>
  </p:normalViewPr>
  <p:slideViewPr>
    <p:cSldViewPr snapToGrid="0">
      <p:cViewPr varScale="1">
        <p:scale>
          <a:sx n="87" d="100"/>
          <a:sy n="87" d="100"/>
        </p:scale>
        <p:origin x="79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56C946-9D6D-4C49-838A-C79B0EF6AD09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47DECE-3EC5-4D60-942F-21FCB96CBFD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f’ </a:t>
            </a:r>
            <a:r>
              <a:rPr lang="en-US" dirty="0" err="1" smtClean="0"/>
              <a:t>indica</a:t>
            </a:r>
            <a:r>
              <a:rPr lang="en-US" dirty="0" smtClean="0"/>
              <a:t> un </a:t>
            </a:r>
            <a:r>
              <a:rPr lang="en-US" dirty="0" err="1" smtClean="0"/>
              <a:t>tipo</a:t>
            </a:r>
            <a:r>
              <a:rPr lang="en-US" dirty="0" smtClean="0"/>
              <a:t> de format especial de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cadena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caracteres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donde</a:t>
            </a:r>
            <a:r>
              <a:rPr lang="en-US" baseline="0" dirty="0" smtClean="0"/>
              <a:t> la </a:t>
            </a:r>
            <a:r>
              <a:rPr lang="en-US" baseline="0" dirty="0" err="1" smtClean="0"/>
              <a:t>expresión</a:t>
            </a:r>
            <a:r>
              <a:rPr lang="en-US" baseline="0" dirty="0" smtClean="0"/>
              <a:t> entre </a:t>
            </a:r>
            <a:r>
              <a:rPr lang="en-US" baseline="0" dirty="0" err="1" smtClean="0"/>
              <a:t>llaves</a:t>
            </a:r>
            <a:r>
              <a:rPr lang="en-US" baseline="0" dirty="0" smtClean="0"/>
              <a:t> { </a:t>
            </a:r>
            <a:r>
              <a:rPr lang="en-US" i="1" baseline="0" dirty="0" err="1" smtClean="0"/>
              <a:t>expresion</a:t>
            </a:r>
            <a:r>
              <a:rPr lang="en-US" baseline="0" dirty="0" smtClean="0"/>
              <a:t> } se </a:t>
            </a:r>
            <a:r>
              <a:rPr lang="en-US" baseline="0" dirty="0" err="1" smtClean="0"/>
              <a:t>evalúa</a:t>
            </a:r>
            <a:r>
              <a:rPr lang="en-US" baseline="0" dirty="0" smtClean="0"/>
              <a:t> y se </a:t>
            </a:r>
            <a:r>
              <a:rPr lang="en-US" baseline="0" dirty="0" err="1" smtClean="0"/>
              <a:t>convierte</a:t>
            </a:r>
            <a:r>
              <a:rPr lang="en-US" baseline="0" dirty="0" smtClean="0"/>
              <a:t> a string para </a:t>
            </a:r>
            <a:r>
              <a:rPr lang="en-US" baseline="0" dirty="0" err="1" smtClean="0"/>
              <a:t>concatenarlo</a:t>
            </a:r>
            <a:r>
              <a:rPr lang="en-US" baseline="0" dirty="0" smtClean="0"/>
              <a:t> a la </a:t>
            </a:r>
            <a:r>
              <a:rPr lang="en-US" baseline="0" dirty="0" err="1" smtClean="0"/>
              <a:t>cadena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47DECE-3EC5-4D60-942F-21FCB96CBFD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9183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Ver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</a:t>
            </a:r>
            <a:r>
              <a:rPr lang="en-US" dirty="0" err="1" smtClean="0"/>
              <a:t>los</a:t>
            </a:r>
            <a:r>
              <a:rPr lang="en-US" dirty="0" smtClean="0"/>
              <a:t> slides la </a:t>
            </a:r>
            <a:r>
              <a:rPr lang="en-US" dirty="0" err="1" smtClean="0"/>
              <a:t>conf</a:t>
            </a:r>
            <a:r>
              <a:rPr lang="en-US" dirty="0" smtClean="0"/>
              <a:t> anterior</a:t>
            </a:r>
            <a:r>
              <a:rPr lang="en-US" baseline="0" dirty="0" smtClean="0"/>
              <a:t> la table con </a:t>
            </a:r>
            <a:r>
              <a:rPr lang="en-US" baseline="0" dirty="0" err="1" smtClean="0"/>
              <a:t>todos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operadores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numéricos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47DECE-3EC5-4D60-942F-21FCB96CBFD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1617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lograr</a:t>
            </a:r>
            <a:r>
              <a:rPr lang="en-US" baseline="0" dirty="0" smtClean="0"/>
              <a:t> mayor </a:t>
            </a:r>
            <a:r>
              <a:rPr lang="en-US" baseline="0" dirty="0" err="1" smtClean="0"/>
              <a:t>capacidad</a:t>
            </a:r>
            <a:r>
              <a:rPr lang="en-US" baseline="0" dirty="0" smtClean="0"/>
              <a:t> de </a:t>
            </a:r>
            <a:r>
              <a:rPr lang="en-US" baseline="0" dirty="0" err="1" smtClean="0"/>
              <a:t>expresar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soluciones</a:t>
            </a:r>
            <a:r>
              <a:rPr lang="en-US" baseline="0" dirty="0" smtClean="0"/>
              <a:t> hay que </a:t>
            </a:r>
            <a:r>
              <a:rPr lang="en-US" baseline="0" dirty="0" err="1" smtClean="0"/>
              <a:t>tomar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decisiones</a:t>
            </a:r>
            <a:r>
              <a:rPr lang="en-US" baseline="0" dirty="0" smtClean="0"/>
              <a:t> para </a:t>
            </a:r>
            <a:r>
              <a:rPr lang="en-US" baseline="0" dirty="0" err="1" smtClean="0"/>
              <a:t>tomar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caminos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diferentes</a:t>
            </a:r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47DECE-3EC5-4D60-942F-21FCB96CBFD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6047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 sangria </a:t>
            </a:r>
            <a:r>
              <a:rPr lang="en-US" dirty="0" err="1" smtClean="0"/>
              <a:t>en</a:t>
            </a:r>
            <a:r>
              <a:rPr lang="en-US" dirty="0" smtClean="0"/>
              <a:t> el </a:t>
            </a:r>
            <a:r>
              <a:rPr lang="en-US" dirty="0" err="1" smtClean="0"/>
              <a:t>texto</a:t>
            </a:r>
            <a:r>
              <a:rPr lang="en-US" dirty="0" smtClean="0"/>
              <a:t> </a:t>
            </a:r>
            <a:r>
              <a:rPr lang="en-US" dirty="0" err="1" smtClean="0"/>
              <a:t>determina</a:t>
            </a:r>
            <a:r>
              <a:rPr lang="en-US" dirty="0" smtClean="0"/>
              <a:t> </a:t>
            </a:r>
            <a:r>
              <a:rPr lang="en-US" dirty="0" err="1" smtClean="0"/>
              <a:t>donde</a:t>
            </a:r>
            <a:r>
              <a:rPr lang="en-US" dirty="0" smtClean="0"/>
              <a:t> </a:t>
            </a:r>
            <a:r>
              <a:rPr lang="en-US" dirty="0" err="1" smtClean="0"/>
              <a:t>compienza</a:t>
            </a:r>
            <a:r>
              <a:rPr lang="en-US" dirty="0" smtClean="0"/>
              <a:t> y </a:t>
            </a:r>
            <a:r>
              <a:rPr lang="en-US" dirty="0" err="1" smtClean="0"/>
              <a:t>dónde</a:t>
            </a:r>
            <a:r>
              <a:rPr lang="en-US" dirty="0" smtClean="0"/>
              <a:t> </a:t>
            </a:r>
            <a:r>
              <a:rPr lang="en-US" dirty="0" err="1" smtClean="0"/>
              <a:t>termine</a:t>
            </a:r>
            <a:r>
              <a:rPr lang="en-US" dirty="0" smtClean="0"/>
              <a:t> el </a:t>
            </a:r>
            <a:r>
              <a:rPr lang="en-US" dirty="0" err="1" smtClean="0"/>
              <a:t>bloque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47DECE-3EC5-4D60-942F-21FCB96CBFD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3311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importante</a:t>
            </a:r>
            <a:r>
              <a:rPr lang="en-US" baseline="0" dirty="0" smtClean="0"/>
              <a:t> el </a:t>
            </a:r>
            <a:r>
              <a:rPr lang="en-US" baseline="0" dirty="0" err="1" smtClean="0"/>
              <a:t>nivel</a:t>
            </a:r>
            <a:r>
              <a:rPr lang="en-US" baseline="0" dirty="0" smtClean="0"/>
              <a:t> de la sangria </a:t>
            </a:r>
            <a:r>
              <a:rPr lang="en-US" baseline="0" dirty="0" err="1" smtClean="0"/>
              <a:t>porque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puede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resultados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equivocados</a:t>
            </a:r>
            <a:r>
              <a:rPr lang="en-US" baseline="0" dirty="0" smtClean="0"/>
              <a:t> . </a:t>
            </a:r>
            <a:r>
              <a:rPr lang="en-US" baseline="0" dirty="0" err="1" smtClean="0"/>
              <a:t>Pruebe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poner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otra</a:t>
            </a:r>
            <a:r>
              <a:rPr lang="en-US" baseline="0" dirty="0" smtClean="0"/>
              <a:t> sangria el print del </a:t>
            </a:r>
            <a:r>
              <a:rPr lang="en-US" baseline="0" dirty="0" err="1" smtClean="0"/>
              <a:t>perímetro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47DECE-3EC5-4D60-942F-21FCB96CBFD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7614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importante</a:t>
            </a:r>
            <a:r>
              <a:rPr lang="en-US" baseline="0" dirty="0" smtClean="0"/>
              <a:t> el </a:t>
            </a:r>
            <a:r>
              <a:rPr lang="en-US" baseline="0" dirty="0" err="1" smtClean="0"/>
              <a:t>nivel</a:t>
            </a:r>
            <a:r>
              <a:rPr lang="en-US" baseline="0" dirty="0" smtClean="0"/>
              <a:t> de la sangria </a:t>
            </a:r>
            <a:r>
              <a:rPr lang="en-US" baseline="0" dirty="0" err="1" smtClean="0"/>
              <a:t>porque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puede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resultados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equivocados</a:t>
            </a:r>
            <a:r>
              <a:rPr lang="en-US" baseline="0" dirty="0" smtClean="0"/>
              <a:t> . </a:t>
            </a:r>
            <a:r>
              <a:rPr lang="en-US" baseline="0" dirty="0" err="1" smtClean="0"/>
              <a:t>Pruebe</a:t>
            </a:r>
            <a:r>
              <a:rPr lang="en-US" baseline="0" dirty="0" smtClean="0"/>
              <a:t> a </a:t>
            </a:r>
            <a:r>
              <a:rPr lang="en-US" baseline="0" dirty="0" err="1" smtClean="0"/>
              <a:t>poner</a:t>
            </a:r>
            <a:r>
              <a:rPr lang="en-US" baseline="0" dirty="0" smtClean="0"/>
              <a:t> con </a:t>
            </a:r>
            <a:r>
              <a:rPr lang="en-US" baseline="0" dirty="0" err="1" smtClean="0"/>
              <a:t>otra</a:t>
            </a:r>
            <a:r>
              <a:rPr lang="en-US" baseline="0" dirty="0" smtClean="0"/>
              <a:t> sangria el print del </a:t>
            </a:r>
            <a:r>
              <a:rPr lang="en-US" baseline="0" dirty="0" err="1" smtClean="0"/>
              <a:t>perímetro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47DECE-3EC5-4D60-942F-21FCB96CBFD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7499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47DECE-3EC5-4D60-942F-21FCB96CBFD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3681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6096000" cy="365125"/>
          </a:xfrm>
        </p:spPr>
        <p:txBody>
          <a:bodyPr/>
          <a:lstStyle/>
          <a:p>
            <a:pPr algn="l"/>
            <a:r>
              <a:rPr lang="pt-BR" dirty="0" smtClean="0"/>
              <a:t>(C) INTRODUCCIÓN A LA PROGRAMACION EN CD, MATCOM UH,  curso 2025-2026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DC7DE-2887-495F-B947-CA57731FBB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(C) INTRODUCCIÓN A LA PROGRAMACION EN CD, MATCOM UH,  curso 2025-2026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DC7DE-2887-495F-B947-CA57731FBB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(C) INTRODUCCIÓN A LA PROGRAMACION EN CD, MATCOM UH,  curso 2025-2026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DC7DE-2887-495F-B947-CA57731FBB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4114800" cy="365125"/>
          </a:xfrm>
        </p:spPr>
        <p:txBody>
          <a:bodyPr/>
          <a:lstStyle/>
          <a:p>
            <a:pPr algn="l"/>
            <a:r>
              <a:rPr lang="es-ES" smtClean="0"/>
              <a:t>(C) INTRODUCCIÓN A LA PROGRAMACION EN CD, MATCOM UH,  curso 2025-2026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448800" y="6492874"/>
            <a:ext cx="2743200" cy="365125"/>
          </a:xfrm>
        </p:spPr>
        <p:txBody>
          <a:bodyPr/>
          <a:lstStyle/>
          <a:p>
            <a:fld id="{032DC7DE-2887-495F-B947-CA57731FBB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(C) INTRODUCCIÓN A LA PROGRAMACION EN CD, MATCOM UH,  curso 2025-2026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DC7DE-2887-495F-B947-CA57731FBB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(C) INTRODUCCIÓN A LA PROGRAMACION EN CD, MATCOM UH,  curso 2025-2026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DC7DE-2887-495F-B947-CA57731FBB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(C) INTRODUCCIÓN A LA PROGRAMACION EN CD, MATCOM UH,  curso 2025-2026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DC7DE-2887-495F-B947-CA57731FBB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(C) INTRODUCCIÓN A LA PROGRAMACION EN CD, MATCOM UH,  curso 2025-2026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DC7DE-2887-495F-B947-CA57731FBB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(C) INTRODUCCIÓN A LA PROGRAMACION EN CD, MATCOM UH,  curso 2025-2026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DC7DE-2887-495F-B947-CA57731FBB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(C) INTRODUCCIÓN A LA PROGRAMACION EN CD, MATCOM UH,  curso 2025-2026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DC7DE-2887-495F-B947-CA57731FBB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mtClean="0"/>
              <a:t>(C) INTRODUCCIÓN A LA PROGRAMACION EN CD, MATCOM UH,  curso 2025-2026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DC7DE-2887-495F-B947-CA57731FBB7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10000"/>
            <a:lum/>
          </a:blip>
          <a:srcRect/>
          <a:stretch>
            <a:fillRect t="-26000" b="-2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-1" y="6492875"/>
            <a:ext cx="62548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r>
              <a:rPr lang="es-ES" dirty="0" smtClean="0"/>
              <a:t>(C) INTRODUCCIÓN A LA PROGRAMACION EN CD, MATCOM UH,  curso 2025-2026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2DC7DE-2887-495F-B947-CA57731FBB7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596743"/>
            <a:ext cx="6096000" cy="261257"/>
          </a:xfrm>
        </p:spPr>
        <p:txBody>
          <a:bodyPr/>
          <a:lstStyle/>
          <a:p>
            <a:pPr algn="l"/>
            <a:r>
              <a:rPr lang="pt-BR" sz="1050" dirty="0" smtClean="0">
                <a:latin typeface="Arial Narrow" panose="020B0606020202030204" pitchFamily="34" charset="0"/>
              </a:rPr>
              <a:t>INTRODUCCIÓN A LA PROGRAMACION EN CD, (C) MATCOM UH,  curso 2025-2026</a:t>
            </a:r>
            <a:endParaRPr lang="en-US" sz="1050" dirty="0">
              <a:latin typeface="Arial Narrow" panose="020B060602020203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DC7DE-2887-495F-B947-CA57731FBB7F}" type="slidenum">
              <a:rPr lang="en-US" smtClean="0"/>
              <a:t>1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3305" y="93306"/>
            <a:ext cx="52268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Arial Narrow" panose="020B0606020202030204" pitchFamily="34" charset="0"/>
              </a:rPr>
              <a:t>REPASO</a:t>
            </a:r>
            <a:endParaRPr lang="en-US" sz="2400" b="1" dirty="0">
              <a:latin typeface="Arial Narrow" panose="020B060602020203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9598" y="776684"/>
            <a:ext cx="113260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Arial Narrow" panose="020B0606020202030204" pitchFamily="34" charset="0"/>
              </a:rPr>
              <a:t>Tipos</a:t>
            </a:r>
            <a:r>
              <a:rPr lang="en-US" sz="2400" dirty="0" smtClean="0">
                <a:latin typeface="Arial Narrow" panose="020B0606020202030204" pitchFamily="34" charset="0"/>
              </a:rPr>
              <a:t> </a:t>
            </a:r>
            <a:r>
              <a:rPr lang="en-US" sz="2400" dirty="0" err="1" smtClean="0">
                <a:latin typeface="Arial Narrow" panose="020B0606020202030204" pitchFamily="34" charset="0"/>
              </a:rPr>
              <a:t>básicos</a:t>
            </a:r>
            <a:r>
              <a:rPr lang="en-US" sz="2400" dirty="0" smtClean="0">
                <a:latin typeface="Arial Narrow" panose="020B0606020202030204" pitchFamily="34" charset="0"/>
              </a:rPr>
              <a:t> </a:t>
            </a:r>
            <a:r>
              <a:rPr lang="en-US" sz="2400" dirty="0" smtClean="0">
                <a:solidFill>
                  <a:srgbClr val="0066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latin typeface="Arial Narrow" panose="020B0606020202030204" pitchFamily="34" charset="0"/>
              </a:rPr>
              <a:t>,</a:t>
            </a:r>
            <a:r>
              <a:rPr lang="en-US" sz="2400" dirty="0" smtClean="0">
                <a:solidFill>
                  <a:srgbClr val="0066FF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 smtClean="0">
                <a:solidFill>
                  <a:srgbClr val="0066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Arial Narrow" panose="020B0606020202030204" pitchFamily="34" charset="0"/>
              </a:rPr>
              <a:t>,</a:t>
            </a:r>
            <a:r>
              <a:rPr lang="en-US" sz="2400" dirty="0" smtClean="0">
                <a:solidFill>
                  <a:srgbClr val="0066FF"/>
                </a:solidFill>
                <a:latin typeface="Consolas" panose="020B0609020204030204" pitchFamily="49" charset="0"/>
              </a:rPr>
              <a:t> float</a:t>
            </a:r>
            <a:r>
              <a:rPr lang="en-US" sz="2400" dirty="0">
                <a:latin typeface="Arial Narrow" panose="020B0606020202030204" pitchFamily="34" charset="0"/>
              </a:rPr>
              <a:t>,</a:t>
            </a:r>
            <a:r>
              <a:rPr lang="en-US" sz="2400" dirty="0" smtClean="0">
                <a:solidFill>
                  <a:srgbClr val="0066FF"/>
                </a:solidFill>
                <a:latin typeface="Consolas" panose="020B0609020204030204" pitchFamily="49" charset="0"/>
              </a:rPr>
              <a:t> bool</a:t>
            </a:r>
            <a:endParaRPr lang="en-US" sz="2400" i="1" dirty="0">
              <a:solidFill>
                <a:srgbClr val="0066FF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09597" y="1365181"/>
            <a:ext cx="113260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 smtClean="0">
                <a:latin typeface="Arial Narrow" panose="020B0606020202030204" pitchFamily="34" charset="0"/>
              </a:rPr>
              <a:t>Operadores</a:t>
            </a:r>
            <a:r>
              <a:rPr lang="en-US" sz="2400" dirty="0" smtClean="0">
                <a:latin typeface="Arial Narrow" panose="020B0606020202030204" pitchFamily="34" charset="0"/>
              </a:rPr>
              <a:t> </a:t>
            </a:r>
            <a:r>
              <a:rPr lang="en-US" sz="2400" dirty="0" err="1" smtClean="0">
                <a:latin typeface="Arial Narrow" panose="020B0606020202030204" pitchFamily="34" charset="0"/>
              </a:rPr>
              <a:t>sobre</a:t>
            </a:r>
            <a:r>
              <a:rPr lang="en-US" sz="2400" dirty="0" smtClean="0">
                <a:latin typeface="Arial Narrow" panose="020B0606020202030204" pitchFamily="34" charset="0"/>
              </a:rPr>
              <a:t> </a:t>
            </a:r>
            <a:r>
              <a:rPr lang="en-US" sz="2400" dirty="0" err="1" smtClean="0">
                <a:latin typeface="Arial Narrow" panose="020B0606020202030204" pitchFamily="34" charset="0"/>
              </a:rPr>
              <a:t>valores</a:t>
            </a:r>
            <a:r>
              <a:rPr lang="en-US" sz="2400" dirty="0" smtClean="0">
                <a:latin typeface="Arial Narrow" panose="020B0606020202030204" pitchFamily="34" charset="0"/>
              </a:rPr>
              <a:t> de </a:t>
            </a:r>
            <a:r>
              <a:rPr lang="en-US" sz="2400" dirty="0" err="1" smtClean="0">
                <a:latin typeface="Arial Narrow" panose="020B0606020202030204" pitchFamily="34" charset="0"/>
              </a:rPr>
              <a:t>esos</a:t>
            </a:r>
            <a:r>
              <a:rPr lang="en-US" sz="2400" dirty="0" smtClean="0">
                <a:latin typeface="Arial Narrow" panose="020B0606020202030204" pitchFamily="34" charset="0"/>
              </a:rPr>
              <a:t> </a:t>
            </a:r>
            <a:r>
              <a:rPr lang="en-US" sz="2400" dirty="0" err="1" smtClean="0">
                <a:latin typeface="Arial Narrow" panose="020B0606020202030204" pitchFamily="34" charset="0"/>
              </a:rPr>
              <a:t>tipos</a:t>
            </a:r>
            <a:r>
              <a:rPr lang="en-US" sz="2400" dirty="0" smtClean="0">
                <a:latin typeface="Arial Narrow" panose="020B0606020202030204" pitchFamily="34" charset="0"/>
              </a:rPr>
              <a:t> </a:t>
            </a:r>
            <a:r>
              <a:rPr lang="en-US" sz="2400" dirty="0" err="1" smtClean="0">
                <a:latin typeface="Arial Narrow" panose="020B0606020202030204" pitchFamily="34" charset="0"/>
              </a:rPr>
              <a:t>básicos</a:t>
            </a:r>
            <a:r>
              <a:rPr lang="en-US" sz="2400" dirty="0" smtClean="0">
                <a:latin typeface="Arial Narrow" panose="020B0606020202030204" pitchFamily="34" charset="0"/>
              </a:rPr>
              <a:t> </a:t>
            </a:r>
            <a:r>
              <a:rPr lang="en-US" sz="2400" dirty="0" err="1" smtClean="0">
                <a:latin typeface="Arial Narrow" panose="020B0606020202030204" pitchFamily="34" charset="0"/>
              </a:rPr>
              <a:t>forman</a:t>
            </a:r>
            <a:r>
              <a:rPr lang="en-US" sz="2400" dirty="0" smtClean="0">
                <a:latin typeface="Arial Narrow" panose="020B0606020202030204" pitchFamily="34" charset="0"/>
              </a:rPr>
              <a:t> </a:t>
            </a:r>
            <a:r>
              <a:rPr lang="en-US" sz="2400" dirty="0" err="1" smtClean="0">
                <a:latin typeface="Arial Narrow" panose="020B0606020202030204" pitchFamily="34" charset="0"/>
              </a:rPr>
              <a:t>expresiones</a:t>
            </a:r>
            <a:r>
              <a:rPr lang="en-US" sz="2400" dirty="0" smtClean="0">
                <a:latin typeface="Arial Narrow" panose="020B0606020202030204" pitchFamily="34" charset="0"/>
              </a:rPr>
              <a:t> </a:t>
            </a:r>
            <a:r>
              <a:rPr lang="en-US" sz="2400" dirty="0" err="1" smtClean="0">
                <a:latin typeface="Arial Narrow" panose="020B0606020202030204" pitchFamily="34" charset="0"/>
              </a:rPr>
              <a:t>cuya</a:t>
            </a:r>
            <a:r>
              <a:rPr lang="en-US" sz="2400" dirty="0" smtClean="0">
                <a:latin typeface="Arial Narrow" panose="020B0606020202030204" pitchFamily="34" charset="0"/>
              </a:rPr>
              <a:t> </a:t>
            </a:r>
            <a:r>
              <a:rPr lang="en-US" sz="2400" dirty="0" err="1" smtClean="0">
                <a:latin typeface="Arial Narrow" panose="020B0606020202030204" pitchFamily="34" charset="0"/>
              </a:rPr>
              <a:t>evaluación</a:t>
            </a:r>
            <a:r>
              <a:rPr lang="en-US" sz="2400" dirty="0" smtClean="0">
                <a:latin typeface="Arial Narrow" panose="020B0606020202030204" pitchFamily="34" charset="0"/>
              </a:rPr>
              <a:t> </a:t>
            </a:r>
            <a:r>
              <a:rPr lang="en-US" sz="2400" dirty="0" err="1" smtClean="0">
                <a:latin typeface="Arial Narrow" panose="020B0606020202030204" pitchFamily="34" charset="0"/>
              </a:rPr>
              <a:t>pueden</a:t>
            </a:r>
            <a:r>
              <a:rPr lang="en-US" sz="2400" dirty="0" smtClean="0">
                <a:latin typeface="Arial Narrow" panose="020B0606020202030204" pitchFamily="34" charset="0"/>
              </a:rPr>
              <a:t> </a:t>
            </a:r>
            <a:r>
              <a:rPr lang="en-US" sz="2400" dirty="0" err="1" smtClean="0">
                <a:latin typeface="Arial Narrow" panose="020B0606020202030204" pitchFamily="34" charset="0"/>
              </a:rPr>
              <a:t>dar</a:t>
            </a:r>
            <a:r>
              <a:rPr lang="en-US" sz="2400" dirty="0" smtClean="0">
                <a:latin typeface="Arial Narrow" panose="020B0606020202030204" pitchFamily="34" charset="0"/>
              </a:rPr>
              <a:t> </a:t>
            </a:r>
            <a:r>
              <a:rPr lang="en-US" sz="2400" dirty="0" err="1" smtClean="0">
                <a:latin typeface="Arial Narrow" panose="020B0606020202030204" pitchFamily="34" charset="0"/>
              </a:rPr>
              <a:t>valores</a:t>
            </a:r>
            <a:r>
              <a:rPr lang="en-US" sz="2400" dirty="0" smtClean="0">
                <a:latin typeface="Arial Narrow" panose="020B0606020202030204" pitchFamily="34" charset="0"/>
              </a:rPr>
              <a:t> de </a:t>
            </a:r>
            <a:r>
              <a:rPr lang="en-US" sz="2400" dirty="0" err="1" smtClean="0">
                <a:latin typeface="Arial Narrow" panose="020B0606020202030204" pitchFamily="34" charset="0"/>
              </a:rPr>
              <a:t>alguno</a:t>
            </a:r>
            <a:r>
              <a:rPr lang="en-US" sz="2400" dirty="0" smtClean="0">
                <a:latin typeface="Arial Narrow" panose="020B0606020202030204" pitchFamily="34" charset="0"/>
              </a:rPr>
              <a:t> de </a:t>
            </a:r>
            <a:r>
              <a:rPr lang="en-US" sz="2400" dirty="0" err="1" smtClean="0">
                <a:latin typeface="Arial Narrow" panose="020B0606020202030204" pitchFamily="34" charset="0"/>
              </a:rPr>
              <a:t>esos</a:t>
            </a:r>
            <a:r>
              <a:rPr lang="en-US" sz="2400" dirty="0" smtClean="0">
                <a:latin typeface="Arial Narrow" panose="020B0606020202030204" pitchFamily="34" charset="0"/>
              </a:rPr>
              <a:t> </a:t>
            </a:r>
            <a:r>
              <a:rPr lang="en-US" sz="2400" dirty="0" err="1" smtClean="0">
                <a:latin typeface="Arial Narrow" panose="020B0606020202030204" pitchFamily="34" charset="0"/>
              </a:rPr>
              <a:t>tipos</a:t>
            </a:r>
            <a:endParaRPr lang="en-US" sz="2400" dirty="0" smtClean="0">
              <a:latin typeface="Arial Narrow" panose="020B060602020203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09596" y="2222395"/>
            <a:ext cx="113260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Arial Narrow" panose="020B0606020202030204" pitchFamily="34" charset="0"/>
              </a:rPr>
              <a:t>El </a:t>
            </a:r>
            <a:r>
              <a:rPr lang="en-US" sz="2400" dirty="0" err="1" smtClean="0">
                <a:latin typeface="Arial Narrow" panose="020B0606020202030204" pitchFamily="34" charset="0"/>
              </a:rPr>
              <a:t>resultado</a:t>
            </a:r>
            <a:r>
              <a:rPr lang="en-US" sz="2400" dirty="0" smtClean="0">
                <a:latin typeface="Arial Narrow" panose="020B0606020202030204" pitchFamily="34" charset="0"/>
              </a:rPr>
              <a:t> de </a:t>
            </a:r>
            <a:r>
              <a:rPr lang="en-US" sz="2400" dirty="0" err="1" smtClean="0">
                <a:latin typeface="Arial Narrow" panose="020B0606020202030204" pitchFamily="34" charset="0"/>
              </a:rPr>
              <a:t>una</a:t>
            </a:r>
            <a:r>
              <a:rPr lang="en-US" sz="2400" dirty="0" smtClean="0">
                <a:latin typeface="Arial Narrow" panose="020B0606020202030204" pitchFamily="34" charset="0"/>
              </a:rPr>
              <a:t> </a:t>
            </a:r>
            <a:r>
              <a:rPr lang="en-US" sz="2400" dirty="0" err="1" smtClean="0">
                <a:latin typeface="Arial Narrow" panose="020B0606020202030204" pitchFamily="34" charset="0"/>
              </a:rPr>
              <a:t>expresión</a:t>
            </a:r>
            <a:r>
              <a:rPr lang="en-US" sz="2400" dirty="0" smtClean="0">
                <a:latin typeface="Arial Narrow" panose="020B0606020202030204" pitchFamily="34" charset="0"/>
              </a:rPr>
              <a:t> se </a:t>
            </a:r>
            <a:r>
              <a:rPr lang="en-US" sz="2400" dirty="0" err="1" smtClean="0">
                <a:latin typeface="Arial Narrow" panose="020B0606020202030204" pitchFamily="34" charset="0"/>
              </a:rPr>
              <a:t>puede</a:t>
            </a:r>
            <a:r>
              <a:rPr lang="en-US" sz="2400" dirty="0" smtClean="0">
                <a:latin typeface="Arial Narrow" panose="020B0606020202030204" pitchFamily="34" charset="0"/>
              </a:rPr>
              <a:t> </a:t>
            </a:r>
            <a:r>
              <a:rPr lang="en-US" sz="2400" dirty="0" err="1" smtClean="0">
                <a:latin typeface="Arial Narrow" panose="020B0606020202030204" pitchFamily="34" charset="0"/>
              </a:rPr>
              <a:t>asignar</a:t>
            </a:r>
            <a:r>
              <a:rPr lang="en-US" sz="2400" dirty="0" smtClean="0">
                <a:latin typeface="Arial Narrow" panose="020B0606020202030204" pitchFamily="34" charset="0"/>
              </a:rPr>
              <a:t> a </a:t>
            </a:r>
            <a:r>
              <a:rPr lang="en-US" sz="2400" dirty="0" err="1" smtClean="0">
                <a:latin typeface="Arial Narrow" panose="020B0606020202030204" pitchFamily="34" charset="0"/>
              </a:rPr>
              <a:t>una</a:t>
            </a:r>
            <a:r>
              <a:rPr lang="en-US" sz="2400" dirty="0" smtClean="0">
                <a:latin typeface="Arial Narrow" panose="020B0606020202030204" pitchFamily="34" charset="0"/>
              </a:rPr>
              <a:t> variable o </a:t>
            </a:r>
            <a:r>
              <a:rPr lang="en-US" sz="2400" dirty="0" err="1" smtClean="0">
                <a:latin typeface="Arial Narrow" panose="020B0606020202030204" pitchFamily="34" charset="0"/>
              </a:rPr>
              <a:t>dar</a:t>
            </a:r>
            <a:r>
              <a:rPr lang="en-US" sz="2400" dirty="0" smtClean="0">
                <a:latin typeface="Arial Narrow" panose="020B0606020202030204" pitchFamily="34" charset="0"/>
              </a:rPr>
              <a:t> </a:t>
            </a:r>
            <a:r>
              <a:rPr lang="en-US" sz="2400" dirty="0" err="1" smtClean="0">
                <a:latin typeface="Arial Narrow" panose="020B0606020202030204" pitchFamily="34" charset="0"/>
              </a:rPr>
              <a:t>como</a:t>
            </a:r>
            <a:r>
              <a:rPr lang="en-US" sz="2400" dirty="0" smtClean="0">
                <a:latin typeface="Arial Narrow" panose="020B0606020202030204" pitchFamily="34" charset="0"/>
              </a:rPr>
              <a:t> </a:t>
            </a:r>
            <a:r>
              <a:rPr lang="en-US" sz="2400" dirty="0" err="1" smtClean="0">
                <a:latin typeface="Arial Narrow" panose="020B0606020202030204" pitchFamily="34" charset="0"/>
              </a:rPr>
              <a:t>argumento</a:t>
            </a:r>
            <a:r>
              <a:rPr lang="en-US" sz="2400" dirty="0" smtClean="0">
                <a:latin typeface="Arial Narrow" panose="020B0606020202030204" pitchFamily="34" charset="0"/>
              </a:rPr>
              <a:t> a </a:t>
            </a:r>
            <a:r>
              <a:rPr lang="en-US" sz="2400" dirty="0" err="1" smtClean="0">
                <a:latin typeface="Arial Narrow" panose="020B0606020202030204" pitchFamily="34" charset="0"/>
              </a:rPr>
              <a:t>una</a:t>
            </a:r>
            <a:r>
              <a:rPr lang="en-US" sz="2400" dirty="0" smtClean="0">
                <a:latin typeface="Arial Narrow" panose="020B0606020202030204" pitchFamily="34" charset="0"/>
              </a:rPr>
              <a:t> </a:t>
            </a:r>
            <a:r>
              <a:rPr lang="en-US" sz="2400" dirty="0" err="1" smtClean="0">
                <a:latin typeface="Arial Narrow" panose="020B0606020202030204" pitchFamily="34" charset="0"/>
              </a:rPr>
              <a:t>función</a:t>
            </a:r>
            <a:endParaRPr lang="en-US" sz="2400" dirty="0" smtClean="0">
              <a:latin typeface="Arial Narrow" panose="020B0606020202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>
              <a:latin typeface="Arial Narrow" panose="020B0606020202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6051" y="3070439"/>
            <a:ext cx="3439000" cy="1545628"/>
          </a:xfrm>
          <a:prstGeom prst="rect">
            <a:avLst/>
          </a:prstGeom>
        </p:spPr>
      </p:pic>
      <p:cxnSp>
        <p:nvCxnSpPr>
          <p:cNvPr id="15" name="Straight Arrow Connector 14"/>
          <p:cNvCxnSpPr/>
          <p:nvPr/>
        </p:nvCxnSpPr>
        <p:spPr>
          <a:xfrm flipH="1">
            <a:off x="1905918" y="2577947"/>
            <a:ext cx="5111827" cy="104660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1905919" y="2663215"/>
            <a:ext cx="5111826" cy="128281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2706724" y="2688670"/>
            <a:ext cx="6773453" cy="158634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6051" y="5563722"/>
            <a:ext cx="6267640" cy="722571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309595" y="4662669"/>
            <a:ext cx="113260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66FF"/>
                </a:solidFill>
                <a:latin typeface="Consolas" panose="020B0609020204030204" pitchFamily="49" charset="0"/>
              </a:rPr>
              <a:t>s</a:t>
            </a:r>
            <a:r>
              <a:rPr lang="en-US" sz="2400" b="1" dirty="0">
                <a:solidFill>
                  <a:srgbClr val="0066FF"/>
                </a:solidFill>
                <a:latin typeface="Consolas" panose="020B0609020204030204" pitchFamily="49" charset="0"/>
              </a:rPr>
              <a:t>tring</a:t>
            </a:r>
            <a:r>
              <a:rPr lang="en-US" sz="2400" dirty="0" smtClean="0">
                <a:latin typeface="Arial Narrow" panose="020B0606020202030204" pitchFamily="34" charset="0"/>
              </a:rPr>
              <a:t> </a:t>
            </a:r>
            <a:r>
              <a:rPr lang="en-US" sz="2400" dirty="0" err="1" smtClean="0">
                <a:latin typeface="Arial Narrow" panose="020B0606020202030204" pitchFamily="34" charset="0"/>
              </a:rPr>
              <a:t>los</a:t>
            </a:r>
            <a:r>
              <a:rPr lang="en-US" sz="2400" dirty="0" smtClean="0">
                <a:latin typeface="Arial Narrow" panose="020B0606020202030204" pitchFamily="34" charset="0"/>
              </a:rPr>
              <a:t> </a:t>
            </a:r>
            <a:r>
              <a:rPr lang="en-US" sz="2400" dirty="0" err="1" smtClean="0">
                <a:latin typeface="Arial Narrow" panose="020B0606020202030204" pitchFamily="34" charset="0"/>
              </a:rPr>
              <a:t>valores</a:t>
            </a:r>
            <a:r>
              <a:rPr lang="en-US" sz="2400" dirty="0" smtClean="0">
                <a:latin typeface="Arial Narrow" panose="020B0606020202030204" pitchFamily="34" charset="0"/>
              </a:rPr>
              <a:t> son </a:t>
            </a:r>
            <a:r>
              <a:rPr lang="en-US" sz="2400" dirty="0" err="1" smtClean="0">
                <a:latin typeface="Arial Narrow" panose="020B0606020202030204" pitchFamily="34" charset="0"/>
              </a:rPr>
              <a:t>cadenas</a:t>
            </a:r>
            <a:r>
              <a:rPr lang="en-US" sz="2400" dirty="0" smtClean="0">
                <a:latin typeface="Arial Narrow" panose="020B0606020202030204" pitchFamily="34" charset="0"/>
              </a:rPr>
              <a:t> de </a:t>
            </a:r>
            <a:r>
              <a:rPr lang="en-US" sz="2400" dirty="0" err="1" smtClean="0">
                <a:latin typeface="Arial Narrow" panose="020B0606020202030204" pitchFamily="34" charset="0"/>
              </a:rPr>
              <a:t>caracteres</a:t>
            </a:r>
            <a:r>
              <a:rPr lang="en-US" sz="2400" dirty="0" smtClean="0">
                <a:latin typeface="Arial Narrow" panose="020B0606020202030204" pitchFamily="34" charset="0"/>
              </a:rPr>
              <a:t> que se </a:t>
            </a:r>
            <a:r>
              <a:rPr lang="en-US" sz="2400" dirty="0" err="1" smtClean="0">
                <a:latin typeface="Arial Narrow" panose="020B0606020202030204" pitchFamily="34" charset="0"/>
              </a:rPr>
              <a:t>pueden</a:t>
            </a:r>
            <a:r>
              <a:rPr lang="en-US" sz="2400" dirty="0" smtClean="0">
                <a:latin typeface="Arial Narrow" panose="020B0606020202030204" pitchFamily="34" charset="0"/>
              </a:rPr>
              <a:t> </a:t>
            </a:r>
            <a:r>
              <a:rPr lang="en-US" sz="2400" dirty="0" err="1" smtClean="0">
                <a:latin typeface="Arial Narrow" panose="020B0606020202030204" pitchFamily="34" charset="0"/>
              </a:rPr>
              <a:t>escribir</a:t>
            </a:r>
            <a:r>
              <a:rPr lang="en-US" sz="2400" dirty="0" smtClean="0">
                <a:latin typeface="Arial Narrow" panose="020B0606020202030204" pitchFamily="34" charset="0"/>
              </a:rPr>
              <a:t> </a:t>
            </a:r>
            <a:r>
              <a:rPr lang="en-US" sz="2400" dirty="0" err="1" smtClean="0">
                <a:latin typeface="Arial Narrow" panose="020B0606020202030204" pitchFamily="34" charset="0"/>
              </a:rPr>
              <a:t>si</a:t>
            </a:r>
            <a:r>
              <a:rPr lang="en-US" sz="2400" dirty="0" smtClean="0">
                <a:latin typeface="Arial Narrow" panose="020B0606020202030204" pitchFamily="34" charset="0"/>
              </a:rPr>
              <a:t> se </a:t>
            </a:r>
            <a:r>
              <a:rPr lang="en-US" sz="2400" dirty="0" err="1" smtClean="0">
                <a:latin typeface="Arial Narrow" panose="020B0606020202030204" pitchFamily="34" charset="0"/>
              </a:rPr>
              <a:t>pasan</a:t>
            </a:r>
            <a:r>
              <a:rPr lang="en-US" sz="2400" dirty="0" smtClean="0">
                <a:latin typeface="Arial Narrow" panose="020B0606020202030204" pitchFamily="34" charset="0"/>
              </a:rPr>
              <a:t> </a:t>
            </a:r>
            <a:r>
              <a:rPr lang="en-US" sz="2400" dirty="0" err="1" smtClean="0">
                <a:latin typeface="Arial Narrow" panose="020B0606020202030204" pitchFamily="34" charset="0"/>
              </a:rPr>
              <a:t>como</a:t>
            </a:r>
            <a:r>
              <a:rPr lang="en-US" sz="2400" dirty="0" smtClean="0">
                <a:latin typeface="Arial Narrow" panose="020B0606020202030204" pitchFamily="34" charset="0"/>
              </a:rPr>
              <a:t> </a:t>
            </a:r>
            <a:r>
              <a:rPr lang="en-US" sz="2400" dirty="0" err="1" smtClean="0">
                <a:latin typeface="Arial Narrow" panose="020B0606020202030204" pitchFamily="34" charset="0"/>
              </a:rPr>
              <a:t>argumento</a:t>
            </a:r>
            <a:r>
              <a:rPr lang="en-US" sz="2400" dirty="0" smtClean="0">
                <a:latin typeface="Arial Narrow" panose="020B0606020202030204" pitchFamily="34" charset="0"/>
              </a:rPr>
              <a:t> a la </a:t>
            </a:r>
            <a:r>
              <a:rPr lang="en-US" sz="2400" dirty="0" err="1" smtClean="0">
                <a:latin typeface="Arial Narrow" panose="020B0606020202030204" pitchFamily="34" charset="0"/>
              </a:rPr>
              <a:t>función</a:t>
            </a:r>
            <a:r>
              <a:rPr lang="en-US" sz="2400" dirty="0" smtClean="0">
                <a:latin typeface="Arial Narrow" panose="020B0606020202030204" pitchFamily="34" charset="0"/>
              </a:rPr>
              <a:t> </a:t>
            </a:r>
            <a:r>
              <a:rPr lang="en-US" sz="2400" b="1" dirty="0" smtClean="0">
                <a:latin typeface="Consolas" panose="020B0609020204030204" pitchFamily="49" charset="0"/>
              </a:rPr>
              <a:t>print</a:t>
            </a:r>
          </a:p>
        </p:txBody>
      </p:sp>
    </p:spTree>
    <p:extLst>
      <p:ext uri="{BB962C8B-B14F-4D97-AF65-F5344CB8AC3E}">
        <p14:creationId xmlns:p14="http://schemas.microsoft.com/office/powerpoint/2010/main" val="2092188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/>
      <p:bldP spid="13" grpId="0"/>
      <p:bldP spid="2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596743"/>
            <a:ext cx="6096000" cy="261257"/>
          </a:xfrm>
        </p:spPr>
        <p:txBody>
          <a:bodyPr/>
          <a:lstStyle/>
          <a:p>
            <a:pPr algn="l"/>
            <a:r>
              <a:rPr lang="pt-BR" sz="1050" dirty="0" smtClean="0">
                <a:latin typeface="Arial Narrow" panose="020B0606020202030204" pitchFamily="34" charset="0"/>
              </a:rPr>
              <a:t>INTRODUCCIÓN A LA PROGRAMACION EN CD, (C) MATCOM UH,  curso 2025-2026</a:t>
            </a:r>
            <a:endParaRPr lang="en-US" sz="1050" dirty="0">
              <a:latin typeface="Arial Narrow" panose="020B060602020203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DC7DE-2887-495F-B947-CA57731FBB7F}" type="slidenum">
              <a:rPr lang="en-US" smtClean="0"/>
              <a:t>2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3305" y="93306"/>
            <a:ext cx="52268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Arial Narrow" panose="020B0606020202030204" pitchFamily="34" charset="0"/>
              </a:rPr>
              <a:t>REPASO</a:t>
            </a:r>
            <a:endParaRPr lang="en-US" sz="2400" b="1" dirty="0">
              <a:latin typeface="Arial Narrow" panose="020B060602020203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09595" y="752566"/>
            <a:ext cx="113260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66FF"/>
                </a:solidFill>
                <a:latin typeface="Consolas" panose="020B0609020204030204" pitchFamily="49" charset="0"/>
              </a:rPr>
              <a:t>s</a:t>
            </a:r>
            <a:r>
              <a:rPr lang="en-US" sz="2400" b="1" dirty="0">
                <a:solidFill>
                  <a:srgbClr val="0066FF"/>
                </a:solidFill>
                <a:latin typeface="Consolas" panose="020B0609020204030204" pitchFamily="49" charset="0"/>
              </a:rPr>
              <a:t>tring</a:t>
            </a:r>
            <a:r>
              <a:rPr lang="en-US" sz="2400" dirty="0" smtClean="0">
                <a:latin typeface="Arial Narrow" panose="020B0606020202030204" pitchFamily="34" charset="0"/>
              </a:rPr>
              <a:t> </a:t>
            </a:r>
            <a:r>
              <a:rPr lang="en-US" sz="2400" dirty="0" err="1" smtClean="0">
                <a:latin typeface="Arial Narrow" panose="020B0606020202030204" pitchFamily="34" charset="0"/>
              </a:rPr>
              <a:t>los</a:t>
            </a:r>
            <a:r>
              <a:rPr lang="en-US" sz="2400" dirty="0" smtClean="0">
                <a:latin typeface="Arial Narrow" panose="020B0606020202030204" pitchFamily="34" charset="0"/>
              </a:rPr>
              <a:t> </a:t>
            </a:r>
            <a:r>
              <a:rPr lang="en-US" sz="2400" dirty="0" err="1" smtClean="0">
                <a:latin typeface="Arial Narrow" panose="020B0606020202030204" pitchFamily="34" charset="0"/>
              </a:rPr>
              <a:t>valores</a:t>
            </a:r>
            <a:r>
              <a:rPr lang="en-US" sz="2400" dirty="0" smtClean="0">
                <a:latin typeface="Arial Narrow" panose="020B0606020202030204" pitchFamily="34" charset="0"/>
              </a:rPr>
              <a:t> son </a:t>
            </a:r>
            <a:r>
              <a:rPr lang="en-US" sz="2400" dirty="0" err="1" smtClean="0">
                <a:latin typeface="Arial Narrow" panose="020B0606020202030204" pitchFamily="34" charset="0"/>
              </a:rPr>
              <a:t>cadenas</a:t>
            </a:r>
            <a:r>
              <a:rPr lang="en-US" sz="2400" dirty="0" smtClean="0">
                <a:latin typeface="Arial Narrow" panose="020B0606020202030204" pitchFamily="34" charset="0"/>
              </a:rPr>
              <a:t> de </a:t>
            </a:r>
            <a:r>
              <a:rPr lang="en-US" sz="2400" dirty="0" err="1" smtClean="0">
                <a:latin typeface="Arial Narrow" panose="020B0606020202030204" pitchFamily="34" charset="0"/>
              </a:rPr>
              <a:t>caracteres</a:t>
            </a:r>
            <a:r>
              <a:rPr lang="en-US" sz="2400" dirty="0" smtClean="0">
                <a:latin typeface="Arial Narrow" panose="020B0606020202030204" pitchFamily="34" charset="0"/>
              </a:rPr>
              <a:t> que se </a:t>
            </a:r>
            <a:r>
              <a:rPr lang="en-US" sz="2400" dirty="0" err="1" smtClean="0">
                <a:latin typeface="Arial Narrow" panose="020B0606020202030204" pitchFamily="34" charset="0"/>
              </a:rPr>
              <a:t>pueden</a:t>
            </a:r>
            <a:r>
              <a:rPr lang="en-US" sz="2400" dirty="0" smtClean="0">
                <a:latin typeface="Arial Narrow" panose="020B0606020202030204" pitchFamily="34" charset="0"/>
              </a:rPr>
              <a:t> leer</a:t>
            </a:r>
            <a:endParaRPr lang="en-US" sz="2400" b="1" dirty="0" smtClean="0">
              <a:latin typeface="Consolas" panose="020B0609020204030204" pitchFamily="49" charset="0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637" y="1283571"/>
            <a:ext cx="8869013" cy="567263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5637" y="1985047"/>
            <a:ext cx="1476581" cy="526800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309595" y="2865246"/>
            <a:ext cx="113260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err="1">
                <a:solidFill>
                  <a:srgbClr val="0066FF"/>
                </a:solidFill>
                <a:latin typeface="Consolas" panose="020B0609020204030204" pitchFamily="49" charset="0"/>
              </a:rPr>
              <a:t>i</a:t>
            </a:r>
            <a:r>
              <a:rPr lang="en-US" sz="2400" b="1" dirty="0" err="1" smtClean="0">
                <a:solidFill>
                  <a:srgbClr val="0066FF"/>
                </a:solidFill>
                <a:latin typeface="Consolas" panose="020B0609020204030204" pitchFamily="49" charset="0"/>
              </a:rPr>
              <a:t>nt</a:t>
            </a:r>
            <a:r>
              <a:rPr lang="en-US" sz="2400" b="1" dirty="0" smtClean="0">
                <a:solidFill>
                  <a:srgbClr val="0066FF"/>
                </a:solidFill>
                <a:latin typeface="Consolas" panose="020B0609020204030204" pitchFamily="49" charset="0"/>
              </a:rPr>
              <a:t> float</a:t>
            </a:r>
            <a:r>
              <a:rPr lang="en-US" sz="2400" dirty="0" smtClean="0">
                <a:latin typeface="Arial Narrow" panose="020B0606020202030204" pitchFamily="34" charset="0"/>
              </a:rPr>
              <a:t> </a:t>
            </a:r>
            <a:r>
              <a:rPr lang="en-US" sz="2400" dirty="0" err="1" smtClean="0">
                <a:latin typeface="Arial Narrow" panose="020B0606020202030204" pitchFamily="34" charset="0"/>
              </a:rPr>
              <a:t>los</a:t>
            </a:r>
            <a:r>
              <a:rPr lang="en-US" sz="2400" dirty="0" smtClean="0">
                <a:latin typeface="Arial Narrow" panose="020B0606020202030204" pitchFamily="34" charset="0"/>
              </a:rPr>
              <a:t> </a:t>
            </a:r>
            <a:r>
              <a:rPr lang="en-US" sz="2400" dirty="0" err="1" smtClean="0">
                <a:latin typeface="Arial Narrow" panose="020B0606020202030204" pitchFamily="34" charset="0"/>
              </a:rPr>
              <a:t>valores</a:t>
            </a:r>
            <a:r>
              <a:rPr lang="en-US" sz="2400" dirty="0" smtClean="0">
                <a:latin typeface="Arial Narrow" panose="020B0606020202030204" pitchFamily="34" charset="0"/>
              </a:rPr>
              <a:t> </a:t>
            </a:r>
            <a:r>
              <a:rPr lang="en-US" sz="2400" dirty="0" err="1" smtClean="0">
                <a:latin typeface="Arial Narrow" panose="020B0606020202030204" pitchFamily="34" charset="0"/>
              </a:rPr>
              <a:t>numéricos</a:t>
            </a:r>
            <a:r>
              <a:rPr lang="en-US" sz="2400" dirty="0" smtClean="0">
                <a:latin typeface="Arial Narrow" panose="020B0606020202030204" pitchFamily="34" charset="0"/>
              </a:rPr>
              <a:t> se le </a:t>
            </a:r>
            <a:r>
              <a:rPr lang="en-US" sz="2400" dirty="0" err="1" smtClean="0">
                <a:latin typeface="Arial Narrow" panose="020B0606020202030204" pitchFamily="34" charset="0"/>
              </a:rPr>
              <a:t>pueden</a:t>
            </a:r>
            <a:r>
              <a:rPr lang="en-US" sz="2400" dirty="0" smtClean="0">
                <a:latin typeface="Arial Narrow" panose="020B0606020202030204" pitchFamily="34" charset="0"/>
              </a:rPr>
              <a:t> </a:t>
            </a:r>
            <a:r>
              <a:rPr lang="en-US" sz="2400" dirty="0" err="1" smtClean="0">
                <a:latin typeface="Arial Narrow" panose="020B0606020202030204" pitchFamily="34" charset="0"/>
              </a:rPr>
              <a:t>aplicar</a:t>
            </a:r>
            <a:r>
              <a:rPr lang="en-US" sz="2400" dirty="0" smtClean="0">
                <a:latin typeface="Arial Narrow" panose="020B0606020202030204" pitchFamily="34" charset="0"/>
              </a:rPr>
              <a:t> las </a:t>
            </a:r>
            <a:r>
              <a:rPr lang="en-US" sz="2400" dirty="0" err="1" smtClean="0">
                <a:latin typeface="Arial Narrow" panose="020B0606020202030204" pitchFamily="34" charset="0"/>
              </a:rPr>
              <a:t>operaciones</a:t>
            </a:r>
            <a:r>
              <a:rPr lang="en-US" sz="2400" dirty="0" smtClean="0">
                <a:latin typeface="Arial Narrow" panose="020B0606020202030204" pitchFamily="34" charset="0"/>
              </a:rPr>
              <a:t> </a:t>
            </a:r>
            <a:r>
              <a:rPr lang="en-US" sz="2400" dirty="0" err="1" smtClean="0">
                <a:latin typeface="Arial Narrow" panose="020B0606020202030204" pitchFamily="34" charset="0"/>
              </a:rPr>
              <a:t>aritméticas</a:t>
            </a:r>
            <a:endParaRPr lang="en-US" sz="2400" b="1" dirty="0" smtClean="0">
              <a:latin typeface="Consolas" panose="020B0609020204030204" pitchFamily="49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09594" y="3799985"/>
            <a:ext cx="113260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 smtClean="0">
                <a:solidFill>
                  <a:srgbClr val="0066FF"/>
                </a:solidFill>
                <a:latin typeface="Consolas" panose="020B0609020204030204" pitchFamily="49" charset="0"/>
              </a:rPr>
              <a:t>bool</a:t>
            </a:r>
            <a:r>
              <a:rPr lang="en-US" sz="2400" dirty="0" smtClean="0">
                <a:latin typeface="Arial Narrow" panose="020B0606020202030204" pitchFamily="34" charset="0"/>
              </a:rPr>
              <a:t> </a:t>
            </a:r>
            <a:r>
              <a:rPr lang="en-US" sz="2400" dirty="0" err="1" smtClean="0">
                <a:latin typeface="Arial Narrow" panose="020B0606020202030204" pitchFamily="34" charset="0"/>
              </a:rPr>
              <a:t>los</a:t>
            </a:r>
            <a:r>
              <a:rPr lang="en-US" sz="2400" dirty="0" smtClean="0">
                <a:latin typeface="Arial Narrow" panose="020B0606020202030204" pitchFamily="34" charset="0"/>
              </a:rPr>
              <a:t> </a:t>
            </a:r>
            <a:r>
              <a:rPr lang="en-US" sz="2400" dirty="0" err="1" smtClean="0">
                <a:latin typeface="Arial Narrow" panose="020B0606020202030204" pitchFamily="34" charset="0"/>
              </a:rPr>
              <a:t>valores</a:t>
            </a:r>
            <a:r>
              <a:rPr lang="en-US" sz="2400" dirty="0" smtClean="0">
                <a:latin typeface="Arial Narrow" panose="020B0606020202030204" pitchFamily="34" charset="0"/>
              </a:rPr>
              <a:t> son </a:t>
            </a:r>
            <a:r>
              <a:rPr lang="en-US" sz="2400" b="1" dirty="0" smtClean="0">
                <a:latin typeface="Arial Narrow" panose="020B0606020202030204" pitchFamily="34" charset="0"/>
              </a:rPr>
              <a:t>True</a:t>
            </a:r>
            <a:r>
              <a:rPr lang="en-US" sz="2400" dirty="0" smtClean="0">
                <a:latin typeface="Arial Narrow" panose="020B0606020202030204" pitchFamily="34" charset="0"/>
              </a:rPr>
              <a:t> y </a:t>
            </a:r>
            <a:r>
              <a:rPr lang="en-US" sz="2400" b="1" dirty="0">
                <a:latin typeface="Arial Narrow" panose="020B0606020202030204" pitchFamily="34" charset="0"/>
              </a:rPr>
              <a:t>False</a:t>
            </a:r>
            <a:r>
              <a:rPr lang="en-US" sz="2400" dirty="0" smtClean="0">
                <a:latin typeface="Arial Narrow" panose="020B0606020202030204" pitchFamily="34" charset="0"/>
              </a:rPr>
              <a:t> </a:t>
            </a:r>
            <a:r>
              <a:rPr lang="en-US" sz="2400" dirty="0" err="1" smtClean="0">
                <a:latin typeface="Arial Narrow" panose="020B0606020202030204" pitchFamily="34" charset="0"/>
              </a:rPr>
              <a:t>pueden</a:t>
            </a:r>
            <a:r>
              <a:rPr lang="en-US" sz="2400" dirty="0" smtClean="0">
                <a:latin typeface="Arial Narrow" panose="020B0606020202030204" pitchFamily="34" charset="0"/>
              </a:rPr>
              <a:t> </a:t>
            </a:r>
            <a:r>
              <a:rPr lang="en-US" sz="2400" dirty="0" err="1" smtClean="0">
                <a:latin typeface="Arial Narrow" panose="020B0606020202030204" pitchFamily="34" charset="0"/>
              </a:rPr>
              <a:t>ser</a:t>
            </a:r>
            <a:r>
              <a:rPr lang="en-US" sz="2400" dirty="0" smtClean="0">
                <a:latin typeface="Arial Narrow" panose="020B0606020202030204" pitchFamily="34" charset="0"/>
              </a:rPr>
              <a:t> </a:t>
            </a:r>
            <a:r>
              <a:rPr lang="en-US" sz="2400" dirty="0" err="1" smtClean="0">
                <a:latin typeface="Arial Narrow" panose="020B0606020202030204" pitchFamily="34" charset="0"/>
              </a:rPr>
              <a:t>resultado</a:t>
            </a:r>
            <a:r>
              <a:rPr lang="en-US" sz="2400" dirty="0" smtClean="0">
                <a:latin typeface="Arial Narrow" panose="020B0606020202030204" pitchFamily="34" charset="0"/>
              </a:rPr>
              <a:t> de </a:t>
            </a:r>
            <a:r>
              <a:rPr lang="en-US" sz="2400" dirty="0" err="1" smtClean="0">
                <a:latin typeface="Arial Narrow" panose="020B0606020202030204" pitchFamily="34" charset="0"/>
              </a:rPr>
              <a:t>comparaciones</a:t>
            </a:r>
            <a:r>
              <a:rPr lang="en-US" sz="2400" dirty="0" smtClean="0">
                <a:latin typeface="Arial Narrow" panose="020B0606020202030204" pitchFamily="34" charset="0"/>
              </a:rPr>
              <a:t> </a:t>
            </a:r>
            <a:r>
              <a:rPr lang="en-US" sz="2400" b="1" dirty="0">
                <a:latin typeface="Arial Narrow" panose="020B0606020202030204" pitchFamily="34" charset="0"/>
              </a:rPr>
              <a:t>&gt;</a:t>
            </a:r>
            <a:r>
              <a:rPr lang="en-US" sz="2400" dirty="0" smtClean="0">
                <a:latin typeface="Arial Narrow" panose="020B0606020202030204" pitchFamily="34" charset="0"/>
              </a:rPr>
              <a:t>, </a:t>
            </a:r>
            <a:r>
              <a:rPr lang="en-US" sz="2400" b="1" dirty="0">
                <a:latin typeface="Arial Narrow" panose="020B0606020202030204" pitchFamily="34" charset="0"/>
              </a:rPr>
              <a:t>==</a:t>
            </a:r>
            <a:r>
              <a:rPr lang="en-US" sz="2400" dirty="0" smtClean="0">
                <a:latin typeface="Arial Narrow" panose="020B0606020202030204" pitchFamily="34" charset="0"/>
              </a:rPr>
              <a:t>, … o de </a:t>
            </a:r>
            <a:r>
              <a:rPr lang="en-US" sz="2400" dirty="0" err="1" smtClean="0">
                <a:latin typeface="Arial Narrow" panose="020B0606020202030204" pitchFamily="34" charset="0"/>
              </a:rPr>
              <a:t>operaciones</a:t>
            </a:r>
            <a:r>
              <a:rPr lang="en-US" sz="2400" dirty="0" smtClean="0">
                <a:latin typeface="Arial Narrow" panose="020B0606020202030204" pitchFamily="34" charset="0"/>
              </a:rPr>
              <a:t> </a:t>
            </a:r>
            <a:r>
              <a:rPr lang="en-US" sz="2400" dirty="0" err="1" smtClean="0">
                <a:latin typeface="Arial Narrow" panose="020B0606020202030204" pitchFamily="34" charset="0"/>
              </a:rPr>
              <a:t>lógicas</a:t>
            </a:r>
            <a:r>
              <a:rPr lang="en-US" sz="2400" dirty="0" smtClean="0">
                <a:latin typeface="Arial Narrow" panose="020B0606020202030204" pitchFamily="34" charset="0"/>
              </a:rPr>
              <a:t> </a:t>
            </a:r>
            <a:r>
              <a:rPr lang="en-US" sz="2400" dirty="0" err="1" smtClean="0">
                <a:latin typeface="Arial Narrow" panose="020B0606020202030204" pitchFamily="34" charset="0"/>
              </a:rPr>
              <a:t>aplicadas</a:t>
            </a:r>
            <a:r>
              <a:rPr lang="en-US" sz="2400" dirty="0" smtClean="0">
                <a:latin typeface="Arial Narrow" panose="020B0606020202030204" pitchFamily="34" charset="0"/>
              </a:rPr>
              <a:t> a </a:t>
            </a:r>
            <a:r>
              <a:rPr lang="en-US" sz="2400" dirty="0" err="1" smtClean="0">
                <a:latin typeface="Arial Narrow" panose="020B0606020202030204" pitchFamily="34" charset="0"/>
              </a:rPr>
              <a:t>su</a:t>
            </a:r>
            <a:r>
              <a:rPr lang="en-US" sz="2400" dirty="0" smtClean="0">
                <a:latin typeface="Arial Narrow" panose="020B0606020202030204" pitchFamily="34" charset="0"/>
              </a:rPr>
              <a:t> </a:t>
            </a:r>
            <a:r>
              <a:rPr lang="en-US" sz="2400" dirty="0" err="1" smtClean="0">
                <a:latin typeface="Arial Narrow" panose="020B0606020202030204" pitchFamily="34" charset="0"/>
              </a:rPr>
              <a:t>vez</a:t>
            </a:r>
            <a:r>
              <a:rPr lang="en-US" sz="2400" dirty="0" smtClean="0">
                <a:latin typeface="Arial Narrow" panose="020B0606020202030204" pitchFamily="34" charset="0"/>
              </a:rPr>
              <a:t> a </a:t>
            </a:r>
            <a:r>
              <a:rPr lang="en-US" sz="2400" dirty="0" err="1" smtClean="0">
                <a:latin typeface="Arial Narrow" panose="020B0606020202030204" pitchFamily="34" charset="0"/>
              </a:rPr>
              <a:t>valores</a:t>
            </a:r>
            <a:r>
              <a:rPr lang="en-US" sz="2400" dirty="0" smtClean="0">
                <a:latin typeface="Arial Narrow" panose="020B0606020202030204" pitchFamily="34" charset="0"/>
              </a:rPr>
              <a:t> bool </a:t>
            </a:r>
            <a:r>
              <a:rPr lang="en-US" sz="2400" b="1" dirty="0">
                <a:latin typeface="Arial Narrow" panose="020B0606020202030204" pitchFamily="34" charset="0"/>
              </a:rPr>
              <a:t>and</a:t>
            </a:r>
            <a:r>
              <a:rPr lang="en-US" sz="2400" dirty="0" smtClean="0">
                <a:latin typeface="Arial Narrow" panose="020B0606020202030204" pitchFamily="34" charset="0"/>
              </a:rPr>
              <a:t>, </a:t>
            </a:r>
            <a:r>
              <a:rPr lang="en-US" sz="2400" b="1" dirty="0">
                <a:latin typeface="Arial Narrow" panose="020B0606020202030204" pitchFamily="34" charset="0"/>
              </a:rPr>
              <a:t>or</a:t>
            </a:r>
            <a:r>
              <a:rPr lang="en-US" sz="2400" dirty="0" smtClean="0">
                <a:latin typeface="Arial Narrow" panose="020B0606020202030204" pitchFamily="34" charset="0"/>
              </a:rPr>
              <a:t>, </a:t>
            </a:r>
            <a:r>
              <a:rPr lang="en-US" sz="2400" b="1" dirty="0">
                <a:latin typeface="Arial Narrow" panose="020B0606020202030204" pitchFamily="34" charset="0"/>
              </a:rPr>
              <a:t>not</a:t>
            </a:r>
          </a:p>
        </p:txBody>
      </p:sp>
    </p:spTree>
    <p:extLst>
      <p:ext uri="{BB962C8B-B14F-4D97-AF65-F5344CB8AC3E}">
        <p14:creationId xmlns:p14="http://schemas.microsoft.com/office/powerpoint/2010/main" val="1255531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5" grpId="0"/>
      <p:bldP spid="2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596743"/>
            <a:ext cx="6096000" cy="261257"/>
          </a:xfrm>
        </p:spPr>
        <p:txBody>
          <a:bodyPr/>
          <a:lstStyle/>
          <a:p>
            <a:pPr algn="l"/>
            <a:r>
              <a:rPr lang="pt-BR" sz="1050" dirty="0" smtClean="0">
                <a:latin typeface="Arial Narrow" panose="020B0606020202030204" pitchFamily="34" charset="0"/>
              </a:rPr>
              <a:t>INTRODUCCIÓN A LA PROGRAMACION EN CD, (C) MATCOM UH,  curso 2025-2026</a:t>
            </a:r>
            <a:endParaRPr lang="en-US" sz="1050" dirty="0">
              <a:latin typeface="Arial Narrow" panose="020B060602020203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DC7DE-2887-495F-B947-CA57731FBB7F}" type="slidenum">
              <a:rPr lang="en-US" smtClean="0"/>
              <a:t>3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58558" y="93306"/>
            <a:ext cx="52268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Arial Narrow" panose="020B0606020202030204" pitchFamily="34" charset="0"/>
              </a:rPr>
              <a:t>CONDICIONALES IF</a:t>
            </a:r>
            <a:endParaRPr lang="en-US" sz="2400" b="1" dirty="0">
              <a:latin typeface="Arial Narrow" panose="020B060602020203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68897" y="705081"/>
            <a:ext cx="213727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 Narrow" panose="020B0606020202030204" pitchFamily="34" charset="0"/>
              </a:rPr>
              <a:t>Lee </a:t>
            </a:r>
            <a:r>
              <a:rPr lang="en-US" sz="2400" dirty="0" err="1" smtClean="0">
                <a:latin typeface="Arial Narrow" panose="020B0606020202030204" pitchFamily="34" charset="0"/>
              </a:rPr>
              <a:t>posible</a:t>
            </a:r>
            <a:r>
              <a:rPr lang="en-US" sz="2400" dirty="0" smtClean="0">
                <a:latin typeface="Arial Narrow" panose="020B0606020202030204" pitchFamily="34" charset="0"/>
              </a:rPr>
              <a:t> </a:t>
            </a:r>
            <a:r>
              <a:rPr lang="en-US" sz="2400" dirty="0" err="1" smtClean="0">
                <a:latin typeface="Arial Narrow" panose="020B0606020202030204" pitchFamily="34" charset="0"/>
              </a:rPr>
              <a:t>lado</a:t>
            </a:r>
            <a:endParaRPr lang="en-US" sz="2400" dirty="0">
              <a:latin typeface="Arial Narrow" panose="020B060602020203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068897" y="1450735"/>
            <a:ext cx="213727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 Narrow" panose="020B0606020202030204" pitchFamily="34" charset="0"/>
              </a:rPr>
              <a:t>Lee </a:t>
            </a:r>
            <a:r>
              <a:rPr lang="en-US" sz="2400" dirty="0" err="1" smtClean="0">
                <a:latin typeface="Arial Narrow" panose="020B0606020202030204" pitchFamily="34" charset="0"/>
              </a:rPr>
              <a:t>posible</a:t>
            </a:r>
            <a:r>
              <a:rPr lang="en-US" sz="2400" dirty="0" smtClean="0">
                <a:latin typeface="Arial Narrow" panose="020B0606020202030204" pitchFamily="34" charset="0"/>
              </a:rPr>
              <a:t> </a:t>
            </a:r>
            <a:r>
              <a:rPr lang="en-US" sz="2400" dirty="0" err="1" smtClean="0">
                <a:latin typeface="Arial Narrow" panose="020B0606020202030204" pitchFamily="34" charset="0"/>
              </a:rPr>
              <a:t>lado</a:t>
            </a:r>
            <a:endParaRPr lang="en-US" sz="2400" dirty="0">
              <a:latin typeface="Arial Narrow" panose="020B060602020203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068897" y="2174105"/>
            <a:ext cx="213727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 Narrow" panose="020B0606020202030204" pitchFamily="34" charset="0"/>
              </a:rPr>
              <a:t>Lee </a:t>
            </a:r>
            <a:r>
              <a:rPr lang="en-US" sz="2400" dirty="0" err="1" smtClean="0">
                <a:latin typeface="Arial Narrow" panose="020B0606020202030204" pitchFamily="34" charset="0"/>
              </a:rPr>
              <a:t>posible</a:t>
            </a:r>
            <a:r>
              <a:rPr lang="en-US" sz="2400" dirty="0" smtClean="0">
                <a:latin typeface="Arial Narrow" panose="020B0606020202030204" pitchFamily="34" charset="0"/>
              </a:rPr>
              <a:t> </a:t>
            </a:r>
            <a:r>
              <a:rPr lang="en-US" sz="2400" dirty="0" err="1" smtClean="0">
                <a:latin typeface="Arial Narrow" panose="020B0606020202030204" pitchFamily="34" charset="0"/>
              </a:rPr>
              <a:t>lado</a:t>
            </a:r>
            <a:endParaRPr lang="en-US" sz="2400" dirty="0">
              <a:latin typeface="Arial Narrow" panose="020B0606020202030204" pitchFamily="34" charset="0"/>
            </a:endParaRPr>
          </a:p>
        </p:txBody>
      </p:sp>
      <p:cxnSp>
        <p:nvCxnSpPr>
          <p:cNvPr id="11" name="Straight Arrow Connector 10"/>
          <p:cNvCxnSpPr>
            <a:stCxn id="8" idx="2"/>
            <a:endCxn id="14" idx="0"/>
          </p:cNvCxnSpPr>
          <p:nvPr/>
        </p:nvCxnSpPr>
        <p:spPr>
          <a:xfrm>
            <a:off x="5137533" y="1166746"/>
            <a:ext cx="0" cy="2839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5137533" y="1912400"/>
            <a:ext cx="0" cy="2839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5137533" y="2658055"/>
            <a:ext cx="0" cy="2839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lowchart: Decision 11"/>
          <p:cNvSpPr/>
          <p:nvPr/>
        </p:nvSpPr>
        <p:spPr>
          <a:xfrm>
            <a:off x="3914661" y="2942044"/>
            <a:ext cx="2445744" cy="1571967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Arial Narrow" panose="020B0606020202030204" pitchFamily="34" charset="0"/>
              </a:rPr>
              <a:t>Los </a:t>
            </a:r>
            <a:r>
              <a:rPr lang="en-US" sz="2000" b="1" dirty="0" err="1">
                <a:solidFill>
                  <a:schemeClr val="tx1"/>
                </a:solidFill>
                <a:latin typeface="Arial Narrow" panose="020B0606020202030204" pitchFamily="34" charset="0"/>
              </a:rPr>
              <a:t>lados</a:t>
            </a:r>
            <a:r>
              <a:rPr lang="en-US" sz="2000" b="1" dirty="0">
                <a:solidFill>
                  <a:schemeClr val="tx1"/>
                </a:solidFill>
                <a:latin typeface="Arial Narrow" panose="020B0606020202030204" pitchFamily="34" charset="0"/>
              </a:rPr>
              <a:t> </a:t>
            </a:r>
            <a:r>
              <a:rPr lang="en-US" sz="2000" b="1" dirty="0" err="1">
                <a:solidFill>
                  <a:schemeClr val="tx1"/>
                </a:solidFill>
                <a:latin typeface="Arial Narrow" panose="020B0606020202030204" pitchFamily="34" charset="0"/>
              </a:rPr>
              <a:t>forman</a:t>
            </a:r>
            <a:r>
              <a:rPr lang="en-US" sz="2000" b="1" dirty="0">
                <a:solidFill>
                  <a:schemeClr val="tx1"/>
                </a:solidFill>
                <a:latin typeface="Arial Narrow" panose="020B0606020202030204" pitchFamily="34" charset="0"/>
              </a:rPr>
              <a:t> un </a:t>
            </a:r>
            <a:r>
              <a:rPr lang="en-US" sz="2000" b="1" dirty="0" err="1" smtClean="0">
                <a:solidFill>
                  <a:schemeClr val="tx1"/>
                </a:solidFill>
                <a:latin typeface="Arial Narrow" panose="020B0606020202030204" pitchFamily="34" charset="0"/>
              </a:rPr>
              <a:t>triangulo</a:t>
            </a:r>
            <a:endParaRPr lang="en-US" sz="2000" b="1" dirty="0">
              <a:latin typeface="Arial Narrow" panose="020B0606020202030204" pitchFamily="34" charset="0"/>
            </a:endParaRPr>
          </a:p>
        </p:txBody>
      </p:sp>
      <p:cxnSp>
        <p:nvCxnSpPr>
          <p:cNvPr id="16" name="Straight Arrow Connector 15"/>
          <p:cNvCxnSpPr>
            <a:stCxn id="12" idx="3"/>
          </p:cNvCxnSpPr>
          <p:nvPr/>
        </p:nvCxnSpPr>
        <p:spPr>
          <a:xfrm>
            <a:off x="6360405" y="3728028"/>
            <a:ext cx="976829" cy="43634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337234" y="4168408"/>
            <a:ext cx="2137272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Arial Narrow" panose="020B0606020202030204" pitchFamily="34" charset="0"/>
              </a:rPr>
              <a:t>Calcular</a:t>
            </a:r>
            <a:r>
              <a:rPr lang="en-US" sz="2400" dirty="0" smtClean="0">
                <a:latin typeface="Arial Narrow" panose="020B0606020202030204" pitchFamily="34" charset="0"/>
              </a:rPr>
              <a:t> el </a:t>
            </a:r>
            <a:r>
              <a:rPr lang="en-US" sz="2400" dirty="0" err="1" smtClean="0">
                <a:latin typeface="Arial Narrow" panose="020B0606020202030204" pitchFamily="34" charset="0"/>
              </a:rPr>
              <a:t>área</a:t>
            </a:r>
            <a:r>
              <a:rPr lang="en-US" sz="2400" dirty="0" smtClean="0">
                <a:latin typeface="Arial Narrow" panose="020B0606020202030204" pitchFamily="34" charset="0"/>
              </a:rPr>
              <a:t> y el </a:t>
            </a:r>
            <a:r>
              <a:rPr lang="en-US" sz="2400" dirty="0" err="1" smtClean="0">
                <a:latin typeface="Arial Narrow" panose="020B0606020202030204" pitchFamily="34" charset="0"/>
              </a:rPr>
              <a:t>perímetro</a:t>
            </a:r>
            <a:endParaRPr lang="en-US" sz="2400" dirty="0">
              <a:latin typeface="Arial Narrow" panose="020B0606020202030204" pitchFamily="34" charset="0"/>
            </a:endParaRPr>
          </a:p>
        </p:txBody>
      </p:sp>
      <p:cxnSp>
        <p:nvCxnSpPr>
          <p:cNvPr id="18" name="Straight Arrow Connector 17"/>
          <p:cNvCxnSpPr>
            <a:stCxn id="12" idx="1"/>
          </p:cNvCxnSpPr>
          <p:nvPr/>
        </p:nvCxnSpPr>
        <p:spPr>
          <a:xfrm flipH="1">
            <a:off x="3048000" y="3728028"/>
            <a:ext cx="866661" cy="43634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468917" y="4164376"/>
            <a:ext cx="213727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Arial Narrow" panose="020B0606020202030204" pitchFamily="34" charset="0"/>
              </a:rPr>
              <a:t>Poner</a:t>
            </a:r>
            <a:r>
              <a:rPr lang="en-US" sz="2400" dirty="0" smtClean="0">
                <a:latin typeface="Arial Narrow" panose="020B0606020202030204" pitchFamily="34" charset="0"/>
              </a:rPr>
              <a:t> </a:t>
            </a:r>
            <a:r>
              <a:rPr lang="en-US" sz="2400" dirty="0" err="1" smtClean="0">
                <a:latin typeface="Arial Narrow" panose="020B0606020202030204" pitchFamily="34" charset="0"/>
              </a:rPr>
              <a:t>mensaje</a:t>
            </a:r>
            <a:endParaRPr lang="en-US" sz="2400" dirty="0">
              <a:latin typeface="Arial Narrow" panose="020B0606020202030204" pitchFamily="34" charset="0"/>
            </a:endParaRP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2565929" y="4722560"/>
            <a:ext cx="2431054" cy="75019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7" idx="2"/>
          </p:cNvCxnSpPr>
          <p:nvPr/>
        </p:nvCxnSpPr>
        <p:spPr>
          <a:xfrm flipH="1">
            <a:off x="5485397" y="4999405"/>
            <a:ext cx="2920473" cy="4608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223133" y="5543655"/>
            <a:ext cx="213727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Arial Narrow" panose="020B0606020202030204" pitchFamily="34" charset="0"/>
              </a:rPr>
              <a:t>Otras</a:t>
            </a:r>
            <a:r>
              <a:rPr lang="en-US" sz="2400" dirty="0" smtClean="0">
                <a:latin typeface="Arial Narrow" panose="020B0606020202030204" pitchFamily="34" charset="0"/>
              </a:rPr>
              <a:t> </a:t>
            </a:r>
            <a:r>
              <a:rPr lang="en-US" sz="2400" dirty="0" err="1" smtClean="0">
                <a:latin typeface="Arial Narrow" panose="020B0606020202030204" pitchFamily="34" charset="0"/>
              </a:rPr>
              <a:t>acciones</a:t>
            </a:r>
            <a:endParaRPr lang="en-US" sz="2400" dirty="0">
              <a:latin typeface="Arial Narrow" panose="020B0606020202030204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4068897" y="651923"/>
            <a:ext cx="2137272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 Narrow" panose="020B0606020202030204" pitchFamily="34" charset="0"/>
              </a:rPr>
              <a:t>Lee </a:t>
            </a:r>
            <a:r>
              <a:rPr lang="en-US" sz="2400" dirty="0" err="1" smtClean="0">
                <a:latin typeface="Arial Narrow" panose="020B0606020202030204" pitchFamily="34" charset="0"/>
              </a:rPr>
              <a:t>posible</a:t>
            </a:r>
            <a:r>
              <a:rPr lang="en-US" sz="2400" dirty="0" smtClean="0">
                <a:latin typeface="Arial Narrow" panose="020B0606020202030204" pitchFamily="34" charset="0"/>
              </a:rPr>
              <a:t> </a:t>
            </a:r>
            <a:r>
              <a:rPr lang="en-US" sz="2400" dirty="0" err="1" smtClean="0">
                <a:latin typeface="Arial Narrow" panose="020B0606020202030204" pitchFamily="34" charset="0"/>
              </a:rPr>
              <a:t>lado</a:t>
            </a:r>
            <a:endParaRPr lang="en-US" sz="2400" dirty="0">
              <a:latin typeface="Arial Narrow" panose="020B0606020202030204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360405" y="3188638"/>
            <a:ext cx="777191" cy="461665"/>
          </a:xfrm>
          <a:prstGeom prst="rect">
            <a:avLst/>
          </a:prstGeom>
          <a:solidFill>
            <a:srgbClr val="0066FF"/>
          </a:solidFill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True</a:t>
            </a:r>
            <a:endParaRPr lang="en-US" sz="24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937832" y="3253705"/>
            <a:ext cx="932094" cy="461665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  <a:latin typeface="Arial Narrow" panose="020B0606020202030204" pitchFamily="34" charset="0"/>
              </a:rPr>
              <a:t>False</a:t>
            </a:r>
            <a:endParaRPr lang="en-US" sz="2400" b="1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1066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596743"/>
            <a:ext cx="6096000" cy="261257"/>
          </a:xfrm>
        </p:spPr>
        <p:txBody>
          <a:bodyPr/>
          <a:lstStyle/>
          <a:p>
            <a:pPr algn="l"/>
            <a:r>
              <a:rPr lang="pt-BR" sz="1050" dirty="0" smtClean="0">
                <a:latin typeface="Arial Narrow" panose="020B0606020202030204" pitchFamily="34" charset="0"/>
              </a:rPr>
              <a:t>INTRODUCCIÓN A LA PROGRAMACION EN CD, (C) MATCOM UH,  curso 2025-2026</a:t>
            </a:r>
            <a:endParaRPr lang="en-US" sz="1050" dirty="0">
              <a:latin typeface="Arial Narrow" panose="020B060602020203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DC7DE-2887-495F-B947-CA57731FBB7F}" type="slidenum">
              <a:rPr lang="en-US" smtClean="0"/>
              <a:t>4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4145" y="71591"/>
            <a:ext cx="30375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Arial Narrow" panose="020B0606020202030204" pitchFamily="34" charset="0"/>
              </a:rPr>
              <a:t>CONDICIONALES IF</a:t>
            </a:r>
            <a:endParaRPr lang="en-US" sz="2400" b="1" dirty="0">
              <a:latin typeface="Arial Narrow" panose="020B0606020202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943" y="799535"/>
            <a:ext cx="8183117" cy="5614198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1039717" y="2699133"/>
            <a:ext cx="5971142" cy="2445744"/>
          </a:xfrm>
          <a:prstGeom prst="roundRect">
            <a:avLst/>
          </a:prstGeom>
          <a:solidFill>
            <a:srgbClr val="5B9BD5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1039716" y="5357747"/>
            <a:ext cx="7134799" cy="558311"/>
          </a:xfrm>
          <a:prstGeom prst="roundRect">
            <a:avLst/>
          </a:prstGeom>
          <a:solidFill>
            <a:srgbClr val="FF00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859316" y="2305814"/>
            <a:ext cx="3646582" cy="396608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ular Callout 9"/>
          <p:cNvSpPr/>
          <p:nvPr/>
        </p:nvSpPr>
        <p:spPr>
          <a:xfrm>
            <a:off x="7546553" y="2456760"/>
            <a:ext cx="4645447" cy="694063"/>
          </a:xfrm>
          <a:prstGeom prst="wedgeRoundRectCallout">
            <a:avLst>
              <a:gd name="adj1" fmla="val -115120"/>
              <a:gd name="adj2" fmla="val -45288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 smtClean="0">
                <a:solidFill>
                  <a:srgbClr val="0066FF"/>
                </a:solidFill>
                <a:latin typeface="Consolas" panose="020B0609020204030204" pitchFamily="49" charset="0"/>
              </a:rPr>
              <a:t>if</a:t>
            </a:r>
            <a:r>
              <a:rPr lang="en-US" sz="2800" dirty="0" smtClean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2800" i="1" dirty="0" smtClean="0">
                <a:solidFill>
                  <a:schemeClr val="tx1"/>
                </a:solidFill>
                <a:latin typeface="Consolas" panose="020B0609020204030204" pitchFamily="49" charset="0"/>
              </a:rPr>
              <a:t>expression bool: </a:t>
            </a:r>
            <a:r>
              <a:rPr lang="en-US" sz="2800" dirty="0" smtClean="0">
                <a:latin typeface="Consolas" panose="020B0609020204030204" pitchFamily="49" charset="0"/>
              </a:rPr>
              <a:t>:</a:t>
            </a:r>
            <a:endParaRPr lang="en-US" sz="2800" dirty="0">
              <a:latin typeface="Consolas" panose="020B0609020204030204" pitchFamily="49" charset="0"/>
            </a:endParaRPr>
          </a:p>
        </p:txBody>
      </p:sp>
      <p:sp>
        <p:nvSpPr>
          <p:cNvPr id="12" name="Rounded Rectangular Callout 11"/>
          <p:cNvSpPr/>
          <p:nvPr/>
        </p:nvSpPr>
        <p:spPr>
          <a:xfrm>
            <a:off x="7546552" y="3560222"/>
            <a:ext cx="4505901" cy="637206"/>
          </a:xfrm>
          <a:prstGeom prst="wedgeRoundRectCallout">
            <a:avLst>
              <a:gd name="adj1" fmla="val -67567"/>
              <a:gd name="adj2" fmla="val -46133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err="1" smtClean="0">
                <a:solidFill>
                  <a:schemeClr val="tx1"/>
                </a:solidFill>
                <a:latin typeface="Arial Narrow" panose="020B0606020202030204" pitchFamily="34" charset="0"/>
              </a:rPr>
              <a:t>Bloque</a:t>
            </a:r>
            <a:r>
              <a:rPr lang="en-US" sz="2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 que se </a:t>
            </a:r>
            <a:r>
              <a:rPr lang="en-US" sz="2800" dirty="0" err="1" smtClean="0">
                <a:solidFill>
                  <a:schemeClr val="tx1"/>
                </a:solidFill>
                <a:latin typeface="Arial Narrow" panose="020B0606020202030204" pitchFamily="34" charset="0"/>
              </a:rPr>
              <a:t>ejecuta</a:t>
            </a:r>
            <a:r>
              <a:rPr lang="en-US" sz="2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Arial Narrow" panose="020B0606020202030204" pitchFamily="34" charset="0"/>
              </a:rPr>
              <a:t>si</a:t>
            </a:r>
            <a:r>
              <a:rPr lang="en-US" sz="2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Arial Narrow" panose="020B0606020202030204" pitchFamily="34" charset="0"/>
              </a:rPr>
              <a:t>es</a:t>
            </a:r>
            <a:r>
              <a:rPr lang="en-US" sz="2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 True</a:t>
            </a:r>
            <a:endParaRPr lang="en-US" sz="2800" dirty="0">
              <a:latin typeface="Arial Narrow" panose="020B0606020202030204" pitchFamily="34" charset="0"/>
            </a:endParaRPr>
          </a:p>
        </p:txBody>
      </p:sp>
      <p:sp>
        <p:nvSpPr>
          <p:cNvPr id="13" name="Rounded Rectangular Callout 12"/>
          <p:cNvSpPr/>
          <p:nvPr/>
        </p:nvSpPr>
        <p:spPr>
          <a:xfrm>
            <a:off x="7326218" y="4507671"/>
            <a:ext cx="4726236" cy="637206"/>
          </a:xfrm>
          <a:prstGeom prst="wedgeRoundRectCallout">
            <a:avLst>
              <a:gd name="adj1" fmla="val -36271"/>
              <a:gd name="adj2" fmla="val 88724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err="1" smtClean="0">
                <a:solidFill>
                  <a:schemeClr val="tx1"/>
                </a:solidFill>
                <a:latin typeface="Arial Narrow" panose="020B0606020202030204" pitchFamily="34" charset="0"/>
              </a:rPr>
              <a:t>Bloque</a:t>
            </a:r>
            <a:r>
              <a:rPr lang="en-US" sz="2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 que se </a:t>
            </a:r>
            <a:r>
              <a:rPr lang="en-US" sz="2800" dirty="0" err="1" smtClean="0">
                <a:solidFill>
                  <a:schemeClr val="tx1"/>
                </a:solidFill>
                <a:latin typeface="Arial Narrow" panose="020B0606020202030204" pitchFamily="34" charset="0"/>
              </a:rPr>
              <a:t>ejecuta</a:t>
            </a:r>
            <a:r>
              <a:rPr lang="en-US" sz="2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Arial Narrow" panose="020B0606020202030204" pitchFamily="34" charset="0"/>
              </a:rPr>
              <a:t>si</a:t>
            </a:r>
            <a:r>
              <a:rPr lang="en-US" sz="2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latin typeface="Arial Narrow" panose="020B0606020202030204" pitchFamily="34" charset="0"/>
              </a:rPr>
              <a:t>es</a:t>
            </a:r>
            <a:r>
              <a:rPr lang="en-US" sz="28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 False</a:t>
            </a:r>
            <a:endParaRPr lang="en-US" sz="2800" dirty="0">
              <a:latin typeface="Arial Narrow" panose="020B0606020202030204" pitchFamily="3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550843" y="2699133"/>
            <a:ext cx="407624" cy="2445744"/>
          </a:xfrm>
          <a:prstGeom prst="roundRect">
            <a:avLst/>
          </a:prstGeom>
          <a:solidFill>
            <a:schemeClr val="bg1"/>
          </a:solidFill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561860" y="5498508"/>
            <a:ext cx="407624" cy="510950"/>
          </a:xfrm>
          <a:prstGeom prst="roundRect">
            <a:avLst/>
          </a:prstGeom>
          <a:solidFill>
            <a:schemeClr val="bg1"/>
          </a:solidFill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ular Callout 15"/>
          <p:cNvSpPr/>
          <p:nvPr/>
        </p:nvSpPr>
        <p:spPr>
          <a:xfrm>
            <a:off x="7407006" y="71592"/>
            <a:ext cx="4645447" cy="1294500"/>
          </a:xfrm>
          <a:prstGeom prst="wedgeRoundRectCallout">
            <a:avLst>
              <a:gd name="adj1" fmla="val -193144"/>
              <a:gd name="adj2" fmla="val 163100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El </a:t>
            </a:r>
            <a:r>
              <a:rPr lang="en-US" sz="2400" dirty="0" err="1" smtClean="0">
                <a:solidFill>
                  <a:schemeClr val="tx1"/>
                </a:solidFill>
                <a:latin typeface="Arial Narrow" panose="020B0606020202030204" pitchFamily="34" charset="0"/>
              </a:rPr>
              <a:t>bloque</a:t>
            </a:r>
            <a:r>
              <a:rPr lang="en-US" sz="2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Arial Narrow" panose="020B0606020202030204" pitchFamily="34" charset="0"/>
              </a:rPr>
              <a:t>comienza</a:t>
            </a:r>
            <a:r>
              <a:rPr lang="en-US" sz="2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Arial Narrow" panose="020B0606020202030204" pitchFamily="34" charset="0"/>
              </a:rPr>
              <a:t>luego</a:t>
            </a:r>
            <a:r>
              <a:rPr lang="en-US" sz="2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 de </a:t>
            </a:r>
            <a:r>
              <a:rPr lang="en-US" sz="2400" dirty="0" err="1" smtClean="0">
                <a:solidFill>
                  <a:schemeClr val="tx1"/>
                </a:solidFill>
                <a:latin typeface="Arial Narrow" panose="020B0606020202030204" pitchFamily="34" charset="0"/>
              </a:rPr>
              <a:t>los</a:t>
            </a:r>
            <a:r>
              <a:rPr lang="en-US" sz="2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 : la sangria </a:t>
            </a:r>
            <a:r>
              <a:rPr lang="en-US" sz="2400" dirty="0" err="1" smtClean="0">
                <a:solidFill>
                  <a:schemeClr val="tx1"/>
                </a:solidFill>
                <a:latin typeface="Arial Narrow" panose="020B0606020202030204" pitchFamily="34" charset="0"/>
              </a:rPr>
              <a:t>en</a:t>
            </a:r>
            <a:r>
              <a:rPr lang="en-US" sz="2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 el </a:t>
            </a:r>
            <a:r>
              <a:rPr lang="en-US" sz="2400" dirty="0" err="1" smtClean="0">
                <a:solidFill>
                  <a:schemeClr val="tx1"/>
                </a:solidFill>
                <a:latin typeface="Arial Narrow" panose="020B0606020202030204" pitchFamily="34" charset="0"/>
              </a:rPr>
              <a:t>texto</a:t>
            </a:r>
            <a:r>
              <a:rPr lang="en-US" sz="2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Arial Narrow" panose="020B0606020202030204" pitchFamily="34" charset="0"/>
              </a:rPr>
              <a:t>determina</a:t>
            </a:r>
            <a:r>
              <a:rPr lang="en-US" sz="2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Arial Narrow" panose="020B0606020202030204" pitchFamily="34" charset="0"/>
              </a:rPr>
              <a:t>donde</a:t>
            </a:r>
            <a:r>
              <a:rPr lang="en-US" sz="2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Arial Narrow" panose="020B0606020202030204" pitchFamily="34" charset="0"/>
              </a:rPr>
              <a:t>termina</a:t>
            </a:r>
            <a:r>
              <a:rPr lang="en-US" sz="2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 el </a:t>
            </a:r>
            <a:r>
              <a:rPr lang="en-US" sz="2400" dirty="0" err="1" smtClean="0">
                <a:solidFill>
                  <a:schemeClr val="tx1"/>
                </a:solidFill>
                <a:latin typeface="Arial Narrow" panose="020B0606020202030204" pitchFamily="34" charset="0"/>
              </a:rPr>
              <a:t>bloque</a:t>
            </a:r>
            <a:r>
              <a:rPr lang="en-US" sz="2800" dirty="0" smtClean="0">
                <a:latin typeface="Consolas" panose="020B0609020204030204" pitchFamily="49" charset="0"/>
              </a:rPr>
              <a:t>:</a:t>
            </a:r>
            <a:endParaRPr lang="en-US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6381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8" grpId="0" animBg="1"/>
      <p:bldP spid="10" grpId="0" animBg="1"/>
      <p:bldP spid="12" grpId="0" animBg="1"/>
      <p:bldP spid="13" grpId="0" animBg="1"/>
      <p:bldP spid="11" grpId="0" animBg="1"/>
      <p:bldP spid="15" grpId="0" animBg="1"/>
      <p:bldP spid="1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596743"/>
            <a:ext cx="6096000" cy="261257"/>
          </a:xfrm>
        </p:spPr>
        <p:txBody>
          <a:bodyPr/>
          <a:lstStyle/>
          <a:p>
            <a:pPr algn="l"/>
            <a:r>
              <a:rPr lang="pt-BR" sz="1050" dirty="0" smtClean="0">
                <a:latin typeface="Arial Narrow" panose="020B0606020202030204" pitchFamily="34" charset="0"/>
              </a:rPr>
              <a:t>INTRODUCCIÓN A LA PROGRAMACION EN CD, (C) MATCOM UH,  curso 2025-2026</a:t>
            </a:r>
            <a:endParaRPr lang="en-US" sz="1050" dirty="0">
              <a:latin typeface="Arial Narrow" panose="020B060602020203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DC7DE-2887-495F-B947-CA57731FBB7F}" type="slidenum">
              <a:rPr lang="en-US" smtClean="0"/>
              <a:t>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3305" y="93306"/>
            <a:ext cx="58888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rial Narrow" panose="020B0606020202030204" pitchFamily="34" charset="0"/>
              </a:rPr>
              <a:t>LOS </a:t>
            </a:r>
            <a:r>
              <a:rPr lang="en-US" sz="2400" b="1" dirty="0" smtClean="0">
                <a:latin typeface="Arial Narrow" panose="020B0606020202030204" pitchFamily="34" charset="0"/>
              </a:rPr>
              <a:t>IF PUEDEN ESTAR ANIDADOS</a:t>
            </a:r>
            <a:endParaRPr lang="en-US" sz="2400" b="1" dirty="0">
              <a:latin typeface="Arial Narrow" panose="020B060602020203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294" y="769499"/>
            <a:ext cx="7344800" cy="5488081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661012" y="1299990"/>
            <a:ext cx="7949588" cy="3657600"/>
          </a:xfrm>
          <a:prstGeom prst="roundRect">
            <a:avLst/>
          </a:prstGeom>
          <a:solidFill>
            <a:srgbClr val="00B0F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815248" y="1751682"/>
            <a:ext cx="7425369" cy="2688116"/>
          </a:xfrm>
          <a:prstGeom prst="roundRect">
            <a:avLst/>
          </a:prstGeom>
          <a:solidFill>
            <a:srgbClr val="FFFF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429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265" y="662279"/>
            <a:ext cx="7506748" cy="5264796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596743"/>
            <a:ext cx="6096000" cy="261257"/>
          </a:xfrm>
        </p:spPr>
        <p:txBody>
          <a:bodyPr/>
          <a:lstStyle/>
          <a:p>
            <a:pPr algn="l"/>
            <a:r>
              <a:rPr lang="pt-BR" sz="1050" dirty="0" smtClean="0">
                <a:latin typeface="Arial Narrow" panose="020B0606020202030204" pitchFamily="34" charset="0"/>
              </a:rPr>
              <a:t>INTRODUCCIÓN A LA PROGRAMACION EN CD, (C) MATCOM UH,  curso 2025-2026</a:t>
            </a:r>
            <a:endParaRPr lang="en-US" sz="1050" dirty="0">
              <a:latin typeface="Arial Narrow" panose="020B060602020203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2DC7DE-2887-495F-B947-CA57731FBB7F}" type="slidenum">
              <a:rPr lang="en-US" smtClean="0"/>
              <a:t>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3305" y="93306"/>
            <a:ext cx="58888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rial Narrow" panose="020B0606020202030204" pitchFamily="34" charset="0"/>
              </a:rPr>
              <a:t>LOS </a:t>
            </a:r>
            <a:r>
              <a:rPr lang="en-US" sz="2400" b="1" dirty="0" smtClean="0">
                <a:latin typeface="Arial Narrow" panose="020B0606020202030204" pitchFamily="34" charset="0"/>
              </a:rPr>
              <a:t>IF PUEDEN ESTAR ANIDADOS</a:t>
            </a:r>
            <a:endParaRPr lang="en-US" sz="2400" b="1" dirty="0">
              <a:latin typeface="Arial Narrow" panose="020B0606020202030204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465244" y="3822853"/>
            <a:ext cx="6246564" cy="1211855"/>
          </a:xfrm>
          <a:prstGeom prst="roundRect">
            <a:avLst/>
          </a:prstGeom>
          <a:solidFill>
            <a:srgbClr val="FFFF00">
              <a:alpha val="2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ular Callout 9"/>
          <p:cNvSpPr/>
          <p:nvPr/>
        </p:nvSpPr>
        <p:spPr>
          <a:xfrm>
            <a:off x="7384972" y="2916160"/>
            <a:ext cx="3268339" cy="757034"/>
          </a:xfrm>
          <a:prstGeom prst="wedgeRoundRectCallout">
            <a:avLst>
              <a:gd name="adj1" fmla="val -70298"/>
              <a:gd name="adj2" fmla="val 59272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¿</a:t>
            </a:r>
            <a:r>
              <a:rPr lang="en-US" sz="2400" dirty="0" err="1" smtClean="0">
                <a:solidFill>
                  <a:schemeClr val="tx1"/>
                </a:solidFill>
                <a:latin typeface="Arial Narrow" panose="020B0606020202030204" pitchFamily="34" charset="0"/>
              </a:rPr>
              <a:t>Qué</a:t>
            </a:r>
            <a:r>
              <a:rPr lang="en-US" sz="2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Arial Narrow" panose="020B0606020202030204" pitchFamily="34" charset="0"/>
              </a:rPr>
              <a:t>pasa</a:t>
            </a:r>
            <a:r>
              <a:rPr lang="en-US" sz="2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Arial Narrow" panose="020B0606020202030204" pitchFamily="34" charset="0"/>
              </a:rPr>
              <a:t>en</a:t>
            </a:r>
            <a:r>
              <a:rPr lang="en-US" sz="2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Arial Narrow" panose="020B0606020202030204" pitchFamily="34" charset="0"/>
              </a:rPr>
              <a:t>este</a:t>
            </a:r>
            <a:r>
              <a:rPr lang="en-US" sz="2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 </a:t>
            </a:r>
            <a:r>
              <a:rPr lang="en-US" sz="2400" dirty="0" err="1" smtClean="0">
                <a:solidFill>
                  <a:schemeClr val="tx1"/>
                </a:solidFill>
                <a:latin typeface="Arial Narrow" panose="020B0606020202030204" pitchFamily="34" charset="0"/>
              </a:rPr>
              <a:t>caso</a:t>
            </a:r>
            <a:r>
              <a:rPr lang="en-US" sz="2400" dirty="0" smtClean="0">
                <a:solidFill>
                  <a:schemeClr val="tx1"/>
                </a:solidFill>
                <a:latin typeface="Arial Narrow" panose="020B0606020202030204" pitchFamily="34" charset="0"/>
              </a:rPr>
              <a:t>?</a:t>
            </a:r>
            <a:endParaRPr lang="en-US" sz="2800" dirty="0">
              <a:latin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866043" y="3999123"/>
            <a:ext cx="38669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>
                <a:latin typeface="Arial Narrow" panose="020B0606020202030204" pitchFamily="34" charset="0"/>
              </a:rPr>
              <a:t>Solo se </a:t>
            </a:r>
            <a:r>
              <a:rPr lang="en-US" sz="2400" i="1" dirty="0" err="1" smtClean="0">
                <a:latin typeface="Arial Narrow" panose="020B0606020202030204" pitchFamily="34" charset="0"/>
              </a:rPr>
              <a:t>escribiría</a:t>
            </a:r>
            <a:r>
              <a:rPr lang="en-US" sz="2400" i="1" dirty="0" smtClean="0">
                <a:latin typeface="Arial Narrow" panose="020B0606020202030204" pitchFamily="34" charset="0"/>
              </a:rPr>
              <a:t> el </a:t>
            </a:r>
            <a:r>
              <a:rPr lang="en-US" sz="2400" i="1" dirty="0" err="1" smtClean="0">
                <a:latin typeface="Arial Narrow" panose="020B0606020202030204" pitchFamily="34" charset="0"/>
              </a:rPr>
              <a:t>perímetro</a:t>
            </a:r>
            <a:r>
              <a:rPr lang="en-US" sz="2400" i="1" dirty="0" smtClean="0">
                <a:latin typeface="Arial Narrow" panose="020B0606020202030204" pitchFamily="34" charset="0"/>
              </a:rPr>
              <a:t> </a:t>
            </a:r>
            <a:r>
              <a:rPr lang="en-US" sz="2400" i="1" dirty="0" err="1" smtClean="0">
                <a:latin typeface="Arial Narrow" panose="020B0606020202030204" pitchFamily="34" charset="0"/>
              </a:rPr>
              <a:t>en</a:t>
            </a:r>
            <a:r>
              <a:rPr lang="en-US" sz="2400" i="1" dirty="0" smtClean="0">
                <a:latin typeface="Arial Narrow" panose="020B0606020202030204" pitchFamily="34" charset="0"/>
              </a:rPr>
              <a:t> el </a:t>
            </a:r>
            <a:r>
              <a:rPr lang="en-US" sz="2400" i="1" dirty="0" err="1" smtClean="0">
                <a:latin typeface="Arial Narrow" panose="020B0606020202030204" pitchFamily="34" charset="0"/>
              </a:rPr>
              <a:t>caso</a:t>
            </a:r>
            <a:r>
              <a:rPr lang="en-US" sz="2400" i="1" dirty="0" smtClean="0">
                <a:latin typeface="Arial Narrow" panose="020B0606020202030204" pitchFamily="34" charset="0"/>
              </a:rPr>
              <a:t> de </a:t>
            </a:r>
            <a:r>
              <a:rPr lang="en-US" sz="2400" i="1" dirty="0" err="1" smtClean="0">
                <a:latin typeface="Arial Narrow" panose="020B0606020202030204" pitchFamily="34" charset="0"/>
              </a:rPr>
              <a:t>escaleno</a:t>
            </a:r>
            <a:r>
              <a:rPr lang="en-US" sz="2400" i="1" dirty="0" smtClean="0">
                <a:latin typeface="Arial Narrow" panose="020B0606020202030204" pitchFamily="34" charset="0"/>
              </a:rPr>
              <a:t> !!</a:t>
            </a:r>
            <a:endParaRPr lang="en-US" sz="2400" i="1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9747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6596743"/>
            <a:ext cx="6096000" cy="261257"/>
          </a:xfrm>
        </p:spPr>
        <p:txBody>
          <a:bodyPr/>
          <a:lstStyle/>
          <a:p>
            <a:pPr algn="l"/>
            <a:r>
              <a:rPr lang="pt-BR" sz="1050" dirty="0" smtClean="0">
                <a:latin typeface="Arial Narrow" panose="020B0606020202030204" pitchFamily="34" charset="0"/>
              </a:rPr>
              <a:t>INTRODUCCIÓN A LA PROGRAMACION EN CD, (C) MATCOM UH,  curso 2025-2026</a:t>
            </a:r>
            <a:endParaRPr lang="en-US" sz="1050" dirty="0">
              <a:latin typeface="Arial Narrow" panose="020B060602020203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448800" y="6414180"/>
            <a:ext cx="2743200" cy="365125"/>
          </a:xfrm>
        </p:spPr>
        <p:txBody>
          <a:bodyPr/>
          <a:lstStyle/>
          <a:p>
            <a:fld id="{032DC7DE-2887-495F-B947-CA57731FBB7F}" type="slidenum">
              <a:rPr lang="en-US" smtClean="0"/>
              <a:t>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3305" y="93306"/>
            <a:ext cx="64529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rial Narrow" panose="020B0606020202030204" pitchFamily="34" charset="0"/>
              </a:rPr>
              <a:t>EJERCICIOS</a:t>
            </a:r>
            <a:endParaRPr lang="en-US" sz="2400" b="1" dirty="0">
              <a:latin typeface="Arial Narrow" panose="020B060602020203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19489" y="705080"/>
            <a:ext cx="108075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 Narrow" panose="020B0606020202030204" pitchFamily="34" charset="0"/>
              </a:rPr>
              <a:t>Lea </a:t>
            </a:r>
            <a:r>
              <a:rPr lang="en-US" sz="2400" dirty="0" err="1" smtClean="0">
                <a:latin typeface="Arial Narrow" panose="020B0606020202030204" pitchFamily="34" charset="0"/>
              </a:rPr>
              <a:t>tres</a:t>
            </a:r>
            <a:r>
              <a:rPr lang="en-US" sz="2400" dirty="0" smtClean="0">
                <a:latin typeface="Arial Narrow" panose="020B0606020202030204" pitchFamily="34" charset="0"/>
              </a:rPr>
              <a:t> </a:t>
            </a:r>
            <a:r>
              <a:rPr lang="en-US" sz="2400" dirty="0" err="1" smtClean="0">
                <a:latin typeface="Arial Narrow" panose="020B0606020202030204" pitchFamily="34" charset="0"/>
              </a:rPr>
              <a:t>enteros</a:t>
            </a:r>
            <a:r>
              <a:rPr lang="en-US" sz="2400" dirty="0" smtClean="0">
                <a:latin typeface="Arial Narrow" panose="020B0606020202030204" pitchFamily="34" charset="0"/>
              </a:rPr>
              <a:t> y determine </a:t>
            </a:r>
            <a:r>
              <a:rPr lang="en-US" sz="2400" dirty="0" err="1" smtClean="0">
                <a:latin typeface="Arial Narrow" panose="020B0606020202030204" pitchFamily="34" charset="0"/>
              </a:rPr>
              <a:t>si</a:t>
            </a:r>
            <a:r>
              <a:rPr lang="en-US" sz="2400" dirty="0" smtClean="0">
                <a:latin typeface="Arial Narrow" panose="020B0606020202030204" pitchFamily="34" charset="0"/>
              </a:rPr>
              <a:t> </a:t>
            </a:r>
            <a:r>
              <a:rPr lang="en-US" sz="2400" dirty="0" err="1" smtClean="0">
                <a:latin typeface="Arial Narrow" panose="020B0606020202030204" pitchFamily="34" charset="0"/>
              </a:rPr>
              <a:t>forman</a:t>
            </a:r>
            <a:r>
              <a:rPr lang="en-US" sz="2400" dirty="0" smtClean="0">
                <a:latin typeface="Arial Narrow" panose="020B0606020202030204" pitchFamily="34" charset="0"/>
              </a:rPr>
              <a:t> </a:t>
            </a:r>
            <a:r>
              <a:rPr lang="en-US" sz="2400" dirty="0" err="1" smtClean="0">
                <a:latin typeface="Arial Narrow" panose="020B0606020202030204" pitchFamily="34" charset="0"/>
              </a:rPr>
              <a:t>una</a:t>
            </a:r>
            <a:r>
              <a:rPr lang="en-US" sz="2400" dirty="0" smtClean="0">
                <a:latin typeface="Arial Narrow" panose="020B0606020202030204" pitchFamily="34" charset="0"/>
              </a:rPr>
              <a:t> </a:t>
            </a:r>
            <a:r>
              <a:rPr lang="en-US" sz="2400" dirty="0" err="1" smtClean="0">
                <a:latin typeface="Arial Narrow" panose="020B0606020202030204" pitchFamily="34" charset="0"/>
              </a:rPr>
              <a:t>fecha</a:t>
            </a:r>
            <a:r>
              <a:rPr lang="en-US" sz="2400" dirty="0" smtClean="0">
                <a:latin typeface="Arial Narrow" panose="020B0606020202030204" pitchFamily="34" charset="0"/>
              </a:rPr>
              <a:t> </a:t>
            </a:r>
            <a:r>
              <a:rPr lang="en-US" sz="2400" dirty="0" err="1" smtClean="0">
                <a:latin typeface="Arial Narrow" panose="020B0606020202030204" pitchFamily="34" charset="0"/>
              </a:rPr>
              <a:t>correcta</a:t>
            </a:r>
            <a:endParaRPr lang="en-US" sz="2400" dirty="0" smtClean="0">
              <a:latin typeface="Arial Narrow" panose="020B0606020202030204" pitchFamily="34" charset="0"/>
            </a:endParaRPr>
          </a:p>
          <a:p>
            <a:pPr lvl="1"/>
            <a:r>
              <a:rPr lang="en-US" sz="2400" dirty="0" err="1" smtClean="0">
                <a:latin typeface="Arial Narrow" panose="020B0606020202030204" pitchFamily="34" charset="0"/>
              </a:rPr>
              <a:t>Escriba</a:t>
            </a:r>
            <a:r>
              <a:rPr lang="en-US" sz="2400" dirty="0" smtClean="0">
                <a:latin typeface="Arial Narrow" panose="020B0606020202030204" pitchFamily="34" charset="0"/>
              </a:rPr>
              <a:t> la </a:t>
            </a:r>
            <a:r>
              <a:rPr lang="en-US" sz="2400" dirty="0" err="1" smtClean="0">
                <a:latin typeface="Arial Narrow" panose="020B0606020202030204" pitchFamily="34" charset="0"/>
              </a:rPr>
              <a:t>fecha</a:t>
            </a:r>
            <a:r>
              <a:rPr lang="en-US" sz="2400" dirty="0" smtClean="0">
                <a:latin typeface="Arial Narrow" panose="020B0606020202030204" pitchFamily="34" charset="0"/>
              </a:rPr>
              <a:t> </a:t>
            </a:r>
            <a:r>
              <a:rPr lang="en-US" sz="2400" dirty="0" err="1" smtClean="0">
                <a:latin typeface="Arial Narrow" panose="020B0606020202030204" pitchFamily="34" charset="0"/>
              </a:rPr>
              <a:t>en</a:t>
            </a:r>
            <a:r>
              <a:rPr lang="en-US" sz="2400" dirty="0" smtClean="0">
                <a:latin typeface="Arial Narrow" panose="020B0606020202030204" pitchFamily="34" charset="0"/>
              </a:rPr>
              <a:t> el </a:t>
            </a:r>
            <a:r>
              <a:rPr lang="en-US" sz="2400" dirty="0" err="1" smtClean="0">
                <a:latin typeface="Arial Narrow" panose="020B0606020202030204" pitchFamily="34" charset="0"/>
              </a:rPr>
              <a:t>formato</a:t>
            </a:r>
            <a:r>
              <a:rPr lang="en-US" sz="2400" dirty="0" smtClean="0">
                <a:latin typeface="Arial Narrow" panose="020B0606020202030204" pitchFamily="34" charset="0"/>
              </a:rPr>
              <a:t> 15/9/2025</a:t>
            </a:r>
          </a:p>
          <a:p>
            <a:pPr lvl="1"/>
            <a:r>
              <a:rPr lang="en-US" sz="2400" dirty="0" err="1">
                <a:latin typeface="Arial Narrow" panose="020B0606020202030204" pitchFamily="34" charset="0"/>
              </a:rPr>
              <a:t>Escriba</a:t>
            </a:r>
            <a:r>
              <a:rPr lang="en-US" sz="2400" dirty="0">
                <a:latin typeface="Arial Narrow" panose="020B0606020202030204" pitchFamily="34" charset="0"/>
              </a:rPr>
              <a:t> la </a:t>
            </a:r>
            <a:r>
              <a:rPr lang="en-US" sz="2400" dirty="0" err="1">
                <a:latin typeface="Arial Narrow" panose="020B0606020202030204" pitchFamily="34" charset="0"/>
              </a:rPr>
              <a:t>fecha</a:t>
            </a:r>
            <a:r>
              <a:rPr lang="en-US" sz="2400" dirty="0">
                <a:latin typeface="Arial Narrow" panose="020B0606020202030204" pitchFamily="34" charset="0"/>
              </a:rPr>
              <a:t> </a:t>
            </a:r>
            <a:r>
              <a:rPr lang="en-US" sz="2400" dirty="0" err="1">
                <a:latin typeface="Arial Narrow" panose="020B0606020202030204" pitchFamily="34" charset="0"/>
              </a:rPr>
              <a:t>en</a:t>
            </a:r>
            <a:r>
              <a:rPr lang="en-US" sz="2400" dirty="0">
                <a:latin typeface="Arial Narrow" panose="020B0606020202030204" pitchFamily="34" charset="0"/>
              </a:rPr>
              <a:t> el </a:t>
            </a:r>
            <a:r>
              <a:rPr lang="en-US" sz="2400" dirty="0" err="1">
                <a:latin typeface="Arial Narrow" panose="020B0606020202030204" pitchFamily="34" charset="0"/>
              </a:rPr>
              <a:t>formato</a:t>
            </a:r>
            <a:r>
              <a:rPr lang="en-US" sz="2400" dirty="0">
                <a:latin typeface="Arial Narrow" panose="020B0606020202030204" pitchFamily="34" charset="0"/>
              </a:rPr>
              <a:t> </a:t>
            </a:r>
            <a:r>
              <a:rPr lang="en-US" sz="2400" dirty="0" smtClean="0">
                <a:latin typeface="Arial Narrow" panose="020B0606020202030204" pitchFamily="34" charset="0"/>
              </a:rPr>
              <a:t>15 de </a:t>
            </a:r>
            <a:r>
              <a:rPr lang="en-US" sz="2400" dirty="0" err="1" smtClean="0">
                <a:latin typeface="Arial Narrow" panose="020B0606020202030204" pitchFamily="34" charset="0"/>
              </a:rPr>
              <a:t>septiembre</a:t>
            </a:r>
            <a:r>
              <a:rPr lang="en-US" sz="2400" dirty="0" smtClean="0">
                <a:latin typeface="Arial Narrow" panose="020B0606020202030204" pitchFamily="34" charset="0"/>
              </a:rPr>
              <a:t> de 2025</a:t>
            </a:r>
            <a:endParaRPr lang="en-US" sz="2400" dirty="0">
              <a:latin typeface="Arial Narrow" panose="020B060602020203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19489" y="2055518"/>
            <a:ext cx="108075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Arial Narrow" panose="020B0606020202030204" pitchFamily="34" charset="0"/>
              </a:rPr>
              <a:t>Escriba</a:t>
            </a:r>
            <a:r>
              <a:rPr lang="en-US" sz="2400" dirty="0" smtClean="0">
                <a:latin typeface="Arial Narrow" panose="020B0606020202030204" pitchFamily="34" charset="0"/>
              </a:rPr>
              <a:t> la </a:t>
            </a:r>
            <a:r>
              <a:rPr lang="en-US" sz="2400" dirty="0" err="1" smtClean="0">
                <a:latin typeface="Arial Narrow" panose="020B0606020202030204" pitchFamily="34" charset="0"/>
              </a:rPr>
              <a:t>fecha</a:t>
            </a:r>
            <a:r>
              <a:rPr lang="en-US" sz="2400" dirty="0" smtClean="0">
                <a:latin typeface="Arial Narrow" panose="020B0606020202030204" pitchFamily="34" charset="0"/>
              </a:rPr>
              <a:t> del </a:t>
            </a:r>
            <a:r>
              <a:rPr lang="en-US" sz="2400" dirty="0" err="1" smtClean="0">
                <a:latin typeface="Arial Narrow" panose="020B0606020202030204" pitchFamily="34" charset="0"/>
              </a:rPr>
              <a:t>día</a:t>
            </a:r>
            <a:r>
              <a:rPr lang="en-US" sz="2400" dirty="0" smtClean="0">
                <a:latin typeface="Arial Narrow" panose="020B0606020202030204" pitchFamily="34" charset="0"/>
              </a:rPr>
              <a:t> anterior</a:t>
            </a:r>
            <a:endParaRPr lang="en-US" sz="2400" dirty="0">
              <a:latin typeface="Arial Narrow" panose="020B060602020203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19489" y="2667292"/>
            <a:ext cx="108075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Arial Narrow" panose="020B0606020202030204" pitchFamily="34" charset="0"/>
              </a:rPr>
              <a:t>Escriba</a:t>
            </a:r>
            <a:r>
              <a:rPr lang="en-US" sz="2400" dirty="0" smtClean="0">
                <a:latin typeface="Arial Narrow" panose="020B0606020202030204" pitchFamily="34" charset="0"/>
              </a:rPr>
              <a:t> la </a:t>
            </a:r>
            <a:r>
              <a:rPr lang="en-US" sz="2400" dirty="0" err="1" smtClean="0">
                <a:latin typeface="Arial Narrow" panose="020B0606020202030204" pitchFamily="34" charset="0"/>
              </a:rPr>
              <a:t>fecha</a:t>
            </a:r>
            <a:r>
              <a:rPr lang="en-US" sz="2400" dirty="0" smtClean="0">
                <a:latin typeface="Arial Narrow" panose="020B0606020202030204" pitchFamily="34" charset="0"/>
              </a:rPr>
              <a:t> de </a:t>
            </a:r>
            <a:r>
              <a:rPr lang="en-US" sz="2400" dirty="0" err="1" smtClean="0">
                <a:latin typeface="Arial Narrow" panose="020B0606020202030204" pitchFamily="34" charset="0"/>
              </a:rPr>
              <a:t>mañana</a:t>
            </a:r>
            <a:endParaRPr lang="en-US" sz="2400" dirty="0">
              <a:latin typeface="Arial Narrow" panose="020B060602020203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19489" y="3279066"/>
            <a:ext cx="108075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 Narrow" panose="020B0606020202030204" pitchFamily="34" charset="0"/>
              </a:rPr>
              <a:t>Lea </a:t>
            </a:r>
            <a:r>
              <a:rPr lang="en-US" sz="2400" dirty="0" err="1" smtClean="0">
                <a:latin typeface="Arial Narrow" panose="020B0606020202030204" pitchFamily="34" charset="0"/>
              </a:rPr>
              <a:t>cuatro</a:t>
            </a:r>
            <a:r>
              <a:rPr lang="en-US" sz="2400" dirty="0" smtClean="0">
                <a:latin typeface="Arial Narrow" panose="020B0606020202030204" pitchFamily="34" charset="0"/>
              </a:rPr>
              <a:t> </a:t>
            </a:r>
            <a:r>
              <a:rPr lang="en-US" sz="2400" dirty="0" err="1" smtClean="0">
                <a:latin typeface="Arial Narrow" panose="020B0606020202030204" pitchFamily="34" charset="0"/>
              </a:rPr>
              <a:t>cadenas</a:t>
            </a:r>
            <a:r>
              <a:rPr lang="en-US" sz="2400" dirty="0" smtClean="0">
                <a:latin typeface="Arial Narrow" panose="020B0606020202030204" pitchFamily="34" charset="0"/>
              </a:rPr>
              <a:t>, </a:t>
            </a:r>
            <a:r>
              <a:rPr lang="en-US" sz="2400" dirty="0" err="1" smtClean="0">
                <a:latin typeface="Arial Narrow" panose="020B0606020202030204" pitchFamily="34" charset="0"/>
              </a:rPr>
              <a:t>escribalas</a:t>
            </a:r>
            <a:r>
              <a:rPr lang="en-US" sz="2400" dirty="0" smtClean="0">
                <a:latin typeface="Arial Narrow" panose="020B0606020202030204" pitchFamily="34" charset="0"/>
              </a:rPr>
              <a:t> </a:t>
            </a:r>
            <a:r>
              <a:rPr lang="en-US" sz="2400" dirty="0" err="1" smtClean="0">
                <a:latin typeface="Arial Narrow" panose="020B0606020202030204" pitchFamily="34" charset="0"/>
              </a:rPr>
              <a:t>ordenadas</a:t>
            </a:r>
            <a:r>
              <a:rPr lang="en-US" sz="2400" dirty="0" smtClean="0">
                <a:latin typeface="Arial Narrow" panose="020B0606020202030204" pitchFamily="34" charset="0"/>
              </a:rPr>
              <a:t> de </a:t>
            </a:r>
            <a:r>
              <a:rPr lang="en-US" sz="2400" dirty="0" err="1" smtClean="0">
                <a:latin typeface="Arial Narrow" panose="020B0606020202030204" pitchFamily="34" charset="0"/>
              </a:rPr>
              <a:t>menor</a:t>
            </a:r>
            <a:r>
              <a:rPr lang="en-US" sz="2400" dirty="0" smtClean="0">
                <a:latin typeface="Arial Narrow" panose="020B0606020202030204" pitchFamily="34" charset="0"/>
              </a:rPr>
              <a:t> a mayor</a:t>
            </a:r>
            <a:endParaRPr lang="en-US" sz="2400" dirty="0">
              <a:latin typeface="Arial Narrow" panose="020B060602020203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19489" y="3987790"/>
            <a:ext cx="108075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>
                <a:latin typeface="Arial Narrow" panose="020B0606020202030204" pitchFamily="34" charset="0"/>
              </a:rPr>
              <a:t>Escriba</a:t>
            </a:r>
            <a:r>
              <a:rPr lang="en-US" sz="2400" dirty="0" smtClean="0">
                <a:latin typeface="Arial Narrow" panose="020B0606020202030204" pitchFamily="34" charset="0"/>
              </a:rPr>
              <a:t> 4 </a:t>
            </a:r>
            <a:r>
              <a:rPr lang="en-US" sz="2400" dirty="0" err="1" smtClean="0">
                <a:latin typeface="Arial Narrow" panose="020B0606020202030204" pitchFamily="34" charset="0"/>
              </a:rPr>
              <a:t>enteros</a:t>
            </a:r>
            <a:r>
              <a:rPr lang="en-US" sz="2400" dirty="0" smtClean="0">
                <a:latin typeface="Arial Narrow" panose="020B0606020202030204" pitchFamily="34" charset="0"/>
              </a:rPr>
              <a:t> que son el </a:t>
            </a:r>
            <a:r>
              <a:rPr lang="en-US" sz="2400" dirty="0" err="1" smtClean="0">
                <a:latin typeface="Arial Narrow" panose="020B0606020202030204" pitchFamily="34" charset="0"/>
              </a:rPr>
              <a:t>día</a:t>
            </a:r>
            <a:r>
              <a:rPr lang="en-US" sz="2400" dirty="0" smtClean="0">
                <a:latin typeface="Arial Narrow" panose="020B0606020202030204" pitchFamily="34" charset="0"/>
              </a:rPr>
              <a:t> y el </a:t>
            </a:r>
            <a:r>
              <a:rPr lang="en-US" sz="2400" dirty="0" err="1" smtClean="0">
                <a:latin typeface="Arial Narrow" panose="020B0606020202030204" pitchFamily="34" charset="0"/>
              </a:rPr>
              <a:t>mes</a:t>
            </a:r>
            <a:r>
              <a:rPr lang="en-US" sz="2400" dirty="0" smtClean="0">
                <a:latin typeface="Arial Narrow" panose="020B0606020202030204" pitchFamily="34" charset="0"/>
              </a:rPr>
              <a:t> de dos </a:t>
            </a:r>
            <a:r>
              <a:rPr lang="en-US" sz="2400" dirty="0" err="1" smtClean="0">
                <a:latin typeface="Arial Narrow" panose="020B0606020202030204" pitchFamily="34" charset="0"/>
              </a:rPr>
              <a:t>fechas</a:t>
            </a:r>
            <a:r>
              <a:rPr lang="en-US" sz="2400" dirty="0" smtClean="0">
                <a:latin typeface="Arial Narrow" panose="020B0606020202030204" pitchFamily="34" charset="0"/>
              </a:rPr>
              <a:t> de un </a:t>
            </a:r>
            <a:r>
              <a:rPr lang="en-US" sz="2400" dirty="0" err="1" smtClean="0">
                <a:latin typeface="Arial Narrow" panose="020B0606020202030204" pitchFamily="34" charset="0"/>
              </a:rPr>
              <a:t>mismo</a:t>
            </a:r>
            <a:r>
              <a:rPr lang="en-US" sz="2400" dirty="0" smtClean="0">
                <a:latin typeface="Arial Narrow" panose="020B0606020202030204" pitchFamily="34" charset="0"/>
              </a:rPr>
              <a:t> </a:t>
            </a:r>
            <a:r>
              <a:rPr lang="en-US" sz="2400" dirty="0" err="1" smtClean="0">
                <a:latin typeface="Arial Narrow" panose="020B0606020202030204" pitchFamily="34" charset="0"/>
              </a:rPr>
              <a:t>año</a:t>
            </a:r>
            <a:r>
              <a:rPr lang="en-US" sz="2400" dirty="0" smtClean="0">
                <a:latin typeface="Arial Narrow" panose="020B0606020202030204" pitchFamily="34" charset="0"/>
              </a:rPr>
              <a:t>, </a:t>
            </a:r>
            <a:r>
              <a:rPr lang="en-US" sz="2400" dirty="0" err="1" smtClean="0">
                <a:latin typeface="Arial Narrow" panose="020B0606020202030204" pitchFamily="34" charset="0"/>
              </a:rPr>
              <a:t>diga</a:t>
            </a:r>
            <a:r>
              <a:rPr lang="en-US" sz="2400" dirty="0" smtClean="0">
                <a:latin typeface="Arial Narrow" panose="020B0606020202030204" pitchFamily="34" charset="0"/>
              </a:rPr>
              <a:t> la </a:t>
            </a:r>
            <a:r>
              <a:rPr lang="en-US" sz="2400" dirty="0" err="1" smtClean="0">
                <a:latin typeface="Arial Narrow" panose="020B0606020202030204" pitchFamily="34" charset="0"/>
              </a:rPr>
              <a:t>diferencia</a:t>
            </a:r>
            <a:r>
              <a:rPr lang="en-US" sz="2400" dirty="0" smtClean="0">
                <a:latin typeface="Arial Narrow" panose="020B0606020202030204" pitchFamily="34" charset="0"/>
              </a:rPr>
              <a:t> </a:t>
            </a:r>
            <a:r>
              <a:rPr lang="en-US" sz="2400" dirty="0" err="1" smtClean="0">
                <a:latin typeface="Arial Narrow" panose="020B0606020202030204" pitchFamily="34" charset="0"/>
              </a:rPr>
              <a:t>en</a:t>
            </a:r>
            <a:r>
              <a:rPr lang="en-US" sz="2400" dirty="0" smtClean="0">
                <a:latin typeface="Arial Narrow" panose="020B0606020202030204" pitchFamily="34" charset="0"/>
              </a:rPr>
              <a:t> </a:t>
            </a:r>
            <a:r>
              <a:rPr lang="en-US" sz="2400" dirty="0" err="1" smtClean="0">
                <a:latin typeface="Arial Narrow" panose="020B0606020202030204" pitchFamily="34" charset="0"/>
              </a:rPr>
              <a:t>días</a:t>
            </a:r>
            <a:r>
              <a:rPr lang="en-US" sz="2400" dirty="0" smtClean="0">
                <a:latin typeface="Arial Narrow" panose="020B0606020202030204" pitchFamily="34" charset="0"/>
              </a:rPr>
              <a:t> entre </a:t>
            </a:r>
            <a:r>
              <a:rPr lang="en-US" sz="2400" dirty="0" err="1" smtClean="0">
                <a:latin typeface="Arial Narrow" panose="020B0606020202030204" pitchFamily="34" charset="0"/>
              </a:rPr>
              <a:t>ambas</a:t>
            </a:r>
            <a:endParaRPr lang="en-US" sz="2400" dirty="0">
              <a:latin typeface="Arial Narrow" panose="020B060602020203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34217" y="4982110"/>
            <a:ext cx="1080754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 smtClean="0">
                <a:latin typeface="Arial Narrow" panose="020B0606020202030204" pitchFamily="34" charset="0"/>
              </a:rPr>
              <a:t>Pida </a:t>
            </a:r>
            <a:r>
              <a:rPr lang="es-ES" sz="2400" dirty="0">
                <a:latin typeface="Arial Narrow" panose="020B0606020202030204" pitchFamily="34" charset="0"/>
              </a:rPr>
              <a:t>la entrada de una cadena </a:t>
            </a:r>
            <a:r>
              <a:rPr lang="es-ES" sz="2400" dirty="0" smtClean="0">
                <a:latin typeface="Arial Narrow" panose="020B0606020202030204" pitchFamily="34" charset="0"/>
              </a:rPr>
              <a:t>y verifique si puede servir de contraseña</a:t>
            </a:r>
            <a:r>
              <a:rPr lang="es-ES" sz="2400" dirty="0">
                <a:latin typeface="Arial Narrow" panose="020B0606020202030204" pitchFamily="34" charset="0"/>
              </a:rPr>
              <a:t>. Para ello debe tener 8 caracteres o más y al </a:t>
            </a:r>
            <a:r>
              <a:rPr lang="es-ES" sz="2400" dirty="0" smtClean="0">
                <a:latin typeface="Arial Narrow" panose="020B0606020202030204" pitchFamily="34" charset="0"/>
              </a:rPr>
              <a:t>menos </a:t>
            </a:r>
            <a:r>
              <a:rPr lang="es-ES" sz="2400" dirty="0">
                <a:latin typeface="Arial Narrow" panose="020B0606020202030204" pitchFamily="34" charset="0"/>
              </a:rPr>
              <a:t>una letra y un dígito. Recuerde que se puede referir a un </a:t>
            </a:r>
            <a:r>
              <a:rPr lang="es-ES" sz="2400" dirty="0" err="1">
                <a:latin typeface="Arial Narrow" panose="020B0606020202030204" pitchFamily="34" charset="0"/>
              </a:rPr>
              <a:t>caracter</a:t>
            </a:r>
            <a:r>
              <a:rPr lang="es-ES" sz="2400" dirty="0">
                <a:latin typeface="Arial Narrow" panose="020B0606020202030204" pitchFamily="34" charset="0"/>
              </a:rPr>
              <a:t> específico de la posición </a:t>
            </a:r>
            <a:r>
              <a:rPr lang="es-ES" sz="2400" i="1" dirty="0">
                <a:latin typeface="Arial Narrow" panose="020B0606020202030204" pitchFamily="34" charset="0"/>
              </a:rPr>
              <a:t>n</a:t>
            </a:r>
            <a:r>
              <a:rPr lang="es-ES" sz="2400" dirty="0">
                <a:latin typeface="Arial Narrow" panose="020B0606020202030204" pitchFamily="34" charset="0"/>
              </a:rPr>
              <a:t> de una cadena </a:t>
            </a:r>
            <a:r>
              <a:rPr lang="es-ES" sz="2400" i="1" dirty="0">
                <a:latin typeface="Arial Narrow" panose="020B0606020202030204" pitchFamily="34" charset="0"/>
              </a:rPr>
              <a:t>s </a:t>
            </a:r>
            <a:r>
              <a:rPr lang="es-ES" sz="2400" dirty="0">
                <a:latin typeface="Arial Narrow" panose="020B0606020202030204" pitchFamily="34" charset="0"/>
              </a:rPr>
              <a:t>con la notación s[</a:t>
            </a:r>
            <a:r>
              <a:rPr lang="es-ES" sz="2400" i="1" dirty="0">
                <a:latin typeface="Arial Narrow" panose="020B0606020202030204" pitchFamily="34" charset="0"/>
              </a:rPr>
              <a:t>n</a:t>
            </a:r>
            <a:r>
              <a:rPr lang="es-ES" sz="2400" dirty="0">
                <a:latin typeface="Arial Narrow" panose="020B0606020202030204" pitchFamily="34" charset="0"/>
              </a:rPr>
              <a:t>] y que los caracteres mantienen el orden entre las letras </a:t>
            </a:r>
            <a:r>
              <a:rPr lang="es-ES" sz="2400" dirty="0" err="1">
                <a:latin typeface="Arial Narrow" panose="020B0606020202030204" pitchFamily="34" charset="0"/>
              </a:rPr>
              <a:t>minusculas</a:t>
            </a:r>
            <a:r>
              <a:rPr lang="es-ES" sz="2400" dirty="0">
                <a:latin typeface="Arial Narrow" panose="020B0606020202030204" pitchFamily="34" charset="0"/>
              </a:rPr>
              <a:t>, mayúsculas y entre los dígitos</a:t>
            </a:r>
            <a:endParaRPr lang="en-US" sz="24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2123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</TotalTime>
  <Words>605</Words>
  <Application>Microsoft Office PowerPoint</Application>
  <PresentationFormat>Widescreen</PresentationFormat>
  <Paragraphs>65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Arial Narrow</vt:lpstr>
      <vt:lpstr>Calibri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mkm</dc:creator>
  <cp:lastModifiedBy>mkm</cp:lastModifiedBy>
  <cp:revision>181</cp:revision>
  <dcterms:created xsi:type="dcterms:W3CDTF">2022-08-27T19:56:00Z</dcterms:created>
  <dcterms:modified xsi:type="dcterms:W3CDTF">2025-09-14T17:55:12Z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EF478B7D6805457583350E9F5CD1DC77_13</vt:lpwstr>
  </property>
  <property fmtid="{D5CDD505-2E9C-101B-9397-08002B2CF9AE}" pid="3" name="KSOProductBuildVer">
    <vt:lpwstr>1033-12.2.0.20326</vt:lpwstr>
  </property>
</Properties>
</file>