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0" r:id="rId2"/>
    <p:sldId id="271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B050"/>
    <a:srgbClr val="00B0F0"/>
    <a:srgbClr val="FFFF00"/>
    <a:srgbClr val="FF0000"/>
    <a:srgbClr val="5B9BD5"/>
    <a:srgbClr val="70AD47"/>
    <a:srgbClr val="FFFFFF"/>
    <a:srgbClr val="CC99FF"/>
    <a:srgbClr val="4F0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89583" autoAdjust="0"/>
  </p:normalViewPr>
  <p:slideViewPr>
    <p:cSldViewPr snapToGrid="0">
      <p:cViewPr varScale="1">
        <p:scale>
          <a:sx n="92" d="100"/>
          <a:sy n="92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6C946-9D6D-4C49-838A-C79B0EF6AD09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7DECE-3EC5-4D60-942F-21FCB96CBF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1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0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6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8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99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1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96000" cy="365125"/>
          </a:xfrm>
        </p:spPr>
        <p:txBody>
          <a:bodyPr/>
          <a:lstStyle/>
          <a:p>
            <a:pPr algn="l"/>
            <a:r>
              <a:rPr lang="pt-BR" dirty="0" smtClean="0"/>
              <a:t>(C) INTRODUCCIÓN A LA PROGRAMACION EN CD, MATCOM UH,  curso 2025-2026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pPr algn="l"/>
            <a:r>
              <a:rPr lang="es-ES" smtClean="0"/>
              <a:t>(C) INTRODUCCIÓN A LA PROGRAMACION EN CD, MATCOM UH,  curso 2025-2026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6254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s-ES" dirty="0" smtClean="0"/>
              <a:t>(C) INTRODUCCIÓN A LA PROGRAMACION EN CD, MATCOM UH,  curso 2025-2026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697" y="-20709"/>
            <a:ext cx="522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REPASO CONDICIONALES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1938" y="502511"/>
            <a:ext cx="311727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solidFill>
                  <a:srgbClr val="0066FF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 smtClean="0">
                <a:latin typeface="Consolas" panose="020B0609020204030204" pitchFamily="49" charset="0"/>
              </a:rPr>
              <a:t> &lt;</a:t>
            </a:r>
            <a:r>
              <a:rPr lang="en-US" sz="2400" i="1" dirty="0" err="1" smtClean="0">
                <a:latin typeface="Consolas" panose="020B0609020204030204" pitchFamily="49" charset="0"/>
              </a:rPr>
              <a:t>condicion</a:t>
            </a:r>
            <a:r>
              <a:rPr lang="en-US" sz="2400" dirty="0" smtClean="0">
                <a:latin typeface="Consolas" panose="020B0609020204030204" pitchFamily="49" charset="0"/>
              </a:rPr>
              <a:t>&gt;: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1937" y="2915114"/>
            <a:ext cx="3117273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 smtClean="0">
                <a:latin typeface="Consolas" panose="020B0609020204030204" pitchFamily="49" charset="0"/>
              </a:rPr>
              <a:t> &lt;</a:t>
            </a:r>
            <a:r>
              <a:rPr lang="en-US" sz="2400" i="1" dirty="0" err="1">
                <a:latin typeface="Consolas" panose="020B0609020204030204" pitchFamily="49" charset="0"/>
              </a:rPr>
              <a:t>condicion</a:t>
            </a:r>
            <a:r>
              <a:rPr lang="en-US" sz="2400" dirty="0" smtClean="0">
                <a:latin typeface="Consolas" panose="020B0609020204030204" pitchFamily="49" charset="0"/>
              </a:rPr>
              <a:t>&gt;: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e</a:t>
            </a:r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lse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...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72941" y="523220"/>
            <a:ext cx="3117273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f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i="1" dirty="0" err="1">
                <a:latin typeface="Consolas" panose="020B0609020204030204" pitchFamily="49" charset="0"/>
              </a:rPr>
              <a:t>condicion</a:t>
            </a:r>
            <a:r>
              <a:rPr lang="en-US" sz="2400" dirty="0">
                <a:latin typeface="Consolas" panose="020B0609020204030204" pitchFamily="49" charset="0"/>
              </a:rPr>
              <a:t>&gt;:</a:t>
            </a:r>
          </a:p>
          <a:p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...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Consolas" panose="020B0609020204030204" pitchFamily="49" charset="0"/>
              </a:rPr>
              <a:t>e</a:t>
            </a:r>
            <a:r>
              <a:rPr lang="en-US" sz="2400" b="1" dirty="0" err="1">
                <a:solidFill>
                  <a:srgbClr val="0066FF"/>
                </a:solidFill>
                <a:latin typeface="Consolas" panose="020B0609020204030204" pitchFamily="49" charset="0"/>
              </a:rPr>
              <a:t>lif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</a:rPr>
              <a:t>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</a:rPr>
              <a:t>...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610600" y="523220"/>
            <a:ext cx="3117273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 smtClean="0">
                <a:latin typeface="Consolas" panose="020B0609020204030204" pitchFamily="49" charset="0"/>
              </a:rPr>
              <a:t> &lt;</a:t>
            </a:r>
            <a:r>
              <a:rPr lang="en-US" sz="2400" i="1" dirty="0" err="1">
                <a:latin typeface="Consolas" panose="020B0609020204030204" pitchFamily="49" charset="0"/>
              </a:rPr>
              <a:t>condicion</a:t>
            </a:r>
            <a:r>
              <a:rPr lang="en-US" sz="2400" dirty="0" smtClean="0">
                <a:latin typeface="Consolas" panose="020B0609020204030204" pitchFamily="49" charset="0"/>
              </a:rPr>
              <a:t>&gt;: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sz="2400" b="1" dirty="0" err="1">
                <a:solidFill>
                  <a:srgbClr val="0066FF"/>
                </a:solidFill>
                <a:latin typeface="Consolas" panose="020B0609020204030204" pitchFamily="49" charset="0"/>
              </a:rPr>
              <a:t>elif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...</a:t>
            </a:r>
          </a:p>
          <a:p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latin typeface="Consolas" panose="020B0609020204030204" pitchFamily="49" charset="0"/>
              </a:rPr>
              <a:t>...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68991" y="502511"/>
            <a:ext cx="634059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282075" y="502511"/>
            <a:ext cx="303065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82846" y="2974819"/>
            <a:ext cx="634059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41937" y="4336579"/>
            <a:ext cx="1018314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72941" y="575174"/>
            <a:ext cx="634059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580732" y="575174"/>
            <a:ext cx="634059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30877" y="2915114"/>
            <a:ext cx="303065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34829" y="523219"/>
            <a:ext cx="303065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050735" y="575174"/>
            <a:ext cx="303065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659091" y="1998729"/>
            <a:ext cx="910936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659091" y="3474238"/>
            <a:ext cx="910936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185064" y="1998728"/>
            <a:ext cx="910936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257587" y="3430912"/>
            <a:ext cx="910936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03050" y="997599"/>
            <a:ext cx="1745672" cy="980420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3609765" y="1101828"/>
            <a:ext cx="1527463" cy="716973"/>
          </a:xfrm>
          <a:prstGeom prst="wedgeRoundRectCallout">
            <a:avLst>
              <a:gd name="adj1" fmla="val -92262"/>
              <a:gd name="adj2" fmla="val 11775"/>
              <a:gd name="adj3" fmla="val 16667"/>
            </a:avLst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BLOQUE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3697" y="997599"/>
            <a:ext cx="1247398" cy="98042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Sangría</a:t>
            </a:r>
            <a:endParaRPr lang="en-US" sz="2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48722" y="5818060"/>
            <a:ext cx="8770376" cy="830997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La </a:t>
            </a:r>
            <a:r>
              <a:rPr lang="en-US" sz="24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condición</a:t>
            </a:r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</a:t>
            </a:r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expresión</a:t>
            </a:r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debe</a:t>
            </a:r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evaluar</a:t>
            </a:r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True o False</a:t>
            </a:r>
            <a:endParaRPr lang="en-US" sz="24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La </a:t>
            </a:r>
            <a:r>
              <a:rPr lang="en-US" sz="24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sangría</a:t>
            </a:r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es</a:t>
            </a:r>
            <a:r>
              <a:rPr lang="en-US" sz="24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importante</a:t>
            </a:r>
            <a:endParaRPr lang="en-US" sz="2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8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9" grpId="0" animBg="1"/>
      <p:bldP spid="22" grpId="0" animBg="1"/>
      <p:bldP spid="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9" grpId="0" animBg="1"/>
      <p:bldP spid="10" grpId="0" animBg="1"/>
      <p:bldP spid="11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558" y="93306"/>
            <a:ext cx="522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ANTES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80063" y="1109922"/>
            <a:ext cx="0" cy="283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80063" y="1855576"/>
            <a:ext cx="0" cy="283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971368" y="2126726"/>
            <a:ext cx="2445744" cy="206075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Son </a:t>
            </a:r>
            <a:r>
              <a:rPr lang="en-US" sz="2000" b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iguales</a:t>
            </a:r>
            <a:r>
              <a:rPr lang="en-US" sz="2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los</a:t>
            </a:r>
            <a:r>
              <a:rPr lang="en-US" sz="2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nombres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6417112" y="3157104"/>
            <a:ext cx="976829" cy="191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37234" y="3395482"/>
            <a:ext cx="26467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Narrow" panose="020B0606020202030204" pitchFamily="34" charset="0"/>
              </a:rPr>
              <a:t>Escribir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bienvenida</a:t>
            </a:r>
            <a:r>
              <a:rPr lang="en-US" sz="2400" dirty="0" smtClean="0">
                <a:latin typeface="Arial Narrow" panose="020B0606020202030204" pitchFamily="34" charset="0"/>
              </a:rPr>
              <a:t> y el </a:t>
            </a:r>
            <a:r>
              <a:rPr lang="en-US" sz="2400" dirty="0" err="1" smtClean="0">
                <a:latin typeface="Arial Narrow" panose="020B0606020202030204" pitchFamily="34" charset="0"/>
              </a:rPr>
              <a:t>tiempo</a:t>
            </a:r>
            <a:r>
              <a:rPr lang="en-US" sz="2400" dirty="0" smtClean="0">
                <a:latin typeface="Arial Narrow" panose="020B0606020202030204" pitchFamily="34" charset="0"/>
              </a:rPr>
              <a:t> que se </a:t>
            </a:r>
            <a:r>
              <a:rPr lang="en-US" sz="2400" dirty="0" err="1" smtClean="0">
                <a:latin typeface="Arial Narrow" panose="020B0606020202030204" pitchFamily="34" charset="0"/>
              </a:rPr>
              <a:t>demoró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18" name="Straight Arrow Connector 17"/>
          <p:cNvCxnSpPr>
            <a:stCxn id="12" idx="1"/>
          </p:cNvCxnSpPr>
          <p:nvPr/>
        </p:nvCxnSpPr>
        <p:spPr>
          <a:xfrm flipH="1">
            <a:off x="3104708" y="3157104"/>
            <a:ext cx="866660" cy="191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67436" y="3395482"/>
            <a:ext cx="213727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 Narrow" panose="020B0606020202030204" pitchFamily="34" charset="0"/>
              </a:rPr>
              <a:t>Poner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mensaje</a:t>
            </a:r>
            <a:r>
              <a:rPr lang="en-US" sz="2400" dirty="0" smtClean="0">
                <a:latin typeface="Arial Narrow" panose="020B0606020202030204" pitchFamily="34" charset="0"/>
              </a:rPr>
              <a:t> de error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963225" y="4227061"/>
            <a:ext cx="3138889" cy="990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</p:cNvCxnSpPr>
          <p:nvPr/>
        </p:nvCxnSpPr>
        <p:spPr>
          <a:xfrm flipH="1">
            <a:off x="5295015" y="4595811"/>
            <a:ext cx="3365588" cy="622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71368" y="616526"/>
            <a:ext cx="25232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Escribe el </a:t>
            </a:r>
            <a:r>
              <a:rPr lang="en-US" sz="2400" dirty="0" err="1" smtClean="0">
                <a:latin typeface="Arial Narrow" panose="020B0606020202030204" pitchFamily="34" charset="0"/>
              </a:rPr>
              <a:t>nombre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21703" y="2510773"/>
            <a:ext cx="777191" cy="461665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True</a:t>
            </a:r>
            <a:endParaRPr lang="en-US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34683" y="2547025"/>
            <a:ext cx="932094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False</a:t>
            </a:r>
            <a:endParaRPr lang="en-US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7121" y="1371626"/>
            <a:ext cx="25232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Narrow" panose="020B0606020202030204" pitchFamily="34" charset="0"/>
              </a:rPr>
              <a:t>Vuelvelo</a:t>
            </a:r>
            <a:r>
              <a:rPr lang="en-US" sz="2400" dirty="0" smtClean="0">
                <a:latin typeface="Arial Narrow" panose="020B0606020202030204" pitchFamily="34" charset="0"/>
              </a:rPr>
              <a:t> a </a:t>
            </a:r>
            <a:r>
              <a:rPr lang="en-US" sz="2400" dirty="0" err="1" smtClean="0">
                <a:latin typeface="Arial Narrow" panose="020B0606020202030204" pitchFamily="34" charset="0"/>
              </a:rPr>
              <a:t>escribir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2518" y="5058639"/>
            <a:ext cx="371507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No se ha dado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oportunidad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rectificar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!!</a:t>
            </a:r>
            <a:endParaRPr lang="en-US" sz="24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558" y="93306"/>
            <a:ext cx="522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CICLOS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33226" y="1609652"/>
            <a:ext cx="0" cy="283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233226" y="2355306"/>
            <a:ext cx="0" cy="283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4024531" y="2626456"/>
            <a:ext cx="2445744" cy="206075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S</a:t>
            </a:r>
            <a:r>
              <a:rPr lang="en-US" sz="2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on </a:t>
            </a:r>
            <a:r>
              <a:rPr lang="en-US" sz="2000" b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iguales</a:t>
            </a:r>
            <a:r>
              <a:rPr lang="en-US" sz="2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los</a:t>
            </a:r>
            <a:r>
              <a:rPr lang="en-US" sz="2000" b="1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nombres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6470275" y="3656834"/>
            <a:ext cx="976829" cy="191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0397" y="3895212"/>
            <a:ext cx="264673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Narrow" panose="020B0606020202030204" pitchFamily="34" charset="0"/>
              </a:rPr>
              <a:t>Escribir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bienvenida</a:t>
            </a:r>
            <a:r>
              <a:rPr lang="en-US" sz="2400" dirty="0" smtClean="0">
                <a:latin typeface="Arial Narrow" panose="020B0606020202030204" pitchFamily="34" charset="0"/>
              </a:rPr>
              <a:t> y el </a:t>
            </a:r>
            <a:r>
              <a:rPr lang="en-US" sz="2400" dirty="0" err="1" smtClean="0">
                <a:latin typeface="Arial Narrow" panose="020B0606020202030204" pitchFamily="34" charset="0"/>
              </a:rPr>
              <a:t>tiempo</a:t>
            </a:r>
            <a:r>
              <a:rPr lang="en-US" sz="2400" dirty="0" smtClean="0">
                <a:latin typeface="Arial Narrow" panose="020B0606020202030204" pitchFamily="34" charset="0"/>
              </a:rPr>
              <a:t> que se </a:t>
            </a:r>
            <a:r>
              <a:rPr lang="en-US" sz="2400" dirty="0" err="1" smtClean="0">
                <a:latin typeface="Arial Narrow" panose="020B0606020202030204" pitchFamily="34" charset="0"/>
              </a:rPr>
              <a:t>demoró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31" name="Straight Arrow Connector 30"/>
          <p:cNvCxnSpPr>
            <a:stCxn id="27" idx="2"/>
          </p:cNvCxnSpPr>
          <p:nvPr/>
        </p:nvCxnSpPr>
        <p:spPr>
          <a:xfrm flipH="1">
            <a:off x="5348178" y="5095541"/>
            <a:ext cx="3365588" cy="622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24531" y="1116256"/>
            <a:ext cx="25232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Escribe el </a:t>
            </a:r>
            <a:r>
              <a:rPr lang="en-US" sz="2400" dirty="0" err="1" smtClean="0">
                <a:latin typeface="Arial Narrow" panose="020B0606020202030204" pitchFamily="34" charset="0"/>
              </a:rPr>
              <a:t>nombre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10284" y="1871356"/>
            <a:ext cx="252328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Narrow" panose="020B0606020202030204" pitchFamily="34" charset="0"/>
              </a:rPr>
              <a:t>Vuelvelo</a:t>
            </a:r>
            <a:r>
              <a:rPr lang="en-US" sz="2400" dirty="0" smtClean="0">
                <a:latin typeface="Arial Narrow" panose="020B0606020202030204" pitchFamily="34" charset="0"/>
              </a:rPr>
              <a:t> a </a:t>
            </a:r>
            <a:r>
              <a:rPr lang="en-US" sz="2400" dirty="0" err="1" smtClean="0">
                <a:latin typeface="Arial Narrow" panose="020B0606020202030204" pitchFamily="34" charset="0"/>
              </a:rPr>
              <a:t>escribir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2909" y="1554197"/>
            <a:ext cx="257702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Puede</a:t>
            </a:r>
            <a:r>
              <a:rPr lang="en-US" sz="2400" b="1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Arial Narrow" panose="020B0606020202030204" pitchFamily="34" charset="0"/>
              </a:rPr>
              <a:t>rectificar</a:t>
            </a:r>
            <a:endParaRPr lang="en-US" sz="2400" b="1" dirty="0">
              <a:solidFill>
                <a:srgbClr val="00B050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3" name="Straight Arrow Connector 2"/>
          <p:cNvCxnSpPr>
            <a:stCxn id="12" idx="1"/>
            <a:endCxn id="12" idx="1"/>
          </p:cNvCxnSpPr>
          <p:nvPr/>
        </p:nvCxnSpPr>
        <p:spPr>
          <a:xfrm>
            <a:off x="4024531" y="365683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2" idx="1"/>
          </p:cNvCxnSpPr>
          <p:nvPr/>
        </p:nvCxnSpPr>
        <p:spPr>
          <a:xfrm flipH="1">
            <a:off x="2913321" y="3656834"/>
            <a:ext cx="11112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913321" y="925033"/>
            <a:ext cx="0" cy="2731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13321" y="925033"/>
            <a:ext cx="211587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804293" y="3082553"/>
            <a:ext cx="777191" cy="461665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True</a:t>
            </a:r>
            <a:endParaRPr lang="en-US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41180" y="2910813"/>
            <a:ext cx="932094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False</a:t>
            </a:r>
            <a:endParaRPr lang="en-US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1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558" y="93306"/>
            <a:ext cx="522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CICLO WHILE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4208" y="354916"/>
            <a:ext cx="6257261" cy="4062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i="1" dirty="0" err="1" smtClean="0">
                <a:latin typeface="Consolas" panose="020B0609020204030204" pitchFamily="49" charset="0"/>
              </a:rPr>
              <a:t>preparación</a:t>
            </a:r>
            <a:r>
              <a:rPr lang="en-US" sz="2400" i="1" dirty="0" smtClean="0">
                <a:latin typeface="Consolas" panose="020B0609020204030204" pitchFamily="49" charset="0"/>
              </a:rPr>
              <a:t> del </a:t>
            </a:r>
            <a:r>
              <a:rPr lang="en-US" sz="2400" i="1" dirty="0" err="1" smtClean="0">
                <a:latin typeface="Consolas" panose="020B0609020204030204" pitchFamily="49" charset="0"/>
              </a:rPr>
              <a:t>ciclo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rgbClr val="0066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 smtClean="0">
                <a:latin typeface="Consolas" panose="020B0609020204030204" pitchFamily="49" charset="0"/>
              </a:rPr>
              <a:t> &lt;</a:t>
            </a:r>
            <a:r>
              <a:rPr lang="en-US" sz="2400" i="1" dirty="0" err="1" smtClean="0">
                <a:latin typeface="Consolas" panose="020B0609020204030204" pitchFamily="49" charset="0"/>
              </a:rPr>
              <a:t>condicion</a:t>
            </a:r>
            <a:r>
              <a:rPr lang="en-US" sz="2400" dirty="0" smtClean="0">
                <a:latin typeface="Consolas" panose="020B0609020204030204" pitchFamily="49" charset="0"/>
              </a:rPr>
              <a:t>&gt;: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54749" y="1770716"/>
            <a:ext cx="1786269" cy="1212112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820672" y="1153017"/>
            <a:ext cx="1959935" cy="417613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ular Callout 21"/>
          <p:cNvSpPr/>
          <p:nvPr/>
        </p:nvSpPr>
        <p:spPr>
          <a:xfrm>
            <a:off x="6096000" y="1546822"/>
            <a:ext cx="1821672" cy="716973"/>
          </a:xfrm>
          <a:prstGeom prst="wedgeRoundRectCallout">
            <a:avLst>
              <a:gd name="adj1" fmla="val -94350"/>
              <a:gd name="adj2" fmla="val -49027"/>
              <a:gd name="adj3" fmla="val 16667"/>
            </a:avLst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Expresión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Bool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5712681" y="2427295"/>
            <a:ext cx="3169689" cy="1326127"/>
          </a:xfrm>
          <a:prstGeom prst="wedgeRoundRectCallout">
            <a:avLst>
              <a:gd name="adj1" fmla="val -76907"/>
              <a:gd name="adj2" fmla="val -38604"/>
              <a:gd name="adj3" fmla="val 16667"/>
            </a:avLst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Bloque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código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que se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ejecuta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mientras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la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expresión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evalúa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True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844209" y="1112974"/>
            <a:ext cx="1017180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80607" y="1089659"/>
            <a:ext cx="395136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12561" y="5079401"/>
            <a:ext cx="116187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El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ciclo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puede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ejecutar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indefinidamente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si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la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expresión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no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dejase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evaluar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True</a:t>
            </a:r>
            <a:endParaRPr lang="en-US" sz="24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560" y="5692981"/>
            <a:ext cx="116187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algún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momento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dentro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del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bloque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del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ciclo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debe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ejecutarse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alguna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instrucción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provoque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la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próxima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iteración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la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condición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evalúe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False</a:t>
            </a:r>
            <a:endParaRPr lang="en-US" sz="24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2561" y="4504511"/>
            <a:ext cx="116187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El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bloque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puede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no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ejecutarse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si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desde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un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inicio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la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condición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evalúa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False</a:t>
            </a:r>
            <a:endParaRPr lang="en-US" sz="24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558" y="93306"/>
            <a:ext cx="522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CICLO WHILE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44208" y="354916"/>
            <a:ext cx="6257261" cy="40626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i="1" dirty="0" err="1" smtClean="0">
                <a:latin typeface="Consolas" panose="020B0609020204030204" pitchFamily="49" charset="0"/>
              </a:rPr>
              <a:t>preparación</a:t>
            </a:r>
            <a:r>
              <a:rPr lang="en-US" sz="2400" i="1" dirty="0" smtClean="0">
                <a:latin typeface="Consolas" panose="020B0609020204030204" pitchFamily="49" charset="0"/>
              </a:rPr>
              <a:t> del </a:t>
            </a:r>
            <a:r>
              <a:rPr lang="en-US" sz="2400" i="1" dirty="0" err="1" smtClean="0">
                <a:latin typeface="Consolas" panose="020B0609020204030204" pitchFamily="49" charset="0"/>
              </a:rPr>
              <a:t>ciclo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rgbClr val="0066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 smtClean="0">
                <a:latin typeface="Consolas" panose="020B0609020204030204" pitchFamily="49" charset="0"/>
              </a:rPr>
              <a:t> &lt;</a:t>
            </a:r>
            <a:r>
              <a:rPr lang="en-US" sz="2400" i="1" dirty="0" err="1" smtClean="0">
                <a:latin typeface="Consolas" panose="020B0609020204030204" pitchFamily="49" charset="0"/>
              </a:rPr>
              <a:t>condicion</a:t>
            </a:r>
            <a:r>
              <a:rPr lang="en-US" sz="2400" dirty="0" smtClean="0">
                <a:latin typeface="Consolas" panose="020B0609020204030204" pitchFamily="49" charset="0"/>
              </a:rPr>
              <a:t>&gt;: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54749" y="1770716"/>
            <a:ext cx="1786269" cy="1212112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ular Callout 23"/>
          <p:cNvSpPr/>
          <p:nvPr/>
        </p:nvSpPr>
        <p:spPr>
          <a:xfrm>
            <a:off x="5806199" y="1723177"/>
            <a:ext cx="5547601" cy="1326127"/>
          </a:xfrm>
          <a:prstGeom prst="wedgeRoundRectCallout">
            <a:avLst>
              <a:gd name="adj1" fmla="val -66418"/>
              <a:gd name="adj2" fmla="val -36253"/>
              <a:gd name="adj3" fmla="val 16667"/>
            </a:avLst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Si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dentro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del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bloque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se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ejecuta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instrucción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solidFill>
                  <a:srgbClr val="0066FF"/>
                </a:solidFill>
                <a:latin typeface="Consolas" panose="020B0609020204030204" pitchFamily="49" charset="0"/>
              </a:rPr>
              <a:t>break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Se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interrumpe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el </a:t>
            </a:r>
            <a:r>
              <a:rPr lang="en-US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ciclo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6613" y="5035930"/>
            <a:ext cx="116187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La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instrucción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por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lo general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será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ejecutada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a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partir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pregunta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rgbClr val="C00000"/>
                </a:solidFill>
                <a:latin typeface="Arial Narrow" panose="020B0606020202030204" pitchFamily="34" charset="0"/>
              </a:rPr>
              <a:t>condicional</a:t>
            </a:r>
            <a:r>
              <a:rPr lang="en-US" sz="24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if</a:t>
            </a:r>
            <a:endParaRPr lang="en-US" sz="2400" b="1" dirty="0">
              <a:solidFill>
                <a:srgbClr val="0066FF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4312227" y="2386240"/>
            <a:ext cx="3761509" cy="749169"/>
          </a:xfrm>
          <a:prstGeom prst="straightConnector1">
            <a:avLst/>
          </a:prstGeom>
          <a:ln w="190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60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558" y="93306"/>
            <a:ext cx="522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CICLO FOR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92713" y="729498"/>
            <a:ext cx="8606574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nsolas" panose="020B0609020204030204" pitchFamily="49" charset="0"/>
              </a:rPr>
              <a:t>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i="1" dirty="0" err="1" smtClean="0">
                <a:latin typeface="Consolas" panose="020B0609020204030204" pitchFamily="49" charset="0"/>
              </a:rPr>
              <a:t>preparación</a:t>
            </a:r>
            <a:r>
              <a:rPr lang="en-US" sz="2400" i="1" dirty="0" smtClean="0">
                <a:latin typeface="Consolas" panose="020B0609020204030204" pitchFamily="49" charset="0"/>
              </a:rPr>
              <a:t> del </a:t>
            </a:r>
            <a:r>
              <a:rPr lang="en-US" sz="2400" i="1" dirty="0" err="1" smtClean="0">
                <a:latin typeface="Consolas" panose="020B0609020204030204" pitchFamily="49" charset="0"/>
              </a:rPr>
              <a:t>ciclo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rgbClr val="0066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 smtClean="0">
                <a:latin typeface="Consolas" panose="020B0609020204030204" pitchFamily="49" charset="0"/>
              </a:rPr>
              <a:t> &lt;variable&gt; </a:t>
            </a:r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latin typeface="Consolas" panose="020B0609020204030204" pitchFamily="49" charset="0"/>
              </a:rPr>
              <a:t> &lt;</a:t>
            </a:r>
            <a:r>
              <a:rPr lang="en-US" sz="2400" dirty="0" err="1" smtClean="0">
                <a:latin typeface="Consolas" panose="020B0609020204030204" pitchFamily="49" charset="0"/>
              </a:rPr>
              <a:t>secuencia</a:t>
            </a:r>
            <a:r>
              <a:rPr lang="en-US" sz="2400" dirty="0" smtClean="0">
                <a:latin typeface="Consolas" panose="020B0609020204030204" pitchFamily="49" charset="0"/>
              </a:rPr>
              <a:t> de </a:t>
            </a:r>
            <a:r>
              <a:rPr lang="en-US" sz="2400" dirty="0" err="1" smtClean="0">
                <a:latin typeface="Consolas" panose="020B0609020204030204" pitchFamily="49" charset="0"/>
              </a:rPr>
              <a:t>valores</a:t>
            </a:r>
            <a:r>
              <a:rPr lang="en-US" sz="2400" dirty="0" smtClean="0">
                <a:latin typeface="Consolas" panose="020B0609020204030204" pitchFamily="49" charset="0"/>
              </a:rPr>
              <a:t>&gt;:</a:t>
            </a: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&lt;</a:t>
            </a:r>
            <a:r>
              <a:rPr lang="en-US" sz="2400" i="1" dirty="0" err="1">
                <a:latin typeface="Consolas" panose="020B0609020204030204" pitchFamily="49" charset="0"/>
              </a:rPr>
              <a:t>código</a:t>
            </a:r>
            <a:r>
              <a:rPr lang="en-US" sz="24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sz="2400" dirty="0" smtClean="0">
                <a:latin typeface="Consolas" panose="020B0609020204030204" pitchFamily="49" charset="0"/>
              </a:rPr>
              <a:t>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54865" y="2154767"/>
            <a:ext cx="1786269" cy="1212112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58558" y="4535789"/>
            <a:ext cx="110952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La variable </a:t>
            </a:r>
            <a:r>
              <a:rPr lang="en-US" sz="2400" dirty="0" err="1" smtClean="0">
                <a:latin typeface="Arial Narrow" panose="020B0606020202030204" pitchFamily="34" charset="0"/>
              </a:rPr>
              <a:t>va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tomando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valores</a:t>
            </a:r>
            <a:r>
              <a:rPr lang="en-US" sz="2400" dirty="0" smtClean="0">
                <a:latin typeface="Arial Narrow" panose="020B0606020202030204" pitchFamily="34" charset="0"/>
              </a:rPr>
              <a:t> de la </a:t>
            </a:r>
            <a:r>
              <a:rPr lang="en-US" sz="2400" dirty="0" err="1" smtClean="0">
                <a:latin typeface="Arial Narrow" panose="020B0606020202030204" pitchFamily="34" charset="0"/>
              </a:rPr>
              <a:t>secuencia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cada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iteración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92713" y="1468129"/>
            <a:ext cx="701105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13795" y="1468129"/>
            <a:ext cx="701105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577108" y="1450358"/>
            <a:ext cx="701105" cy="4950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8558" y="5190951"/>
            <a:ext cx="1109524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La </a:t>
            </a:r>
            <a:r>
              <a:rPr lang="en-US" sz="2400" dirty="0" err="1" smtClean="0">
                <a:latin typeface="Arial Narrow" panose="020B0606020202030204" pitchFamily="34" charset="0"/>
              </a:rPr>
              <a:t>ejecución</a:t>
            </a:r>
            <a:r>
              <a:rPr lang="en-US" sz="2400" dirty="0" smtClean="0">
                <a:latin typeface="Arial Narrow" panose="020B0606020202030204" pitchFamily="34" charset="0"/>
              </a:rPr>
              <a:t> del </a:t>
            </a:r>
            <a:r>
              <a:rPr lang="en-US" sz="2400" dirty="0" err="1" smtClean="0">
                <a:latin typeface="Arial Narrow" panose="020B0606020202030204" pitchFamily="34" charset="0"/>
              </a:rPr>
              <a:t>bloque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termina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cuando</a:t>
            </a:r>
            <a:r>
              <a:rPr lang="en-US" sz="2400" dirty="0" smtClean="0">
                <a:latin typeface="Arial Narrow" panose="020B0606020202030204" pitchFamily="34" charset="0"/>
              </a:rPr>
              <a:t> se </a:t>
            </a:r>
            <a:r>
              <a:rPr lang="en-US" sz="2400" dirty="0" err="1" smtClean="0">
                <a:latin typeface="Arial Narrow" panose="020B0606020202030204" pitchFamily="34" charset="0"/>
              </a:rPr>
              <a:t>han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recorrido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todos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valores</a:t>
            </a:r>
            <a:r>
              <a:rPr lang="en-US" sz="2400" dirty="0" smtClean="0">
                <a:latin typeface="Arial Narrow" panose="020B0606020202030204" pitchFamily="34" charset="0"/>
              </a:rPr>
              <a:t> de la </a:t>
            </a:r>
            <a:r>
              <a:rPr lang="en-US" sz="2400" dirty="0" err="1" smtClean="0">
                <a:latin typeface="Arial Narrow" panose="020B0606020202030204" pitchFamily="34" charset="0"/>
              </a:rPr>
              <a:t>secuencia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5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558" y="93306"/>
            <a:ext cx="522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CICLO FOR con RANGE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6027" y="2309715"/>
            <a:ext cx="113884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El </a:t>
            </a:r>
            <a:r>
              <a:rPr lang="en-US" sz="2400" dirty="0" err="1" smtClean="0">
                <a:latin typeface="Arial Narrow" panose="020B0606020202030204" pitchFamily="34" charset="0"/>
              </a:rPr>
              <a:t>ciclo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comienza</a:t>
            </a:r>
            <a:r>
              <a:rPr lang="en-US" sz="2400" dirty="0" smtClean="0">
                <a:latin typeface="Arial Narrow" panose="020B0606020202030204" pitchFamily="34" charset="0"/>
              </a:rPr>
              <a:t> con la variable con el valor </a:t>
            </a:r>
            <a:r>
              <a:rPr lang="en-US" sz="2400" dirty="0" err="1" smtClean="0">
                <a:latin typeface="Arial Narrow" panose="020B0606020202030204" pitchFamily="34" charset="0"/>
              </a:rPr>
              <a:t>entero</a:t>
            </a:r>
            <a:r>
              <a:rPr lang="en-US" sz="2400" dirty="0" smtClean="0">
                <a:latin typeface="Arial Narrow" panose="020B0606020202030204" pitchFamily="34" charset="0"/>
              </a:rPr>
              <a:t> de la </a:t>
            </a:r>
            <a:r>
              <a:rPr lang="en-US" sz="2400" dirty="0" err="1" smtClean="0">
                <a:latin typeface="Arial Narrow" panose="020B0606020202030204" pitchFamily="34" charset="0"/>
              </a:rPr>
              <a:t>expresión</a:t>
            </a:r>
            <a:r>
              <a:rPr lang="en-US" sz="2400" dirty="0" smtClean="0">
                <a:latin typeface="Arial Narrow" panose="020B0606020202030204" pitchFamily="34" charset="0"/>
              </a:rPr>
              <a:t>  </a:t>
            </a:r>
            <a:r>
              <a:rPr lang="en-US" sz="2400" i="1" dirty="0" err="1" smtClean="0">
                <a:latin typeface="Consolas" panose="020B0609020204030204" pitchFamily="49" charset="0"/>
              </a:rPr>
              <a:t>inicio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536" y="1560653"/>
            <a:ext cx="11814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f</a:t>
            </a:r>
            <a:r>
              <a:rPr lang="en-US" sz="2400" b="1" dirty="0" smtClean="0">
                <a:solidFill>
                  <a:srgbClr val="0066FF"/>
                </a:solidFill>
                <a:latin typeface="Consolas" panose="020B0609020204030204" pitchFamily="49" charset="0"/>
              </a:rPr>
              <a:t>or 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2400" i="1" dirty="0">
                <a:latin typeface="Consolas" panose="020B0609020204030204" pitchFamily="49" charset="0"/>
              </a:rPr>
              <a:t>variable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  <a:r>
              <a:rPr lang="en-US" sz="2400" i="1" dirty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66FF"/>
                </a:solidFill>
                <a:latin typeface="Consolas" panose="020B0609020204030204" pitchFamily="49" charset="0"/>
              </a:rPr>
              <a:t>in range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i="1" dirty="0" err="1" smtClean="0">
                <a:latin typeface="Consolas" panose="020B0609020204030204" pitchFamily="49" charset="0"/>
              </a:rPr>
              <a:t>inicio</a:t>
            </a:r>
            <a:r>
              <a:rPr lang="en-US" sz="2400" i="1" dirty="0" smtClean="0">
                <a:latin typeface="Consolas" panose="020B0609020204030204" pitchFamily="49" charset="0"/>
              </a:rPr>
              <a:t>, final, </a:t>
            </a:r>
            <a:r>
              <a:rPr lang="en-US" sz="2400" i="1" dirty="0" err="1" smtClean="0">
                <a:latin typeface="Consolas" panose="020B0609020204030204" pitchFamily="49" charset="0"/>
              </a:rPr>
              <a:t>paso</a:t>
            </a:r>
            <a:r>
              <a:rPr lang="en-US" sz="2400" dirty="0" smtClean="0">
                <a:latin typeface="Consolas" panose="020B0609020204030204" pitchFamily="49" charset="0"/>
              </a:rPr>
              <a:t>):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6027" y="3068085"/>
            <a:ext cx="113884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El </a:t>
            </a:r>
            <a:r>
              <a:rPr lang="en-US" sz="2400" dirty="0" err="1" smtClean="0">
                <a:latin typeface="Arial Narrow" panose="020B0606020202030204" pitchFamily="34" charset="0"/>
              </a:rPr>
              <a:t>ciclo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termina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cuando</a:t>
            </a:r>
            <a:r>
              <a:rPr lang="en-US" sz="2400" dirty="0" smtClean="0">
                <a:latin typeface="Arial Narrow" panose="020B0606020202030204" pitchFamily="34" charset="0"/>
              </a:rPr>
              <a:t> la variable </a:t>
            </a:r>
            <a:r>
              <a:rPr lang="en-US" sz="2400" dirty="0" err="1" smtClean="0">
                <a:latin typeface="Arial Narrow" panose="020B0606020202030204" pitchFamily="34" charset="0"/>
              </a:rPr>
              <a:t>alcanza</a:t>
            </a:r>
            <a:r>
              <a:rPr lang="en-US" sz="2400" dirty="0" smtClean="0">
                <a:latin typeface="Arial Narrow" panose="020B0606020202030204" pitchFamily="34" charset="0"/>
              </a:rPr>
              <a:t> (o </a:t>
            </a:r>
            <a:r>
              <a:rPr lang="en-US" sz="2400" dirty="0" err="1" smtClean="0">
                <a:latin typeface="Arial Narrow" panose="020B0606020202030204" pitchFamily="34" charset="0"/>
              </a:rPr>
              <a:t>sobrepasa</a:t>
            </a:r>
            <a:r>
              <a:rPr lang="en-US" sz="2400" dirty="0" smtClean="0">
                <a:latin typeface="Arial Narrow" panose="020B0606020202030204" pitchFamily="34" charset="0"/>
              </a:rPr>
              <a:t>) el valor de la </a:t>
            </a:r>
            <a:r>
              <a:rPr lang="en-US" sz="2400" dirty="0" err="1" smtClean="0">
                <a:latin typeface="Arial Narrow" panose="020B0606020202030204" pitchFamily="34" charset="0"/>
              </a:rPr>
              <a:t>expresión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smtClean="0">
                <a:latin typeface="Consolas" panose="020B0609020204030204" pitchFamily="49" charset="0"/>
              </a:rPr>
              <a:t> </a:t>
            </a:r>
            <a:r>
              <a:rPr lang="en-US" sz="2400" i="1" dirty="0">
                <a:latin typeface="Consolas" panose="020B0609020204030204" pitchFamily="49" charset="0"/>
              </a:rPr>
              <a:t>final - 1</a:t>
            </a:r>
            <a:endParaRPr lang="en-US" sz="2400" i="1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027" y="3826455"/>
            <a:ext cx="1138843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Antes de </a:t>
            </a:r>
            <a:r>
              <a:rPr lang="en-US" sz="2400" dirty="0" err="1" smtClean="0">
                <a:latin typeface="Arial Narrow" panose="020B0606020202030204" pitchFamily="34" charset="0"/>
              </a:rPr>
              <a:t>repetir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cada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iteración</a:t>
            </a:r>
            <a:r>
              <a:rPr lang="en-US" sz="2400" dirty="0" smtClean="0">
                <a:latin typeface="Arial Narrow" panose="020B0606020202030204" pitchFamily="34" charset="0"/>
              </a:rPr>
              <a:t> la variable se </a:t>
            </a:r>
            <a:r>
              <a:rPr lang="en-US" sz="2400" dirty="0" err="1" smtClean="0">
                <a:latin typeface="Arial Narrow" panose="020B0606020202030204" pitchFamily="34" charset="0"/>
              </a:rPr>
              <a:t>incrementa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implícitamente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latin typeface="Arial Narrow" panose="020B0606020202030204" pitchFamily="34" charset="0"/>
              </a:rPr>
              <a:t> el valor de la </a:t>
            </a:r>
            <a:r>
              <a:rPr lang="en-US" sz="2400" dirty="0" err="1" smtClean="0">
                <a:latin typeface="Arial Narrow" panose="020B0606020202030204" pitchFamily="34" charset="0"/>
              </a:rPr>
              <a:t>expresión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Consolas" panose="020B0609020204030204" pitchFamily="49" charset="0"/>
              </a:rPr>
              <a:t>paso</a:t>
            </a:r>
            <a:endParaRPr lang="en-US" sz="2400" i="1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6027" y="4925585"/>
            <a:ext cx="1138843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Si el </a:t>
            </a:r>
            <a:r>
              <a:rPr lang="en-US" sz="2400" dirty="0" err="1" smtClean="0">
                <a:latin typeface="Arial Narrow" panose="020B0606020202030204" pitchFamily="34" charset="0"/>
              </a:rPr>
              <a:t>paso</a:t>
            </a:r>
            <a:r>
              <a:rPr lang="en-US" sz="2400" dirty="0" smtClean="0">
                <a:latin typeface="Arial Narrow" panose="020B0606020202030204" pitchFamily="34" charset="0"/>
              </a:rPr>
              <a:t> se </a:t>
            </a:r>
            <a:r>
              <a:rPr lang="en-US" sz="2400" dirty="0" err="1" smtClean="0">
                <a:latin typeface="Arial Narrow" panose="020B0606020202030204" pitchFamily="34" charset="0"/>
              </a:rPr>
              <a:t>omite</a:t>
            </a:r>
            <a:r>
              <a:rPr lang="en-US" sz="2400" dirty="0" smtClean="0">
                <a:latin typeface="Arial Narrow" panose="020B0606020202030204" pitchFamily="34" charset="0"/>
              </a:rPr>
              <a:t> se </a:t>
            </a:r>
            <a:r>
              <a:rPr lang="en-US" sz="2400" dirty="0" err="1" smtClean="0">
                <a:latin typeface="Arial Narrow" panose="020B0606020202030204" pitchFamily="34" charset="0"/>
              </a:rPr>
              <a:t>considera</a:t>
            </a:r>
            <a:r>
              <a:rPr lang="en-US" sz="2400" dirty="0" smtClean="0">
                <a:latin typeface="Arial Narrow" panose="020B0606020202030204" pitchFamily="34" charset="0"/>
              </a:rPr>
              <a:t> que </a:t>
            </a:r>
            <a:r>
              <a:rPr lang="en-US" sz="2400" dirty="0" err="1" smtClean="0">
                <a:latin typeface="Arial Narrow" panose="020B0606020202030204" pitchFamily="34" charset="0"/>
              </a:rPr>
              <a:t>es</a:t>
            </a:r>
            <a:r>
              <a:rPr lang="en-US" sz="2400" dirty="0" smtClean="0">
                <a:latin typeface="Arial Narrow" panose="020B0606020202030204" pitchFamily="34" charset="0"/>
              </a:rPr>
              <a:t> 1</a:t>
            </a:r>
            <a:endParaRPr lang="en-US" sz="2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61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558" y="93306"/>
            <a:ext cx="522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EJERCICIOS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en-US" sz="2800" b="1" dirty="0" smtClean="0">
                <a:latin typeface="Arial Narrow" panose="020B0606020202030204" pitchFamily="34" charset="0"/>
              </a:rPr>
              <a:t>CP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6993" y="970468"/>
            <a:ext cx="10229162" cy="52014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Escriba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código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que lea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número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entero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y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calcule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el factorial de ese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número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.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Recuerde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que el factorial de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número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`n`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el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producto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todos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los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números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1*2*3....*n.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Ejemplo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factorial de 4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debe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escribir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24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Escriba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código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que determine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si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número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que se da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como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entrada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número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primo.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Recuerde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que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número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primo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aquel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que solo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divisible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por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1 y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por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él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mismo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.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Ejemplo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13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primo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pero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49 no lo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porque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divisible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por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7</a:t>
            </a:r>
            <a:endParaRPr lang="en-US" altLang="en-US" sz="2400" dirty="0">
              <a:latin typeface="Arial Narrow" panose="020B0606020202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Escriba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código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que determine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si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número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perfecto.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número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perfecto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si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igual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a la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suma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todos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sus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divisores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sin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incluirlo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a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él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.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Ejemplo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6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perfecto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porque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6 = 1+2+3 que son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sus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divisors</a:t>
            </a:r>
            <a:endParaRPr lang="en-US" altLang="en-US" sz="2400" dirty="0">
              <a:latin typeface="Arial Narrow" panose="020B060602020203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Entre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los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valores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de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intervalo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,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escriba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cuáles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números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en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ese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intervalo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son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primos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. Note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como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aquí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usará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dos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ciclos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: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uno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más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externo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para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recorrer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los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valores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del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intervalo</a:t>
            </a:r>
            <a:r>
              <a:rPr kumimoji="0" lang="en-US" altLang="en-US" sz="20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/>
            </a:r>
            <a:br>
              <a:rPr kumimoji="0" lang="en-US" altLang="en-US" sz="20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</a:br>
            <a:endParaRPr kumimoji="0" lang="en-US" altLang="en-US" sz="4400" b="0" u="none" strike="noStrike" cap="none" normalizeH="0" baseline="0" dirty="0" smtClean="0">
              <a:ln>
                <a:noFill/>
              </a:ln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558" y="93306"/>
            <a:ext cx="522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EJERCICIOS</a:t>
            </a:r>
            <a:r>
              <a:rPr lang="en-US" sz="2800" b="1" dirty="0" smtClean="0">
                <a:latin typeface="Arial Narrow" panose="020B0606020202030204" pitchFamily="34" charset="0"/>
              </a:rPr>
              <a:t> </a:t>
            </a:r>
            <a:r>
              <a:rPr lang="en-US" sz="2800" b="1" dirty="0" smtClean="0">
                <a:latin typeface="Arial Narrow" panose="020B0606020202030204" pitchFamily="34" charset="0"/>
              </a:rPr>
              <a:t>CP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6993" y="1124356"/>
            <a:ext cx="10229162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5.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Escriba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código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que a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partir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de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número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que lee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como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entrada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escriba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cual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el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número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primo que le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sigue</a:t>
            </a:r>
            <a:endParaRPr kumimoji="0" lang="en-US" altLang="en-US" sz="2400" b="0" u="none" strike="noStrike" cap="none" normalizeH="0" baseline="0" dirty="0" smtClean="0">
              <a:ln>
                <a:noFill/>
              </a:ln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/>
            </a:r>
            <a:b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</a:b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6. **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Considere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las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formas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recorrer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los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caracteres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del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ejemplo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del Code7.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Escriba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código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que determine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si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los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caracteres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una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cadena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forman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palíndromo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.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palídromo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una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cadena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que se lee de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igual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forma de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izquierda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a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derecha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que de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derecha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a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izquierda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.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Por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ejemplo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oso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,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larutanatural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,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dabalearrozalazorraelabad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, 51AxyxA15, ??? son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palíndromos</a:t>
            </a:r>
            <a:endParaRPr kumimoji="0" lang="en-US" altLang="en-US" sz="2400" b="0" u="none" strike="noStrike" cap="none" normalizeH="0" baseline="0" smtClean="0">
              <a:ln>
                <a:noFill/>
              </a:ln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/>
            </a:r>
            <a:b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</a:b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7. **Un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código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como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f =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datetime.today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()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nos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da un valor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datetime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con .weekday() del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módulo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time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nos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da un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número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entero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correspondiente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al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día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de la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semana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en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el que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estamos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. Dado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tres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enteros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que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correspondan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al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día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,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mes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y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año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escriba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qué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día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de la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semana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400" b="0" u="none" strike="noStrike" cap="none" normalizeH="0" baseline="0" dirty="0" err="1" smtClean="0">
                <a:ln>
                  <a:noFill/>
                </a:ln>
                <a:effectLst/>
                <a:latin typeface="Arial Narrow" panose="020B0606020202030204" pitchFamily="34" charset="0"/>
              </a:rPr>
              <a:t>es</a:t>
            </a:r>
            <a:r>
              <a:rPr kumimoji="0" lang="en-US" altLang="en-US" sz="2400" b="0" u="none" strike="noStrike" cap="none" normalizeH="0" baseline="0" dirty="0" smtClean="0">
                <a:ln>
                  <a:noFill/>
                </a:ln>
                <a:effectLst/>
                <a:latin typeface="Arial Narrow" panose="020B0606020202030204" pitchFamily="34" charset="0"/>
              </a:rPr>
              <a:t>.</a:t>
            </a:r>
            <a:endParaRPr kumimoji="0" lang="en-US" altLang="en-US" sz="4800" b="0" u="none" strike="noStrike" cap="none" normalizeH="0" baseline="0" dirty="0" smtClean="0">
              <a:ln>
                <a:noFill/>
              </a:ln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57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832</Words>
  <Application>Microsoft Office PowerPoint</Application>
  <PresentationFormat>Widescreen</PresentationFormat>
  <Paragraphs>149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mkm</dc:creator>
  <cp:lastModifiedBy>mkm</cp:lastModifiedBy>
  <cp:revision>194</cp:revision>
  <dcterms:created xsi:type="dcterms:W3CDTF">2022-08-27T19:56:00Z</dcterms:created>
  <dcterms:modified xsi:type="dcterms:W3CDTF">2025-09-22T03:52:42Z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EF478B7D6805457583350E9F5CD1DC77_13</vt:lpwstr>
  </property>
  <property fmtid="{D5CDD505-2E9C-101B-9397-08002B2CF9AE}" pid="3" name="KSOProductBuildVer">
    <vt:lpwstr>1033-12.2.0.20326</vt:lpwstr>
  </property>
</Properties>
</file>