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FEBED-590B-4BAA-9D8C-CAD15FC3D58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1BB8F5-B311-4824-970D-045F3161D94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sz="2000" b="0" i="0" u="sng" dirty="0"/>
            <a:t>Quel réseau de fournisseurs et de partenaires est nécessaire pour que le business model fonctionne </a:t>
          </a:r>
          <a:r>
            <a:rPr lang="fr-FR" sz="1600" b="0" i="0" u="sng" dirty="0"/>
            <a:t>?</a:t>
          </a:r>
          <a:endParaRPr lang="en-US" sz="1600" b="0" u="sng" dirty="0"/>
        </a:p>
      </dgm:t>
    </dgm:pt>
    <dgm:pt modelId="{47066C84-7070-4B41-A760-6184DE5E322B}" type="parTrans" cxnId="{821E3AFC-B56B-4E4B-AE6F-D8AC5CE681A2}">
      <dgm:prSet/>
      <dgm:spPr/>
      <dgm:t>
        <a:bodyPr/>
        <a:lstStyle/>
        <a:p>
          <a:endParaRPr lang="en-US"/>
        </a:p>
      </dgm:t>
    </dgm:pt>
    <dgm:pt modelId="{D6DC8598-469C-44B7-9894-4ED89DC2F4BF}" type="sibTrans" cxnId="{821E3AFC-B56B-4E4B-AE6F-D8AC5CE681A2}">
      <dgm:prSet/>
      <dgm:spPr/>
      <dgm:t>
        <a:bodyPr/>
        <a:lstStyle/>
        <a:p>
          <a:endParaRPr lang="en-US"/>
        </a:p>
      </dgm:t>
    </dgm:pt>
    <dgm:pt modelId="{5BB2EFEA-D9F4-46B2-B9EB-F69A8EBDC5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Pour ce projet, nous avons besoins de deux grandes catégories de fournisseurs. </a:t>
          </a:r>
          <a:endParaRPr lang="en-US" sz="1600" dirty="0"/>
        </a:p>
      </dgm:t>
    </dgm:pt>
    <dgm:pt modelId="{BF275F03-0870-47E4-B923-B1A849792A61}" type="parTrans" cxnId="{E1ACA131-8FF4-4A29-9927-D95AC169E5F5}">
      <dgm:prSet/>
      <dgm:spPr/>
      <dgm:t>
        <a:bodyPr/>
        <a:lstStyle/>
        <a:p>
          <a:endParaRPr lang="en-US"/>
        </a:p>
      </dgm:t>
    </dgm:pt>
    <dgm:pt modelId="{C77CEE43-4A63-4703-B550-B583CB9A1296}" type="sibTrans" cxnId="{E1ACA131-8FF4-4A29-9927-D95AC169E5F5}">
      <dgm:prSet/>
      <dgm:spPr/>
      <dgm:t>
        <a:bodyPr/>
        <a:lstStyle/>
        <a:p>
          <a:endParaRPr lang="en-US"/>
        </a:p>
      </dgm:t>
    </dgm:pt>
    <dgm:pt modelId="{12B55788-F52B-4F86-8600-CD5260398A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/>
            <a:t>Fournisseurs électronique </a:t>
          </a:r>
          <a:r>
            <a:rPr lang="fr-FR" sz="1600" dirty="0"/>
            <a:t>: </a:t>
          </a:r>
          <a:r>
            <a:rPr lang="fr-FR" sz="1600" dirty="0" err="1"/>
            <a:t>Mouser</a:t>
          </a:r>
          <a:r>
            <a:rPr lang="fr-FR" sz="1600" dirty="0"/>
            <a:t>, </a:t>
          </a:r>
          <a:r>
            <a:rPr lang="fr-FR" sz="1600" dirty="0" err="1"/>
            <a:t>Distrelec</a:t>
          </a:r>
          <a:endParaRPr lang="en-US" sz="1600" dirty="0"/>
        </a:p>
      </dgm:t>
    </dgm:pt>
    <dgm:pt modelId="{FDD9E9B1-BD40-447C-A463-07BD94220286}" type="parTrans" cxnId="{C20FC317-E1A1-4562-A5C1-CB460BFCE52B}">
      <dgm:prSet/>
      <dgm:spPr/>
      <dgm:t>
        <a:bodyPr/>
        <a:lstStyle/>
        <a:p>
          <a:endParaRPr lang="en-US"/>
        </a:p>
      </dgm:t>
    </dgm:pt>
    <dgm:pt modelId="{D8958245-F400-4688-B95D-69E55DBF99C3}" type="sibTrans" cxnId="{C20FC317-E1A1-4562-A5C1-CB460BFCE52B}">
      <dgm:prSet/>
      <dgm:spPr/>
      <dgm:t>
        <a:bodyPr/>
        <a:lstStyle/>
        <a:p>
          <a:endParaRPr lang="en-US"/>
        </a:p>
      </dgm:t>
    </dgm:pt>
    <dgm:pt modelId="{4B311ABD-00A8-4749-9A9F-97C20C826341}">
      <dgm:prSet custT="1"/>
      <dgm:spPr/>
      <dgm:t>
        <a:bodyPr/>
        <a:lstStyle/>
        <a:p>
          <a:r>
            <a:rPr lang="fr-FR" sz="1600" dirty="0"/>
            <a:t>PCB : </a:t>
          </a:r>
          <a:r>
            <a:rPr lang="fr-FR" sz="1600" dirty="0" err="1"/>
            <a:t>EuroCircuit</a:t>
          </a:r>
          <a:r>
            <a:rPr lang="fr-FR" sz="1600" dirty="0"/>
            <a:t>, atelier électronique</a:t>
          </a:r>
          <a:endParaRPr lang="en-US" sz="1600" dirty="0"/>
        </a:p>
      </dgm:t>
    </dgm:pt>
    <dgm:pt modelId="{0BA568EF-22DC-49A0-9478-A49F084F91BA}" type="parTrans" cxnId="{29B923B4-7371-424A-ABB8-4F34D34F4699}">
      <dgm:prSet/>
      <dgm:spPr/>
      <dgm:t>
        <a:bodyPr/>
        <a:lstStyle/>
        <a:p>
          <a:endParaRPr lang="en-US"/>
        </a:p>
      </dgm:t>
    </dgm:pt>
    <dgm:pt modelId="{189AC0A3-813C-4A4E-BA22-39157DF8B6AE}" type="sibTrans" cxnId="{29B923B4-7371-424A-ABB8-4F34D34F4699}">
      <dgm:prSet/>
      <dgm:spPr/>
      <dgm:t>
        <a:bodyPr/>
        <a:lstStyle/>
        <a:p>
          <a:endParaRPr lang="en-US"/>
        </a:p>
      </dgm:t>
    </dgm:pt>
    <dgm:pt modelId="{249F84C5-C226-45E4-BEE1-242B675C76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/>
            <a:t>Fournisseurs mécanique </a:t>
          </a:r>
          <a:r>
            <a:rPr lang="fr-FR" sz="1600" dirty="0"/>
            <a:t>: </a:t>
          </a:r>
          <a:r>
            <a:rPr lang="fr-FR" sz="1600" dirty="0" err="1"/>
            <a:t>Mädler</a:t>
          </a:r>
          <a:endParaRPr lang="en-US" sz="1600" dirty="0"/>
        </a:p>
      </dgm:t>
    </dgm:pt>
    <dgm:pt modelId="{073A81CB-BFD9-4D6A-BCD3-4CFC8557DE85}" type="parTrans" cxnId="{7C7037D3-EF39-4B42-BF2C-89546D631025}">
      <dgm:prSet/>
      <dgm:spPr/>
      <dgm:t>
        <a:bodyPr/>
        <a:lstStyle/>
        <a:p>
          <a:endParaRPr lang="en-US"/>
        </a:p>
      </dgm:t>
    </dgm:pt>
    <dgm:pt modelId="{ED0537B1-E217-498B-B1C0-B83973287F27}" type="sibTrans" cxnId="{7C7037D3-EF39-4B42-BF2C-89546D631025}">
      <dgm:prSet/>
      <dgm:spPr/>
      <dgm:t>
        <a:bodyPr/>
        <a:lstStyle/>
        <a:p>
          <a:endParaRPr lang="en-US"/>
        </a:p>
      </dgm:t>
    </dgm:pt>
    <dgm:pt modelId="{04113D8E-B95E-417B-A633-FE9E3BE2DB0B}">
      <dgm:prSet custT="1"/>
      <dgm:spPr/>
      <dgm:t>
        <a:bodyPr/>
        <a:lstStyle/>
        <a:p>
          <a:r>
            <a:rPr lang="fr-FR" sz="1600" dirty="0"/>
            <a:t>Boitier : a-direct, atelier mécanique</a:t>
          </a:r>
          <a:endParaRPr lang="en-US" sz="1600" dirty="0"/>
        </a:p>
      </dgm:t>
    </dgm:pt>
    <dgm:pt modelId="{E4FEC32E-F1A6-4481-B887-F39B571DD3BB}" type="parTrans" cxnId="{C6C794E8-54A9-4757-BCC7-2C50009744F0}">
      <dgm:prSet/>
      <dgm:spPr/>
      <dgm:t>
        <a:bodyPr/>
        <a:lstStyle/>
        <a:p>
          <a:endParaRPr lang="en-US"/>
        </a:p>
      </dgm:t>
    </dgm:pt>
    <dgm:pt modelId="{2E0E4695-3418-4924-A783-AF973E31DA94}" type="sibTrans" cxnId="{C6C794E8-54A9-4757-BCC7-2C50009744F0}">
      <dgm:prSet/>
      <dgm:spPr/>
      <dgm:t>
        <a:bodyPr/>
        <a:lstStyle/>
        <a:p>
          <a:endParaRPr lang="en-US"/>
        </a:p>
      </dgm:t>
    </dgm:pt>
    <dgm:pt modelId="{EB6D0893-DB97-4229-8998-3F4F4B68CC2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sz="2000" b="0" u="sng" dirty="0"/>
            <a:t>Concurrent ou alliés stratégique</a:t>
          </a:r>
          <a:endParaRPr lang="en-US" sz="2000" b="0" u="sng" dirty="0"/>
        </a:p>
      </dgm:t>
    </dgm:pt>
    <dgm:pt modelId="{C8C7FDBB-930D-4F0E-AD8B-2686B3BEF190}" type="parTrans" cxnId="{6B20F10B-5D0D-43CA-99F0-45F4E69084CC}">
      <dgm:prSet/>
      <dgm:spPr/>
      <dgm:t>
        <a:bodyPr/>
        <a:lstStyle/>
        <a:p>
          <a:endParaRPr lang="en-US"/>
        </a:p>
      </dgm:t>
    </dgm:pt>
    <dgm:pt modelId="{BE41A0E1-6114-42C1-82F1-B1976442CF73}" type="sibTrans" cxnId="{6B20F10B-5D0D-43CA-99F0-45F4E69084CC}">
      <dgm:prSet/>
      <dgm:spPr/>
      <dgm:t>
        <a:bodyPr/>
        <a:lstStyle/>
        <a:p>
          <a:endParaRPr lang="en-US"/>
        </a:p>
      </dgm:t>
    </dgm:pt>
    <dgm:pt modelId="{6873B6DB-E030-4E3E-BFF5-9D237AB2EE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 err="1"/>
            <a:t>Boschung</a:t>
          </a:r>
          <a:r>
            <a:rPr lang="fr-FR" sz="1600" dirty="0"/>
            <a:t> est un entreprise très impliquée dans le milieu qui possède un grand savoir faire. S’allier à cette entreprise pourrait être très intéressant.</a:t>
          </a:r>
          <a:endParaRPr lang="en-US" sz="1600" dirty="0"/>
        </a:p>
      </dgm:t>
    </dgm:pt>
    <dgm:pt modelId="{D3069125-88A6-404D-B75E-487FB7B9CC40}" type="parTrans" cxnId="{D35C96F6-AB3D-4B72-BAAE-EFB38310237D}">
      <dgm:prSet/>
      <dgm:spPr/>
      <dgm:t>
        <a:bodyPr/>
        <a:lstStyle/>
        <a:p>
          <a:endParaRPr lang="en-US"/>
        </a:p>
      </dgm:t>
    </dgm:pt>
    <dgm:pt modelId="{57071962-C7DF-4458-A2E0-87F0AF883AB5}" type="sibTrans" cxnId="{D35C96F6-AB3D-4B72-BAAE-EFB38310237D}">
      <dgm:prSet/>
      <dgm:spPr/>
      <dgm:t>
        <a:bodyPr/>
        <a:lstStyle/>
        <a:p>
          <a:endParaRPr lang="en-US"/>
        </a:p>
      </dgm:t>
    </dgm:pt>
    <dgm:pt modelId="{C42019E5-FE4C-416D-991E-2A5683E79A40}" type="pres">
      <dgm:prSet presAssocID="{964FEBED-590B-4BAA-9D8C-CAD15FC3D58E}" presName="root" presStyleCnt="0">
        <dgm:presLayoutVars>
          <dgm:dir/>
          <dgm:resizeHandles val="exact"/>
        </dgm:presLayoutVars>
      </dgm:prSet>
      <dgm:spPr/>
    </dgm:pt>
    <dgm:pt modelId="{916BF7A3-D99E-4167-93DF-BFBB91C37FCC}" type="pres">
      <dgm:prSet presAssocID="{C41BB8F5-B311-4824-970D-045F3161D944}" presName="compNode" presStyleCnt="0"/>
      <dgm:spPr/>
    </dgm:pt>
    <dgm:pt modelId="{62FD51DC-A651-4625-BE33-6CF4AB1B428A}" type="pres">
      <dgm:prSet presAssocID="{C41BB8F5-B311-4824-970D-045F3161D9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644F52E3-5341-450C-89DD-293A51D7312C}" type="pres">
      <dgm:prSet presAssocID="{C41BB8F5-B311-4824-970D-045F3161D944}" presName="iconSpace" presStyleCnt="0"/>
      <dgm:spPr/>
    </dgm:pt>
    <dgm:pt modelId="{CF3D6815-C74E-46C7-B536-0F3246E624DB}" type="pres">
      <dgm:prSet presAssocID="{C41BB8F5-B311-4824-970D-045F3161D944}" presName="parTx" presStyleLbl="revTx" presStyleIdx="0" presStyleCnt="4">
        <dgm:presLayoutVars>
          <dgm:chMax val="0"/>
          <dgm:chPref val="0"/>
        </dgm:presLayoutVars>
      </dgm:prSet>
      <dgm:spPr/>
    </dgm:pt>
    <dgm:pt modelId="{FF56B5F4-6F63-4D0F-A55B-C2BA4CF388A3}" type="pres">
      <dgm:prSet presAssocID="{C41BB8F5-B311-4824-970D-045F3161D944}" presName="txSpace" presStyleCnt="0"/>
      <dgm:spPr/>
    </dgm:pt>
    <dgm:pt modelId="{C1990AE1-2543-4875-8933-63F7BE683074}" type="pres">
      <dgm:prSet presAssocID="{C41BB8F5-B311-4824-970D-045F3161D944}" presName="desTx" presStyleLbl="revTx" presStyleIdx="1" presStyleCnt="4">
        <dgm:presLayoutVars/>
      </dgm:prSet>
      <dgm:spPr/>
    </dgm:pt>
    <dgm:pt modelId="{8A6FF24D-EEFC-47EC-B873-2E0B33AA853A}" type="pres">
      <dgm:prSet presAssocID="{D6DC8598-469C-44B7-9894-4ED89DC2F4BF}" presName="sibTrans" presStyleCnt="0"/>
      <dgm:spPr/>
    </dgm:pt>
    <dgm:pt modelId="{90EC32C1-52EF-4982-A9CE-424E60A70D30}" type="pres">
      <dgm:prSet presAssocID="{EB6D0893-DB97-4229-8998-3F4F4B68CC2E}" presName="compNode" presStyleCnt="0"/>
      <dgm:spPr/>
    </dgm:pt>
    <dgm:pt modelId="{008B6B5A-D2C8-4E0B-9091-8DD29793F241}" type="pres">
      <dgm:prSet presAssocID="{EB6D0893-DB97-4229-8998-3F4F4B68CC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ine"/>
        </a:ext>
      </dgm:extLst>
    </dgm:pt>
    <dgm:pt modelId="{B943ADEB-01D7-490B-A79F-709E5476F35B}" type="pres">
      <dgm:prSet presAssocID="{EB6D0893-DB97-4229-8998-3F4F4B68CC2E}" presName="iconSpace" presStyleCnt="0"/>
      <dgm:spPr/>
    </dgm:pt>
    <dgm:pt modelId="{454A273F-08B6-49DF-8DC4-60E7B96736D5}" type="pres">
      <dgm:prSet presAssocID="{EB6D0893-DB97-4229-8998-3F4F4B68CC2E}" presName="parTx" presStyleLbl="revTx" presStyleIdx="2" presStyleCnt="4">
        <dgm:presLayoutVars>
          <dgm:chMax val="0"/>
          <dgm:chPref val="0"/>
        </dgm:presLayoutVars>
      </dgm:prSet>
      <dgm:spPr/>
    </dgm:pt>
    <dgm:pt modelId="{D230A8BF-3F8D-4F12-BC82-0C51B8584555}" type="pres">
      <dgm:prSet presAssocID="{EB6D0893-DB97-4229-8998-3F4F4B68CC2E}" presName="txSpace" presStyleCnt="0"/>
      <dgm:spPr/>
    </dgm:pt>
    <dgm:pt modelId="{1B7DE237-C7AD-4E55-81BA-844E0864AA81}" type="pres">
      <dgm:prSet presAssocID="{EB6D0893-DB97-4229-8998-3F4F4B68CC2E}" presName="desTx" presStyleLbl="revTx" presStyleIdx="3" presStyleCnt="4">
        <dgm:presLayoutVars/>
      </dgm:prSet>
      <dgm:spPr/>
    </dgm:pt>
  </dgm:ptLst>
  <dgm:cxnLst>
    <dgm:cxn modelId="{6B20F10B-5D0D-43CA-99F0-45F4E69084CC}" srcId="{964FEBED-590B-4BAA-9D8C-CAD15FC3D58E}" destId="{EB6D0893-DB97-4229-8998-3F4F4B68CC2E}" srcOrd="1" destOrd="0" parTransId="{C8C7FDBB-930D-4F0E-AD8B-2686B3BEF190}" sibTransId="{BE41A0E1-6114-42C1-82F1-B1976442CF73}"/>
    <dgm:cxn modelId="{C20FC317-E1A1-4562-A5C1-CB460BFCE52B}" srcId="{C41BB8F5-B311-4824-970D-045F3161D944}" destId="{12B55788-F52B-4F86-8600-CD5260398A6D}" srcOrd="1" destOrd="0" parTransId="{FDD9E9B1-BD40-447C-A463-07BD94220286}" sibTransId="{D8958245-F400-4688-B95D-69E55DBF99C3}"/>
    <dgm:cxn modelId="{C3A23A26-6905-4A3C-9887-AE6E21120142}" type="presOf" srcId="{12B55788-F52B-4F86-8600-CD5260398A6D}" destId="{C1990AE1-2543-4875-8933-63F7BE683074}" srcOrd="0" destOrd="1" presId="urn:microsoft.com/office/officeart/2018/5/layout/CenteredIconLabelDescriptionList"/>
    <dgm:cxn modelId="{E1ACA131-8FF4-4A29-9927-D95AC169E5F5}" srcId="{C41BB8F5-B311-4824-970D-045F3161D944}" destId="{5BB2EFEA-D9F4-46B2-B9EB-F69A8EBDC528}" srcOrd="0" destOrd="0" parTransId="{BF275F03-0870-47E4-B923-B1A849792A61}" sibTransId="{C77CEE43-4A63-4703-B550-B583CB9A1296}"/>
    <dgm:cxn modelId="{7CC5A93A-E35B-4E2E-B4E2-C477C3B3EC02}" type="presOf" srcId="{5BB2EFEA-D9F4-46B2-B9EB-F69A8EBDC528}" destId="{C1990AE1-2543-4875-8933-63F7BE683074}" srcOrd="0" destOrd="0" presId="urn:microsoft.com/office/officeart/2018/5/layout/CenteredIconLabelDescriptionList"/>
    <dgm:cxn modelId="{5F5BB349-D5CA-40BC-85C2-68A437462380}" type="presOf" srcId="{04113D8E-B95E-417B-A633-FE9E3BE2DB0B}" destId="{C1990AE1-2543-4875-8933-63F7BE683074}" srcOrd="0" destOrd="4" presId="urn:microsoft.com/office/officeart/2018/5/layout/CenteredIconLabelDescriptionList"/>
    <dgm:cxn modelId="{A912ACA4-2058-45A9-839A-980550F92F04}" type="presOf" srcId="{964FEBED-590B-4BAA-9D8C-CAD15FC3D58E}" destId="{C42019E5-FE4C-416D-991E-2A5683E79A40}" srcOrd="0" destOrd="0" presId="urn:microsoft.com/office/officeart/2018/5/layout/CenteredIconLabelDescriptionList"/>
    <dgm:cxn modelId="{951F8EA8-CE2D-483D-829D-B609022C4D00}" type="presOf" srcId="{EB6D0893-DB97-4229-8998-3F4F4B68CC2E}" destId="{454A273F-08B6-49DF-8DC4-60E7B96736D5}" srcOrd="0" destOrd="0" presId="urn:microsoft.com/office/officeart/2018/5/layout/CenteredIconLabelDescriptionList"/>
    <dgm:cxn modelId="{29B923B4-7371-424A-ABB8-4F34D34F4699}" srcId="{12B55788-F52B-4F86-8600-CD5260398A6D}" destId="{4B311ABD-00A8-4749-9A9F-97C20C826341}" srcOrd="0" destOrd="0" parTransId="{0BA568EF-22DC-49A0-9478-A49F084F91BA}" sibTransId="{189AC0A3-813C-4A4E-BA22-39157DF8B6AE}"/>
    <dgm:cxn modelId="{93A099C0-B79C-4E98-90C7-51D1C4A5E0F5}" type="presOf" srcId="{6873B6DB-E030-4E3E-BFF5-9D237AB2EEC9}" destId="{1B7DE237-C7AD-4E55-81BA-844E0864AA81}" srcOrd="0" destOrd="0" presId="urn:microsoft.com/office/officeart/2018/5/layout/CenteredIconLabelDescriptionList"/>
    <dgm:cxn modelId="{F4695DC8-5241-4C99-BBD0-EA1714F982CC}" type="presOf" srcId="{249F84C5-C226-45E4-BEE1-242B675C76F0}" destId="{C1990AE1-2543-4875-8933-63F7BE683074}" srcOrd="0" destOrd="3" presId="urn:microsoft.com/office/officeart/2018/5/layout/CenteredIconLabelDescriptionList"/>
    <dgm:cxn modelId="{7C7037D3-EF39-4B42-BF2C-89546D631025}" srcId="{C41BB8F5-B311-4824-970D-045F3161D944}" destId="{249F84C5-C226-45E4-BEE1-242B675C76F0}" srcOrd="2" destOrd="0" parTransId="{073A81CB-BFD9-4D6A-BCD3-4CFC8557DE85}" sibTransId="{ED0537B1-E217-498B-B1C0-B83973287F27}"/>
    <dgm:cxn modelId="{8C2F89D8-79AE-4CC2-9077-1A97CC3EE23E}" type="presOf" srcId="{C41BB8F5-B311-4824-970D-045F3161D944}" destId="{CF3D6815-C74E-46C7-B536-0F3246E624DB}" srcOrd="0" destOrd="0" presId="urn:microsoft.com/office/officeart/2018/5/layout/CenteredIconLabelDescriptionList"/>
    <dgm:cxn modelId="{C6C794E8-54A9-4757-BCC7-2C50009744F0}" srcId="{249F84C5-C226-45E4-BEE1-242B675C76F0}" destId="{04113D8E-B95E-417B-A633-FE9E3BE2DB0B}" srcOrd="0" destOrd="0" parTransId="{E4FEC32E-F1A6-4481-B887-F39B571DD3BB}" sibTransId="{2E0E4695-3418-4924-A783-AF973E31DA94}"/>
    <dgm:cxn modelId="{DCA0DAF0-F8B8-4E39-A227-FB643EC7D928}" type="presOf" srcId="{4B311ABD-00A8-4749-9A9F-97C20C826341}" destId="{C1990AE1-2543-4875-8933-63F7BE683074}" srcOrd="0" destOrd="2" presId="urn:microsoft.com/office/officeart/2018/5/layout/CenteredIconLabelDescriptionList"/>
    <dgm:cxn modelId="{D35C96F6-AB3D-4B72-BAAE-EFB38310237D}" srcId="{EB6D0893-DB97-4229-8998-3F4F4B68CC2E}" destId="{6873B6DB-E030-4E3E-BFF5-9D237AB2EEC9}" srcOrd="0" destOrd="0" parTransId="{D3069125-88A6-404D-B75E-487FB7B9CC40}" sibTransId="{57071962-C7DF-4458-A2E0-87F0AF883AB5}"/>
    <dgm:cxn modelId="{821E3AFC-B56B-4E4B-AE6F-D8AC5CE681A2}" srcId="{964FEBED-590B-4BAA-9D8C-CAD15FC3D58E}" destId="{C41BB8F5-B311-4824-970D-045F3161D944}" srcOrd="0" destOrd="0" parTransId="{47066C84-7070-4B41-A760-6184DE5E322B}" sibTransId="{D6DC8598-469C-44B7-9894-4ED89DC2F4BF}"/>
    <dgm:cxn modelId="{7556A7A1-BDFC-4A6F-BCCD-692BA6777102}" type="presParOf" srcId="{C42019E5-FE4C-416D-991E-2A5683E79A40}" destId="{916BF7A3-D99E-4167-93DF-BFBB91C37FCC}" srcOrd="0" destOrd="0" presId="urn:microsoft.com/office/officeart/2018/5/layout/CenteredIconLabelDescriptionList"/>
    <dgm:cxn modelId="{87BD5523-19D2-4F7A-BD0E-67CEBA9EDD15}" type="presParOf" srcId="{916BF7A3-D99E-4167-93DF-BFBB91C37FCC}" destId="{62FD51DC-A651-4625-BE33-6CF4AB1B428A}" srcOrd="0" destOrd="0" presId="urn:microsoft.com/office/officeart/2018/5/layout/CenteredIconLabelDescriptionList"/>
    <dgm:cxn modelId="{A85E456B-C9E3-411C-ACC8-2A2EC90E28BE}" type="presParOf" srcId="{916BF7A3-D99E-4167-93DF-BFBB91C37FCC}" destId="{644F52E3-5341-450C-89DD-293A51D7312C}" srcOrd="1" destOrd="0" presId="urn:microsoft.com/office/officeart/2018/5/layout/CenteredIconLabelDescriptionList"/>
    <dgm:cxn modelId="{42F20908-719F-4D05-953E-5DBC369CC3C6}" type="presParOf" srcId="{916BF7A3-D99E-4167-93DF-BFBB91C37FCC}" destId="{CF3D6815-C74E-46C7-B536-0F3246E624DB}" srcOrd="2" destOrd="0" presId="urn:microsoft.com/office/officeart/2018/5/layout/CenteredIconLabelDescriptionList"/>
    <dgm:cxn modelId="{401268FC-CBF3-4266-994E-B38BC55683A4}" type="presParOf" srcId="{916BF7A3-D99E-4167-93DF-BFBB91C37FCC}" destId="{FF56B5F4-6F63-4D0F-A55B-C2BA4CF388A3}" srcOrd="3" destOrd="0" presId="urn:microsoft.com/office/officeart/2018/5/layout/CenteredIconLabelDescriptionList"/>
    <dgm:cxn modelId="{5984F7DA-0C87-4E90-BA5D-C0643792C40A}" type="presParOf" srcId="{916BF7A3-D99E-4167-93DF-BFBB91C37FCC}" destId="{C1990AE1-2543-4875-8933-63F7BE683074}" srcOrd="4" destOrd="0" presId="urn:microsoft.com/office/officeart/2018/5/layout/CenteredIconLabelDescriptionList"/>
    <dgm:cxn modelId="{CA6404EC-743F-4560-B697-D0D2B510ADBC}" type="presParOf" srcId="{C42019E5-FE4C-416D-991E-2A5683E79A40}" destId="{8A6FF24D-EEFC-47EC-B873-2E0B33AA853A}" srcOrd="1" destOrd="0" presId="urn:microsoft.com/office/officeart/2018/5/layout/CenteredIconLabelDescriptionList"/>
    <dgm:cxn modelId="{B297A80B-94D1-4873-8A9D-8529412650FA}" type="presParOf" srcId="{C42019E5-FE4C-416D-991E-2A5683E79A40}" destId="{90EC32C1-52EF-4982-A9CE-424E60A70D30}" srcOrd="2" destOrd="0" presId="urn:microsoft.com/office/officeart/2018/5/layout/CenteredIconLabelDescriptionList"/>
    <dgm:cxn modelId="{B2E7AB21-20FD-4128-8386-48F90191802E}" type="presParOf" srcId="{90EC32C1-52EF-4982-A9CE-424E60A70D30}" destId="{008B6B5A-D2C8-4E0B-9091-8DD29793F241}" srcOrd="0" destOrd="0" presId="urn:microsoft.com/office/officeart/2018/5/layout/CenteredIconLabelDescriptionList"/>
    <dgm:cxn modelId="{36C11F8C-7BF6-49C7-91D7-C5A4730D6B62}" type="presParOf" srcId="{90EC32C1-52EF-4982-A9CE-424E60A70D30}" destId="{B943ADEB-01D7-490B-A79F-709E5476F35B}" srcOrd="1" destOrd="0" presId="urn:microsoft.com/office/officeart/2018/5/layout/CenteredIconLabelDescriptionList"/>
    <dgm:cxn modelId="{4A6AEF9D-25E1-4F6D-84C4-E8159EDE5CE2}" type="presParOf" srcId="{90EC32C1-52EF-4982-A9CE-424E60A70D30}" destId="{454A273F-08B6-49DF-8DC4-60E7B96736D5}" srcOrd="2" destOrd="0" presId="urn:microsoft.com/office/officeart/2018/5/layout/CenteredIconLabelDescriptionList"/>
    <dgm:cxn modelId="{3A3FDD12-47C6-4FC4-95D1-7067CDFA700B}" type="presParOf" srcId="{90EC32C1-52EF-4982-A9CE-424E60A70D30}" destId="{D230A8BF-3F8D-4F12-BC82-0C51B8584555}" srcOrd="3" destOrd="0" presId="urn:microsoft.com/office/officeart/2018/5/layout/CenteredIconLabelDescriptionList"/>
    <dgm:cxn modelId="{AA39447F-AD88-4D48-AC45-A29FFD08CB55}" type="presParOf" srcId="{90EC32C1-52EF-4982-A9CE-424E60A70D30}" destId="{1B7DE237-C7AD-4E55-81BA-844E0864AA8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D51DC-A651-4625-BE33-6CF4AB1B428A}">
      <dsp:nvSpPr>
        <dsp:cNvPr id="0" name=""/>
        <dsp:cNvSpPr/>
      </dsp:nvSpPr>
      <dsp:spPr>
        <a:xfrm>
          <a:off x="1963800" y="1423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D6815-C74E-46C7-B536-0F3246E624DB}">
      <dsp:nvSpPr>
        <dsp:cNvPr id="0" name=""/>
        <dsp:cNvSpPr/>
      </dsp:nvSpPr>
      <dsp:spPr>
        <a:xfrm>
          <a:off x="559800" y="1847624"/>
          <a:ext cx="4320000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b="0" i="0" u="sng" kern="1200" dirty="0"/>
            <a:t>Quel réseau de fournisseurs et de partenaires est nécessaire pour que le business model fonctionne </a:t>
          </a:r>
          <a:r>
            <a:rPr lang="fr-FR" sz="1600" b="0" i="0" u="sng" kern="1200" dirty="0"/>
            <a:t>?</a:t>
          </a:r>
          <a:endParaRPr lang="en-US" sz="1600" b="0" u="sng" kern="1200" dirty="0"/>
        </a:p>
      </dsp:txBody>
      <dsp:txXfrm>
        <a:off x="559800" y="1847624"/>
        <a:ext cx="4320000" cy="931500"/>
      </dsp:txXfrm>
    </dsp:sp>
    <dsp:sp modelId="{C1990AE1-2543-4875-8933-63F7BE683074}">
      <dsp:nvSpPr>
        <dsp:cNvPr id="0" name=""/>
        <dsp:cNvSpPr/>
      </dsp:nvSpPr>
      <dsp:spPr>
        <a:xfrm>
          <a:off x="559800" y="2869017"/>
          <a:ext cx="4320000" cy="176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Pour ce projet, nous avons besoins de deux grandes catégories de fournisseurs. 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Fournisseurs électronique </a:t>
          </a:r>
          <a:r>
            <a:rPr lang="fr-FR" sz="1600" kern="1200" dirty="0"/>
            <a:t>: </a:t>
          </a:r>
          <a:r>
            <a:rPr lang="fr-FR" sz="1600" kern="1200" dirty="0" err="1"/>
            <a:t>Mouser</a:t>
          </a:r>
          <a:r>
            <a:rPr lang="fr-FR" sz="1600" kern="1200" dirty="0"/>
            <a:t>, </a:t>
          </a:r>
          <a:r>
            <a:rPr lang="fr-FR" sz="1600" kern="1200" dirty="0" err="1"/>
            <a:t>Distrelec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PCB : </a:t>
          </a:r>
          <a:r>
            <a:rPr lang="fr-FR" sz="1600" kern="1200" dirty="0" err="1"/>
            <a:t>EuroCircuit</a:t>
          </a:r>
          <a:r>
            <a:rPr lang="fr-FR" sz="1600" kern="1200" dirty="0"/>
            <a:t>, atelier électronique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Fournisseurs mécanique </a:t>
          </a:r>
          <a:r>
            <a:rPr lang="fr-FR" sz="1600" kern="1200" dirty="0"/>
            <a:t>: </a:t>
          </a:r>
          <a:r>
            <a:rPr lang="fr-FR" sz="1600" kern="1200" dirty="0" err="1"/>
            <a:t>Mädler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Boitier : a-direct, atelier mécanique</a:t>
          </a:r>
          <a:endParaRPr lang="en-US" sz="1600" kern="1200" dirty="0"/>
        </a:p>
      </dsp:txBody>
      <dsp:txXfrm>
        <a:off x="559800" y="2869017"/>
        <a:ext cx="4320000" cy="1767989"/>
      </dsp:txXfrm>
    </dsp:sp>
    <dsp:sp modelId="{008B6B5A-D2C8-4E0B-9091-8DD29793F241}">
      <dsp:nvSpPr>
        <dsp:cNvPr id="0" name=""/>
        <dsp:cNvSpPr/>
      </dsp:nvSpPr>
      <dsp:spPr>
        <a:xfrm>
          <a:off x="7039800" y="1423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A273F-08B6-49DF-8DC4-60E7B96736D5}">
      <dsp:nvSpPr>
        <dsp:cNvPr id="0" name=""/>
        <dsp:cNvSpPr/>
      </dsp:nvSpPr>
      <dsp:spPr>
        <a:xfrm>
          <a:off x="5635800" y="1847624"/>
          <a:ext cx="4320000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b="0" u="sng" kern="1200" dirty="0"/>
            <a:t>Concurrent ou alliés stratégique</a:t>
          </a:r>
          <a:endParaRPr lang="en-US" sz="2000" b="0" u="sng" kern="1200" dirty="0"/>
        </a:p>
      </dsp:txBody>
      <dsp:txXfrm>
        <a:off x="5635800" y="1847624"/>
        <a:ext cx="4320000" cy="931500"/>
      </dsp:txXfrm>
    </dsp:sp>
    <dsp:sp modelId="{1B7DE237-C7AD-4E55-81BA-844E0864AA81}">
      <dsp:nvSpPr>
        <dsp:cNvPr id="0" name=""/>
        <dsp:cNvSpPr/>
      </dsp:nvSpPr>
      <dsp:spPr>
        <a:xfrm>
          <a:off x="5635800" y="2869017"/>
          <a:ext cx="4320000" cy="176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Boschung</a:t>
          </a:r>
          <a:r>
            <a:rPr lang="fr-FR" sz="1600" kern="1200" dirty="0"/>
            <a:t> est un entreprise très impliquée dans le milieu qui possède un grand savoir faire. S’allier à cette entreprise pourrait être très intéressant.</a:t>
          </a:r>
          <a:endParaRPr lang="en-US" sz="1600" kern="1200" dirty="0"/>
        </a:p>
      </dsp:txBody>
      <dsp:txXfrm>
        <a:off x="5635800" y="2869017"/>
        <a:ext cx="4320000" cy="176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6BEA6-43D5-4E11-9F66-127CF96B4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264BB2-C6EF-47E2-B9C6-2F66B00BC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C2B98B-90CB-4B3B-A534-C796947D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178BD0-8545-49C0-9A0A-81DAE499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7DFD23-D6BB-40ED-A4F5-EA508828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769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4B93C-7DD2-4BFF-8C74-11F28C93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556B22-1A29-4DE4-8CE3-C704EF11C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92602-DD24-4F5A-A602-A0E2AE46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25E8F-C113-4BEE-9A1A-31FEA668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0761C-086F-40CC-97BA-4B0FC4A2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47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381E5E-D77E-4B18-961D-D6606DE73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AD0655-4901-4C3B-B587-2373349AC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470493-EB89-437C-BE47-4C68DCB7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D8A696-8726-470C-AAAC-525AFAE2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9A439-359D-422A-87A4-995A4086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529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A818D-A825-4898-98D2-699A838D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D732C6-0BB2-44C0-8E84-EA0EC0C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E748CA-BEEA-420D-9C8B-F93303C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2B108-B999-48A0-A6D7-13113943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FCC56-DCDA-483C-B2DC-4B01D01E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11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625ED-98E7-4EB3-9821-98E4216B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DCA32-C2B9-4048-B498-57A512FE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C8B48-FCE4-4353-AF24-22DE728F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A49DFD-D4E7-4FD5-95BB-B6EECB00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CE430-DD6A-4F28-9903-9F2CF670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46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F0033-1812-4816-8043-AE8D4D54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AE47E-24B4-4B2A-B78F-15934C935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EF1C65-A39A-42CD-B22B-0FD98535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91F1CD-38E5-480A-9236-F13EED91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52A3A2-C967-45D7-92C4-DB523824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2BC0E-B59B-4378-84C3-6FC5DFD1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432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784EA-0B0D-40B6-B390-980CDC34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36C45-EA2F-4128-9D50-BCA18EE60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BF1B5-9D65-49CE-A788-EC65EF99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D75210-9A1A-4864-96BC-DCB2A0C3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E010A8-6F23-44B3-8F59-329A688A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4FB235-62E7-4666-AC53-BB98FF4E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D70D29-E5B6-4FD8-9299-26A340FE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0A94E8-BB4E-4A1C-8D9E-0EDE6DCD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190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8440D-7F63-4041-8F91-41E687F8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48A187-52AC-46C2-AD3D-E05BA652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115A12-1663-4F6F-BF5A-BCE067C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DE4DF8-F477-4BC6-B169-A6C45F92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802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4F76C4-E075-4CE4-8F42-EF31F781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4B4FA8-D626-4B3C-BE59-2BD2DA74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5E9B2-87F7-44B5-83AF-313309E6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100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6F5BD-B367-476A-8B96-3718593F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E347CF-E645-4177-96BE-842269900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0A7EB3-9665-4464-8984-5B402A8D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B5A6B-2EA1-4C90-BD5D-59DFEFA3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2F8292-7925-4C4D-95DA-6D2BEC46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0678D6-9C4A-4DC6-B59B-24C58F80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63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7EDFC-705F-49AC-9688-F452DE8B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B3695B-10C4-43A5-9BBC-75F95252D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24F593-E20C-4AE5-98E4-CA84E245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D41E3F-A9DA-4F69-A4BD-A722A16D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576276-7DB1-4950-AF3C-AB6C0E17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0DCCC-1555-4D97-897C-D2ED0758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12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71175F-1EB1-4BCC-AAAB-68DBB608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5E28B5-7790-4353-9EB5-95F35393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E015F-9F93-4649-A278-8DE59E11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64A0D-D6BB-460B-8DFD-CCA512B8BBD5}" type="datetimeFigureOut">
              <a:rPr lang="fr-CH" smtClean="0"/>
              <a:t>01.12.2021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69D24-93D8-4232-BFC4-B421ADAAD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A0024-76F4-4EFA-982D-6CBB61B3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31F4-7AA9-45A7-9A48-D6797C33F1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45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6C0269-4D05-47D1-A11D-AB98A51F4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99411"/>
            <a:ext cx="9505950" cy="756487"/>
          </a:xfrm>
        </p:spPr>
        <p:txBody>
          <a:bodyPr>
            <a:normAutofit fontScale="90000"/>
          </a:bodyPr>
          <a:lstStyle/>
          <a:p>
            <a:r>
              <a:rPr lang="fr-CH" sz="4400" dirty="0"/>
              <a:t>Projet </a:t>
            </a:r>
            <a:r>
              <a:rPr lang="fr-CH" sz="4400" dirty="0" err="1"/>
              <a:t>LoraSnow</a:t>
            </a:r>
            <a:r>
              <a:rPr lang="fr-CH" sz="4400" dirty="0"/>
              <a:t>, mesure de hauteur de neige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AB3F5-3DA0-4BD8-9493-1EA030581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8764"/>
            <a:ext cx="9144000" cy="519457"/>
          </a:xfrm>
        </p:spPr>
        <p:txBody>
          <a:bodyPr>
            <a:normAutofit/>
          </a:bodyPr>
          <a:lstStyle/>
          <a:p>
            <a:r>
              <a:rPr lang="fr-CH" dirty="0"/>
              <a:t>Deferr Gabriel, </a:t>
            </a:r>
            <a:r>
              <a:rPr lang="fr-CH" dirty="0" err="1"/>
              <a:t>Francelet</a:t>
            </a:r>
            <a:r>
              <a:rPr lang="fr-CH" dirty="0"/>
              <a:t> Samy, </a:t>
            </a:r>
            <a:r>
              <a:rPr lang="fr-CH" dirty="0" err="1"/>
              <a:t>Savioz</a:t>
            </a:r>
            <a:r>
              <a:rPr lang="fr-CH" dirty="0"/>
              <a:t> Vincent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B50BA6-30D4-45E4-828D-8A505E09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4" r="6159" b="-1"/>
          <a:stretch/>
        </p:blipFill>
        <p:spPr>
          <a:xfrm>
            <a:off x="852270" y="828685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43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FA4FD-318F-49B9-AE4B-30F54706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Key Partners</a:t>
            </a:r>
            <a:endParaRPr lang="fr-CH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5AA0DAA-C52A-4FC1-8E06-DD04E4A5D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21963"/>
              </p:ext>
            </p:extLst>
          </p:nvPr>
        </p:nvGraphicFramePr>
        <p:xfrm>
          <a:off x="838200" y="1577049"/>
          <a:ext cx="10515600" cy="477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20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8688D-8359-4033-8066-F1682B12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CH" sz="5400" dirty="0"/>
              <a:t>Key </a:t>
            </a:r>
            <a:r>
              <a:rPr lang="fr-CH" sz="5400" dirty="0" err="1"/>
              <a:t>activities</a:t>
            </a:r>
            <a:endParaRPr lang="fr-CH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1779-26F8-4D5E-AEF1-B9D4C128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latin typeface="Arial" panose="020B0604020202020204" pitchFamily="34" charset="0"/>
              </a:rPr>
              <a:t>Q</a:t>
            </a:r>
            <a:r>
              <a:rPr lang="fr-FR" sz="2000" i="0" u="sng" dirty="0">
                <a:effectLst/>
                <a:latin typeface="Arial" panose="020B0604020202020204" pitchFamily="34" charset="0"/>
              </a:rPr>
              <a:t>uelles sont les actions les plus importantes pour fonctionner avec succès?</a:t>
            </a:r>
          </a:p>
          <a:p>
            <a:r>
              <a:rPr lang="fr-FR" sz="2000" dirty="0">
                <a:latin typeface="Arial" panose="020B0604020202020204" pitchFamily="34" charset="0"/>
              </a:rPr>
              <a:t>La vente des dispositifs de mesures de neige sera notre activité principale.</a:t>
            </a:r>
          </a:p>
          <a:p>
            <a:r>
              <a:rPr lang="fr-FR" sz="2000" dirty="0">
                <a:latin typeface="Arial" panose="020B0604020202020204" pitchFamily="34" charset="0"/>
              </a:rPr>
              <a:t>La maintenance et le dépannage le sera un peu moins.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5548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8688D-8359-4033-8066-F1682B12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Key Resources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1779-26F8-4D5E-AEF1-B9D4C128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i="0" u="sng" dirty="0">
                <a:effectLst/>
                <a:latin typeface="Arial" panose="020B0604020202020204" pitchFamily="34" charset="0"/>
              </a:rPr>
              <a:t>De quoi avons-nous besoin pour fonctionner ?</a:t>
            </a:r>
          </a:p>
          <a:p>
            <a:pPr marL="0" indent="0">
              <a:buNone/>
            </a:pPr>
            <a:br>
              <a:rPr lang="fr-FR" sz="2000" b="0" i="0" dirty="0">
                <a:effectLst/>
                <a:latin typeface="Arial" panose="020B0604020202020204" pitchFamily="34" charset="0"/>
              </a:rPr>
            </a:br>
            <a:r>
              <a:rPr lang="fr-FR" sz="2000" dirty="0">
                <a:latin typeface="Arial" panose="020B0604020202020204" pitchFamily="34" charset="0"/>
              </a:rPr>
              <a:t>Composants électroniques, PCB, connexions (</a:t>
            </a:r>
            <a:r>
              <a:rPr lang="fr-FR" sz="2000" dirty="0" err="1">
                <a:latin typeface="Arial" panose="020B0604020202020204" pitchFamily="34" charset="0"/>
              </a:rPr>
              <a:t>Infotronique</a:t>
            </a:r>
            <a:r>
              <a:rPr lang="fr-FR" sz="2000" dirty="0"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latin typeface="Arial" panose="020B0604020202020204" pitchFamily="34" charset="0"/>
              </a:rPr>
              <a:t>Composants mécanique, banc de tests (Design &amp; Materials)</a:t>
            </a:r>
          </a:p>
          <a:p>
            <a:pPr marL="0" indent="0">
              <a:buNone/>
            </a:pPr>
            <a:endParaRPr lang="fr-FR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</a:rPr>
              <a:t>Selon les nombres de produits finis voulu, les produits comme le boitier ou les PCB seront donnés à une entreprise.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70645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8688D-8359-4033-8066-F1682B12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Revenue stream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1779-26F8-4D5E-AEF1-B9D4C128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/>
              <a:t>Pour quelle valeur nos clients sont-ils disposés à payer ?</a:t>
            </a:r>
          </a:p>
          <a:p>
            <a:pPr marL="0" indent="0">
              <a:buNone/>
            </a:pPr>
            <a:r>
              <a:rPr lang="fr-FR" sz="2000" dirty="0"/>
              <a:t>Produit novateur qui n’est pas encore sur le marché.</a:t>
            </a:r>
          </a:p>
          <a:p>
            <a:pPr marL="0" indent="0">
              <a:buNone/>
            </a:pPr>
            <a:r>
              <a:rPr lang="fr-FR" sz="2000" u="sng" dirty="0"/>
              <a:t>Comment paient-ils ?</a:t>
            </a:r>
          </a:p>
          <a:p>
            <a:pPr marL="0" indent="0">
              <a:buNone/>
            </a:pPr>
            <a:r>
              <a:rPr lang="fr-FR" sz="2000" dirty="0"/>
              <a:t>Selon la demande le produit devrait osciller entre 1000.- et 2000.-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one shot, revenus récurrents ?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Ex: Vente d’un produit, paiement pour l’utilisation d’un service, abonnement, location, leasing, licence (utilisation propriété intellectuelle protégée), frais de courtage, publicité (journal), cotisation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prix fixe ou dynamique ?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Lise te prix (selon gamme, selon segment, selon volume), négociations, en temps réel (aviation), ventes aux </a:t>
            </a:r>
            <a:r>
              <a:rPr lang="fr-FR" sz="2000" b="0" i="0" dirty="0" err="1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enchers</a:t>
            </a:r>
            <a:endParaRPr lang="fr-F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889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8688D-8359-4033-8066-F1682B12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Customer relationships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1779-26F8-4D5E-AEF1-B9D4C128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0" i="0" u="sng" dirty="0">
                <a:effectLst/>
                <a:latin typeface="Arial" panose="020B0604020202020204" pitchFamily="34" charset="0"/>
              </a:rPr>
              <a:t>Quel type de relations chacun de nos segments de clients souhaite-t-il que nous entretenions avec lui ?</a:t>
            </a:r>
          </a:p>
          <a:p>
            <a:r>
              <a:rPr lang="fr-FR" sz="2200" b="0" i="0" dirty="0">
                <a:effectLst/>
                <a:latin typeface="Arial" panose="020B0604020202020204" pitchFamily="34" charset="0"/>
              </a:rPr>
              <a:t>Un service de maintenance et de dépannage efficace.</a:t>
            </a:r>
          </a:p>
          <a:p>
            <a:pPr marL="0" indent="0">
              <a:buNone/>
            </a:pPr>
            <a:r>
              <a:rPr lang="fr-FR" sz="2200" b="0" i="0" u="sng" dirty="0">
                <a:effectLst/>
                <a:latin typeface="Arial" panose="020B0604020202020204" pitchFamily="34" charset="0"/>
              </a:rPr>
              <a:t>Retenir vos clients actuels (Commune)</a:t>
            </a:r>
          </a:p>
          <a:p>
            <a:r>
              <a:rPr lang="fr-FR" sz="2200" dirty="0">
                <a:latin typeface="Arial" panose="020B0604020202020204" pitchFamily="34" charset="0"/>
              </a:rPr>
              <a:t>Si l’appareil convient à la commune d’Ayent, nous pourrions pensé a étendre notre réseau sur le reste des communes en Valais. Travailler avec les cantons seraient envisageable.</a:t>
            </a:r>
          </a:p>
          <a:p>
            <a:r>
              <a:rPr lang="fr-FR" sz="2200" dirty="0">
                <a:latin typeface="Arial" panose="020B0604020202020204" pitchFamily="34" charset="0"/>
              </a:rPr>
              <a:t>Les entreprises de météos seraient possiblement intéressée.</a:t>
            </a: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98376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8688D-8359-4033-8066-F1682B12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CH" sz="5400" dirty="0"/>
              <a:t>Channels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1779-26F8-4D5E-AEF1-B9D4C128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7" y="713232"/>
            <a:ext cx="6224335" cy="543153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000" b="0" i="0" u="sng" dirty="0">
                <a:effectLst/>
                <a:latin typeface="Arial" panose="020B0604020202020204" pitchFamily="34" charset="0"/>
              </a:rPr>
              <a:t>Quels canaux nos segments de clients préfèrent-ils durant les 5 phases suivantes ?</a:t>
            </a:r>
          </a:p>
          <a:p>
            <a:pPr marL="0" indent="0">
              <a:buNone/>
            </a:pPr>
            <a:r>
              <a:rPr lang="fr-FR" sz="2000" b="0" i="0" u="sng" dirty="0">
                <a:effectLst/>
                <a:latin typeface="Arial" panose="020B0604020202020204" pitchFamily="34" charset="0"/>
              </a:rPr>
              <a:t>Faire connaître nos produits et services</a:t>
            </a:r>
          </a:p>
          <a:p>
            <a:pPr lvl="1"/>
            <a:r>
              <a:rPr lang="fr-FR" sz="2000" dirty="0">
                <a:latin typeface="Arial" panose="020B0604020202020204" pitchFamily="34" charset="0"/>
              </a:rPr>
              <a:t>Bouche à oreille, site web, marketing ciblé</a:t>
            </a:r>
            <a:endParaRPr lang="fr-FR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b="0" i="0" u="sng" dirty="0">
                <a:effectLst/>
                <a:latin typeface="Arial" panose="020B0604020202020204" pitchFamily="34" charset="0"/>
              </a:rPr>
              <a:t>Aider les clients à évaluer la value proposition de l’entreprise</a:t>
            </a:r>
          </a:p>
          <a:p>
            <a:pPr lvl="1"/>
            <a:r>
              <a:rPr lang="fr-FR" sz="2000" b="0" i="0" dirty="0">
                <a:effectLst/>
                <a:latin typeface="Arial" panose="020B0604020202020204" pitchFamily="34" charset="0"/>
              </a:rPr>
              <a:t>Faire des vidéos de démonstrations, proposer un site libre d’accès avec les capteurs en direct.</a:t>
            </a:r>
          </a:p>
          <a:p>
            <a:pPr marL="0" indent="0">
              <a:buNone/>
            </a:pPr>
            <a:r>
              <a:rPr lang="fr-FR" sz="2000" b="0" i="0" u="sng" dirty="0">
                <a:effectLst/>
                <a:latin typeface="Arial" panose="020B0604020202020204" pitchFamily="34" charset="0"/>
              </a:rPr>
              <a:t>Permettre au client d’acheter un produit ou un service</a:t>
            </a:r>
          </a:p>
          <a:p>
            <a:pPr lvl="1"/>
            <a:r>
              <a:rPr lang="fr-FR" sz="2000" b="0" i="0" dirty="0">
                <a:effectLst/>
                <a:latin typeface="Arial" panose="020B0604020202020204" pitchFamily="34" charset="0"/>
              </a:rPr>
              <a:t>Possibilité d’acheter le produit en ligne.		</a:t>
            </a:r>
          </a:p>
          <a:p>
            <a:pPr marL="0" indent="0">
              <a:buNone/>
            </a:pPr>
            <a:r>
              <a:rPr lang="fr-FR" sz="2000" b="0" i="0" u="sng" dirty="0">
                <a:effectLst/>
                <a:latin typeface="Arial" panose="020B0604020202020204" pitchFamily="34" charset="0"/>
              </a:rPr>
              <a:t>Fournir un support après-vente</a:t>
            </a:r>
          </a:p>
          <a:p>
            <a:pPr lvl="1"/>
            <a:r>
              <a:rPr lang="fr-FR" sz="2000" dirty="0">
                <a:latin typeface="Arial" panose="020B0604020202020204" pitchFamily="34" charset="0"/>
              </a:rPr>
              <a:t>Avoir un manuel avec les pannes possibles pour que les gens puissent essayer de réparer eux même les petites pannes.</a:t>
            </a:r>
          </a:p>
          <a:p>
            <a:pPr lvl="1"/>
            <a:r>
              <a:rPr lang="fr-FR" sz="2000" dirty="0">
                <a:latin typeface="Arial" panose="020B0604020202020204" pitchFamily="34" charset="0"/>
              </a:rPr>
              <a:t>Avoir un personne dévouée au dépannage et la maintenance.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42716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8688D-8359-4033-8066-F1682B12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Value Propositions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1779-26F8-4D5E-AEF1-B9D4C128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0" i="0" u="sng" dirty="0">
                <a:effectLst/>
                <a:latin typeface="Arial" panose="020B0604020202020204" pitchFamily="34" charset="0"/>
              </a:rPr>
              <a:t>Quelle valeur apportons-nous au client ?</a:t>
            </a:r>
          </a:p>
          <a:p>
            <a:pPr lvl="1"/>
            <a:r>
              <a:rPr lang="fr-FR" sz="2200" dirty="0">
                <a:latin typeface="Arial" panose="020B0604020202020204" pitchFamily="34" charset="0"/>
              </a:rPr>
              <a:t>Une mesure de hauteur et de débit neige en tout temps.</a:t>
            </a:r>
          </a:p>
          <a:p>
            <a:pPr lvl="1"/>
            <a:r>
              <a:rPr lang="fr-FR" sz="2200" b="0" i="0" dirty="0">
                <a:effectLst/>
                <a:latin typeface="Arial" panose="020B0604020202020204" pitchFamily="34" charset="0"/>
              </a:rPr>
              <a:t>Détection de verglas</a:t>
            </a:r>
          </a:p>
          <a:p>
            <a:pPr lvl="1"/>
            <a:r>
              <a:rPr lang="fr-FR" sz="2200" b="0" i="0" dirty="0">
                <a:effectLst/>
                <a:latin typeface="Arial" panose="020B0604020202020204" pitchFamily="34" charset="0"/>
              </a:rPr>
              <a:t>Fixations et réglages facile du boitier. </a:t>
            </a:r>
          </a:p>
          <a:p>
            <a:pPr marL="0" indent="0">
              <a:buNone/>
            </a:pPr>
            <a:r>
              <a:rPr lang="fr-FR" sz="2200" b="0" i="0" u="sng" dirty="0">
                <a:effectLst/>
                <a:latin typeface="Arial" panose="020B0604020202020204" pitchFamily="34" charset="0"/>
              </a:rPr>
              <a:t>Quels problèmes contribuons-nous à résoudre ?</a:t>
            </a:r>
          </a:p>
          <a:p>
            <a:pPr lvl="1"/>
            <a:r>
              <a:rPr lang="fr-FR" sz="2200" b="0" i="0" dirty="0">
                <a:effectLst/>
                <a:latin typeface="Arial" panose="020B0604020202020204" pitchFamily="34" charset="0"/>
              </a:rPr>
              <a:t>Pour l’instant une mesure de hauteur de neige en cas d’averse est très difficile et n’a jamais été concluante.</a:t>
            </a:r>
          </a:p>
          <a:p>
            <a:pPr marL="0" indent="0">
              <a:buNone/>
            </a:pPr>
            <a:r>
              <a:rPr lang="fr-FR" sz="2200" b="0" i="0" u="sng" dirty="0">
                <a:effectLst/>
                <a:latin typeface="Arial" panose="020B0604020202020204" pitchFamily="34" charset="0"/>
              </a:rPr>
              <a:t>A quels besoins répondons-nous ?</a:t>
            </a:r>
          </a:p>
          <a:p>
            <a:pPr lvl="1"/>
            <a:r>
              <a:rPr lang="fr-FR" sz="2200" b="0" i="0" dirty="0">
                <a:effectLst/>
                <a:latin typeface="Arial" panose="020B0604020202020204" pitchFamily="34" charset="0"/>
              </a:rPr>
              <a:t>Nous permettons de gagner du temps sur la rapidité des déneigements et un meilleur ciblage des zones a déblayé.</a:t>
            </a:r>
          </a:p>
        </p:txBody>
      </p:sp>
    </p:spTree>
    <p:extLst>
      <p:ext uri="{BB962C8B-B14F-4D97-AF65-F5344CB8AC3E}">
        <p14:creationId xmlns:p14="http://schemas.microsoft.com/office/powerpoint/2010/main" val="181380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8688D-8359-4033-8066-F1682B12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Customer Segments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1779-26F8-4D5E-AEF1-B9D4C128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0" i="0" u="sng" dirty="0">
                <a:effectLst/>
                <a:latin typeface="Arial" panose="020B0604020202020204" pitchFamily="34" charset="0"/>
              </a:rPr>
              <a:t>• Pour qui créons-nous de la valeur ?</a:t>
            </a:r>
          </a:p>
          <a:p>
            <a:pPr lvl="1"/>
            <a:r>
              <a:rPr lang="fr-FR" sz="2200" dirty="0">
                <a:latin typeface="Arial" panose="020B0604020202020204" pitchFamily="34" charset="0"/>
              </a:rPr>
              <a:t>Pour les personnes ayant besoin de dispositif de mesures de neiges. Par exemple météo Suisse pourrait l’intégrer sur son application.</a:t>
            </a:r>
            <a:endParaRPr lang="fr-FR" sz="22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200" b="0" i="0" u="sng" dirty="0">
                <a:effectLst/>
                <a:latin typeface="Arial" panose="020B0604020202020204" pitchFamily="34" charset="0"/>
              </a:rPr>
              <a:t>• Qui sont nos clients les plus importants ?</a:t>
            </a:r>
          </a:p>
          <a:p>
            <a:pPr lvl="1"/>
            <a:r>
              <a:rPr lang="fr-FR" sz="2200" dirty="0">
                <a:latin typeface="Arial" panose="020B0604020202020204" pitchFamily="34" charset="0"/>
              </a:rPr>
              <a:t>Ce sera les communes ou les entreprise de déneigements</a:t>
            </a:r>
          </a:p>
          <a:p>
            <a:pPr lvl="1"/>
            <a:r>
              <a:rPr lang="fr-FR" sz="2200" dirty="0">
                <a:latin typeface="Arial" panose="020B0604020202020204" pitchFamily="34" charset="0"/>
              </a:rPr>
              <a:t>Les entreprises de météo</a:t>
            </a: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479804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613</Words>
  <Application>Microsoft Office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Projet LoraSnow, mesure de hauteur de neige</vt:lpstr>
      <vt:lpstr>Key Partners</vt:lpstr>
      <vt:lpstr>Key activities</vt:lpstr>
      <vt:lpstr>Key Resources</vt:lpstr>
      <vt:lpstr>Revenue stream</vt:lpstr>
      <vt:lpstr>Customer relationships</vt:lpstr>
      <vt:lpstr>Channels</vt:lpstr>
      <vt:lpstr>Value Propositions</vt:lpstr>
      <vt:lpstr>Customer Segments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LoraSnow, mesure de hauteur de neige</dc:title>
  <dc:creator>Gabriel Deferr</dc:creator>
  <cp:lastModifiedBy>Gabriel Deferr</cp:lastModifiedBy>
  <cp:revision>19</cp:revision>
  <dcterms:created xsi:type="dcterms:W3CDTF">2021-12-01T13:14:47Z</dcterms:created>
  <dcterms:modified xsi:type="dcterms:W3CDTF">2021-12-01T14:42:45Z</dcterms:modified>
</cp:coreProperties>
</file>