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D6D6D">
              <a:alpha val="41000"/>
            </a:srgbClr>
          </a:solidFill>
        </a:fill>
      </a:tcStyle>
    </a:wholeTbl>
    <a:band2H>
      <a:tcTxStyle b="def" i="def"/>
      <a:tcStyle>
        <a:tcBdr/>
        <a:fill>
          <a:solidFill>
            <a:srgbClr val="4E4E4E">
              <a:alpha val="41000"/>
            </a:srgbClr>
          </a:solidFill>
        </a:fill>
      </a:tcStyle>
    </a:band2H>
    <a:firstCol>
      <a:tcTxStyle b="off" i="off">
        <a:fontRef idx="minor">
          <a:srgbClr val="FFFFFF"/>
        </a:fontRef>
        <a:srgbClr val="FFFFFF"/>
      </a:tcTxStyle>
      <a:tcStyle>
        <a:tcBdr>
          <a:left>
            <a:ln w="12700" cap="flat">
              <a:solidFill>
                <a:srgbClr val="F0F0F0"/>
              </a:solidFill>
              <a:prstDash val="solid"/>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56565">
              <a:alpha val="7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0F0F0"/>
              </a:solidFill>
              <a:prstDash val="solid"/>
              <a:miter lim="400000"/>
            </a:ln>
          </a:top>
          <a:bottom>
            <a:ln w="254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firstRow>
  </a:tblStyle>
  <a:tblStyle styleId="{C7B018BB-80A7-4F77-B60F-C8B233D01FF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D6D6D">
              <a:alpha val="41000"/>
            </a:srgbClr>
          </a:solidFill>
        </a:fill>
      </a:tcStyle>
    </a:wholeTbl>
    <a:band2H>
      <a:tcTxStyle b="def" i="def"/>
      <a:tcStyle>
        <a:tcBdr/>
        <a:fill>
          <a:solidFill>
            <a:srgbClr val="909090">
              <a:alpha val="41000"/>
            </a:srgbClr>
          </a:solidFill>
        </a:fill>
      </a:tcStyle>
    </a:band2H>
    <a:firstCol>
      <a:tcTxStyle b="off" i="off">
        <a:fontRef idx="minor">
          <a:srgbClr val="FFFFFF"/>
        </a:fontRef>
        <a:srgbClr val="FFFFFF"/>
      </a:tcTxStyle>
      <a:tcStyle>
        <a:tcBdr>
          <a:left>
            <a:ln w="6350" cap="flat">
              <a:solidFill>
                <a:srgbClr val="484745"/>
              </a:solidFill>
              <a:prstDash val="solid"/>
              <a:miter lim="400000"/>
            </a:ln>
          </a:left>
          <a:right>
            <a:ln w="6350" cap="flat">
              <a:solidFill>
                <a:srgbClr val="5E5D5B"/>
              </a:solidFill>
              <a:prstDash val="solid"/>
              <a:miter lim="400000"/>
            </a:ln>
          </a:right>
          <a:top>
            <a:ln w="12700" cap="flat">
              <a:noFill/>
              <a:miter lim="400000"/>
            </a:ln>
          </a:top>
          <a:bottom>
            <a:ln w="12700" cap="flat">
              <a:noFill/>
              <a:miter lim="400000"/>
            </a:ln>
          </a:bottom>
          <a:insideH>
            <a:ln w="12700" cap="flat">
              <a:noFill/>
              <a:miter lim="400000"/>
            </a:ln>
          </a:insideH>
          <a:insideV>
            <a:ln w="6350" cap="flat">
              <a:solidFill>
                <a:srgbClr val="5E5D5B"/>
              </a:solidFill>
              <a:prstDash val="solid"/>
              <a:miter lim="400000"/>
            </a:ln>
          </a:insideV>
        </a:tcBdr>
        <a:fill>
          <a:noFill/>
        </a:fill>
      </a:tcStyle>
    </a:firstCol>
    <a:lastRow>
      <a:tcTxStyle b="off" i="off">
        <a:fontRef idx="minor">
          <a:srgbClr val="FFFFFF"/>
        </a:fontRef>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5E5D5B"/>
              </a:solidFill>
              <a:prstDash val="solid"/>
              <a:miter lim="400000"/>
            </a:ln>
          </a:top>
          <a:bottom>
            <a:ln w="6350" cap="flat">
              <a:solidFill>
                <a:srgbClr val="484745"/>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fill>
          <a:noFill/>
        </a:fill>
      </a:tcStyle>
    </a:lastRow>
    <a:firstRow>
      <a:tcTxStyle b="off" i="off">
        <a:fontRef idx="minor">
          <a:srgbClr val="FFFFFF"/>
        </a:fontRef>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484745"/>
              </a:solidFill>
              <a:prstDash val="solid"/>
              <a:miter lim="400000"/>
            </a:ln>
          </a:top>
          <a:bottom>
            <a:ln w="6350" cap="flat">
              <a:solidFill>
                <a:srgbClr val="5E5D5B"/>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3F1DF"/>
              </a:solidFill>
              <a:custDash>
                <a:ds d="200000" sp="200000"/>
              </a:custDash>
              <a:miter lim="400000"/>
            </a:ln>
          </a:top>
          <a:bottom>
            <a:ln w="12700" cap="flat">
              <a:solidFill>
                <a:srgbClr val="F3F1DF"/>
              </a:solidFill>
              <a:custDash>
                <a:ds d="200000" sp="200000"/>
              </a:custDash>
              <a:miter lim="400000"/>
            </a:ln>
          </a:bottom>
          <a:insideH>
            <a:ln w="12700" cap="flat">
              <a:solidFill>
                <a:srgbClr val="F3F1DF"/>
              </a:solidFill>
              <a:custDash>
                <a:ds d="200000" sp="200000"/>
              </a:custDash>
              <a:miter lim="400000"/>
            </a:ln>
          </a:insideH>
          <a:insideV>
            <a:ln w="12700" cap="flat">
              <a:noFill/>
              <a:miter lim="400000"/>
            </a:ln>
          </a:insideV>
        </a:tcBdr>
        <a:fill>
          <a:solidFill>
            <a:srgbClr val="4D4D4D"/>
          </a:solidFill>
        </a:fill>
      </a:tcStyle>
    </a:wholeTbl>
    <a:band2H>
      <a:tcTxStyle b="def" i="def"/>
      <a:tcStyle>
        <a:tcBdr/>
        <a:fill>
          <a:solidFill>
            <a:srgbClr val="5A5A5A"/>
          </a:solidFill>
        </a:fill>
      </a:tcStyle>
    </a:band2H>
    <a:firstCol>
      <a:tcTxStyle b="off" i="off">
        <a:fontRef idx="minor">
          <a:srgbClr val="FFFFFF"/>
        </a:fontRef>
        <a:srgbClr val="FFFFFF"/>
      </a:tcTxStyle>
      <a:tcStyle>
        <a:tcBdr>
          <a:left>
            <a:ln w="12700" cap="flat">
              <a:solidFill>
                <a:srgbClr val="F3F1DF"/>
              </a:solidFill>
              <a:prstDash val="solid"/>
              <a:miter lim="400000"/>
            </a:ln>
          </a:left>
          <a:right>
            <a:ln w="12700" cap="flat">
              <a:solidFill>
                <a:srgbClr val="F3F1DF"/>
              </a:solidFill>
              <a:prstDash val="solid"/>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solidFill>
                <a:srgbClr val="F3F1DF"/>
              </a:solidFill>
              <a:prstDash val="solid"/>
              <a:miter lim="400000"/>
            </a:ln>
          </a:insideV>
        </a:tcBdr>
        <a:fill>
          <a:solidFill>
            <a:schemeClr val="accent3">
              <a:hueOff val="-1022247"/>
              <a:satOff val="34289"/>
              <a:lumOff val="-18384"/>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noFill/>
              <a:miter lim="400000"/>
            </a:ln>
          </a:insideV>
        </a:tcBdr>
        <a:fill>
          <a:solidFill>
            <a:srgbClr val="6D6D6D"/>
          </a:solidFill>
        </a:fill>
      </a:tcStyle>
    </a:wholeTbl>
    <a:band2H>
      <a:tcTxStyle b="def" i="def"/>
      <a:tcStyle>
        <a:tcBdr/>
        <a:fill>
          <a:solidFill>
            <a:srgbClr val="7D7D7D"/>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5C5C5B"/>
          </a:solidFill>
        </a:fill>
      </a:tcStyle>
    </a:firstCol>
    <a:lastRow>
      <a:tcTxStyle b="off" i="off">
        <a:font>
          <a:latin typeface="Helvetica Neue Medium"/>
          <a:ea typeface="Helvetica Neue Medium"/>
          <a:cs typeface="Helvetica Neue Medium"/>
        </a:font>
        <a:srgbClr val="282828"/>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A2A7A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chemeClr val="accent5">
              <a:hueOff val="96663"/>
              <a:satOff val="-16428"/>
              <a:lumOff val="3004"/>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5D5D5D"/>
          </a:solidFill>
        </a:fill>
      </a:tcStyle>
    </a:wholeTbl>
    <a:band2H>
      <a:tcTxStyle b="def" i="def"/>
      <a:tcStyle>
        <a:tcBdr/>
        <a:fill>
          <a:solidFill>
            <a:srgbClr val="696969"/>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6350" cap="flat">
              <a:solidFill>
                <a:srgbClr val="FFFFFF"/>
              </a:solidFill>
              <a:prstDash val="solid"/>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6350" cap="flat">
              <a:solidFill>
                <a:srgbClr val="FFFFFF"/>
              </a:solidFill>
              <a:prstDash val="solid"/>
              <a:miter lim="400000"/>
            </a:ln>
          </a:insideV>
        </a:tcBdr>
        <a:fill>
          <a:solidFill>
            <a:srgbClr val="78787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787878"/>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000000">
              <a:alpha val="10000"/>
            </a:srgbClr>
          </a:solidFill>
        </a:fill>
      </a:tcStyle>
    </a:wholeTbl>
    <a:band2H>
      <a:tcTxStyle b="def" i="def"/>
      <a:tcStyle>
        <a:tcBdr/>
        <a:fill>
          <a:solidFill>
            <a:srgbClr val="888888">
              <a:alpha val="10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0F0F0"/>
              </a:solidFill>
              <a:prstDash val="solid"/>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noFill/>
              <a:miter lim="400000"/>
            </a:ln>
          </a:bottom>
          <a:insideH>
            <a:ln w="6350" cap="flat">
              <a:solidFill>
                <a:srgbClr val="F0F0F0"/>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7" name="Shape 117"/>
          <p:cNvSpPr/>
          <p:nvPr>
            <p:ph type="sldImg"/>
          </p:nvPr>
        </p:nvSpPr>
        <p:spPr>
          <a:xfrm>
            <a:off x="1143000" y="685800"/>
            <a:ext cx="4572000" cy="3429000"/>
          </a:xfrm>
          <a:prstGeom prst="rect">
            <a:avLst/>
          </a:prstGeom>
        </p:spPr>
        <p:txBody>
          <a:bodyPr/>
          <a:lstStyle/>
          <a:p>
            <a:pPr/>
          </a:p>
        </p:txBody>
      </p:sp>
      <p:sp>
        <p:nvSpPr>
          <p:cNvPr id="118" name="Shape 1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re et sous-titre">
    <p:spTree>
      <p:nvGrpSpPr>
        <p:cNvPr id="1" name=""/>
        <p:cNvGrpSpPr/>
        <p:nvPr/>
      </p:nvGrpSpPr>
      <p:grpSpPr>
        <a:xfrm>
          <a:off x="0" y="0"/>
          <a:ext cx="0" cy="0"/>
          <a:chOff x="0" y="0"/>
          <a:chExt cx="0" cy="0"/>
        </a:xfrm>
      </p:grpSpPr>
      <p:sp>
        <p:nvSpPr>
          <p:cNvPr id="12" name="Texte du titre"/>
          <p:cNvSpPr txBox="1"/>
          <p:nvPr>
            <p:ph type="title"/>
          </p:nvPr>
        </p:nvSpPr>
        <p:spPr>
          <a:xfrm>
            <a:off x="762000" y="2463800"/>
            <a:ext cx="11480800" cy="2540000"/>
          </a:xfrm>
          <a:prstGeom prst="rect">
            <a:avLst/>
          </a:prstGeom>
        </p:spPr>
        <p:txBody>
          <a:bodyPr anchor="b"/>
          <a:lstStyle/>
          <a:p>
            <a:pPr/>
            <a:r>
              <a:t>Texte du titre</a:t>
            </a:r>
          </a:p>
        </p:txBody>
      </p:sp>
      <p:sp>
        <p:nvSpPr>
          <p:cNvPr id="13" name="Texte niveau 1…"/>
          <p:cNvSpPr txBox="1"/>
          <p:nvPr>
            <p:ph type="body" sz="quarter" idx="1"/>
          </p:nvPr>
        </p:nvSpPr>
        <p:spPr>
          <a:xfrm>
            <a:off x="762000" y="5156200"/>
            <a:ext cx="11480800" cy="863600"/>
          </a:xfrm>
          <a:prstGeom prst="rect">
            <a:avLst/>
          </a:prstGeom>
        </p:spPr>
        <p:txBody>
          <a:bodyPr anchor="t"/>
          <a:lstStyle>
            <a:lvl1pPr marL="0" indent="0" algn="ctr">
              <a:spcBef>
                <a:spcPts val="0"/>
              </a:spcBef>
              <a:buSzTx/>
              <a:buNone/>
              <a:defRPr sz="2400">
                <a:solidFill>
                  <a:srgbClr val="FFFFFF"/>
                </a:solidFill>
              </a:defRPr>
            </a:lvl1pPr>
            <a:lvl2pPr marL="0" indent="0" algn="ctr">
              <a:spcBef>
                <a:spcPts val="0"/>
              </a:spcBef>
              <a:buSzTx/>
              <a:buNone/>
              <a:defRPr sz="2400">
                <a:solidFill>
                  <a:srgbClr val="FFFFFF"/>
                </a:solidFill>
              </a:defRPr>
            </a:lvl2pPr>
            <a:lvl3pPr marL="0" indent="0" algn="ctr">
              <a:spcBef>
                <a:spcPts val="0"/>
              </a:spcBef>
              <a:buSzTx/>
              <a:buNone/>
              <a:defRPr sz="2400">
                <a:solidFill>
                  <a:srgbClr val="FFFFFF"/>
                </a:solidFill>
              </a:defRPr>
            </a:lvl3pPr>
            <a:lvl4pPr marL="0" indent="0" algn="ctr">
              <a:spcBef>
                <a:spcPts val="0"/>
              </a:spcBef>
              <a:buSzTx/>
              <a:buNone/>
              <a:defRPr sz="2400">
                <a:solidFill>
                  <a:srgbClr val="FFFFFF"/>
                </a:solidFill>
              </a:defRPr>
            </a:lvl4pPr>
            <a:lvl5pPr marL="0" indent="0" algn="ctr">
              <a:spcBef>
                <a:spcPts val="0"/>
              </a:spcBef>
              <a:buSzTx/>
              <a:buNone/>
              <a:defRPr sz="2400">
                <a:solidFill>
                  <a:srgbClr val="FFFFFF"/>
                </a:solidFill>
              </a:defRPr>
            </a:lvl5pPr>
          </a:lstStyle>
          <a:p>
            <a:pPr/>
            <a:r>
              <a:t>Texte niveau 1</a:t>
            </a:r>
          </a:p>
          <a:p>
            <a:pPr lvl="1"/>
            <a:r>
              <a:t>Texte niveau 2</a:t>
            </a:r>
          </a:p>
          <a:p>
            <a:pPr lvl="2"/>
            <a:r>
              <a:t>Texte niveau 3</a:t>
            </a:r>
          </a:p>
          <a:p>
            <a:pPr lvl="3"/>
            <a:r>
              <a:t>Texte niveau 4</a:t>
            </a:r>
          </a:p>
          <a:p>
            <a:pPr lvl="4"/>
            <a:r>
              <a:t>Texte niveau 5</a:t>
            </a:r>
          </a:p>
        </p:txBody>
      </p:sp>
      <p:sp>
        <p:nvSpPr>
          <p:cNvPr id="14" name="Numéro de diapositive"/>
          <p:cNvSpPr txBox="1"/>
          <p:nvPr>
            <p:ph type="sldNum" sz="quarter" idx="2"/>
          </p:nvPr>
        </p:nvSpPr>
        <p:spPr>
          <a:xfrm>
            <a:off x="6311798" y="9251950"/>
            <a:ext cx="368504" cy="374600"/>
          </a:xfrm>
          <a:prstGeom prst="rect">
            <a:avLst/>
          </a:prstGeom>
        </p:spPr>
        <p:txBody>
          <a:bodyPr anchor="t"/>
          <a:lstStyle>
            <a:lvl1pPr>
              <a:defRPr>
                <a:solidFill>
                  <a:srgbClr val="EBEBE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itation">
    <p:spTree>
      <p:nvGrpSpPr>
        <p:cNvPr id="1" name=""/>
        <p:cNvGrpSpPr/>
        <p:nvPr/>
      </p:nvGrpSpPr>
      <p:grpSpPr>
        <a:xfrm>
          <a:off x="0" y="0"/>
          <a:ext cx="0" cy="0"/>
          <a:chOff x="0" y="0"/>
          <a:chExt cx="0" cy="0"/>
        </a:xfrm>
      </p:grpSpPr>
      <p:sp>
        <p:nvSpPr>
          <p:cNvPr id="94" name="-Gilles Allain"/>
          <p:cNvSpPr txBox="1"/>
          <p:nvPr>
            <p:ph type="body" sz="quarter" idx="13"/>
          </p:nvPr>
        </p:nvSpPr>
        <p:spPr>
          <a:xfrm>
            <a:off x="1270000" y="6362700"/>
            <a:ext cx="10464800" cy="461059"/>
          </a:xfrm>
          <a:prstGeom prst="rect">
            <a:avLst/>
          </a:prstGeom>
        </p:spPr>
        <p:txBody>
          <a:bodyPr anchor="t">
            <a:spAutoFit/>
          </a:bodyPr>
          <a:lstStyle>
            <a:lvl1pPr marL="0" indent="0" algn="ctr">
              <a:lnSpc>
                <a:spcPct val="110000"/>
              </a:lnSpc>
              <a:spcBef>
                <a:spcPts val="0"/>
              </a:spcBef>
              <a:buSzTx/>
              <a:buNone/>
              <a:defRPr b="1" i="1" sz="2400">
                <a:solidFill>
                  <a:srgbClr val="FFFFFF"/>
                </a:solidFill>
                <a:latin typeface="+mn-lt"/>
                <a:ea typeface="+mn-ea"/>
                <a:cs typeface="+mn-cs"/>
                <a:sym typeface="Helvetica Neue"/>
              </a:defRPr>
            </a:lvl1pPr>
          </a:lstStyle>
          <a:p>
            <a:pPr/>
            <a:r>
              <a:t>-Gilles Allain</a:t>
            </a:r>
          </a:p>
        </p:txBody>
      </p:sp>
      <p:sp>
        <p:nvSpPr>
          <p:cNvPr id="95" name="« Saisissez une citation ici. »"/>
          <p:cNvSpPr txBox="1"/>
          <p:nvPr>
            <p:ph type="body" sz="quarter" idx="14"/>
          </p:nvPr>
        </p:nvSpPr>
        <p:spPr>
          <a:xfrm>
            <a:off x="1270000" y="4305300"/>
            <a:ext cx="10464800" cy="647700"/>
          </a:xfrm>
          <a:prstGeom prst="rect">
            <a:avLst/>
          </a:prstGeom>
        </p:spPr>
        <p:txBody>
          <a:bodyPr>
            <a:spAutoFit/>
          </a:bodyPr>
          <a:lstStyle>
            <a:lvl1pPr marL="0" indent="0" algn="ctr">
              <a:lnSpc>
                <a:spcPct val="110000"/>
              </a:lnSpc>
              <a:spcBef>
                <a:spcPts val="0"/>
              </a:spcBef>
              <a:buSzTx/>
              <a:buNone/>
              <a:defRPr b="1" sz="3600">
                <a:solidFill>
                  <a:srgbClr val="FFFFFF"/>
                </a:solidFill>
                <a:effectLst>
                  <a:outerShdw sx="100000" sy="100000" kx="0" ky="0" algn="b" rotWithShape="0" blurRad="50800" dist="25400" dir="5400000">
                    <a:srgbClr val="020202"/>
                  </a:outerShdw>
                </a:effectLst>
                <a:latin typeface="+mn-lt"/>
                <a:ea typeface="+mn-ea"/>
                <a:cs typeface="+mn-cs"/>
                <a:sym typeface="Helvetica Neue"/>
              </a:defRPr>
            </a:lvl1pPr>
          </a:lstStyle>
          <a:p>
            <a:pPr/>
            <a:r>
              <a:t>« Saisissez une citation ici. » </a:t>
            </a:r>
          </a:p>
        </p:txBody>
      </p:sp>
      <p:sp>
        <p:nvSpPr>
          <p:cNvPr id="96" name="Numéro de diapositive"/>
          <p:cNvSpPr txBox="1"/>
          <p:nvPr>
            <p:ph type="sldNum" sz="quarter" idx="2"/>
          </p:nvPr>
        </p:nvSpPr>
        <p:spPr>
          <a:prstGeom prst="rect">
            <a:avLst/>
          </a:prstGeom>
        </p:spPr>
        <p:txBody>
          <a:bodyPr/>
          <a:lstStyle>
            <a:lvl1pPr>
              <a:defRPr>
                <a:solidFill>
                  <a:srgbClr val="EBEBE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03" name="141703583_2880x1921.jpeg"/>
          <p:cNvSpPr/>
          <p:nvPr>
            <p:ph type="pic" idx="13"/>
          </p:nvPr>
        </p:nvSpPr>
        <p:spPr>
          <a:xfrm>
            <a:off x="-812800" y="0"/>
            <a:ext cx="14622784" cy="9753600"/>
          </a:xfrm>
          <a:prstGeom prst="rect">
            <a:avLst/>
          </a:prstGeom>
        </p:spPr>
        <p:txBody>
          <a:bodyPr lIns="91439" tIns="45719" rIns="91439" bIns="45719" anchor="t">
            <a:noAutofit/>
          </a:bodyPr>
          <a:lstStyle/>
          <a:p>
            <a:pPr/>
          </a:p>
        </p:txBody>
      </p:sp>
      <p:sp>
        <p:nvSpPr>
          <p:cNvPr id="104" name="Numéro de diapositive"/>
          <p:cNvSpPr txBox="1"/>
          <p:nvPr>
            <p:ph type="sldNum" sz="quarter" idx="2"/>
          </p:nvPr>
        </p:nvSpPr>
        <p:spPr>
          <a:prstGeom prst="rect">
            <a:avLst/>
          </a:prstGeom>
        </p:spPr>
        <p:txBody>
          <a:bodyPr/>
          <a:lstStyle>
            <a:lvl1pPr>
              <a:defRPr>
                <a:solidFill>
                  <a:srgbClr val="EBEBE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ierge">
    <p:spTree>
      <p:nvGrpSpPr>
        <p:cNvPr id="1" name=""/>
        <p:cNvGrpSpPr/>
        <p:nvPr/>
      </p:nvGrpSpPr>
      <p:grpSpPr>
        <a:xfrm>
          <a:off x="0" y="0"/>
          <a:ext cx="0" cy="0"/>
          <a:chOff x="0" y="0"/>
          <a:chExt cx="0" cy="0"/>
        </a:xfrm>
      </p:grpSpPr>
      <p:sp>
        <p:nvSpPr>
          <p:cNvPr id="111" name="Numéro de diapositive"/>
          <p:cNvSpPr txBox="1"/>
          <p:nvPr>
            <p:ph type="sldNum" sz="quarter" idx="2"/>
          </p:nvPr>
        </p:nvSpPr>
        <p:spPr>
          <a:prstGeom prst="rect">
            <a:avLst/>
          </a:prstGeom>
        </p:spPr>
        <p:txBody>
          <a:bodyPr/>
          <a:lstStyle>
            <a:lvl1pPr>
              <a:defRPr>
                <a:solidFill>
                  <a:srgbClr val="EBEBE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e">
    <p:spTree>
      <p:nvGrpSpPr>
        <p:cNvPr id="1" name=""/>
        <p:cNvGrpSpPr/>
        <p:nvPr/>
      </p:nvGrpSpPr>
      <p:grpSpPr>
        <a:xfrm>
          <a:off x="0" y="0"/>
          <a:ext cx="0" cy="0"/>
          <a:chOff x="0" y="0"/>
          <a:chExt cx="0" cy="0"/>
        </a:xfrm>
      </p:grpSpPr>
      <p:sp>
        <p:nvSpPr>
          <p:cNvPr id="21" name="141703583_2880x1921.jpeg"/>
          <p:cNvSpPr/>
          <p:nvPr>
            <p:ph type="pic" idx="13"/>
          </p:nvPr>
        </p:nvSpPr>
        <p:spPr>
          <a:xfrm>
            <a:off x="1104900" y="127000"/>
            <a:ext cx="10795000" cy="7200415"/>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22" name="Texte du titre"/>
          <p:cNvSpPr txBox="1"/>
          <p:nvPr>
            <p:ph type="title"/>
          </p:nvPr>
        </p:nvSpPr>
        <p:spPr>
          <a:xfrm>
            <a:off x="762000" y="6883400"/>
            <a:ext cx="11480800" cy="1079500"/>
          </a:xfrm>
          <a:prstGeom prst="rect">
            <a:avLst/>
          </a:prstGeom>
        </p:spPr>
        <p:txBody>
          <a:bodyPr anchor="b"/>
          <a:lstStyle/>
          <a:p>
            <a:pPr/>
            <a:r>
              <a:t>Texte du titre</a:t>
            </a:r>
          </a:p>
        </p:txBody>
      </p:sp>
      <p:sp>
        <p:nvSpPr>
          <p:cNvPr id="23" name="Texte niveau 1…"/>
          <p:cNvSpPr txBox="1"/>
          <p:nvPr>
            <p:ph type="body" sz="quarter" idx="1"/>
          </p:nvPr>
        </p:nvSpPr>
        <p:spPr>
          <a:xfrm>
            <a:off x="762000" y="8128000"/>
            <a:ext cx="11480800" cy="914400"/>
          </a:xfrm>
          <a:prstGeom prst="rect">
            <a:avLst/>
          </a:prstGeom>
        </p:spPr>
        <p:txBody>
          <a:bodyPr anchor="t"/>
          <a:lstStyle>
            <a:lvl1pPr marL="0" indent="0" algn="ctr">
              <a:spcBef>
                <a:spcPts val="0"/>
              </a:spcBef>
              <a:buSzTx/>
              <a:buNone/>
              <a:defRPr sz="2400">
                <a:solidFill>
                  <a:srgbClr val="FFFFFF"/>
                </a:solidFill>
              </a:defRPr>
            </a:lvl1pPr>
            <a:lvl2pPr marL="0" indent="0" algn="ctr">
              <a:spcBef>
                <a:spcPts val="0"/>
              </a:spcBef>
              <a:buSzTx/>
              <a:buNone/>
              <a:defRPr sz="2400">
                <a:solidFill>
                  <a:srgbClr val="FFFFFF"/>
                </a:solidFill>
              </a:defRPr>
            </a:lvl2pPr>
            <a:lvl3pPr marL="0" indent="0" algn="ctr">
              <a:spcBef>
                <a:spcPts val="0"/>
              </a:spcBef>
              <a:buSzTx/>
              <a:buNone/>
              <a:defRPr sz="2400">
                <a:solidFill>
                  <a:srgbClr val="FFFFFF"/>
                </a:solidFill>
              </a:defRPr>
            </a:lvl3pPr>
            <a:lvl4pPr marL="0" indent="0" algn="ctr">
              <a:spcBef>
                <a:spcPts val="0"/>
              </a:spcBef>
              <a:buSzTx/>
              <a:buNone/>
              <a:defRPr sz="2400">
                <a:solidFill>
                  <a:srgbClr val="FFFFFF"/>
                </a:solidFill>
              </a:defRPr>
            </a:lvl4pPr>
            <a:lvl5pPr marL="0" indent="0" algn="ctr">
              <a:spcBef>
                <a:spcPts val="0"/>
              </a:spcBef>
              <a:buSzTx/>
              <a:buNone/>
              <a:defRPr sz="2400">
                <a:solidFill>
                  <a:srgbClr val="FFFFFF"/>
                </a:solidFill>
              </a:defRPr>
            </a:lvl5pPr>
          </a:lstStyle>
          <a:p>
            <a:pPr/>
            <a:r>
              <a:t>Texte niveau 1</a:t>
            </a:r>
          </a:p>
          <a:p>
            <a:pPr lvl="1"/>
            <a:r>
              <a:t>Texte niveau 2</a:t>
            </a:r>
          </a:p>
          <a:p>
            <a:pPr lvl="2"/>
            <a:r>
              <a:t>Texte niveau 3</a:t>
            </a:r>
          </a:p>
          <a:p>
            <a:pPr lvl="3"/>
            <a:r>
              <a:t>Texte niveau 4</a:t>
            </a:r>
          </a:p>
          <a:p>
            <a:pPr lvl="4"/>
            <a:r>
              <a:t>Texte niveau 5</a:t>
            </a:r>
          </a:p>
        </p:txBody>
      </p:sp>
      <p:sp>
        <p:nvSpPr>
          <p:cNvPr id="24" name="Numéro de diapositive"/>
          <p:cNvSpPr txBox="1"/>
          <p:nvPr>
            <p:ph type="sldNum" sz="quarter" idx="2"/>
          </p:nvPr>
        </p:nvSpPr>
        <p:spPr>
          <a:xfrm>
            <a:off x="6311798" y="9245600"/>
            <a:ext cx="368504" cy="3746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 Centré">
    <p:spTree>
      <p:nvGrpSpPr>
        <p:cNvPr id="1" name=""/>
        <p:cNvGrpSpPr/>
        <p:nvPr/>
      </p:nvGrpSpPr>
      <p:grpSpPr>
        <a:xfrm>
          <a:off x="0" y="0"/>
          <a:ext cx="0" cy="0"/>
          <a:chOff x="0" y="0"/>
          <a:chExt cx="0" cy="0"/>
        </a:xfrm>
      </p:grpSpPr>
      <p:sp>
        <p:nvSpPr>
          <p:cNvPr id="31" name="Texte du titre"/>
          <p:cNvSpPr txBox="1"/>
          <p:nvPr>
            <p:ph type="title"/>
          </p:nvPr>
        </p:nvSpPr>
        <p:spPr>
          <a:xfrm>
            <a:off x="762000" y="3517900"/>
            <a:ext cx="11480800" cy="2717800"/>
          </a:xfrm>
          <a:prstGeom prst="rect">
            <a:avLst/>
          </a:prstGeom>
        </p:spPr>
        <p:txBody>
          <a:bodyPr/>
          <a:lstStyle/>
          <a:p>
            <a:pPr/>
            <a:r>
              <a:t>Texte du titre</a:t>
            </a:r>
          </a:p>
        </p:txBody>
      </p:sp>
      <p:sp>
        <p:nvSpPr>
          <p:cNvPr id="32" name="Numéro de diapositive"/>
          <p:cNvSpPr txBox="1"/>
          <p:nvPr>
            <p:ph type="sldNum" sz="quarter" idx="2"/>
          </p:nvPr>
        </p:nvSpPr>
        <p:spPr>
          <a:xfrm>
            <a:off x="6311798" y="9251950"/>
            <a:ext cx="368504" cy="3746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e">
    <p:spTree>
      <p:nvGrpSpPr>
        <p:cNvPr id="1" name=""/>
        <p:cNvGrpSpPr/>
        <p:nvPr/>
      </p:nvGrpSpPr>
      <p:grpSpPr>
        <a:xfrm>
          <a:off x="0" y="0"/>
          <a:ext cx="0" cy="0"/>
          <a:chOff x="0" y="0"/>
          <a:chExt cx="0" cy="0"/>
        </a:xfrm>
      </p:grpSpPr>
      <p:sp>
        <p:nvSpPr>
          <p:cNvPr id="39" name="Image"/>
          <p:cNvSpPr/>
          <p:nvPr>
            <p:ph type="pic" idx="13"/>
          </p:nvPr>
        </p:nvSpPr>
        <p:spPr>
          <a:xfrm>
            <a:off x="5130800" y="419100"/>
            <a:ext cx="9262596" cy="8648700"/>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40" name="Texte du titre"/>
          <p:cNvSpPr txBox="1"/>
          <p:nvPr>
            <p:ph type="title"/>
          </p:nvPr>
        </p:nvSpPr>
        <p:spPr>
          <a:xfrm>
            <a:off x="762000" y="419100"/>
            <a:ext cx="5384800" cy="4597400"/>
          </a:xfrm>
          <a:prstGeom prst="rect">
            <a:avLst/>
          </a:prstGeom>
        </p:spPr>
        <p:txBody>
          <a:bodyPr anchor="b"/>
          <a:lstStyle>
            <a:lvl1pPr>
              <a:defRPr sz="5200"/>
            </a:lvl1pPr>
          </a:lstStyle>
          <a:p>
            <a:pPr/>
            <a:r>
              <a:t>Texte du titre</a:t>
            </a:r>
          </a:p>
        </p:txBody>
      </p:sp>
      <p:sp>
        <p:nvSpPr>
          <p:cNvPr id="41" name="Texte niveau 1…"/>
          <p:cNvSpPr txBox="1"/>
          <p:nvPr>
            <p:ph type="body" sz="quarter" idx="1"/>
          </p:nvPr>
        </p:nvSpPr>
        <p:spPr>
          <a:xfrm>
            <a:off x="762000" y="5245100"/>
            <a:ext cx="5384800" cy="3810000"/>
          </a:xfrm>
          <a:prstGeom prst="rect">
            <a:avLst/>
          </a:prstGeom>
        </p:spPr>
        <p:txBody>
          <a:bodyPr anchor="t"/>
          <a:lstStyle>
            <a:lvl1pPr marL="0" indent="0" algn="ctr">
              <a:spcBef>
                <a:spcPts val="0"/>
              </a:spcBef>
              <a:buSzTx/>
              <a:buNone/>
              <a:defRPr sz="2400">
                <a:solidFill>
                  <a:srgbClr val="FFFFFF"/>
                </a:solidFill>
              </a:defRPr>
            </a:lvl1pPr>
            <a:lvl2pPr marL="0" indent="0" algn="ctr">
              <a:spcBef>
                <a:spcPts val="0"/>
              </a:spcBef>
              <a:buSzTx/>
              <a:buNone/>
              <a:defRPr sz="2400">
                <a:solidFill>
                  <a:srgbClr val="FFFFFF"/>
                </a:solidFill>
              </a:defRPr>
            </a:lvl2pPr>
            <a:lvl3pPr marL="0" indent="0" algn="ctr">
              <a:spcBef>
                <a:spcPts val="0"/>
              </a:spcBef>
              <a:buSzTx/>
              <a:buNone/>
              <a:defRPr sz="2400">
                <a:solidFill>
                  <a:srgbClr val="FFFFFF"/>
                </a:solidFill>
              </a:defRPr>
            </a:lvl3pPr>
            <a:lvl4pPr marL="0" indent="0" algn="ctr">
              <a:spcBef>
                <a:spcPts val="0"/>
              </a:spcBef>
              <a:buSzTx/>
              <a:buNone/>
              <a:defRPr sz="2400">
                <a:solidFill>
                  <a:srgbClr val="FFFFFF"/>
                </a:solidFill>
              </a:defRPr>
            </a:lvl4pPr>
            <a:lvl5pPr marL="0" indent="0" algn="ctr">
              <a:spcBef>
                <a:spcPts val="0"/>
              </a:spcBef>
              <a:buSzTx/>
              <a:buNone/>
              <a:defRPr sz="2400">
                <a:solidFill>
                  <a:srgbClr val="FFFFFF"/>
                </a:solidFill>
              </a:defRPr>
            </a:lvl5pPr>
          </a:lstStyle>
          <a:p>
            <a:pPr/>
            <a:r>
              <a:t>Texte niveau 1</a:t>
            </a:r>
          </a:p>
          <a:p>
            <a:pPr lvl="1"/>
            <a:r>
              <a:t>Texte niveau 2</a:t>
            </a:r>
          </a:p>
          <a:p>
            <a:pPr lvl="2"/>
            <a:r>
              <a:t>Texte niveau 3</a:t>
            </a:r>
          </a:p>
          <a:p>
            <a:pPr lvl="3"/>
            <a:r>
              <a:t>Texte niveau 4</a:t>
            </a:r>
          </a:p>
          <a:p>
            <a:pPr lvl="4"/>
            <a:r>
              <a:t>Texte niveau 5</a:t>
            </a:r>
          </a:p>
        </p:txBody>
      </p:sp>
      <p:sp>
        <p:nvSpPr>
          <p:cNvPr id="42" name="Numéro de diapositive"/>
          <p:cNvSpPr txBox="1"/>
          <p:nvPr>
            <p:ph type="sldNum" sz="quarter" idx="2"/>
          </p:nvPr>
        </p:nvSpPr>
        <p:spPr>
          <a:xfrm>
            <a:off x="6311798" y="9251950"/>
            <a:ext cx="368504" cy="3746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 Haut">
    <p:spTree>
      <p:nvGrpSpPr>
        <p:cNvPr id="1" name=""/>
        <p:cNvGrpSpPr/>
        <p:nvPr/>
      </p:nvGrpSpPr>
      <p:grpSpPr>
        <a:xfrm>
          <a:off x="0" y="0"/>
          <a:ext cx="0" cy="0"/>
          <a:chOff x="0" y="0"/>
          <a:chExt cx="0" cy="0"/>
        </a:xfrm>
      </p:grpSpPr>
      <p:sp>
        <p:nvSpPr>
          <p:cNvPr id="49" name="Texte du titre"/>
          <p:cNvSpPr txBox="1"/>
          <p:nvPr>
            <p:ph type="title"/>
          </p:nvPr>
        </p:nvSpPr>
        <p:spPr>
          <a:prstGeom prst="rect">
            <a:avLst/>
          </a:prstGeom>
        </p:spPr>
        <p:txBody>
          <a:bodyPr/>
          <a:lstStyle/>
          <a:p>
            <a:pPr/>
            <a:r>
              <a:t>Texte du titre</a:t>
            </a:r>
          </a:p>
        </p:txBody>
      </p:sp>
      <p:sp>
        <p:nvSpPr>
          <p:cNvPr id="50"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puces">
    <p:spTree>
      <p:nvGrpSpPr>
        <p:cNvPr id="1" name=""/>
        <p:cNvGrpSpPr/>
        <p:nvPr/>
      </p:nvGrpSpPr>
      <p:grpSpPr>
        <a:xfrm>
          <a:off x="0" y="0"/>
          <a:ext cx="0" cy="0"/>
          <a:chOff x="0" y="0"/>
          <a:chExt cx="0" cy="0"/>
        </a:xfrm>
      </p:grpSpPr>
      <p:sp>
        <p:nvSpPr>
          <p:cNvPr id="57" name="Texte du titre"/>
          <p:cNvSpPr txBox="1"/>
          <p:nvPr>
            <p:ph type="title"/>
          </p:nvPr>
        </p:nvSpPr>
        <p:spPr>
          <a:prstGeom prst="rect">
            <a:avLst/>
          </a:prstGeom>
        </p:spPr>
        <p:txBody>
          <a:bodyPr/>
          <a:lstStyle/>
          <a:p>
            <a:pPr/>
            <a:r>
              <a:t>Texte du titre</a:t>
            </a:r>
          </a:p>
        </p:txBody>
      </p:sp>
      <p:sp>
        <p:nvSpPr>
          <p:cNvPr id="58" name="Texte niveau 1…"/>
          <p:cNvSpPr txBox="1"/>
          <p:nvPr>
            <p:ph type="body" idx="1"/>
          </p:nvPr>
        </p:nvSpPr>
        <p:spPr>
          <a:prstGeom prst="rect">
            <a:avLst/>
          </a:prstGeom>
        </p:spPr>
        <p:txBody>
          <a:bodyPr/>
          <a:lstStyle/>
          <a:p>
            <a:pPr/>
            <a:r>
              <a:t>Texte niveau 1</a:t>
            </a:r>
          </a:p>
          <a:p>
            <a:pPr lvl="1"/>
            <a:r>
              <a:t>Texte niveau 2</a:t>
            </a:r>
          </a:p>
          <a:p>
            <a:pPr lvl="2"/>
            <a:r>
              <a:t>Texte niveau 3</a:t>
            </a:r>
          </a:p>
          <a:p>
            <a:pPr lvl="3"/>
            <a:r>
              <a:t>Texte niveau 4</a:t>
            </a:r>
          </a:p>
          <a:p>
            <a:pPr lvl="4"/>
            <a:r>
              <a:t>Texte niveau 5</a:t>
            </a:r>
          </a:p>
        </p:txBody>
      </p:sp>
      <p:sp>
        <p:nvSpPr>
          <p:cNvPr id="59"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puces et photo">
    <p:spTree>
      <p:nvGrpSpPr>
        <p:cNvPr id="1" name=""/>
        <p:cNvGrpSpPr/>
        <p:nvPr/>
      </p:nvGrpSpPr>
      <p:grpSpPr>
        <a:xfrm>
          <a:off x="0" y="0"/>
          <a:ext cx="0" cy="0"/>
          <a:chOff x="0" y="0"/>
          <a:chExt cx="0" cy="0"/>
        </a:xfrm>
      </p:grpSpPr>
      <p:sp>
        <p:nvSpPr>
          <p:cNvPr id="66" name="Image"/>
          <p:cNvSpPr/>
          <p:nvPr>
            <p:ph type="pic" idx="13"/>
          </p:nvPr>
        </p:nvSpPr>
        <p:spPr>
          <a:xfrm>
            <a:off x="5800664" y="1714886"/>
            <a:ext cx="7997247" cy="7467215"/>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67" name="Texte du titre"/>
          <p:cNvSpPr txBox="1"/>
          <p:nvPr>
            <p:ph type="title"/>
          </p:nvPr>
        </p:nvSpPr>
        <p:spPr>
          <a:prstGeom prst="rect">
            <a:avLst/>
          </a:prstGeom>
        </p:spPr>
        <p:txBody>
          <a:bodyPr/>
          <a:lstStyle/>
          <a:p>
            <a:pPr/>
            <a:r>
              <a:t>Texte du titre</a:t>
            </a:r>
          </a:p>
        </p:txBody>
      </p:sp>
      <p:sp>
        <p:nvSpPr>
          <p:cNvPr id="68" name="Texte niveau 1…"/>
          <p:cNvSpPr txBox="1"/>
          <p:nvPr>
            <p:ph type="body" sz="half" idx="1"/>
          </p:nvPr>
        </p:nvSpPr>
        <p:spPr>
          <a:xfrm>
            <a:off x="762000" y="2374900"/>
            <a:ext cx="5384800" cy="6807200"/>
          </a:xfrm>
          <a:prstGeom prst="rect">
            <a:avLst/>
          </a:prstGeom>
        </p:spPr>
        <p:txBody>
          <a:bodyPr/>
          <a:lstStyle>
            <a:lvl1pPr marL="342900" indent="-342900">
              <a:spcBef>
                <a:spcPts val="3200"/>
              </a:spcBef>
              <a:buClr>
                <a:srgbClr val="EBEBEB"/>
              </a:buClr>
              <a:defRPr sz="2800"/>
            </a:lvl1pPr>
            <a:lvl2pPr marL="685800" indent="-342900">
              <a:spcBef>
                <a:spcPts val="3200"/>
              </a:spcBef>
              <a:buClr>
                <a:srgbClr val="EBEBEB"/>
              </a:buClr>
              <a:defRPr sz="2800"/>
            </a:lvl2pPr>
            <a:lvl3pPr marL="1028700" indent="-342900">
              <a:spcBef>
                <a:spcPts val="3200"/>
              </a:spcBef>
              <a:buClr>
                <a:srgbClr val="EBEBEB"/>
              </a:buClr>
              <a:defRPr sz="2800"/>
            </a:lvl3pPr>
            <a:lvl4pPr marL="1371600" indent="-342900">
              <a:spcBef>
                <a:spcPts val="3200"/>
              </a:spcBef>
              <a:buClr>
                <a:srgbClr val="EBEBEB"/>
              </a:buClr>
              <a:defRPr sz="2800"/>
            </a:lvl4pPr>
            <a:lvl5pPr marL="1714500" indent="-342900">
              <a:spcBef>
                <a:spcPts val="3200"/>
              </a:spcBef>
              <a:buClr>
                <a:srgbClr val="EBEBEB"/>
              </a:buClr>
              <a:defRPr sz="2800"/>
            </a:lvl5pPr>
          </a:lstStyle>
          <a:p>
            <a:pPr/>
            <a:r>
              <a:t>Texte niveau 1</a:t>
            </a:r>
          </a:p>
          <a:p>
            <a:pPr lvl="1"/>
            <a:r>
              <a:t>Texte niveau 2</a:t>
            </a:r>
          </a:p>
          <a:p>
            <a:pPr lvl="2"/>
            <a:r>
              <a:t>Texte niveau 3</a:t>
            </a:r>
          </a:p>
          <a:p>
            <a:pPr lvl="3"/>
            <a:r>
              <a:t>Texte niveau 4</a:t>
            </a:r>
          </a:p>
          <a:p>
            <a:pPr lvl="4"/>
            <a:r>
              <a:t>Texte niveau 5</a:t>
            </a:r>
          </a:p>
        </p:txBody>
      </p:sp>
      <p:sp>
        <p:nvSpPr>
          <p:cNvPr id="69"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ces">
    <p:spTree>
      <p:nvGrpSpPr>
        <p:cNvPr id="1" name=""/>
        <p:cNvGrpSpPr/>
        <p:nvPr/>
      </p:nvGrpSpPr>
      <p:grpSpPr>
        <a:xfrm>
          <a:off x="0" y="0"/>
          <a:ext cx="0" cy="0"/>
          <a:chOff x="0" y="0"/>
          <a:chExt cx="0" cy="0"/>
        </a:xfrm>
      </p:grpSpPr>
      <p:sp>
        <p:nvSpPr>
          <p:cNvPr id="76" name="Texte niveau 1…"/>
          <p:cNvSpPr txBox="1"/>
          <p:nvPr>
            <p:ph type="body" idx="1"/>
          </p:nvPr>
        </p:nvSpPr>
        <p:spPr>
          <a:xfrm>
            <a:off x="762000" y="965200"/>
            <a:ext cx="11480800" cy="7823200"/>
          </a:xfrm>
          <a:prstGeom prst="rect">
            <a:avLst/>
          </a:prstGeom>
        </p:spPr>
        <p:txBody>
          <a:bodyPr/>
          <a:lstStyle/>
          <a:p>
            <a:pPr/>
            <a:r>
              <a:t>Texte niveau 1</a:t>
            </a:r>
          </a:p>
          <a:p>
            <a:pPr lvl="1"/>
            <a:r>
              <a:t>Texte niveau 2</a:t>
            </a:r>
          </a:p>
          <a:p>
            <a:pPr lvl="2"/>
            <a:r>
              <a:t>Texte niveau 3</a:t>
            </a:r>
          </a:p>
          <a:p>
            <a:pPr lvl="3"/>
            <a:r>
              <a:t>Texte niveau 4</a:t>
            </a:r>
          </a:p>
          <a:p>
            <a:pPr lvl="4"/>
            <a:r>
              <a:t>Texte niveau 5</a:t>
            </a:r>
          </a:p>
        </p:txBody>
      </p:sp>
      <p:sp>
        <p:nvSpPr>
          <p:cNvPr id="7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photos">
    <p:spTree>
      <p:nvGrpSpPr>
        <p:cNvPr id="1" name=""/>
        <p:cNvGrpSpPr/>
        <p:nvPr/>
      </p:nvGrpSpPr>
      <p:grpSpPr>
        <a:xfrm>
          <a:off x="0" y="0"/>
          <a:ext cx="0" cy="0"/>
          <a:chOff x="0" y="0"/>
          <a:chExt cx="0" cy="0"/>
        </a:xfrm>
      </p:grpSpPr>
      <p:sp>
        <p:nvSpPr>
          <p:cNvPr id="84" name="Image"/>
          <p:cNvSpPr/>
          <p:nvPr>
            <p:ph type="pic" sz="half" idx="13"/>
          </p:nvPr>
        </p:nvSpPr>
        <p:spPr>
          <a:xfrm>
            <a:off x="6007100" y="4356100"/>
            <a:ext cx="6870700" cy="4909486"/>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85" name="Image"/>
          <p:cNvSpPr/>
          <p:nvPr>
            <p:ph type="pic" sz="half" idx="14"/>
          </p:nvPr>
        </p:nvSpPr>
        <p:spPr>
          <a:xfrm>
            <a:off x="5918200" y="-304800"/>
            <a:ext cx="6451600" cy="6451600"/>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86" name="Image"/>
          <p:cNvSpPr/>
          <p:nvPr>
            <p:ph type="pic" idx="15"/>
          </p:nvPr>
        </p:nvSpPr>
        <p:spPr>
          <a:xfrm>
            <a:off x="-825500" y="419100"/>
            <a:ext cx="9258300" cy="8643492"/>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87" name="Numéro de diapositive"/>
          <p:cNvSpPr txBox="1"/>
          <p:nvPr>
            <p:ph type="sldNum" sz="quarter" idx="2"/>
          </p:nvPr>
        </p:nvSpPr>
        <p:spPr>
          <a:prstGeom prst="rect">
            <a:avLst/>
          </a:prstGeom>
        </p:spPr>
        <p:txBody>
          <a:bodyPr/>
          <a:lstStyle>
            <a:lvl1pPr>
              <a:defRPr>
                <a:solidFill>
                  <a:srgbClr val="EBEBE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exte du titre"/>
          <p:cNvSpPr txBox="1"/>
          <p:nvPr>
            <p:ph type="title"/>
          </p:nvPr>
        </p:nvSpPr>
        <p:spPr>
          <a:xfrm>
            <a:off x="762000" y="203200"/>
            <a:ext cx="11480800" cy="2146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Texte du titre</a:t>
            </a:r>
          </a:p>
        </p:txBody>
      </p:sp>
      <p:sp>
        <p:nvSpPr>
          <p:cNvPr id="3" name="Numéro de diapositive"/>
          <p:cNvSpPr txBox="1"/>
          <p:nvPr>
            <p:ph type="sldNum" sz="quarter" idx="2"/>
          </p:nvPr>
        </p:nvSpPr>
        <p:spPr>
          <a:xfrm>
            <a:off x="6311798" y="9255150"/>
            <a:ext cx="368504" cy="374600"/>
          </a:xfrm>
          <a:prstGeom prst="rect">
            <a:avLst/>
          </a:prstGeom>
          <a:ln w="12700">
            <a:miter lim="400000"/>
          </a:ln>
        </p:spPr>
        <p:txBody>
          <a:bodyPr wrap="none" lIns="50800" tIns="50800" rIns="50800" bIns="50800" anchor="ctr">
            <a:spAutoFit/>
          </a:bodyPr>
          <a:lstStyle>
            <a:lvl1pPr>
              <a:defRPr sz="1800">
                <a:solidFill>
                  <a:srgbClr val="C9C9C9"/>
                </a:solidFill>
                <a:latin typeface="+mn-lt"/>
                <a:ea typeface="+mn-ea"/>
                <a:cs typeface="+mn-cs"/>
                <a:sym typeface="Helvetica Neue"/>
              </a:defRPr>
            </a:lvl1pPr>
          </a:lstStyle>
          <a:p>
            <a:pPr/>
            <a:fld id="{86CB4B4D-7CA3-9044-876B-883B54F8677D}" type="slidenum"/>
          </a:p>
        </p:txBody>
      </p:sp>
      <p:sp>
        <p:nvSpPr>
          <p:cNvPr id="4" name="Rémi Venant"/>
          <p:cNvSpPr txBox="1"/>
          <p:nvPr/>
        </p:nvSpPr>
        <p:spPr>
          <a:xfrm>
            <a:off x="70676" y="9251950"/>
            <a:ext cx="1401777" cy="374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1800">
                <a:solidFill>
                  <a:srgbClr val="C9C9C9"/>
                </a:solidFill>
                <a:latin typeface="+mn-lt"/>
                <a:ea typeface="+mn-ea"/>
                <a:cs typeface="+mn-cs"/>
                <a:sym typeface="Helvetica Neue"/>
              </a:defRPr>
            </a:lvl1pPr>
          </a:lstStyle>
          <a:p>
            <a:pPr/>
            <a:r>
              <a:t>Rémi Venant</a:t>
            </a:r>
          </a:p>
        </p:txBody>
      </p:sp>
      <p:sp>
        <p:nvSpPr>
          <p:cNvPr id="5" name="Texte niveau 1…"/>
          <p:cNvSpPr txBox="1"/>
          <p:nvPr>
            <p:ph type="body" idx="1"/>
          </p:nvPr>
        </p:nvSpPr>
        <p:spPr>
          <a:xfrm>
            <a:off x="762000" y="2413000"/>
            <a:ext cx="11480800" cy="6362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Texte niveau 1</a:t>
            </a:r>
          </a:p>
          <a:p>
            <a:pPr lvl="1"/>
            <a:r>
              <a:t>Texte niveau 2</a:t>
            </a:r>
          </a:p>
          <a:p>
            <a:pPr lvl="2"/>
            <a:r>
              <a:t>Texte niveau 3</a:t>
            </a:r>
          </a:p>
          <a:p>
            <a:pPr lvl="3"/>
            <a:r>
              <a:t>Texte niveau 4</a:t>
            </a:r>
          </a:p>
          <a:p>
            <a:pPr lvl="4"/>
            <a:r>
              <a:t>Texte niveau 5</a:t>
            </a:r>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1" baseline="0" cap="none" i="0" spc="0" strike="noStrike" sz="6400" u="none">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1" baseline="0" cap="none" i="0" spc="0" strike="noStrike" sz="6400" u="none">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1" baseline="0" cap="none" i="0" spc="0" strike="noStrike" sz="6400" u="none">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1" baseline="0" cap="none" i="0" spc="0" strike="noStrike" sz="6400" u="none">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1" baseline="0" cap="none" i="0" spc="0" strike="noStrike" sz="6400" u="none">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1" baseline="0" cap="none" i="0" spc="0" strike="noStrike" sz="6400" u="none">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1" baseline="0" cap="none" i="0" spc="0" strike="noStrike" sz="6400" u="none">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1" baseline="0" cap="none" i="0" spc="0" strike="noStrike" sz="6400" u="none">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1" baseline="0" cap="none" i="0" spc="0" strike="noStrike" sz="6400" u="none">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9pPr>
    </p:titleStyle>
    <p:bodyStyle>
      <a:lvl1pPr marL="406400" marR="0" indent="-406400" algn="l" defTabSz="584200" rtl="0" latinLnBrk="0">
        <a:lnSpc>
          <a:spcPct val="100000"/>
        </a:lnSpc>
        <a:spcBef>
          <a:spcPts val="4200"/>
        </a:spcBef>
        <a:spcAft>
          <a:spcPts val="0"/>
        </a:spcAft>
        <a:buClrTx/>
        <a:buSzPct val="75000"/>
        <a:buFontTx/>
        <a:buChar char="•"/>
        <a:tabLst/>
        <a:defRPr b="0" baseline="0" cap="none" i="0" spc="0" strike="noStrike" sz="3400" u="none">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1pPr>
      <a:lvl2pPr marL="812800" marR="0" indent="-406400" algn="l" defTabSz="584200" rtl="0" latinLnBrk="0">
        <a:lnSpc>
          <a:spcPct val="100000"/>
        </a:lnSpc>
        <a:spcBef>
          <a:spcPts val="4200"/>
        </a:spcBef>
        <a:spcAft>
          <a:spcPts val="0"/>
        </a:spcAft>
        <a:buClrTx/>
        <a:buSzPct val="75000"/>
        <a:buFontTx/>
        <a:buChar char="•"/>
        <a:tabLst/>
        <a:defRPr b="0" baseline="0" cap="none" i="0" spc="0" strike="noStrike" sz="3400" u="none">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2pPr>
      <a:lvl3pPr marL="1219200" marR="0" indent="-406400" algn="l" defTabSz="584200" rtl="0" latinLnBrk="0">
        <a:lnSpc>
          <a:spcPct val="100000"/>
        </a:lnSpc>
        <a:spcBef>
          <a:spcPts val="4200"/>
        </a:spcBef>
        <a:spcAft>
          <a:spcPts val="0"/>
        </a:spcAft>
        <a:buClrTx/>
        <a:buSzPct val="75000"/>
        <a:buFontTx/>
        <a:buChar char="•"/>
        <a:tabLst/>
        <a:defRPr b="0" baseline="0" cap="none" i="0" spc="0" strike="noStrike" sz="3400" u="none">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3pPr>
      <a:lvl4pPr marL="1625600" marR="0" indent="-406400" algn="l" defTabSz="584200" rtl="0" latinLnBrk="0">
        <a:lnSpc>
          <a:spcPct val="100000"/>
        </a:lnSpc>
        <a:spcBef>
          <a:spcPts val="4200"/>
        </a:spcBef>
        <a:spcAft>
          <a:spcPts val="0"/>
        </a:spcAft>
        <a:buClrTx/>
        <a:buSzPct val="75000"/>
        <a:buFontTx/>
        <a:buChar char="•"/>
        <a:tabLst/>
        <a:defRPr b="0" baseline="0" cap="none" i="0" spc="0" strike="noStrike" sz="3400" u="none">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4pPr>
      <a:lvl5pPr marL="2032000" marR="0" indent="-406400" algn="l" defTabSz="584200" rtl="0" latinLnBrk="0">
        <a:lnSpc>
          <a:spcPct val="100000"/>
        </a:lnSpc>
        <a:spcBef>
          <a:spcPts val="4200"/>
        </a:spcBef>
        <a:spcAft>
          <a:spcPts val="0"/>
        </a:spcAft>
        <a:buClrTx/>
        <a:buSzPct val="75000"/>
        <a:buFontTx/>
        <a:buChar char="•"/>
        <a:tabLst/>
        <a:defRPr b="0" baseline="0" cap="none" i="0" spc="0" strike="noStrike" sz="3400" u="none">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5pPr>
      <a:lvl6pPr marL="2438400" marR="0" indent="-406400" algn="l" defTabSz="584200" rtl="0" latinLnBrk="0">
        <a:lnSpc>
          <a:spcPct val="100000"/>
        </a:lnSpc>
        <a:spcBef>
          <a:spcPts val="4200"/>
        </a:spcBef>
        <a:spcAft>
          <a:spcPts val="0"/>
        </a:spcAft>
        <a:buClrTx/>
        <a:buSzPct val="75000"/>
        <a:buFontTx/>
        <a:buChar char="•"/>
        <a:tabLst/>
        <a:defRPr b="0" baseline="0" cap="none" i="0" spc="0" strike="noStrike" sz="3400" u="none">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6pPr>
      <a:lvl7pPr marL="2844800" marR="0" indent="-406400" algn="l" defTabSz="584200" rtl="0" latinLnBrk="0">
        <a:lnSpc>
          <a:spcPct val="100000"/>
        </a:lnSpc>
        <a:spcBef>
          <a:spcPts val="4200"/>
        </a:spcBef>
        <a:spcAft>
          <a:spcPts val="0"/>
        </a:spcAft>
        <a:buClrTx/>
        <a:buSzPct val="75000"/>
        <a:buFontTx/>
        <a:buChar char="•"/>
        <a:tabLst/>
        <a:defRPr b="0" baseline="0" cap="none" i="0" spc="0" strike="noStrike" sz="3400" u="none">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7pPr>
      <a:lvl8pPr marL="3251200" marR="0" indent="-406400" algn="l" defTabSz="584200" rtl="0" latinLnBrk="0">
        <a:lnSpc>
          <a:spcPct val="100000"/>
        </a:lnSpc>
        <a:spcBef>
          <a:spcPts val="4200"/>
        </a:spcBef>
        <a:spcAft>
          <a:spcPts val="0"/>
        </a:spcAft>
        <a:buClrTx/>
        <a:buSzPct val="75000"/>
        <a:buFontTx/>
        <a:buChar char="•"/>
        <a:tabLst/>
        <a:defRPr b="0" baseline="0" cap="none" i="0" spc="0" strike="noStrike" sz="3400" u="none">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8pPr>
      <a:lvl9pPr marL="3657600" marR="0" indent="-406400" algn="l" defTabSz="584200" rtl="0" latinLnBrk="0">
        <a:lnSpc>
          <a:spcPct val="100000"/>
        </a:lnSpc>
        <a:spcBef>
          <a:spcPts val="4200"/>
        </a:spcBef>
        <a:spcAft>
          <a:spcPts val="0"/>
        </a:spcAft>
        <a:buClrTx/>
        <a:buSzPct val="75000"/>
        <a:buFontTx/>
        <a:buChar char="•"/>
        <a:tabLst/>
        <a:defRPr b="0" baseline="0" cap="none" i="0" spc="0" strike="noStrike" sz="3400" u="none">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hub.com/kriasoft/react-starter-kit/issues/22"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Rémi Venant - IUT MMI Laval - LP DIWA  V1.1 - 2019/2020 Fondé sur React V16.12.0"/>
          <p:cNvSpPr txBox="1"/>
          <p:nvPr>
            <p:ph type="subTitle" sz="quarter" idx="1"/>
          </p:nvPr>
        </p:nvSpPr>
        <p:spPr>
          <a:xfrm>
            <a:off x="762000" y="5156200"/>
            <a:ext cx="11480800" cy="1238167"/>
          </a:xfrm>
          <a:prstGeom prst="rect">
            <a:avLst/>
          </a:prstGeom>
        </p:spPr>
        <p:txBody>
          <a:bodyPr/>
          <a:lstStyle/>
          <a:p>
            <a:pPr/>
            <a:r>
              <a:t>Rémi Venant - IUT MMI Laval - LP DIWA </a:t>
            </a:r>
            <a:br/>
            <a:r>
              <a:t>V1.1 - 2019/2020</a:t>
            </a:r>
            <a:br/>
            <a:r>
              <a:t>Fondé sur React V16.12.0</a:t>
            </a:r>
          </a:p>
        </p:txBody>
      </p:sp>
      <p:sp>
        <p:nvSpPr>
          <p:cNvPr id="121" name="React : Fondamentaux"/>
          <p:cNvSpPr txBox="1"/>
          <p:nvPr>
            <p:ph type="ctrTitle"/>
          </p:nvPr>
        </p:nvSpPr>
        <p:spPr>
          <a:prstGeom prst="rect">
            <a:avLst/>
          </a:prstGeom>
        </p:spPr>
        <p:txBody>
          <a:bodyPr/>
          <a:lstStyle/>
          <a:p>
            <a:pPr/>
            <a:r>
              <a:rPr>
                <a:solidFill>
                  <a:srgbClr val="39BC9C"/>
                </a:solidFill>
              </a:rPr>
              <a:t>React</a:t>
            </a:r>
            <a:r>
              <a:t> : Fondamentaux</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JSX"/>
          <p:cNvSpPr txBox="1"/>
          <p:nvPr>
            <p:ph type="title"/>
          </p:nvPr>
        </p:nvSpPr>
        <p:spPr>
          <a:prstGeom prst="rect">
            <a:avLst/>
          </a:prstGeom>
        </p:spPr>
        <p:txBody>
          <a:bodyPr/>
          <a:lstStyle/>
          <a:p>
            <a:pPr/>
            <a:r>
              <a:t>JSX</a:t>
            </a:r>
          </a:p>
        </p:txBody>
      </p:sp>
      <p:sp>
        <p:nvSpPr>
          <p:cNvPr id="175" name="JSX : JavaScript eXtension : langage utilisé pour créer des élements (morceaux de DOM virtuel)…"/>
          <p:cNvSpPr txBox="1"/>
          <p:nvPr>
            <p:ph type="body" idx="1"/>
          </p:nvPr>
        </p:nvSpPr>
        <p:spPr>
          <a:xfrm>
            <a:off x="762000" y="2413000"/>
            <a:ext cx="11480800" cy="4541817"/>
          </a:xfrm>
          <a:prstGeom prst="rect">
            <a:avLst/>
          </a:prstGeom>
        </p:spPr>
        <p:txBody>
          <a:bodyPr/>
          <a:lstStyle/>
          <a:p>
            <a:pPr marL="260095" indent="-260095" defTabSz="373887">
              <a:spcBef>
                <a:spcPts val="2600"/>
              </a:spcBef>
              <a:defRPr sz="2176">
                <a:effectLst>
                  <a:outerShdw sx="100000" sy="100000" kx="0" ky="0" algn="b" rotWithShape="0" blurRad="32512" dist="16256" dir="5400000">
                    <a:srgbClr val="000000"/>
                  </a:outerShdw>
                </a:effectLst>
              </a:defRPr>
            </a:pPr>
            <a:r>
              <a:rPr b="1">
                <a:solidFill>
                  <a:srgbClr val="39BC9C"/>
                </a:solidFill>
                <a:latin typeface="+mn-lt"/>
                <a:ea typeface="+mn-ea"/>
                <a:cs typeface="+mn-cs"/>
                <a:sym typeface="Helvetica Neue"/>
              </a:rPr>
              <a:t>JSX : JavaScript eXtension</a:t>
            </a:r>
            <a:r>
              <a:t> : langage utilisé pour créer des </a:t>
            </a:r>
            <a:r>
              <a:rPr b="1">
                <a:latin typeface="+mn-lt"/>
                <a:ea typeface="+mn-ea"/>
                <a:cs typeface="+mn-cs"/>
                <a:sym typeface="Helvetica Neue"/>
              </a:rPr>
              <a:t>élements </a:t>
            </a:r>
            <a:r>
              <a:t>(morceaux de DOM virtuel)</a:t>
            </a:r>
          </a:p>
          <a:p>
            <a:pPr marL="260095" indent="-260095" defTabSz="373887">
              <a:spcBef>
                <a:spcPts val="2600"/>
              </a:spcBef>
              <a:defRPr sz="2176">
                <a:effectLst>
                  <a:outerShdw sx="100000" sy="100000" kx="0" ky="0" algn="b" rotWithShape="0" blurRad="32512" dist="16256" dir="5400000">
                    <a:srgbClr val="000000"/>
                  </a:outerShdw>
                </a:effectLst>
              </a:defRPr>
            </a:pPr>
            <a:r>
              <a:t>Un élement JSX </a:t>
            </a:r>
            <a:r>
              <a:rPr b="1">
                <a:latin typeface="+mn-lt"/>
                <a:ea typeface="+mn-ea"/>
                <a:cs typeface="+mn-cs"/>
                <a:sym typeface="Helvetica Neue"/>
              </a:rPr>
              <a:t>est</a:t>
            </a:r>
            <a:r>
              <a:t> un object JS</a:t>
            </a:r>
          </a:p>
          <a:p>
            <a:pPr marL="260095" indent="-260095" defTabSz="373887">
              <a:spcBef>
                <a:spcPts val="2600"/>
              </a:spcBef>
              <a:defRPr sz="2176">
                <a:effectLst>
                  <a:outerShdw sx="100000" sy="100000" kx="0" ky="0" algn="b" rotWithShape="0" blurRad="32512" dist="16256" dir="5400000">
                    <a:srgbClr val="000000"/>
                  </a:outerShdw>
                </a:effectLst>
              </a:defRPr>
            </a:pPr>
            <a:r>
              <a:t>Ressemble à du HTML dans lequel on peut injecter du JS en utilisant des accolades</a:t>
            </a:r>
          </a:p>
          <a:p>
            <a:pPr marL="260095" indent="-260095" defTabSz="373887">
              <a:spcBef>
                <a:spcPts val="2600"/>
              </a:spcBef>
              <a:defRPr sz="2176">
                <a:effectLst>
                  <a:outerShdw sx="100000" sy="100000" kx="0" ky="0" algn="b" rotWithShape="0" blurRad="32512" dist="16256" dir="5400000">
                    <a:srgbClr val="000000"/>
                  </a:outerShdw>
                </a:effectLst>
              </a:defRPr>
            </a:pPr>
            <a:r>
              <a:t>JSX est plus proche de JS que HTML, donc  :</a:t>
            </a:r>
          </a:p>
          <a:p>
            <a:pPr lvl="1" marL="520191" indent="-260095" defTabSz="373887">
              <a:spcBef>
                <a:spcPts val="2600"/>
              </a:spcBef>
              <a:defRPr sz="2176">
                <a:effectLst>
                  <a:outerShdw sx="100000" sy="100000" kx="0" ky="0" algn="b" rotWithShape="0" blurRad="32512" dist="16256" dir="5400000">
                    <a:srgbClr val="000000"/>
                  </a:outerShdw>
                </a:effectLst>
              </a:defRPr>
            </a:pPr>
            <a:r>
              <a:t>l’attribut HTML class est renommé className</a:t>
            </a:r>
          </a:p>
          <a:p>
            <a:pPr lvl="1" marL="520191" indent="-260095" defTabSz="373887">
              <a:spcBef>
                <a:spcPts val="2600"/>
              </a:spcBef>
              <a:defRPr sz="2176">
                <a:effectLst>
                  <a:outerShdw sx="100000" sy="100000" kx="0" ky="0" algn="b" rotWithShape="0" blurRad="32512" dist="16256" dir="5400000">
                    <a:srgbClr val="000000"/>
                  </a:outerShdw>
                </a:effectLst>
              </a:defRPr>
            </a:pPr>
            <a:r>
              <a:t>la syntaxe de mots composés et le CamelCase (ex.: « background-color » devient « backgroundColor »)</a:t>
            </a:r>
          </a:p>
        </p:txBody>
      </p:sp>
      <p:sp>
        <p:nvSpPr>
          <p:cNvPr id="176" name="Numéro de diapositive"/>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7" name="Capture d’écran 2018-11-30 à 14.37.41.png" descr="Capture d’écran 2018-11-30 à 14.37.41.png"/>
          <p:cNvPicPr>
            <a:picLocks noChangeAspect="1"/>
          </p:cNvPicPr>
          <p:nvPr/>
        </p:nvPicPr>
        <p:blipFill>
          <a:blip r:embed="rId2">
            <a:extLst/>
          </a:blip>
          <a:stretch>
            <a:fillRect/>
          </a:stretch>
        </p:blipFill>
        <p:spPr>
          <a:xfrm>
            <a:off x="2671752" y="7018316"/>
            <a:ext cx="7661296" cy="21463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Composant : Rendu d’élément"/>
          <p:cNvSpPr txBox="1"/>
          <p:nvPr>
            <p:ph type="title"/>
          </p:nvPr>
        </p:nvSpPr>
        <p:spPr>
          <a:prstGeom prst="rect">
            <a:avLst/>
          </a:prstGeom>
        </p:spPr>
        <p:txBody>
          <a:bodyPr/>
          <a:lstStyle/>
          <a:p>
            <a:pPr/>
            <a:r>
              <a:t>Composant : Rendu d’élément</a:t>
            </a:r>
          </a:p>
        </p:txBody>
      </p:sp>
      <p:sp>
        <p:nvSpPr>
          <p:cNvPr id="180" name="Traitement principal d’un composant React : rendre un élement…"/>
          <p:cNvSpPr txBox="1"/>
          <p:nvPr>
            <p:ph type="body" sz="half" idx="1"/>
          </p:nvPr>
        </p:nvSpPr>
        <p:spPr>
          <a:xfrm>
            <a:off x="762000" y="2413000"/>
            <a:ext cx="11480800" cy="3413727"/>
          </a:xfrm>
          <a:prstGeom prst="rect">
            <a:avLst/>
          </a:prstGeom>
        </p:spPr>
        <p:txBody>
          <a:bodyPr/>
          <a:lstStyle/>
          <a:p>
            <a:pPr marL="223520" indent="-223520" defTabSz="321310">
              <a:spcBef>
                <a:spcPts val="2300"/>
              </a:spcBef>
              <a:defRPr sz="1870">
                <a:effectLst>
                  <a:outerShdw sx="100000" sy="100000" kx="0" ky="0" algn="b" rotWithShape="0" blurRad="27940" dist="13970" dir="5400000">
                    <a:srgbClr val="000000"/>
                  </a:outerShdw>
                </a:effectLst>
              </a:defRPr>
            </a:pPr>
            <a:r>
              <a:t>Traitement principal d’un composant React : </a:t>
            </a:r>
            <a:r>
              <a:rPr b="1">
                <a:solidFill>
                  <a:srgbClr val="39BC9C"/>
                </a:solidFill>
                <a:latin typeface="+mn-lt"/>
                <a:ea typeface="+mn-ea"/>
                <a:cs typeface="+mn-cs"/>
                <a:sym typeface="Helvetica Neue"/>
              </a:rPr>
              <a:t>rendre un élement</a:t>
            </a:r>
            <a:endParaRPr b="1">
              <a:solidFill>
                <a:srgbClr val="39BC9C"/>
              </a:solidFill>
              <a:latin typeface="+mn-lt"/>
              <a:ea typeface="+mn-ea"/>
              <a:cs typeface="+mn-cs"/>
              <a:sym typeface="Helvetica Neue"/>
            </a:endParaRPr>
          </a:p>
          <a:p>
            <a:pPr marL="223520" indent="-223520" defTabSz="321310">
              <a:spcBef>
                <a:spcPts val="2300"/>
              </a:spcBef>
              <a:defRPr sz="1870">
                <a:effectLst>
                  <a:outerShdw sx="100000" sy="100000" kx="0" ky="0" algn="b" rotWithShape="0" blurRad="27940" dist="13970" dir="5400000">
                    <a:srgbClr val="000000"/>
                  </a:outerShdw>
                </a:effectLst>
              </a:defRPr>
            </a:pPr>
            <a:r>
              <a:t>Composant </a:t>
            </a:r>
            <a:r>
              <a:rPr b="1">
                <a:solidFill>
                  <a:srgbClr val="F39C11"/>
                </a:solidFill>
                <a:latin typeface="+mn-lt"/>
                <a:ea typeface="+mn-ea"/>
                <a:cs typeface="+mn-cs"/>
                <a:sym typeface="Helvetica Neue"/>
              </a:rPr>
              <a:t>fonction</a:t>
            </a:r>
            <a:r>
              <a:t> (pure) : prend en paramètre un objet JS immuable </a:t>
            </a:r>
            <a:r>
              <a:rPr i="1">
                <a:solidFill>
                  <a:srgbClr val="2E87C2"/>
                </a:solidFill>
                <a:latin typeface="+mn-lt"/>
                <a:ea typeface="+mn-ea"/>
                <a:cs typeface="+mn-cs"/>
                <a:sym typeface="Helvetica Neue"/>
              </a:rPr>
              <a:t>props</a:t>
            </a:r>
            <a:r>
              <a:t>, et retourne un élément</a:t>
            </a:r>
          </a:p>
          <a:p>
            <a:pPr marL="223520" indent="-223520" defTabSz="321310">
              <a:spcBef>
                <a:spcPts val="2300"/>
              </a:spcBef>
              <a:defRPr sz="1870">
                <a:effectLst>
                  <a:outerShdw sx="100000" sy="100000" kx="0" ky="0" algn="b" rotWithShape="0" blurRad="27940" dist="13970" dir="5400000">
                    <a:srgbClr val="000000"/>
                  </a:outerShdw>
                </a:effectLst>
              </a:defRPr>
            </a:pPr>
            <a:r>
              <a:t>Composant </a:t>
            </a:r>
            <a:r>
              <a:rPr b="1">
                <a:solidFill>
                  <a:srgbClr val="F39C11"/>
                </a:solidFill>
                <a:latin typeface="+mn-lt"/>
                <a:ea typeface="+mn-ea"/>
                <a:cs typeface="+mn-cs"/>
                <a:sym typeface="Helvetica Neue"/>
              </a:rPr>
              <a:t>Classe</a:t>
            </a:r>
            <a:r>
              <a:t> :</a:t>
            </a:r>
          </a:p>
          <a:p>
            <a:pPr lvl="1" marL="447040" indent="-223520" defTabSz="321310">
              <a:spcBef>
                <a:spcPts val="2300"/>
              </a:spcBef>
              <a:defRPr sz="1870">
                <a:effectLst>
                  <a:outerShdw sx="100000" sy="100000" kx="0" ky="0" algn="b" rotWithShape="0" blurRad="27940" dist="13970" dir="5400000">
                    <a:srgbClr val="000000"/>
                  </a:outerShdw>
                </a:effectLst>
              </a:defRPr>
            </a:pPr>
            <a:r>
              <a:t>hérite de</a:t>
            </a:r>
            <a:r>
              <a:rPr i="1">
                <a:solidFill>
                  <a:srgbClr val="2E87C2"/>
                </a:solidFill>
                <a:latin typeface="+mn-lt"/>
                <a:ea typeface="+mn-ea"/>
                <a:cs typeface="+mn-cs"/>
                <a:sym typeface="Helvetica Neue"/>
              </a:rPr>
              <a:t> React.Component</a:t>
            </a:r>
          </a:p>
          <a:p>
            <a:pPr lvl="1" marL="447040" indent="-223520" defTabSz="321310">
              <a:spcBef>
                <a:spcPts val="2300"/>
              </a:spcBef>
              <a:defRPr sz="1870">
                <a:effectLst>
                  <a:outerShdw sx="100000" sy="100000" kx="0" ky="0" algn="b" rotWithShape="0" blurRad="27940" dist="13970" dir="5400000">
                    <a:srgbClr val="000000"/>
                  </a:outerShdw>
                </a:effectLst>
              </a:defRPr>
            </a:pPr>
            <a:r>
              <a:t>a un attribut</a:t>
            </a:r>
            <a:r>
              <a:rPr i="1">
                <a:solidFill>
                  <a:srgbClr val="2E87C2"/>
                </a:solidFill>
                <a:latin typeface="+mn-lt"/>
                <a:ea typeface="+mn-ea"/>
                <a:cs typeface="+mn-cs"/>
                <a:sym typeface="Helvetica Neue"/>
              </a:rPr>
              <a:t> this.props</a:t>
            </a:r>
            <a:r>
              <a:t> (immuable)</a:t>
            </a:r>
          </a:p>
          <a:p>
            <a:pPr lvl="1" marL="447040" indent="-223520" defTabSz="321310">
              <a:spcBef>
                <a:spcPts val="2300"/>
              </a:spcBef>
              <a:defRPr sz="1870">
                <a:effectLst>
                  <a:outerShdw sx="100000" sy="100000" kx="0" ky="0" algn="b" rotWithShape="0" blurRad="27940" dist="13970" dir="5400000">
                    <a:srgbClr val="000000"/>
                  </a:outerShdw>
                </a:effectLst>
              </a:defRPr>
            </a:pPr>
            <a:r>
              <a:t>implémente la méthode </a:t>
            </a:r>
            <a:r>
              <a:rPr i="1">
                <a:solidFill>
                  <a:srgbClr val="2E87C2"/>
                </a:solidFill>
                <a:latin typeface="+mn-lt"/>
                <a:ea typeface="+mn-ea"/>
                <a:cs typeface="+mn-cs"/>
                <a:sym typeface="Helvetica Neue"/>
              </a:rPr>
              <a:t>render()</a:t>
            </a:r>
            <a:r>
              <a:t>, qui retourne un élement</a:t>
            </a:r>
          </a:p>
        </p:txBody>
      </p:sp>
      <p:sp>
        <p:nvSpPr>
          <p:cNvPr id="181" name="Numéro de diapositive"/>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2" name="Capture d’écran 2018-11-30 à 14.53.50.png" descr="Capture d’écran 2018-11-30 à 14.53.50.png"/>
          <p:cNvPicPr>
            <a:picLocks noChangeAspect="1"/>
          </p:cNvPicPr>
          <p:nvPr/>
        </p:nvPicPr>
        <p:blipFill>
          <a:blip r:embed="rId2">
            <a:extLst/>
          </a:blip>
          <a:stretch>
            <a:fillRect/>
          </a:stretch>
        </p:blipFill>
        <p:spPr>
          <a:xfrm>
            <a:off x="2711450" y="6040622"/>
            <a:ext cx="7581900" cy="28956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Ch. 3…"/>
          <p:cNvSpPr txBox="1"/>
          <p:nvPr>
            <p:ph type="title"/>
          </p:nvPr>
        </p:nvSpPr>
        <p:spPr>
          <a:prstGeom prst="rect">
            <a:avLst/>
          </a:prstGeom>
        </p:spPr>
        <p:txBody>
          <a:bodyPr/>
          <a:lstStyle/>
          <a:p>
            <a:pPr/>
            <a:r>
              <a:t>Ch. 3</a:t>
            </a:r>
          </a:p>
          <a:p>
            <a:pPr/>
            <a:r>
              <a:t>Composition et props</a:t>
            </a:r>
          </a:p>
        </p:txBody>
      </p:sp>
      <p:sp>
        <p:nvSpPr>
          <p:cNvPr id="185" name="Numéro de diapositive"/>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Composition"/>
          <p:cNvSpPr txBox="1"/>
          <p:nvPr>
            <p:ph type="title"/>
          </p:nvPr>
        </p:nvSpPr>
        <p:spPr>
          <a:prstGeom prst="rect">
            <a:avLst/>
          </a:prstGeom>
        </p:spPr>
        <p:txBody>
          <a:bodyPr/>
          <a:lstStyle/>
          <a:p>
            <a:pPr/>
            <a:r>
              <a:t>Composition</a:t>
            </a:r>
          </a:p>
        </p:txBody>
      </p:sp>
      <p:sp>
        <p:nvSpPr>
          <p:cNvPr id="188" name="La composition (au sens objet) permet d’assembler des composants…"/>
          <p:cNvSpPr txBox="1"/>
          <p:nvPr>
            <p:ph type="body" sz="half" idx="1"/>
          </p:nvPr>
        </p:nvSpPr>
        <p:spPr>
          <a:prstGeom prst="rect">
            <a:avLst/>
          </a:prstGeom>
        </p:spPr>
        <p:txBody>
          <a:bodyPr/>
          <a:lstStyle/>
          <a:p>
            <a:pPr marL="332613" indent="-332613" defTabSz="566674">
              <a:spcBef>
                <a:spcPts val="3100"/>
              </a:spcBef>
              <a:defRPr sz="2716">
                <a:effectLst>
                  <a:outerShdw sx="100000" sy="100000" kx="0" ky="0" algn="b" rotWithShape="0" blurRad="49276" dist="24638" dir="5400000">
                    <a:srgbClr val="000000"/>
                  </a:outerShdw>
                </a:effectLst>
              </a:defRPr>
            </a:pPr>
            <a:r>
              <a:t>La composition (au sens objet) permet d’assembler des composants</a:t>
            </a:r>
          </a:p>
          <a:p>
            <a:pPr lvl="1" marL="665226" indent="-332613" defTabSz="566674">
              <a:spcBef>
                <a:spcPts val="3100"/>
              </a:spcBef>
              <a:defRPr sz="2716">
                <a:effectLst>
                  <a:outerShdw sx="100000" sy="100000" kx="0" ky="0" algn="b" rotWithShape="0" blurRad="49276" dist="24638" dir="5400000">
                    <a:srgbClr val="000000"/>
                  </a:outerShdw>
                </a:effectLst>
              </a:defRPr>
            </a:pPr>
            <a:r>
              <a:t>ex: un composant « formulaire » peut utiliser plusieurs sous-composants correspondant aux champs</a:t>
            </a:r>
          </a:p>
          <a:p>
            <a:pPr marL="332613" indent="-332613" defTabSz="566674">
              <a:spcBef>
                <a:spcPts val="3100"/>
              </a:spcBef>
              <a:defRPr sz="2716">
                <a:effectLst>
                  <a:outerShdw sx="100000" sy="100000" kx="0" ky="0" algn="b" rotWithShape="0" blurRad="49276" dist="24638" dir="5400000">
                    <a:srgbClr val="000000"/>
                  </a:outerShdw>
                </a:effectLst>
              </a:defRPr>
            </a:pPr>
            <a:r>
              <a:t>L’ensemble des composants forme le VDOM complet</a:t>
            </a:r>
          </a:p>
          <a:p>
            <a:pPr marL="332613" indent="-332613" defTabSz="566674">
              <a:spcBef>
                <a:spcPts val="3100"/>
              </a:spcBef>
              <a:defRPr sz="2716">
                <a:effectLst>
                  <a:outerShdw sx="100000" sy="100000" kx="0" ky="0" algn="b" rotWithShape="0" blurRad="49276" dist="24638" dir="5400000">
                    <a:srgbClr val="000000"/>
                  </a:outerShdw>
                </a:effectLst>
              </a:defRPr>
            </a:pPr>
            <a:r>
              <a:t>Un composant est manipulable par son nom, à la manière d’une balise html (ex. : &lt;MonComposant/&gt;) </a:t>
            </a:r>
          </a:p>
        </p:txBody>
      </p:sp>
      <p:sp>
        <p:nvSpPr>
          <p:cNvPr id="189" name="Numéro de diapositive"/>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0" name="DocumentManager"/>
          <p:cNvSpPr/>
          <p:nvPr/>
        </p:nvSpPr>
        <p:spPr>
          <a:xfrm>
            <a:off x="6640385" y="2075530"/>
            <a:ext cx="5871204" cy="4950050"/>
          </a:xfrm>
          <a:prstGeom prst="rect">
            <a:avLst/>
          </a:prstGeom>
          <a:blipFill>
            <a:blip r:embed="rId2"/>
          </a:blipFill>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lstStyle>
            <a:lvl1pPr algn="l" defTabSz="457200">
              <a:lnSpc>
                <a:spcPts val="3300"/>
              </a:lnSpc>
              <a:tabLst>
                <a:tab pos="1066800" algn="l"/>
              </a:tabLst>
              <a:defRPr sz="28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DocumentManager</a:t>
            </a:r>
          </a:p>
        </p:txBody>
      </p:sp>
      <p:sp>
        <p:nvSpPr>
          <p:cNvPr id="191" name="Liste"/>
          <p:cNvSpPr/>
          <p:nvPr/>
        </p:nvSpPr>
        <p:spPr>
          <a:xfrm>
            <a:off x="6839020" y="2632342"/>
            <a:ext cx="5486163" cy="4293467"/>
          </a:xfrm>
          <a:prstGeom prst="rect">
            <a:avLst/>
          </a:prstGeom>
          <a:blipFill>
            <a:blip r:embed="rId3"/>
          </a:blipFill>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lstStyle>
            <a:lvl1pPr algn="l" defTabSz="457200">
              <a:lnSpc>
                <a:spcPts val="3300"/>
              </a:lnSpc>
              <a:tabLst>
                <a:tab pos="1066800" algn="l"/>
              </a:tabLst>
              <a:defRPr sz="28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Liste</a:t>
            </a:r>
          </a:p>
        </p:txBody>
      </p:sp>
      <p:sp>
        <p:nvSpPr>
          <p:cNvPr id="192" name="Ligne"/>
          <p:cNvSpPr/>
          <p:nvPr/>
        </p:nvSpPr>
        <p:spPr>
          <a:xfrm>
            <a:off x="7066310" y="3217809"/>
            <a:ext cx="5151771" cy="3626306"/>
          </a:xfrm>
          <a:prstGeom prst="rect">
            <a:avLst/>
          </a:prstGeom>
          <a:blipFill>
            <a:blip r:embed="rId4"/>
          </a:blipFill>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lstStyle>
            <a:lvl1pPr algn="l" defTabSz="457200">
              <a:lnSpc>
                <a:spcPts val="3300"/>
              </a:lnSpc>
              <a:tabLst>
                <a:tab pos="1066800" algn="l"/>
              </a:tabLst>
              <a:defRPr sz="28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Ligne</a:t>
            </a:r>
          </a:p>
        </p:txBody>
      </p:sp>
      <p:sp>
        <p:nvSpPr>
          <p:cNvPr id="193" name="Cellule"/>
          <p:cNvSpPr/>
          <p:nvPr/>
        </p:nvSpPr>
        <p:spPr>
          <a:xfrm>
            <a:off x="7250618" y="3817603"/>
            <a:ext cx="4783154" cy="2921872"/>
          </a:xfrm>
          <a:prstGeom prst="rect">
            <a:avLst/>
          </a:prstGeom>
          <a:blipFill>
            <a:blip r:embed="rId5"/>
          </a:blipFill>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lstStyle>
            <a:lvl1pPr algn="l" defTabSz="457200">
              <a:lnSpc>
                <a:spcPts val="3300"/>
              </a:lnSpc>
              <a:tabLst>
                <a:tab pos="1066800" algn="l"/>
              </a:tabLst>
              <a:defRPr sz="28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Cellule</a:t>
            </a:r>
          </a:p>
        </p:txBody>
      </p:sp>
      <p:sp>
        <p:nvSpPr>
          <p:cNvPr id="194" name="Widget"/>
          <p:cNvSpPr/>
          <p:nvPr/>
        </p:nvSpPr>
        <p:spPr>
          <a:xfrm>
            <a:off x="7463580" y="4317564"/>
            <a:ext cx="4357230" cy="2322429"/>
          </a:xfrm>
          <a:prstGeom prst="rect">
            <a:avLst/>
          </a:prstGeom>
          <a:blipFill>
            <a:blip r:embed="rId6"/>
          </a:blipFill>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lstStyle>
            <a:lvl1pPr algn="l" defTabSz="457200">
              <a:lnSpc>
                <a:spcPts val="3300"/>
              </a:lnSpc>
              <a:tabLst>
                <a:tab pos="1066800" algn="l"/>
              </a:tabLst>
              <a:defRPr sz="28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Widget</a:t>
            </a:r>
          </a:p>
        </p:txBody>
      </p:sp>
      <p:cxnSp>
        <p:nvCxnSpPr>
          <p:cNvPr id="195" name="Ligne de connexion"/>
          <p:cNvCxnSpPr>
            <a:stCxn id="190" idx="0"/>
            <a:endCxn id="200" idx="0"/>
          </p:cNvCxnSpPr>
          <p:nvPr/>
        </p:nvCxnSpPr>
        <p:spPr>
          <a:xfrm>
            <a:off x="9575986" y="4550554"/>
            <a:ext cx="1" cy="3755459"/>
          </a:xfrm>
          <a:prstGeom prst="straightConnector1">
            <a:avLst/>
          </a:prstGeom>
          <a:ln w="50800">
            <a:solidFill>
              <a:srgbClr val="FFFFFF"/>
            </a:solidFill>
            <a:miter lim="400000"/>
            <a:tailEnd type="triangle"/>
          </a:ln>
        </p:spPr>
      </p:cxnSp>
      <p:sp>
        <p:nvSpPr>
          <p:cNvPr id="196" name="Ligne"/>
          <p:cNvSpPr/>
          <p:nvPr/>
        </p:nvSpPr>
        <p:spPr>
          <a:xfrm>
            <a:off x="11862223" y="2228590"/>
            <a:ext cx="1" cy="704796"/>
          </a:xfrm>
          <a:prstGeom prst="line">
            <a:avLst/>
          </a:prstGeom>
          <a:ln w="50800">
            <a:solidFill>
              <a:srgbClr val="000000"/>
            </a:solidFill>
            <a:miter lim="400000"/>
            <a:tailEnd type="triangle"/>
          </a:ln>
        </p:spPr>
        <p:txBody>
          <a:bodyPr lIns="50800" tIns="50800" rIns="50800" bIns="50800" anchor="ctr"/>
          <a:lstStyle/>
          <a:p>
            <a:pPr>
              <a:defRPr sz="3000">
                <a:effectLst>
                  <a:outerShdw sx="100000" sy="100000" kx="0" ky="0" algn="b" rotWithShape="0" blurRad="38100" dist="12700" dir="5400000">
                    <a:srgbClr val="000000">
                      <a:alpha val="80000"/>
                    </a:srgbClr>
                  </a:outerShdw>
                </a:effectLst>
              </a:defRPr>
            </a:pPr>
          </a:p>
        </p:txBody>
      </p:sp>
      <p:sp>
        <p:nvSpPr>
          <p:cNvPr id="197" name="Ligne"/>
          <p:cNvSpPr/>
          <p:nvPr/>
        </p:nvSpPr>
        <p:spPr>
          <a:xfrm>
            <a:off x="11530756" y="2974784"/>
            <a:ext cx="1" cy="704796"/>
          </a:xfrm>
          <a:prstGeom prst="line">
            <a:avLst/>
          </a:prstGeom>
          <a:ln w="50800">
            <a:solidFill>
              <a:srgbClr val="000000"/>
            </a:solidFill>
            <a:miter lim="400000"/>
            <a:tailEnd type="triangle"/>
          </a:ln>
        </p:spPr>
        <p:txBody>
          <a:bodyPr lIns="50800" tIns="50800" rIns="50800" bIns="50800" anchor="ctr"/>
          <a:lstStyle/>
          <a:p>
            <a:pPr>
              <a:defRPr sz="3000">
                <a:effectLst>
                  <a:outerShdw sx="100000" sy="100000" kx="0" ky="0" algn="b" rotWithShape="0" blurRad="38100" dist="12700" dir="5400000">
                    <a:srgbClr val="000000">
                      <a:alpha val="80000"/>
                    </a:srgbClr>
                  </a:outerShdw>
                </a:effectLst>
              </a:defRPr>
            </a:pPr>
          </a:p>
        </p:txBody>
      </p:sp>
      <p:sp>
        <p:nvSpPr>
          <p:cNvPr id="198" name="Ligne"/>
          <p:cNvSpPr/>
          <p:nvPr/>
        </p:nvSpPr>
        <p:spPr>
          <a:xfrm>
            <a:off x="11170635" y="3545924"/>
            <a:ext cx="1" cy="704796"/>
          </a:xfrm>
          <a:prstGeom prst="line">
            <a:avLst/>
          </a:prstGeom>
          <a:ln w="50800">
            <a:solidFill>
              <a:srgbClr val="000000"/>
            </a:solidFill>
            <a:miter lim="400000"/>
            <a:tailEnd type="triangle"/>
          </a:ln>
        </p:spPr>
        <p:txBody>
          <a:bodyPr lIns="50800" tIns="50800" rIns="50800" bIns="50800" anchor="ctr"/>
          <a:lstStyle/>
          <a:p>
            <a:pPr>
              <a:defRPr sz="3000">
                <a:effectLst>
                  <a:outerShdw sx="100000" sy="100000" kx="0" ky="0" algn="b" rotWithShape="0" blurRad="38100" dist="12700" dir="5400000">
                    <a:srgbClr val="000000">
                      <a:alpha val="80000"/>
                    </a:srgbClr>
                  </a:outerShdw>
                </a:effectLst>
              </a:defRPr>
            </a:pPr>
          </a:p>
        </p:txBody>
      </p:sp>
      <p:sp>
        <p:nvSpPr>
          <p:cNvPr id="199" name="Ligne"/>
          <p:cNvSpPr/>
          <p:nvPr/>
        </p:nvSpPr>
        <p:spPr>
          <a:xfrm>
            <a:off x="10595607" y="3988120"/>
            <a:ext cx="1" cy="704796"/>
          </a:xfrm>
          <a:prstGeom prst="line">
            <a:avLst/>
          </a:prstGeom>
          <a:ln w="50800">
            <a:solidFill>
              <a:srgbClr val="000000"/>
            </a:solidFill>
            <a:miter lim="400000"/>
            <a:tailEnd type="triangle"/>
          </a:ln>
        </p:spPr>
        <p:txBody>
          <a:bodyPr lIns="50800" tIns="50800" rIns="50800" bIns="50800" anchor="ctr"/>
          <a:lstStyle/>
          <a:p>
            <a:pPr>
              <a:defRPr sz="3000">
                <a:effectLst>
                  <a:outerShdw sx="100000" sy="100000" kx="0" ky="0" algn="b" rotWithShape="0" blurRad="38100" dist="12700" dir="5400000">
                    <a:srgbClr val="000000">
                      <a:alpha val="80000"/>
                    </a:srgbClr>
                  </a:outerShdw>
                </a:effectLst>
              </a:defRPr>
            </a:pPr>
          </a:p>
        </p:txBody>
      </p:sp>
      <p:sp>
        <p:nvSpPr>
          <p:cNvPr id="200" name="VDOM"/>
          <p:cNvSpPr/>
          <p:nvPr/>
        </p:nvSpPr>
        <p:spPr>
          <a:xfrm>
            <a:off x="6640385" y="7636392"/>
            <a:ext cx="5871204" cy="1339242"/>
          </a:xfrm>
          <a:prstGeom prst="rect">
            <a:avLst/>
          </a:prstGeom>
          <a:blipFill>
            <a:blip r:embed="rId7"/>
          </a:blipFill>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nchor="ctr"/>
          <a:lstStyle>
            <a:lvl1pPr defTabSz="457200">
              <a:lnSpc>
                <a:spcPts val="3300"/>
              </a:lnSpc>
              <a:tabLst>
                <a:tab pos="1066800" algn="l"/>
              </a:tabLst>
              <a:defRPr sz="28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VDOM</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Composition &amp; props"/>
          <p:cNvSpPr txBox="1"/>
          <p:nvPr>
            <p:ph type="title"/>
          </p:nvPr>
        </p:nvSpPr>
        <p:spPr>
          <a:prstGeom prst="rect">
            <a:avLst/>
          </a:prstGeom>
        </p:spPr>
        <p:txBody>
          <a:bodyPr/>
          <a:lstStyle/>
          <a:p>
            <a:pPr/>
            <a:r>
              <a:t>Composition &amp; props</a:t>
            </a:r>
          </a:p>
        </p:txBody>
      </p:sp>
      <p:sp>
        <p:nvSpPr>
          <p:cNvPr id="203" name="props : pour passer des données d’un composant père à un composant fils…"/>
          <p:cNvSpPr txBox="1"/>
          <p:nvPr>
            <p:ph type="body" sz="half" idx="1"/>
          </p:nvPr>
        </p:nvSpPr>
        <p:spPr>
          <a:prstGeom prst="rect">
            <a:avLst/>
          </a:prstGeom>
        </p:spPr>
        <p:txBody>
          <a:bodyPr/>
          <a:lstStyle/>
          <a:p>
            <a:pPr/>
            <a:r>
              <a:rPr b="1" i="1">
                <a:solidFill>
                  <a:srgbClr val="18BC9C"/>
                </a:solidFill>
                <a:latin typeface="+mn-lt"/>
                <a:ea typeface="+mn-ea"/>
                <a:cs typeface="+mn-cs"/>
                <a:sym typeface="Helvetica Neue"/>
              </a:rPr>
              <a:t>props</a:t>
            </a:r>
            <a:r>
              <a:t> : pour passer des données d’un composant père à un composant fils</a:t>
            </a:r>
          </a:p>
          <a:p>
            <a:pPr/>
            <a:r>
              <a:rPr i="1">
                <a:latin typeface="+mn-lt"/>
                <a:ea typeface="+mn-ea"/>
                <a:cs typeface="+mn-cs"/>
                <a:sym typeface="Helvetica Neue"/>
              </a:rPr>
              <a:t>props</a:t>
            </a:r>
            <a:r>
              <a:t> : </a:t>
            </a:r>
          </a:p>
          <a:p>
            <a:pPr lvl="1"/>
            <a:r>
              <a:t>un objet JS </a:t>
            </a:r>
            <a:r>
              <a:rPr b="1">
                <a:solidFill>
                  <a:srgbClr val="18BC9C"/>
                </a:solidFill>
                <a:latin typeface="+mn-lt"/>
                <a:ea typeface="+mn-ea"/>
                <a:cs typeface="+mn-cs"/>
                <a:sym typeface="Helvetica Neue"/>
              </a:rPr>
              <a:t>immuable (lecture seule) !</a:t>
            </a:r>
            <a:endParaRPr b="1">
              <a:solidFill>
                <a:srgbClr val="18BC9C"/>
              </a:solidFill>
              <a:latin typeface="+mn-lt"/>
              <a:ea typeface="+mn-ea"/>
              <a:cs typeface="+mn-cs"/>
              <a:sym typeface="Helvetica Neue"/>
            </a:endParaRPr>
          </a:p>
          <a:p>
            <a:pPr lvl="1"/>
            <a:r>
              <a:t>Passé en paramètre de la fonction pure décrivant le composant</a:t>
            </a:r>
          </a:p>
          <a:p>
            <a:pPr lvl="1"/>
            <a:r>
              <a:t>ou passé en attribut de l’instance du  composant</a:t>
            </a:r>
          </a:p>
        </p:txBody>
      </p:sp>
      <p:sp>
        <p:nvSpPr>
          <p:cNvPr id="204" name="Numéro de diapositive"/>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5" name="manager"/>
          <p:cNvSpPr/>
          <p:nvPr/>
        </p:nvSpPr>
        <p:spPr>
          <a:xfrm>
            <a:off x="8273374" y="2291654"/>
            <a:ext cx="1720459" cy="666819"/>
          </a:xfrm>
          <a:prstGeom prst="rect">
            <a:avLst/>
          </a:prstGeom>
          <a:blipFill>
            <a:blip r:embed="rId2"/>
          </a:blipFill>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nchor="ctr"/>
          <a:lstStyle>
            <a:lvl1pPr defTabSz="457200">
              <a:lnSpc>
                <a:spcPts val="3300"/>
              </a:lnSpc>
              <a:tabLst>
                <a:tab pos="1066800" algn="l"/>
              </a:tabLst>
              <a:defRPr sz="28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manager</a:t>
            </a:r>
          </a:p>
        </p:txBody>
      </p:sp>
      <p:sp>
        <p:nvSpPr>
          <p:cNvPr id="206" name="menu"/>
          <p:cNvSpPr/>
          <p:nvPr/>
        </p:nvSpPr>
        <p:spPr>
          <a:xfrm>
            <a:off x="6565663" y="3775335"/>
            <a:ext cx="1720459" cy="666820"/>
          </a:xfrm>
          <a:prstGeom prst="rect">
            <a:avLst/>
          </a:prstGeom>
          <a:blipFill>
            <a:blip r:embed="rId3"/>
          </a:blipFill>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nchor="ctr"/>
          <a:lstStyle>
            <a:lvl1pPr defTabSz="457200">
              <a:lnSpc>
                <a:spcPts val="3300"/>
              </a:lnSpc>
              <a:tabLst>
                <a:tab pos="1066800" algn="l"/>
              </a:tabLst>
              <a:defRPr sz="28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menu</a:t>
            </a:r>
          </a:p>
        </p:txBody>
      </p:sp>
      <p:sp>
        <p:nvSpPr>
          <p:cNvPr id="207" name="ligne"/>
          <p:cNvSpPr/>
          <p:nvPr/>
        </p:nvSpPr>
        <p:spPr>
          <a:xfrm>
            <a:off x="9090188" y="5259017"/>
            <a:ext cx="1720459" cy="666820"/>
          </a:xfrm>
          <a:prstGeom prst="rect">
            <a:avLst/>
          </a:prstGeom>
          <a:blipFill>
            <a:blip r:embed="rId4"/>
          </a:blipFill>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nchor="ctr"/>
          <a:lstStyle>
            <a:lvl1pPr defTabSz="457200">
              <a:lnSpc>
                <a:spcPts val="3300"/>
              </a:lnSpc>
              <a:tabLst>
                <a:tab pos="1066800" algn="l"/>
              </a:tabLst>
              <a:defRPr sz="28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ligne</a:t>
            </a:r>
          </a:p>
        </p:txBody>
      </p:sp>
      <p:sp>
        <p:nvSpPr>
          <p:cNvPr id="208" name="bouton"/>
          <p:cNvSpPr/>
          <p:nvPr/>
        </p:nvSpPr>
        <p:spPr>
          <a:xfrm>
            <a:off x="10422608" y="6657464"/>
            <a:ext cx="1720458" cy="666819"/>
          </a:xfrm>
          <a:prstGeom prst="rect">
            <a:avLst/>
          </a:prstGeom>
          <a:blipFill>
            <a:blip r:embed="rId5"/>
          </a:blipFill>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nchor="ctr"/>
          <a:lstStyle>
            <a:lvl1pPr defTabSz="457200">
              <a:lnSpc>
                <a:spcPts val="3300"/>
              </a:lnSpc>
              <a:tabLst>
                <a:tab pos="1066800" algn="l"/>
              </a:tabLst>
              <a:defRPr sz="28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bouton</a:t>
            </a:r>
          </a:p>
        </p:txBody>
      </p:sp>
      <p:sp>
        <p:nvSpPr>
          <p:cNvPr id="209" name="liste"/>
          <p:cNvSpPr/>
          <p:nvPr/>
        </p:nvSpPr>
        <p:spPr>
          <a:xfrm>
            <a:off x="10087253" y="3776063"/>
            <a:ext cx="1720459" cy="666820"/>
          </a:xfrm>
          <a:prstGeom prst="rect">
            <a:avLst/>
          </a:prstGeom>
          <a:blipFill>
            <a:blip r:embed="rId6"/>
          </a:blipFill>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nchor="ctr"/>
          <a:lstStyle>
            <a:lvl1pPr defTabSz="457200">
              <a:lnSpc>
                <a:spcPts val="3300"/>
              </a:lnSpc>
              <a:tabLst>
                <a:tab pos="1066800" algn="l"/>
              </a:tabLst>
              <a:defRPr sz="28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liste</a:t>
            </a:r>
          </a:p>
        </p:txBody>
      </p:sp>
      <p:sp>
        <p:nvSpPr>
          <p:cNvPr id="210" name="cellule"/>
          <p:cNvSpPr/>
          <p:nvPr/>
        </p:nvSpPr>
        <p:spPr>
          <a:xfrm>
            <a:off x="11176112" y="5259017"/>
            <a:ext cx="1720459" cy="666820"/>
          </a:xfrm>
          <a:prstGeom prst="rect">
            <a:avLst/>
          </a:prstGeom>
          <a:blipFill>
            <a:blip r:embed="rId7"/>
          </a:blipFill>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nchor="ctr"/>
          <a:lstStyle>
            <a:lvl1pPr defTabSz="457200">
              <a:lnSpc>
                <a:spcPts val="3300"/>
              </a:lnSpc>
              <a:tabLst>
                <a:tab pos="1066800" algn="l"/>
              </a:tabLst>
              <a:defRPr sz="28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cellule</a:t>
            </a:r>
          </a:p>
        </p:txBody>
      </p:sp>
      <p:sp>
        <p:nvSpPr>
          <p:cNvPr id="211" name="bouton"/>
          <p:cNvSpPr/>
          <p:nvPr/>
        </p:nvSpPr>
        <p:spPr>
          <a:xfrm>
            <a:off x="6359975" y="5259017"/>
            <a:ext cx="1720459" cy="666820"/>
          </a:xfrm>
          <a:prstGeom prst="rect">
            <a:avLst/>
          </a:prstGeom>
          <a:blipFill>
            <a:blip r:embed="rId8"/>
          </a:blipFill>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nchor="ctr"/>
          <a:lstStyle>
            <a:lvl1pPr defTabSz="457200">
              <a:lnSpc>
                <a:spcPts val="3300"/>
              </a:lnSpc>
              <a:tabLst>
                <a:tab pos="1066800" algn="l"/>
              </a:tabLst>
              <a:defRPr sz="28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bouton</a:t>
            </a:r>
          </a:p>
        </p:txBody>
      </p:sp>
      <p:sp>
        <p:nvSpPr>
          <p:cNvPr id="212" name="select"/>
          <p:cNvSpPr/>
          <p:nvPr/>
        </p:nvSpPr>
        <p:spPr>
          <a:xfrm>
            <a:off x="7964900" y="6657464"/>
            <a:ext cx="1720459" cy="666819"/>
          </a:xfrm>
          <a:prstGeom prst="rect">
            <a:avLst/>
          </a:prstGeom>
          <a:blipFill>
            <a:blip r:embed="rId9"/>
          </a:blipFill>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nchor="ctr"/>
          <a:lstStyle>
            <a:lvl1pPr defTabSz="457200">
              <a:lnSpc>
                <a:spcPts val="3300"/>
              </a:lnSpc>
              <a:tabLst>
                <a:tab pos="1066800" algn="l"/>
              </a:tabLst>
              <a:defRPr sz="28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select</a:t>
            </a:r>
          </a:p>
        </p:txBody>
      </p:sp>
      <p:cxnSp>
        <p:nvCxnSpPr>
          <p:cNvPr id="213" name="Ligne de connexion"/>
          <p:cNvCxnSpPr>
            <a:stCxn id="205" idx="0"/>
            <a:endCxn id="206" idx="0"/>
          </p:cNvCxnSpPr>
          <p:nvPr/>
        </p:nvCxnSpPr>
        <p:spPr>
          <a:xfrm flipH="1">
            <a:off x="7425892" y="2625063"/>
            <a:ext cx="1707712" cy="1483683"/>
          </a:xfrm>
          <a:prstGeom prst="straightConnector1">
            <a:avLst/>
          </a:prstGeom>
          <a:ln w="38100">
            <a:solidFill>
              <a:srgbClr val="FFFFFF"/>
            </a:solidFill>
            <a:miter lim="400000"/>
            <a:tailEnd type="triangle"/>
          </a:ln>
        </p:spPr>
      </p:cxnSp>
      <p:cxnSp>
        <p:nvCxnSpPr>
          <p:cNvPr id="214" name="Ligne de connexion"/>
          <p:cNvCxnSpPr>
            <a:stCxn id="205" idx="0"/>
            <a:endCxn id="209" idx="0"/>
          </p:cNvCxnSpPr>
          <p:nvPr/>
        </p:nvCxnSpPr>
        <p:spPr>
          <a:xfrm>
            <a:off x="9133603" y="2625063"/>
            <a:ext cx="1813880" cy="1484410"/>
          </a:xfrm>
          <a:prstGeom prst="straightConnector1">
            <a:avLst/>
          </a:prstGeom>
          <a:ln w="38100">
            <a:solidFill>
              <a:srgbClr val="FFFFFF"/>
            </a:solidFill>
            <a:miter lim="400000"/>
            <a:tailEnd type="triangle"/>
          </a:ln>
        </p:spPr>
      </p:cxnSp>
      <p:cxnSp>
        <p:nvCxnSpPr>
          <p:cNvPr id="215" name="Ligne de connexion"/>
          <p:cNvCxnSpPr>
            <a:stCxn id="206" idx="0"/>
            <a:endCxn id="211" idx="0"/>
          </p:cNvCxnSpPr>
          <p:nvPr/>
        </p:nvCxnSpPr>
        <p:spPr>
          <a:xfrm flipH="1">
            <a:off x="7220204" y="4108745"/>
            <a:ext cx="205689" cy="1483682"/>
          </a:xfrm>
          <a:prstGeom prst="straightConnector1">
            <a:avLst/>
          </a:prstGeom>
          <a:ln w="38100">
            <a:solidFill>
              <a:srgbClr val="FFFFFF"/>
            </a:solidFill>
            <a:miter lim="400000"/>
            <a:tailEnd type="triangle"/>
          </a:ln>
        </p:spPr>
      </p:cxnSp>
      <p:cxnSp>
        <p:nvCxnSpPr>
          <p:cNvPr id="216" name="Ligne de connexion"/>
          <p:cNvCxnSpPr>
            <a:stCxn id="209" idx="0"/>
            <a:endCxn id="210" idx="0"/>
          </p:cNvCxnSpPr>
          <p:nvPr/>
        </p:nvCxnSpPr>
        <p:spPr>
          <a:xfrm>
            <a:off x="10947482" y="4109472"/>
            <a:ext cx="1088860" cy="1482955"/>
          </a:xfrm>
          <a:prstGeom prst="straightConnector1">
            <a:avLst/>
          </a:prstGeom>
          <a:ln w="38100">
            <a:solidFill>
              <a:srgbClr val="FFFFFF"/>
            </a:solidFill>
            <a:miter lim="400000"/>
            <a:tailEnd type="triangle"/>
          </a:ln>
        </p:spPr>
      </p:cxnSp>
      <p:cxnSp>
        <p:nvCxnSpPr>
          <p:cNvPr id="217" name="Ligne de connexion"/>
          <p:cNvCxnSpPr>
            <a:stCxn id="207" idx="0"/>
            <a:endCxn id="212" idx="0"/>
          </p:cNvCxnSpPr>
          <p:nvPr/>
        </p:nvCxnSpPr>
        <p:spPr>
          <a:xfrm flipH="1">
            <a:off x="8825129" y="5592426"/>
            <a:ext cx="1125289" cy="1398448"/>
          </a:xfrm>
          <a:prstGeom prst="straightConnector1">
            <a:avLst/>
          </a:prstGeom>
          <a:ln w="38100">
            <a:solidFill>
              <a:srgbClr val="FFFFFF"/>
            </a:solidFill>
            <a:miter lim="400000"/>
            <a:tailEnd type="triangle"/>
          </a:ln>
        </p:spPr>
      </p:cxnSp>
      <p:cxnSp>
        <p:nvCxnSpPr>
          <p:cNvPr id="218" name="Ligne de connexion"/>
          <p:cNvCxnSpPr>
            <a:stCxn id="209" idx="0"/>
            <a:endCxn id="207" idx="0"/>
          </p:cNvCxnSpPr>
          <p:nvPr/>
        </p:nvCxnSpPr>
        <p:spPr>
          <a:xfrm flipH="1">
            <a:off x="9950417" y="4109472"/>
            <a:ext cx="997066" cy="1482955"/>
          </a:xfrm>
          <a:prstGeom prst="straightConnector1">
            <a:avLst/>
          </a:prstGeom>
          <a:ln w="38100">
            <a:solidFill>
              <a:srgbClr val="FFFFFF"/>
            </a:solidFill>
            <a:miter lim="400000"/>
            <a:tailEnd type="triangle"/>
          </a:ln>
        </p:spPr>
      </p:cxnSp>
      <p:cxnSp>
        <p:nvCxnSpPr>
          <p:cNvPr id="219" name="Ligne de connexion"/>
          <p:cNvCxnSpPr>
            <a:stCxn id="207" idx="0"/>
            <a:endCxn id="208" idx="0"/>
          </p:cNvCxnSpPr>
          <p:nvPr/>
        </p:nvCxnSpPr>
        <p:spPr>
          <a:xfrm>
            <a:off x="9950417" y="5592426"/>
            <a:ext cx="1332420" cy="1398448"/>
          </a:xfrm>
          <a:prstGeom prst="straightConnector1">
            <a:avLst/>
          </a:prstGeom>
          <a:ln w="38100">
            <a:solidFill>
              <a:srgbClr val="FFFFFF"/>
            </a:solidFill>
            <a:miter lim="400000"/>
            <a:tailEnd type="triangle"/>
          </a:ln>
        </p:spPr>
      </p:cxnSp>
      <p:sp>
        <p:nvSpPr>
          <p:cNvPr id="220" name="props"/>
          <p:cNvSpPr txBox="1"/>
          <p:nvPr/>
        </p:nvSpPr>
        <p:spPr>
          <a:xfrm>
            <a:off x="7117046" y="2924661"/>
            <a:ext cx="1063042" cy="5230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props</a:t>
            </a:r>
          </a:p>
        </p:txBody>
      </p:sp>
      <p:sp>
        <p:nvSpPr>
          <p:cNvPr id="221" name="props"/>
          <p:cNvSpPr txBox="1"/>
          <p:nvPr/>
        </p:nvSpPr>
        <p:spPr>
          <a:xfrm>
            <a:off x="10087120" y="2924661"/>
            <a:ext cx="1063042" cy="5230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props</a:t>
            </a:r>
          </a:p>
        </p:txBody>
      </p:sp>
      <p:sp>
        <p:nvSpPr>
          <p:cNvPr id="222" name="props"/>
          <p:cNvSpPr txBox="1"/>
          <p:nvPr/>
        </p:nvSpPr>
        <p:spPr>
          <a:xfrm>
            <a:off x="11618175" y="4455715"/>
            <a:ext cx="1063042" cy="5230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props</a:t>
            </a:r>
          </a:p>
        </p:txBody>
      </p:sp>
      <p:sp>
        <p:nvSpPr>
          <p:cNvPr id="223" name="props"/>
          <p:cNvSpPr txBox="1"/>
          <p:nvPr/>
        </p:nvSpPr>
        <p:spPr>
          <a:xfrm>
            <a:off x="9295243" y="4455715"/>
            <a:ext cx="1063042" cy="5230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props</a:t>
            </a:r>
          </a:p>
        </p:txBody>
      </p:sp>
      <p:sp>
        <p:nvSpPr>
          <p:cNvPr id="224" name="props"/>
          <p:cNvSpPr txBox="1"/>
          <p:nvPr/>
        </p:nvSpPr>
        <p:spPr>
          <a:xfrm>
            <a:off x="10783316" y="5929462"/>
            <a:ext cx="1063042" cy="5230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props</a:t>
            </a:r>
          </a:p>
        </p:txBody>
      </p:sp>
      <p:sp>
        <p:nvSpPr>
          <p:cNvPr id="225" name="props"/>
          <p:cNvSpPr txBox="1"/>
          <p:nvPr/>
        </p:nvSpPr>
        <p:spPr>
          <a:xfrm>
            <a:off x="8293609" y="5929462"/>
            <a:ext cx="1063041" cy="5230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props</a:t>
            </a:r>
          </a:p>
        </p:txBody>
      </p:sp>
      <p:sp>
        <p:nvSpPr>
          <p:cNvPr id="226" name="props"/>
          <p:cNvSpPr txBox="1"/>
          <p:nvPr/>
        </p:nvSpPr>
        <p:spPr>
          <a:xfrm>
            <a:off x="6171256" y="4455715"/>
            <a:ext cx="1063042" cy="5230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props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Exemple de composition"/>
          <p:cNvSpPr txBox="1"/>
          <p:nvPr>
            <p:ph type="title"/>
          </p:nvPr>
        </p:nvSpPr>
        <p:spPr>
          <a:prstGeom prst="rect">
            <a:avLst/>
          </a:prstGeom>
        </p:spPr>
        <p:txBody>
          <a:bodyPr/>
          <a:lstStyle/>
          <a:p>
            <a:pPr/>
            <a:r>
              <a:t>Exemple de composition</a:t>
            </a:r>
          </a:p>
        </p:txBody>
      </p:sp>
      <p:sp>
        <p:nvSpPr>
          <p:cNvPr id="229" name="Numéro de diapositive"/>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0" name="Capture d’écran 2018-12-01 à 21.08.58.png" descr="Capture d’écran 2018-12-01 à 21.08.58.png"/>
          <p:cNvPicPr>
            <a:picLocks noChangeAspect="1"/>
          </p:cNvPicPr>
          <p:nvPr/>
        </p:nvPicPr>
        <p:blipFill>
          <a:blip r:embed="rId2">
            <a:extLst/>
          </a:blip>
          <a:stretch>
            <a:fillRect/>
          </a:stretch>
        </p:blipFill>
        <p:spPr>
          <a:xfrm>
            <a:off x="448732" y="2006816"/>
            <a:ext cx="5762713" cy="4393222"/>
          </a:xfrm>
          <a:prstGeom prst="rect">
            <a:avLst/>
          </a:prstGeom>
          <a:ln w="12700">
            <a:miter lim="400000"/>
          </a:ln>
        </p:spPr>
      </p:pic>
      <p:pic>
        <p:nvPicPr>
          <p:cNvPr id="231" name="Capture d’écran 2018-12-01 à 21.09.29.png" descr="Capture d’écran 2018-12-01 à 21.09.29.png"/>
          <p:cNvPicPr>
            <a:picLocks noChangeAspect="1"/>
          </p:cNvPicPr>
          <p:nvPr/>
        </p:nvPicPr>
        <p:blipFill>
          <a:blip r:embed="rId3">
            <a:extLst/>
          </a:blip>
          <a:stretch>
            <a:fillRect/>
          </a:stretch>
        </p:blipFill>
        <p:spPr>
          <a:xfrm>
            <a:off x="7588492" y="6733793"/>
            <a:ext cx="4711701" cy="2184401"/>
          </a:xfrm>
          <a:prstGeom prst="rect">
            <a:avLst/>
          </a:prstGeom>
          <a:ln w="12700">
            <a:miter lim="400000"/>
          </a:ln>
        </p:spPr>
      </p:pic>
      <p:sp>
        <p:nvSpPr>
          <p:cNvPr id="232" name="Note : Un élément JSX est un élément JS : on peut donc manipuler des tableaux, etc !"/>
          <p:cNvSpPr txBox="1"/>
          <p:nvPr/>
        </p:nvSpPr>
        <p:spPr>
          <a:xfrm>
            <a:off x="7062986" y="5356793"/>
            <a:ext cx="5762713" cy="11976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400"/>
            </a:lvl1pPr>
          </a:lstStyle>
          <a:p>
            <a:pPr/>
            <a:r>
              <a:t>Note : Un élément JSX est un élément JS : on peut donc manipuler des tableaux, etc !</a:t>
            </a:r>
          </a:p>
        </p:txBody>
      </p:sp>
      <p:sp>
        <p:nvSpPr>
          <p:cNvPr id="233" name="MaListe"/>
          <p:cNvSpPr/>
          <p:nvPr/>
        </p:nvSpPr>
        <p:spPr>
          <a:xfrm>
            <a:off x="938511" y="6824945"/>
            <a:ext cx="4783154" cy="2120901"/>
          </a:xfrm>
          <a:prstGeom prst="rect">
            <a:avLst/>
          </a:prstGeom>
          <a:blipFill>
            <a:blip r:embed="rId4"/>
          </a:blipFill>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lstStyle>
            <a:lvl1pPr algn="l" defTabSz="457200">
              <a:lnSpc>
                <a:spcPts val="3300"/>
              </a:lnSpc>
              <a:tabLst>
                <a:tab pos="1066800" algn="l"/>
              </a:tabLst>
              <a:defRPr sz="28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MaListe</a:t>
            </a:r>
          </a:p>
        </p:txBody>
      </p:sp>
      <p:sp>
        <p:nvSpPr>
          <p:cNvPr id="234" name="MonItem"/>
          <p:cNvSpPr/>
          <p:nvPr/>
        </p:nvSpPr>
        <p:spPr>
          <a:xfrm>
            <a:off x="1151474" y="8305061"/>
            <a:ext cx="4357229" cy="541303"/>
          </a:xfrm>
          <a:prstGeom prst="rect">
            <a:avLst/>
          </a:prstGeom>
          <a:blipFill>
            <a:blip r:embed="rId5"/>
          </a:blipFill>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lstStyle>
            <a:lvl1pPr algn="l" defTabSz="457200">
              <a:lnSpc>
                <a:spcPts val="3300"/>
              </a:lnSpc>
              <a:tabLst>
                <a:tab pos="1066800" algn="l"/>
              </a:tabLst>
              <a:defRPr sz="28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MonItem</a:t>
            </a:r>
          </a:p>
        </p:txBody>
      </p:sp>
      <p:sp>
        <p:nvSpPr>
          <p:cNvPr id="235" name="MonItem"/>
          <p:cNvSpPr/>
          <p:nvPr/>
        </p:nvSpPr>
        <p:spPr>
          <a:xfrm>
            <a:off x="1151474" y="7555341"/>
            <a:ext cx="4357229" cy="541304"/>
          </a:xfrm>
          <a:prstGeom prst="rect">
            <a:avLst/>
          </a:prstGeom>
          <a:blipFill>
            <a:blip r:embed="rId6"/>
          </a:blipFill>
          <a:ln w="25400">
            <a:solidFill>
              <a:srgbClr val="000000"/>
            </a:solidFill>
            <a:miter lim="400000"/>
          </a:ln>
          <a:extLst>
            <a:ext uri="{C572A759-6A51-4108-AA02-DFA0A04FC94B}">
              <ma14:wrappingTextBoxFlag xmlns:ma14="http://schemas.microsoft.com/office/mac/drawingml/2011/main" val="1"/>
            </a:ext>
          </a:extLst>
        </p:spPr>
        <p:txBody>
          <a:bodyPr lIns="38100" tIns="38100" rIns="38100" bIns="38100"/>
          <a:lstStyle>
            <a:lvl1pPr algn="l" defTabSz="457200">
              <a:lnSpc>
                <a:spcPts val="3300"/>
              </a:lnSpc>
              <a:tabLst>
                <a:tab pos="1066800" algn="l"/>
              </a:tabLst>
              <a:defRPr sz="28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MonItem</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Ch. 4…"/>
          <p:cNvSpPr txBox="1"/>
          <p:nvPr>
            <p:ph type="title"/>
          </p:nvPr>
        </p:nvSpPr>
        <p:spPr>
          <a:prstGeom prst="rect">
            <a:avLst/>
          </a:prstGeom>
        </p:spPr>
        <p:txBody>
          <a:bodyPr/>
          <a:lstStyle/>
          <a:p>
            <a:pPr/>
            <a:r>
              <a:t>Ch. 4</a:t>
            </a:r>
          </a:p>
          <a:p>
            <a:pPr/>
            <a:r>
              <a:t>Cycle de vie et State</a:t>
            </a:r>
          </a:p>
        </p:txBody>
      </p:sp>
      <p:sp>
        <p:nvSpPr>
          <p:cNvPr id="238" name="Numéro de diapositive"/>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Principe du State"/>
          <p:cNvSpPr txBox="1"/>
          <p:nvPr>
            <p:ph type="title"/>
          </p:nvPr>
        </p:nvSpPr>
        <p:spPr>
          <a:prstGeom prst="rect">
            <a:avLst/>
          </a:prstGeom>
        </p:spPr>
        <p:txBody>
          <a:bodyPr/>
          <a:lstStyle/>
          <a:p>
            <a:pPr/>
            <a:r>
              <a:t>Principe du State</a:t>
            </a:r>
          </a:p>
        </p:txBody>
      </p:sp>
      <p:sp>
        <p:nvSpPr>
          <p:cNvPr id="241" name="Un state est l’état d’un composant, c-a-d l’ensemble des informations qu’il détient.…"/>
          <p:cNvSpPr txBox="1"/>
          <p:nvPr>
            <p:ph type="body" idx="1"/>
          </p:nvPr>
        </p:nvSpPr>
        <p:spPr>
          <a:prstGeom prst="rect">
            <a:avLst/>
          </a:prstGeom>
        </p:spPr>
        <p:txBody>
          <a:bodyPr/>
          <a:lstStyle/>
          <a:p>
            <a:pPr marL="365759" indent="-365759" defTabSz="525779">
              <a:spcBef>
                <a:spcPts val="3700"/>
              </a:spcBef>
              <a:defRPr sz="3059">
                <a:effectLst>
                  <a:outerShdw sx="100000" sy="100000" kx="0" ky="0" algn="b" rotWithShape="0" blurRad="45720" dist="22860" dir="5400000">
                    <a:srgbClr val="000000"/>
                  </a:outerShdw>
                </a:effectLst>
              </a:defRPr>
            </a:pPr>
            <a:r>
              <a:t>Un </a:t>
            </a:r>
            <a:r>
              <a:rPr b="1" i="1">
                <a:solidFill>
                  <a:srgbClr val="39BC9C"/>
                </a:solidFill>
                <a:latin typeface="+mn-lt"/>
                <a:ea typeface="+mn-ea"/>
                <a:cs typeface="+mn-cs"/>
                <a:sym typeface="Helvetica Neue"/>
              </a:rPr>
              <a:t>state</a:t>
            </a:r>
            <a:r>
              <a:t> est l’état d’un composant, c-a-d l’ensemble des informations qu’il détient.</a:t>
            </a:r>
          </a:p>
          <a:p>
            <a:pPr marL="365759" indent="-365759" defTabSz="525779">
              <a:spcBef>
                <a:spcPts val="3700"/>
              </a:spcBef>
              <a:defRPr sz="3059">
                <a:effectLst>
                  <a:outerShdw sx="100000" sy="100000" kx="0" ky="0" algn="b" rotWithShape="0" blurRad="45720" dist="22860" dir="5400000">
                    <a:srgbClr val="000000"/>
                  </a:outerShdw>
                </a:effectLst>
              </a:defRPr>
            </a:pPr>
            <a:r>
              <a:t>Un </a:t>
            </a:r>
            <a:r>
              <a:rPr i="1">
                <a:latin typeface="+mn-lt"/>
                <a:ea typeface="+mn-ea"/>
                <a:cs typeface="+mn-cs"/>
                <a:sym typeface="Helvetica Neue"/>
              </a:rPr>
              <a:t>state</a:t>
            </a:r>
            <a:r>
              <a:t> est « </a:t>
            </a:r>
            <a:r>
              <a:rPr b="1">
                <a:solidFill>
                  <a:srgbClr val="39BC9C"/>
                </a:solidFill>
                <a:latin typeface="+mn-lt"/>
                <a:ea typeface="+mn-ea"/>
                <a:cs typeface="+mn-cs"/>
                <a:sym typeface="Helvetica Neue"/>
              </a:rPr>
              <a:t>la mémoire</a:t>
            </a:r>
            <a:r>
              <a:t> » du composant.</a:t>
            </a:r>
          </a:p>
          <a:p>
            <a:pPr marL="365759" indent="-365759" defTabSz="525779">
              <a:spcBef>
                <a:spcPts val="3700"/>
              </a:spcBef>
              <a:defRPr sz="3059">
                <a:effectLst>
                  <a:outerShdw sx="100000" sy="100000" kx="0" ky="0" algn="b" rotWithShape="0" blurRad="45720" dist="22860" dir="5400000">
                    <a:srgbClr val="000000"/>
                  </a:outerShdw>
                </a:effectLst>
              </a:defRPr>
            </a:pPr>
            <a:r>
              <a:t>Le composant utilise son </a:t>
            </a:r>
            <a:r>
              <a:rPr i="1">
                <a:latin typeface="+mn-lt"/>
                <a:ea typeface="+mn-ea"/>
                <a:cs typeface="+mn-cs"/>
                <a:sym typeface="Helvetica Neue"/>
              </a:rPr>
              <a:t>state</a:t>
            </a:r>
            <a:r>
              <a:t> pour inclure des informations dans son élément de rendu (ou les fournir à des composants enfants par composition, via les </a:t>
            </a:r>
            <a:r>
              <a:rPr i="1">
                <a:latin typeface="+mn-lt"/>
                <a:ea typeface="+mn-ea"/>
                <a:cs typeface="+mn-cs"/>
                <a:sym typeface="Helvetica Neue"/>
              </a:rPr>
              <a:t>props</a:t>
            </a:r>
            <a:r>
              <a:t>).</a:t>
            </a:r>
          </a:p>
          <a:p>
            <a:pPr marL="365759" indent="-365759" defTabSz="525779">
              <a:spcBef>
                <a:spcPts val="3700"/>
              </a:spcBef>
              <a:defRPr sz="3059">
                <a:effectLst>
                  <a:outerShdw sx="100000" sy="100000" kx="0" ky="0" algn="b" rotWithShape="0" blurRad="45720" dist="22860" dir="5400000">
                    <a:srgbClr val="000000"/>
                  </a:outerShdw>
                </a:effectLst>
              </a:defRPr>
            </a:pPr>
            <a:r>
              <a:t>Le composant ne peut changer </a:t>
            </a:r>
            <a:r>
              <a:rPr b="1">
                <a:latin typeface="+mn-lt"/>
                <a:ea typeface="+mn-ea"/>
                <a:cs typeface="+mn-cs"/>
                <a:sym typeface="Helvetica Neue"/>
              </a:rPr>
              <a:t>que</a:t>
            </a:r>
            <a:r>
              <a:t> son propre </a:t>
            </a:r>
            <a:r>
              <a:rPr i="1">
                <a:latin typeface="+mn-lt"/>
                <a:ea typeface="+mn-ea"/>
                <a:cs typeface="+mn-cs"/>
                <a:sym typeface="Helvetica Neue"/>
              </a:rPr>
              <a:t>state</a:t>
            </a:r>
            <a:r>
              <a:t>.</a:t>
            </a:r>
          </a:p>
          <a:p>
            <a:pPr marL="365759" indent="-365759" defTabSz="525779">
              <a:spcBef>
                <a:spcPts val="3700"/>
              </a:spcBef>
              <a:defRPr sz="3059">
                <a:effectLst>
                  <a:outerShdw sx="100000" sy="100000" kx="0" ky="0" algn="b" rotWithShape="0" blurRad="45720" dist="22860" dir="5400000">
                    <a:srgbClr val="000000"/>
                  </a:outerShdw>
                </a:effectLst>
              </a:defRPr>
            </a:pPr>
            <a:r>
              <a:t>Lorsque le </a:t>
            </a:r>
            <a:r>
              <a:rPr i="1">
                <a:latin typeface="+mn-lt"/>
                <a:ea typeface="+mn-ea"/>
                <a:cs typeface="+mn-cs"/>
                <a:sym typeface="Helvetica Neue"/>
              </a:rPr>
              <a:t>state</a:t>
            </a:r>
            <a:r>
              <a:t> change, React re-créé le VDOM pour répercuter tous les changements qui ont pu être provoqués.</a:t>
            </a:r>
          </a:p>
        </p:txBody>
      </p:sp>
      <p:sp>
        <p:nvSpPr>
          <p:cNvPr id="242" name="Numéro de diapositive"/>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Mise en place d’un state"/>
          <p:cNvSpPr txBox="1"/>
          <p:nvPr>
            <p:ph type="title"/>
          </p:nvPr>
        </p:nvSpPr>
        <p:spPr>
          <a:prstGeom prst="rect">
            <a:avLst/>
          </a:prstGeom>
        </p:spPr>
        <p:txBody>
          <a:bodyPr/>
          <a:lstStyle/>
          <a:p>
            <a:pPr/>
            <a:r>
              <a:t>Mise en place d’un state</a:t>
            </a:r>
          </a:p>
        </p:txBody>
      </p:sp>
      <p:sp>
        <p:nvSpPr>
          <p:cNvPr id="245" name="Un state est un objet JS…"/>
          <p:cNvSpPr txBox="1"/>
          <p:nvPr>
            <p:ph type="body" idx="1"/>
          </p:nvPr>
        </p:nvSpPr>
        <p:spPr>
          <a:prstGeom prst="rect">
            <a:avLst/>
          </a:prstGeom>
        </p:spPr>
        <p:txBody>
          <a:bodyPr/>
          <a:lstStyle/>
          <a:p>
            <a:pPr marL="402336" indent="-402336" defTabSz="578358">
              <a:spcBef>
                <a:spcPts val="4100"/>
              </a:spcBef>
              <a:defRPr sz="3366">
                <a:effectLst>
                  <a:outerShdw sx="100000" sy="100000" kx="0" ky="0" algn="b" rotWithShape="0" blurRad="50292" dist="25146" dir="5400000">
                    <a:srgbClr val="000000"/>
                  </a:outerShdw>
                </a:effectLst>
              </a:defRPr>
            </a:pPr>
            <a:r>
              <a:t>Un </a:t>
            </a:r>
            <a:r>
              <a:rPr i="1">
                <a:latin typeface="+mn-lt"/>
                <a:ea typeface="+mn-ea"/>
                <a:cs typeface="+mn-cs"/>
                <a:sym typeface="Helvetica Neue"/>
              </a:rPr>
              <a:t>state</a:t>
            </a:r>
            <a:r>
              <a:t> est un </a:t>
            </a:r>
            <a:r>
              <a:rPr b="1">
                <a:solidFill>
                  <a:srgbClr val="39BC9C"/>
                </a:solidFill>
                <a:latin typeface="+mn-lt"/>
                <a:ea typeface="+mn-ea"/>
                <a:cs typeface="+mn-cs"/>
                <a:sym typeface="Helvetica Neue"/>
              </a:rPr>
              <a:t>objet JS</a:t>
            </a:r>
            <a:r>
              <a:t> </a:t>
            </a:r>
          </a:p>
          <a:p>
            <a:pPr marL="402336" indent="-402336" defTabSz="578358">
              <a:spcBef>
                <a:spcPts val="4100"/>
              </a:spcBef>
              <a:defRPr b="1" sz="3366">
                <a:solidFill>
                  <a:srgbClr val="F39C11"/>
                </a:solidFill>
                <a:effectLst>
                  <a:outerShdw sx="100000" sy="100000" kx="0" ky="0" algn="b" rotWithShape="0" blurRad="50292" dist="25146" dir="5400000">
                    <a:srgbClr val="000000"/>
                  </a:outerShdw>
                </a:effectLst>
                <a:latin typeface="+mn-lt"/>
                <a:ea typeface="+mn-ea"/>
                <a:cs typeface="+mn-cs"/>
                <a:sym typeface="Helvetica Neue"/>
              </a:defRPr>
            </a:pPr>
            <a:r>
              <a:t>Seul un composant de type classe peut avoir un </a:t>
            </a:r>
            <a:r>
              <a:rPr i="1"/>
              <a:t>state</a:t>
            </a:r>
          </a:p>
          <a:p>
            <a:pPr marL="402336" indent="-402336" defTabSz="578358">
              <a:spcBef>
                <a:spcPts val="4100"/>
              </a:spcBef>
              <a:defRPr sz="3366">
                <a:effectLst>
                  <a:outerShdw sx="100000" sy="100000" kx="0" ky="0" algn="b" rotWithShape="0" blurRad="50292" dist="25146" dir="5400000">
                    <a:srgbClr val="000000"/>
                  </a:outerShdw>
                </a:effectLst>
              </a:defRPr>
            </a:pPr>
            <a:r>
              <a:t>Un </a:t>
            </a:r>
            <a:r>
              <a:rPr i="1">
                <a:latin typeface="+mn-lt"/>
                <a:ea typeface="+mn-ea"/>
                <a:cs typeface="+mn-cs"/>
                <a:sym typeface="Helvetica Neue"/>
              </a:rPr>
              <a:t>state </a:t>
            </a:r>
            <a:r>
              <a:t>est un objet </a:t>
            </a:r>
            <a:r>
              <a:rPr b="1">
                <a:solidFill>
                  <a:srgbClr val="F39C11"/>
                </a:solidFill>
                <a:latin typeface="+mn-lt"/>
                <a:ea typeface="+mn-ea"/>
                <a:cs typeface="+mn-cs"/>
                <a:sym typeface="Helvetica Neue"/>
              </a:rPr>
              <a:t>immuable</a:t>
            </a:r>
            <a:r>
              <a:t> : on ne modifie pas ce qu’il y a dans le </a:t>
            </a:r>
            <a:r>
              <a:rPr i="1">
                <a:latin typeface="+mn-lt"/>
                <a:ea typeface="+mn-ea"/>
                <a:cs typeface="+mn-cs"/>
                <a:sym typeface="Helvetica Neue"/>
              </a:rPr>
              <a:t>state</a:t>
            </a:r>
            <a:r>
              <a:t>, on en fourni un nouveau</a:t>
            </a:r>
          </a:p>
          <a:p>
            <a:pPr marL="402336" indent="-402336" defTabSz="578358">
              <a:spcBef>
                <a:spcPts val="4100"/>
              </a:spcBef>
              <a:defRPr sz="3366">
                <a:effectLst>
                  <a:outerShdw sx="100000" sy="100000" kx="0" ky="0" algn="b" rotWithShape="0" blurRad="50292" dist="25146" dir="5400000">
                    <a:srgbClr val="000000"/>
                  </a:outerShdw>
                </a:effectLst>
              </a:defRPr>
            </a:pPr>
            <a:r>
              <a:t>Seul le composant possédant le </a:t>
            </a:r>
            <a:r>
              <a:rPr i="1">
                <a:latin typeface="+mn-lt"/>
                <a:ea typeface="+mn-ea"/>
                <a:cs typeface="+mn-cs"/>
                <a:sym typeface="Helvetica Neue"/>
              </a:rPr>
              <a:t>state</a:t>
            </a:r>
            <a:r>
              <a:t> peut le changer</a:t>
            </a:r>
          </a:p>
          <a:p>
            <a:pPr marL="402336" indent="-402336" defTabSz="578358">
              <a:spcBef>
                <a:spcPts val="4100"/>
              </a:spcBef>
              <a:defRPr sz="3366">
                <a:effectLst>
                  <a:outerShdw sx="100000" sy="100000" kx="0" ky="0" algn="b" rotWithShape="0" blurRad="50292" dist="25146" dir="5400000">
                    <a:srgbClr val="000000"/>
                  </a:outerShdw>
                </a:effectLst>
              </a:defRPr>
            </a:pPr>
            <a:r>
              <a:t>Le </a:t>
            </a:r>
            <a:r>
              <a:rPr i="1">
                <a:latin typeface="+mn-lt"/>
                <a:ea typeface="+mn-ea"/>
                <a:cs typeface="+mn-cs"/>
                <a:sym typeface="Helvetica Neue"/>
              </a:rPr>
              <a:t>state</a:t>
            </a:r>
            <a:r>
              <a:t> est matérialisé dans l’objet par l’</a:t>
            </a:r>
            <a:r>
              <a:rPr b="1">
                <a:solidFill>
                  <a:srgbClr val="2E87C2"/>
                </a:solidFill>
                <a:latin typeface="+mn-lt"/>
                <a:ea typeface="+mn-ea"/>
                <a:cs typeface="+mn-cs"/>
                <a:sym typeface="Helvetica Neue"/>
              </a:rPr>
              <a:t>attribut de nom </a:t>
            </a:r>
            <a:r>
              <a:rPr b="1" i="1">
                <a:solidFill>
                  <a:srgbClr val="2E87C2"/>
                </a:solidFill>
                <a:latin typeface="+mn-lt"/>
                <a:ea typeface="+mn-ea"/>
                <a:cs typeface="+mn-cs"/>
                <a:sym typeface="Helvetica Neue"/>
              </a:rPr>
              <a:t>state</a:t>
            </a:r>
            <a:r>
              <a:rPr i="1">
                <a:latin typeface="+mn-lt"/>
                <a:ea typeface="+mn-ea"/>
                <a:cs typeface="+mn-cs"/>
                <a:sym typeface="Helvetica Neue"/>
              </a:rPr>
              <a:t> </a:t>
            </a:r>
            <a:r>
              <a:t>(convention à respecter).</a:t>
            </a:r>
          </a:p>
        </p:txBody>
      </p:sp>
      <p:sp>
        <p:nvSpPr>
          <p:cNvPr id="246" name="Numéro de diapositive"/>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Cycle de vie du composant (1/3)"/>
          <p:cNvSpPr txBox="1"/>
          <p:nvPr>
            <p:ph type="title"/>
          </p:nvPr>
        </p:nvSpPr>
        <p:spPr>
          <a:prstGeom prst="rect">
            <a:avLst/>
          </a:prstGeom>
        </p:spPr>
        <p:txBody>
          <a:bodyPr/>
          <a:lstStyle/>
          <a:p>
            <a:pPr/>
            <a:r>
              <a:t>Cycle de vie du composant (1/3)</a:t>
            </a:r>
          </a:p>
        </p:txBody>
      </p:sp>
      <p:sp>
        <p:nvSpPr>
          <p:cNvPr id="249" name="Numéro de diapositive"/>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0" name="Élément DOM"/>
          <p:cNvSpPr/>
          <p:nvPr/>
        </p:nvSpPr>
        <p:spPr>
          <a:xfrm>
            <a:off x="1351393" y="7468848"/>
            <a:ext cx="2841137" cy="570109"/>
          </a:xfrm>
          <a:prstGeom prst="rect">
            <a:avLst/>
          </a:prstGeom>
          <a:solidFill>
            <a:srgbClr val="E6007E"/>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defTabSz="457200">
              <a:lnSpc>
                <a:spcPts val="2800"/>
              </a:lnSpc>
              <a:tabLst>
                <a:tab pos="1066800" algn="l"/>
              </a:tabLst>
              <a:defRPr sz="24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Élément DOM</a:t>
            </a:r>
          </a:p>
        </p:txBody>
      </p:sp>
      <p:sp>
        <p:nvSpPr>
          <p:cNvPr id="251" name="constructor(props)"/>
          <p:cNvSpPr/>
          <p:nvPr/>
        </p:nvSpPr>
        <p:spPr>
          <a:xfrm>
            <a:off x="999934" y="2527375"/>
            <a:ext cx="3544055" cy="570108"/>
          </a:xfrm>
          <a:prstGeom prst="rect">
            <a:avLst/>
          </a:prstGeom>
          <a:blipFill>
            <a:blip r:embed="rId2"/>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lIns="38100" tIns="38100" rIns="38100" bIns="38100" anchor="ctr"/>
          <a:lstStyle>
            <a:lvl1pPr defTabSz="457200">
              <a:lnSpc>
                <a:spcPts val="2800"/>
              </a:lnSpc>
              <a:tabLst>
                <a:tab pos="1066800" algn="l"/>
              </a:tabLst>
              <a:defRPr sz="24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constructor(props)</a:t>
            </a:r>
          </a:p>
        </p:txBody>
      </p:sp>
      <p:sp>
        <p:nvSpPr>
          <p:cNvPr id="252" name="Élément DOM virtuel"/>
          <p:cNvSpPr/>
          <p:nvPr/>
        </p:nvSpPr>
        <p:spPr>
          <a:xfrm>
            <a:off x="1351393" y="5567069"/>
            <a:ext cx="2841137" cy="951224"/>
          </a:xfrm>
          <a:prstGeom prst="rect">
            <a:avLst/>
          </a:prstGeom>
          <a:solidFill>
            <a:srgbClr val="F39C12"/>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defTabSz="457200">
              <a:lnSpc>
                <a:spcPts val="2800"/>
              </a:lnSpc>
              <a:tabLst>
                <a:tab pos="1066800" algn="l"/>
              </a:tabLst>
              <a:defRPr sz="24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Élément DOM virtuel</a:t>
            </a:r>
          </a:p>
        </p:txBody>
      </p:sp>
      <p:sp>
        <p:nvSpPr>
          <p:cNvPr id="253" name="render()"/>
          <p:cNvSpPr/>
          <p:nvPr/>
        </p:nvSpPr>
        <p:spPr>
          <a:xfrm>
            <a:off x="999934" y="3673231"/>
            <a:ext cx="3544055" cy="570108"/>
          </a:xfrm>
          <a:prstGeom prst="rect">
            <a:avLst/>
          </a:prstGeom>
          <a:blipFill>
            <a:blip r:embed="rId3"/>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lIns="38100" tIns="38100" rIns="38100" bIns="38100" anchor="ctr"/>
          <a:lstStyle>
            <a:lvl1pPr defTabSz="457200">
              <a:lnSpc>
                <a:spcPts val="2800"/>
              </a:lnSpc>
              <a:tabLst>
                <a:tab pos="1066800" algn="l"/>
              </a:tabLst>
              <a:defRPr sz="24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render()</a:t>
            </a:r>
          </a:p>
        </p:txBody>
      </p:sp>
      <p:sp>
        <p:nvSpPr>
          <p:cNvPr id="254" name="componentDidMount()"/>
          <p:cNvSpPr/>
          <p:nvPr/>
        </p:nvSpPr>
        <p:spPr>
          <a:xfrm>
            <a:off x="999934" y="8513432"/>
            <a:ext cx="3544055" cy="570108"/>
          </a:xfrm>
          <a:prstGeom prst="rect">
            <a:avLst/>
          </a:prstGeom>
          <a:blipFill>
            <a:blip r:embed="rId4"/>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lIns="38100" tIns="38100" rIns="38100" bIns="38100" anchor="ctr"/>
          <a:lstStyle>
            <a:lvl1pPr defTabSz="457200">
              <a:lnSpc>
                <a:spcPts val="2800"/>
              </a:lnSpc>
              <a:tabLst>
                <a:tab pos="1066800" algn="l"/>
              </a:tabLst>
              <a:defRPr sz="24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componentDidMount()</a:t>
            </a:r>
          </a:p>
        </p:txBody>
      </p:sp>
      <p:sp>
        <p:nvSpPr>
          <p:cNvPr id="255" name="componentWillUnmount()"/>
          <p:cNvSpPr/>
          <p:nvPr/>
        </p:nvSpPr>
        <p:spPr>
          <a:xfrm>
            <a:off x="7030632" y="7077370"/>
            <a:ext cx="3544055" cy="570108"/>
          </a:xfrm>
          <a:prstGeom prst="rect">
            <a:avLst/>
          </a:prstGeom>
          <a:blipFill>
            <a:blip r:embed="rId5"/>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lIns="38100" tIns="38100" rIns="38100" bIns="38100" anchor="ctr"/>
          <a:lstStyle>
            <a:lvl1pPr defTabSz="457200">
              <a:lnSpc>
                <a:spcPts val="2800"/>
              </a:lnSpc>
              <a:tabLst>
                <a:tab pos="1066800" algn="l"/>
              </a:tabLst>
              <a:defRPr sz="24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componentWillUnmount()</a:t>
            </a:r>
          </a:p>
        </p:txBody>
      </p:sp>
      <p:sp>
        <p:nvSpPr>
          <p:cNvPr id="256" name="componentDidUpdate()"/>
          <p:cNvSpPr/>
          <p:nvPr/>
        </p:nvSpPr>
        <p:spPr>
          <a:xfrm>
            <a:off x="7030632" y="5606912"/>
            <a:ext cx="3544055" cy="570108"/>
          </a:xfrm>
          <a:prstGeom prst="rect">
            <a:avLst/>
          </a:prstGeom>
          <a:blipFill>
            <a:blip r:embed="rId6"/>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lIns="38100" tIns="38100" rIns="38100" bIns="38100" anchor="ctr"/>
          <a:lstStyle>
            <a:lvl1pPr defTabSz="457200">
              <a:lnSpc>
                <a:spcPts val="2800"/>
              </a:lnSpc>
              <a:tabLst>
                <a:tab pos="1066800" algn="l"/>
              </a:tabLst>
              <a:defRPr sz="24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componentDidUpdate()</a:t>
            </a:r>
          </a:p>
        </p:txBody>
      </p:sp>
      <p:sp>
        <p:nvSpPr>
          <p:cNvPr id="257" name="setState()"/>
          <p:cNvSpPr/>
          <p:nvPr/>
        </p:nvSpPr>
        <p:spPr>
          <a:xfrm>
            <a:off x="7030632" y="4079399"/>
            <a:ext cx="3544055" cy="570108"/>
          </a:xfrm>
          <a:prstGeom prst="rect">
            <a:avLst/>
          </a:prstGeom>
          <a:blipFill>
            <a:blip r:embed="rId7"/>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lIns="38100" tIns="38100" rIns="38100" bIns="38100" anchor="ctr"/>
          <a:lstStyle>
            <a:lvl1pPr defTabSz="457200">
              <a:lnSpc>
                <a:spcPts val="2800"/>
              </a:lnSpc>
              <a:tabLst>
                <a:tab pos="1066800" algn="l"/>
              </a:tabLst>
              <a:defRPr sz="24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setState()</a:t>
            </a:r>
          </a:p>
        </p:txBody>
      </p:sp>
      <p:cxnSp>
        <p:nvCxnSpPr>
          <p:cNvPr id="258" name="Ligne de connexion"/>
          <p:cNvCxnSpPr>
            <a:stCxn id="251" idx="0"/>
            <a:endCxn id="253" idx="0"/>
          </p:cNvCxnSpPr>
          <p:nvPr/>
        </p:nvCxnSpPr>
        <p:spPr>
          <a:xfrm>
            <a:off x="2771961" y="2812429"/>
            <a:ext cx="1" cy="1145856"/>
          </a:xfrm>
          <a:prstGeom prst="straightConnector1">
            <a:avLst/>
          </a:prstGeom>
          <a:ln w="50800">
            <a:solidFill>
              <a:srgbClr val="EBEBEB"/>
            </a:solidFill>
            <a:miter lim="400000"/>
            <a:tailEnd type="triangle"/>
          </a:ln>
        </p:spPr>
      </p:cxnSp>
      <p:cxnSp>
        <p:nvCxnSpPr>
          <p:cNvPr id="259" name="Ligne de connexion"/>
          <p:cNvCxnSpPr>
            <a:stCxn id="253" idx="0"/>
            <a:endCxn id="252" idx="0"/>
          </p:cNvCxnSpPr>
          <p:nvPr/>
        </p:nvCxnSpPr>
        <p:spPr>
          <a:xfrm>
            <a:off x="2771961" y="3958284"/>
            <a:ext cx="1" cy="2084398"/>
          </a:xfrm>
          <a:prstGeom prst="straightConnector1">
            <a:avLst/>
          </a:prstGeom>
          <a:ln w="50800">
            <a:solidFill>
              <a:srgbClr val="EBEBEB"/>
            </a:solidFill>
            <a:prstDash val="sysDot"/>
            <a:miter lim="400000"/>
            <a:tailEnd type="triangle"/>
          </a:ln>
        </p:spPr>
      </p:cxnSp>
      <p:cxnSp>
        <p:nvCxnSpPr>
          <p:cNvPr id="260" name="Ligne de connexion"/>
          <p:cNvCxnSpPr>
            <a:stCxn id="269" idx="0"/>
            <a:endCxn id="257" idx="0"/>
          </p:cNvCxnSpPr>
          <p:nvPr/>
        </p:nvCxnSpPr>
        <p:spPr>
          <a:xfrm>
            <a:off x="8802659" y="2847355"/>
            <a:ext cx="1" cy="1517098"/>
          </a:xfrm>
          <a:prstGeom prst="straightConnector1">
            <a:avLst/>
          </a:prstGeom>
          <a:ln w="50800">
            <a:solidFill>
              <a:srgbClr val="EBEBEB"/>
            </a:solidFill>
            <a:prstDash val="sysDot"/>
            <a:miter lim="400000"/>
            <a:tailEnd type="triangle"/>
          </a:ln>
        </p:spPr>
      </p:cxnSp>
      <p:cxnSp>
        <p:nvCxnSpPr>
          <p:cNvPr id="261" name="Ligne de connexion"/>
          <p:cNvCxnSpPr>
            <a:stCxn id="255" idx="0"/>
            <a:endCxn id="250" idx="0"/>
          </p:cNvCxnSpPr>
          <p:nvPr/>
        </p:nvCxnSpPr>
        <p:spPr>
          <a:xfrm flipH="1">
            <a:off x="2771961" y="7362424"/>
            <a:ext cx="6030699" cy="391479"/>
          </a:xfrm>
          <a:prstGeom prst="straightConnector1">
            <a:avLst/>
          </a:prstGeom>
          <a:ln w="50800">
            <a:solidFill>
              <a:srgbClr val="EBEBEB"/>
            </a:solidFill>
            <a:prstDash val="sysDot"/>
            <a:miter lim="400000"/>
            <a:tailEnd type="triangle"/>
          </a:ln>
        </p:spPr>
      </p:cxnSp>
      <p:cxnSp>
        <p:nvCxnSpPr>
          <p:cNvPr id="262" name="Ligne de connexion"/>
          <p:cNvCxnSpPr>
            <a:stCxn id="250" idx="0"/>
            <a:endCxn id="254" idx="0"/>
          </p:cNvCxnSpPr>
          <p:nvPr/>
        </p:nvCxnSpPr>
        <p:spPr>
          <a:xfrm>
            <a:off x="2771961" y="7753902"/>
            <a:ext cx="1" cy="1044584"/>
          </a:xfrm>
          <a:prstGeom prst="straightConnector1">
            <a:avLst/>
          </a:prstGeom>
          <a:ln w="50800">
            <a:solidFill>
              <a:srgbClr val="EBEBEB"/>
            </a:solidFill>
            <a:prstDash val="sysDot"/>
            <a:miter lim="400000"/>
            <a:tailEnd type="triangle"/>
          </a:ln>
        </p:spPr>
      </p:cxnSp>
      <p:cxnSp>
        <p:nvCxnSpPr>
          <p:cNvPr id="263" name="Ligne de connexion"/>
          <p:cNvCxnSpPr>
            <a:stCxn id="252" idx="0"/>
            <a:endCxn id="250" idx="0"/>
          </p:cNvCxnSpPr>
          <p:nvPr/>
        </p:nvCxnSpPr>
        <p:spPr>
          <a:xfrm>
            <a:off x="2771961" y="6042681"/>
            <a:ext cx="1" cy="1711222"/>
          </a:xfrm>
          <a:prstGeom prst="straightConnector1">
            <a:avLst/>
          </a:prstGeom>
          <a:ln w="50800">
            <a:solidFill>
              <a:srgbClr val="EBEBEB"/>
            </a:solidFill>
            <a:prstDash val="sysDot"/>
            <a:miter lim="400000"/>
            <a:tailEnd type="triangle"/>
          </a:ln>
        </p:spPr>
      </p:cxnSp>
      <p:sp>
        <p:nvSpPr>
          <p:cNvPr id="264" name="Création de  l’élément"/>
          <p:cNvSpPr txBox="1"/>
          <p:nvPr/>
        </p:nvSpPr>
        <p:spPr>
          <a:xfrm>
            <a:off x="1168523" y="4565619"/>
            <a:ext cx="1410005" cy="67917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i="1" sz="1800">
                <a:latin typeface="+mn-lt"/>
                <a:ea typeface="+mn-ea"/>
                <a:cs typeface="+mn-cs"/>
                <a:sym typeface="Helvetica Neue"/>
              </a:defRPr>
            </a:pPr>
            <a:r>
              <a:t>Création de </a:t>
            </a:r>
            <a:br/>
            <a:r>
              <a:t>l’élément</a:t>
            </a:r>
          </a:p>
        </p:txBody>
      </p:sp>
      <p:cxnSp>
        <p:nvCxnSpPr>
          <p:cNvPr id="265" name="Ligne de connexion"/>
          <p:cNvCxnSpPr>
            <a:stCxn id="257" idx="0"/>
            <a:endCxn id="252" idx="0"/>
          </p:cNvCxnSpPr>
          <p:nvPr/>
        </p:nvCxnSpPr>
        <p:spPr>
          <a:xfrm flipH="1">
            <a:off x="2771961" y="4364452"/>
            <a:ext cx="6030699" cy="1678230"/>
          </a:xfrm>
          <a:prstGeom prst="straightConnector1">
            <a:avLst/>
          </a:prstGeom>
          <a:ln w="50800">
            <a:solidFill>
              <a:srgbClr val="EBEBEB"/>
            </a:solidFill>
            <a:prstDash val="sysDot"/>
            <a:miter lim="400000"/>
            <a:tailEnd type="triangle"/>
          </a:ln>
        </p:spPr>
      </p:cxnSp>
      <p:cxnSp>
        <p:nvCxnSpPr>
          <p:cNvPr id="266" name="Ligne de connexion"/>
          <p:cNvCxnSpPr>
            <a:stCxn id="252" idx="0"/>
            <a:endCxn id="256" idx="0"/>
          </p:cNvCxnSpPr>
          <p:nvPr/>
        </p:nvCxnSpPr>
        <p:spPr>
          <a:xfrm flipV="1">
            <a:off x="2771961" y="5891966"/>
            <a:ext cx="6030699" cy="150716"/>
          </a:xfrm>
          <a:prstGeom prst="straightConnector1">
            <a:avLst/>
          </a:prstGeom>
          <a:ln w="50800">
            <a:solidFill>
              <a:srgbClr val="EBEBEB"/>
            </a:solidFill>
            <a:prstDash val="sysDot"/>
            <a:miter lim="400000"/>
            <a:tailEnd type="triangle"/>
          </a:ln>
        </p:spPr>
      </p:cxnSp>
      <p:sp>
        <p:nvSpPr>
          <p:cNvPr id="267" name="Mise à jour du  composant"/>
          <p:cNvSpPr txBox="1"/>
          <p:nvPr/>
        </p:nvSpPr>
        <p:spPr>
          <a:xfrm>
            <a:off x="4888898" y="4790528"/>
            <a:ext cx="1672667" cy="67917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i="1" sz="1800">
                <a:latin typeface="+mn-lt"/>
                <a:ea typeface="+mn-ea"/>
                <a:cs typeface="+mn-cs"/>
                <a:sym typeface="Helvetica Neue"/>
              </a:defRPr>
            </a:pPr>
            <a:r>
              <a:t>Mise à jour du </a:t>
            </a:r>
            <a:br/>
            <a:r>
              <a:t>composant</a:t>
            </a:r>
          </a:p>
        </p:txBody>
      </p:sp>
      <p:sp>
        <p:nvSpPr>
          <p:cNvPr id="268" name="Composant mis à jour"/>
          <p:cNvSpPr txBox="1"/>
          <p:nvPr/>
        </p:nvSpPr>
        <p:spPr>
          <a:xfrm>
            <a:off x="4775989" y="6131223"/>
            <a:ext cx="2438934" cy="38707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1800">
                <a:latin typeface="+mn-lt"/>
                <a:ea typeface="+mn-ea"/>
                <a:cs typeface="+mn-cs"/>
                <a:sym typeface="Helvetica Neue"/>
              </a:defRPr>
            </a:lvl1pPr>
          </a:lstStyle>
          <a:p>
            <a:pPr/>
            <a:r>
              <a:t>Composant mis à jour</a:t>
            </a:r>
          </a:p>
        </p:txBody>
      </p:sp>
      <p:sp>
        <p:nvSpPr>
          <p:cNvPr id="269" name="Évenement DOM"/>
          <p:cNvSpPr/>
          <p:nvPr/>
        </p:nvSpPr>
        <p:spPr>
          <a:xfrm>
            <a:off x="7382091" y="2562302"/>
            <a:ext cx="2841136" cy="570108"/>
          </a:xfrm>
          <a:prstGeom prst="rect">
            <a:avLst/>
          </a:prstGeom>
          <a:solidFill>
            <a:srgbClr val="E6007E"/>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defTabSz="457200">
              <a:lnSpc>
                <a:spcPts val="2800"/>
              </a:lnSpc>
              <a:tabLst>
                <a:tab pos="1066800" algn="l"/>
              </a:tabLst>
              <a:defRPr sz="24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Évenement DOM</a:t>
            </a:r>
          </a:p>
        </p:txBody>
      </p:sp>
      <p:cxnSp>
        <p:nvCxnSpPr>
          <p:cNvPr id="270" name="Ligne de connexion"/>
          <p:cNvCxnSpPr>
            <a:stCxn id="274" idx="0"/>
            <a:endCxn id="255" idx="0"/>
          </p:cNvCxnSpPr>
          <p:nvPr/>
        </p:nvCxnSpPr>
        <p:spPr>
          <a:xfrm flipV="1">
            <a:off x="8802659" y="7362424"/>
            <a:ext cx="1" cy="1436062"/>
          </a:xfrm>
          <a:prstGeom prst="straightConnector1">
            <a:avLst/>
          </a:prstGeom>
          <a:ln w="50800">
            <a:solidFill>
              <a:srgbClr val="EBEBEB"/>
            </a:solidFill>
            <a:prstDash val="sysDot"/>
            <a:miter lim="400000"/>
            <a:tailEnd type="triangle"/>
          </a:ln>
        </p:spPr>
      </p:cxnSp>
      <p:sp>
        <p:nvSpPr>
          <p:cNvPr id="271" name="Traitement d’un événement  dans le composant React"/>
          <p:cNvSpPr txBox="1"/>
          <p:nvPr/>
        </p:nvSpPr>
        <p:spPr>
          <a:xfrm>
            <a:off x="8951911" y="3266319"/>
            <a:ext cx="3052954" cy="67917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i="1" sz="1800">
                <a:latin typeface="+mn-lt"/>
                <a:ea typeface="+mn-ea"/>
                <a:cs typeface="+mn-cs"/>
                <a:sym typeface="Helvetica Neue"/>
              </a:defRPr>
            </a:pPr>
            <a:r>
              <a:t>Traitement d’un événement </a:t>
            </a:r>
            <a:br/>
            <a:r>
              <a:t>dans le composant React</a:t>
            </a:r>
          </a:p>
        </p:txBody>
      </p:sp>
      <p:sp>
        <p:nvSpPr>
          <p:cNvPr id="272" name="Démontage  du composant"/>
          <p:cNvSpPr txBox="1"/>
          <p:nvPr/>
        </p:nvSpPr>
        <p:spPr>
          <a:xfrm>
            <a:off x="4905929" y="7179819"/>
            <a:ext cx="1638605" cy="67917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i="1" sz="1800">
                <a:latin typeface="+mn-lt"/>
                <a:ea typeface="+mn-ea"/>
                <a:cs typeface="+mn-cs"/>
                <a:sym typeface="Helvetica Neue"/>
              </a:defRPr>
            </a:pPr>
            <a:r>
              <a:t>Démontage </a:t>
            </a:r>
            <a:br/>
            <a:r>
              <a:t>du composant</a:t>
            </a:r>
          </a:p>
        </p:txBody>
      </p:sp>
      <p:sp>
        <p:nvSpPr>
          <p:cNvPr id="273" name="Montage du  composant"/>
          <p:cNvSpPr txBox="1"/>
          <p:nvPr/>
        </p:nvSpPr>
        <p:spPr>
          <a:xfrm>
            <a:off x="1149435" y="6621268"/>
            <a:ext cx="1448182" cy="67917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i="1" sz="1800">
                <a:latin typeface="+mn-lt"/>
                <a:ea typeface="+mn-ea"/>
                <a:cs typeface="+mn-cs"/>
                <a:sym typeface="Helvetica Neue"/>
              </a:defRPr>
            </a:pPr>
            <a:r>
              <a:t>Montage du </a:t>
            </a:r>
            <a:br/>
            <a:r>
              <a:t>composant</a:t>
            </a:r>
          </a:p>
        </p:txBody>
      </p:sp>
      <p:sp>
        <p:nvSpPr>
          <p:cNvPr id="274" name="Disparition de l’élément du VDOM"/>
          <p:cNvSpPr/>
          <p:nvPr/>
        </p:nvSpPr>
        <p:spPr>
          <a:xfrm>
            <a:off x="7382091" y="8322874"/>
            <a:ext cx="2841136" cy="951224"/>
          </a:xfrm>
          <a:prstGeom prst="rect">
            <a:avLst/>
          </a:prstGeom>
          <a:solidFill>
            <a:srgbClr val="F39C12"/>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defTabSz="457200">
              <a:lnSpc>
                <a:spcPts val="2800"/>
              </a:lnSpc>
              <a:tabLst>
                <a:tab pos="1066800" algn="l"/>
              </a:tabLst>
              <a:defRPr sz="24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Disparition de l’élément du VDOM</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Ch. 1…"/>
          <p:cNvSpPr txBox="1"/>
          <p:nvPr>
            <p:ph type="ctrTitle"/>
          </p:nvPr>
        </p:nvSpPr>
        <p:spPr>
          <a:prstGeom prst="rect">
            <a:avLst/>
          </a:prstGeom>
        </p:spPr>
        <p:txBody>
          <a:bodyPr/>
          <a:lstStyle/>
          <a:p>
            <a:pPr/>
            <a:r>
              <a:t>Ch. 1 </a:t>
            </a:r>
          </a:p>
          <a:p>
            <a:pPr/>
            <a:r>
              <a:t>Principes de base</a:t>
            </a:r>
          </a:p>
        </p:txBody>
      </p:sp>
      <p:sp>
        <p:nvSpPr>
          <p:cNvPr id="124" name="Corps"/>
          <p:cNvSpPr txBox="1"/>
          <p:nvPr>
            <p:ph type="subTitle" sz="quarter" idx="1"/>
          </p:nvPr>
        </p:nvSpPr>
        <p:spPr>
          <a:prstGeom prst="rect">
            <a:avLst/>
          </a:prstGeom>
        </p:spPr>
        <p:txBody>
          <a:bodyPr/>
          <a:lstStyle/>
          <a:p>
            <a:pPr/>
          </a:p>
        </p:txBody>
      </p:sp>
      <p:sp>
        <p:nvSpPr>
          <p:cNvPr id="125" name="Numéro de diapositive"/>
          <p:cNvSpPr txBox="1"/>
          <p:nvPr>
            <p:ph type="sldNum" sz="quarter" idx="2"/>
          </p:nvPr>
        </p:nvSpPr>
        <p:spPr>
          <a:xfrm>
            <a:off x="6375349" y="9251950"/>
            <a:ext cx="241402"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Cycle de vie du composant (2/3)"/>
          <p:cNvSpPr txBox="1"/>
          <p:nvPr>
            <p:ph type="title"/>
          </p:nvPr>
        </p:nvSpPr>
        <p:spPr>
          <a:prstGeom prst="rect">
            <a:avLst/>
          </a:prstGeom>
        </p:spPr>
        <p:txBody>
          <a:bodyPr/>
          <a:lstStyle/>
          <a:p>
            <a:pPr/>
            <a:r>
              <a:t>Cycle de vie du composant (2/3)</a:t>
            </a:r>
          </a:p>
        </p:txBody>
      </p:sp>
      <p:sp>
        <p:nvSpPr>
          <p:cNvPr id="277" name="La classe React.Component dispose de méthodes pour gérer son cycle de vie qu’il est possible de redéfinir :…"/>
          <p:cNvSpPr txBox="1"/>
          <p:nvPr>
            <p:ph type="body" idx="1"/>
          </p:nvPr>
        </p:nvSpPr>
        <p:spPr>
          <a:prstGeom prst="rect">
            <a:avLst/>
          </a:prstGeom>
        </p:spPr>
        <p:txBody>
          <a:bodyPr/>
          <a:lstStyle/>
          <a:p>
            <a:pPr marL="0" indent="0" defTabSz="321310">
              <a:spcBef>
                <a:spcPts val="2300"/>
              </a:spcBef>
              <a:buSzTx/>
              <a:buNone/>
              <a:defRPr sz="1870">
                <a:effectLst>
                  <a:outerShdw sx="100000" sy="100000" kx="0" ky="0" algn="b" rotWithShape="0" blurRad="27940" dist="13970" dir="5400000">
                    <a:srgbClr val="000000"/>
                  </a:outerShdw>
                </a:effectLst>
              </a:defRPr>
            </a:pPr>
            <a:r>
              <a:t>La classe </a:t>
            </a:r>
            <a:r>
              <a:rPr>
                <a:solidFill>
                  <a:srgbClr val="3498DB"/>
                </a:solidFill>
              </a:rPr>
              <a:t>React.Component</a:t>
            </a:r>
            <a:r>
              <a:t> dispose de méthodes pour gérer son cycle de vie qu’il est possible de redéfinir :</a:t>
            </a:r>
          </a:p>
          <a:p>
            <a:pPr marL="223520" indent="-223520" defTabSz="321310">
              <a:spcBef>
                <a:spcPts val="2300"/>
              </a:spcBef>
              <a:defRPr sz="1870">
                <a:effectLst>
                  <a:outerShdw sx="100000" sy="100000" kx="0" ky="0" algn="b" rotWithShape="0" blurRad="27940" dist="13970" dir="5400000">
                    <a:srgbClr val="000000"/>
                  </a:outerShdw>
                </a:effectLst>
              </a:defRPr>
            </a:pPr>
            <a:r>
              <a:rPr i="1">
                <a:solidFill>
                  <a:srgbClr val="18BC9C"/>
                </a:solidFill>
                <a:latin typeface="+mn-lt"/>
                <a:ea typeface="+mn-ea"/>
                <a:cs typeface="+mn-cs"/>
                <a:sym typeface="Helvetica Neue"/>
              </a:rPr>
              <a:t>constructor(props) </a:t>
            </a:r>
            <a:r>
              <a:t>: le constructeur du composant, utilisé notamment pour initialiser le </a:t>
            </a:r>
            <a:r>
              <a:rPr i="1">
                <a:latin typeface="+mn-lt"/>
                <a:ea typeface="+mn-ea"/>
                <a:cs typeface="+mn-cs"/>
                <a:sym typeface="Helvetica Neue"/>
              </a:rPr>
              <a:t>state</a:t>
            </a:r>
            <a:r>
              <a:t>. </a:t>
            </a:r>
            <a:br/>
            <a:r>
              <a:rPr u="sng"/>
              <a:t>Note</a:t>
            </a:r>
            <a:r>
              <a:t> : ne jamais invoquer la méthode setState() dans le constructeur !</a:t>
            </a:r>
          </a:p>
          <a:p>
            <a:pPr marL="223520" indent="-223520" defTabSz="321310">
              <a:spcBef>
                <a:spcPts val="2300"/>
              </a:spcBef>
              <a:defRPr sz="1870">
                <a:effectLst>
                  <a:outerShdw sx="100000" sy="100000" kx="0" ky="0" algn="b" rotWithShape="0" blurRad="27940" dist="13970" dir="5400000">
                    <a:srgbClr val="000000"/>
                  </a:outerShdw>
                </a:effectLst>
              </a:defRPr>
            </a:pPr>
            <a:r>
              <a:rPr i="1">
                <a:solidFill>
                  <a:srgbClr val="18BC9C"/>
                </a:solidFill>
                <a:latin typeface="+mn-lt"/>
                <a:ea typeface="+mn-ea"/>
                <a:cs typeface="+mn-cs"/>
                <a:sym typeface="Helvetica Neue"/>
              </a:rPr>
              <a:t>render()</a:t>
            </a:r>
            <a:r>
              <a:t> : appelée pour reconstruire le VDOM du composant, doit retourner un élément JSX, un tableau d’éléments, une chaine de caractères ou un nombre (convertis en texte dans le VDOM), ou encore un booléen ou null (qui ne rendra rien dans le VDOM).</a:t>
            </a:r>
          </a:p>
          <a:p>
            <a:pPr marL="223520" indent="-223520" defTabSz="321310">
              <a:spcBef>
                <a:spcPts val="2300"/>
              </a:spcBef>
              <a:defRPr sz="1870">
                <a:effectLst>
                  <a:outerShdw sx="100000" sy="100000" kx="0" ky="0" algn="b" rotWithShape="0" blurRad="27940" dist="13970" dir="5400000">
                    <a:srgbClr val="000000"/>
                  </a:outerShdw>
                </a:effectLst>
              </a:defRPr>
            </a:pPr>
            <a:r>
              <a:rPr i="1">
                <a:solidFill>
                  <a:srgbClr val="18BC9C"/>
                </a:solidFill>
                <a:latin typeface="+mn-lt"/>
                <a:ea typeface="+mn-ea"/>
                <a:cs typeface="+mn-cs"/>
                <a:sym typeface="Helvetica Neue"/>
              </a:rPr>
              <a:t>componentDidMount()</a:t>
            </a:r>
            <a:r>
              <a:t> : appelée dès que le composant a été monté dans le DOM (utile si l’on a besoin d’accéder directement à des éléments DOM du composant par exemple).</a:t>
            </a:r>
          </a:p>
          <a:p>
            <a:pPr marL="223520" indent="-223520" defTabSz="321310">
              <a:spcBef>
                <a:spcPts val="2300"/>
              </a:spcBef>
              <a:defRPr sz="1870">
                <a:effectLst>
                  <a:outerShdw sx="100000" sy="100000" kx="0" ky="0" algn="b" rotWithShape="0" blurRad="27940" dist="13970" dir="5400000">
                    <a:srgbClr val="000000"/>
                  </a:outerShdw>
                </a:effectLst>
              </a:defRPr>
            </a:pPr>
            <a:r>
              <a:rPr i="1">
                <a:solidFill>
                  <a:srgbClr val="18BC9C"/>
                </a:solidFill>
                <a:latin typeface="+mn-lt"/>
                <a:ea typeface="+mn-ea"/>
                <a:cs typeface="+mn-cs"/>
                <a:sym typeface="Helvetica Neue"/>
              </a:rPr>
              <a:t>componentDidUpdate()</a:t>
            </a:r>
            <a:r>
              <a:t> : appelée après chaque mise à jour du composant, après que la méthode render() ait été invoquée. Cette méthode n’est pas appelée au premier rendu du composant.</a:t>
            </a:r>
          </a:p>
          <a:p>
            <a:pPr marL="223520" indent="-223520" defTabSz="321310">
              <a:spcBef>
                <a:spcPts val="2300"/>
              </a:spcBef>
              <a:defRPr sz="1870">
                <a:effectLst>
                  <a:outerShdw sx="100000" sy="100000" kx="0" ky="0" algn="b" rotWithShape="0" blurRad="27940" dist="13970" dir="5400000">
                    <a:srgbClr val="000000"/>
                  </a:outerShdw>
                </a:effectLst>
              </a:defRPr>
            </a:pPr>
            <a:r>
              <a:rPr i="1">
                <a:solidFill>
                  <a:srgbClr val="18BC9C"/>
                </a:solidFill>
                <a:latin typeface="+mn-lt"/>
                <a:ea typeface="+mn-ea"/>
                <a:cs typeface="+mn-cs"/>
                <a:sym typeface="Helvetica Neue"/>
              </a:rPr>
              <a:t>componentWillUnmount()</a:t>
            </a:r>
            <a:r>
              <a:t> : appelée juste avant qu’un composant soit retiré du DOM. </a:t>
            </a:r>
            <a:br/>
            <a:r>
              <a:rPr u="sng"/>
              <a:t>Note</a:t>
            </a:r>
            <a:r>
              <a:t> : ne jamais invoquer la méthode setState() dans cette méthode !</a:t>
            </a:r>
          </a:p>
          <a:p>
            <a:pPr marL="223520" indent="-223520" defTabSz="321310">
              <a:spcBef>
                <a:spcPts val="2300"/>
              </a:spcBef>
              <a:defRPr sz="1870">
                <a:effectLst>
                  <a:outerShdw sx="100000" sy="100000" kx="0" ky="0" algn="b" rotWithShape="0" blurRad="27940" dist="13970" dir="5400000">
                    <a:srgbClr val="000000"/>
                  </a:outerShdw>
                </a:effectLst>
              </a:defRPr>
            </a:pPr>
            <a:r>
              <a:t>Il existe d’autres méthodes de gestion du cycle de vie, beaucoup moins utilisées : shouldComponentUpdate(), static getDerivedStateFromProps(), getSnapshotBeforeUpdate().</a:t>
            </a:r>
          </a:p>
        </p:txBody>
      </p:sp>
      <p:sp>
        <p:nvSpPr>
          <p:cNvPr id="278" name="Numéro de diapositive"/>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Cycle de vie du composant (3/3)"/>
          <p:cNvSpPr txBox="1"/>
          <p:nvPr>
            <p:ph type="title"/>
          </p:nvPr>
        </p:nvSpPr>
        <p:spPr>
          <a:prstGeom prst="rect">
            <a:avLst/>
          </a:prstGeom>
        </p:spPr>
        <p:txBody>
          <a:bodyPr/>
          <a:lstStyle/>
          <a:p>
            <a:pPr/>
            <a:r>
              <a:t>Cycle de vie du composant (3/3)</a:t>
            </a:r>
          </a:p>
        </p:txBody>
      </p:sp>
      <p:sp>
        <p:nvSpPr>
          <p:cNvPr id="281" name="2 autres méthodes à appeler pour provoquer un changement du cycle de vie :…"/>
          <p:cNvSpPr txBox="1"/>
          <p:nvPr>
            <p:ph type="body" idx="1"/>
          </p:nvPr>
        </p:nvSpPr>
        <p:spPr>
          <a:prstGeom prst="rect">
            <a:avLst/>
          </a:prstGeom>
        </p:spPr>
        <p:txBody>
          <a:bodyPr/>
          <a:lstStyle/>
          <a:p>
            <a:pPr marL="203200" indent="-203200" defTabSz="292100">
              <a:spcBef>
                <a:spcPts val="2100"/>
              </a:spcBef>
              <a:defRPr sz="1700">
                <a:effectLst>
                  <a:outerShdw sx="100000" sy="100000" kx="0" ky="0" algn="b" rotWithShape="0" blurRad="25400" dist="12700" dir="5400000">
                    <a:srgbClr val="000000"/>
                  </a:outerShdw>
                </a:effectLst>
              </a:defRPr>
            </a:pPr>
            <a:r>
              <a:rPr>
                <a:solidFill>
                  <a:srgbClr val="3498DB"/>
                </a:solidFill>
              </a:rPr>
              <a:t>2 autres méthodes</a:t>
            </a:r>
            <a:r>
              <a:t> à appeler pour provoquer un changement du cycle de vie :</a:t>
            </a:r>
          </a:p>
          <a:p>
            <a:pPr marL="203200" indent="-203200" defTabSz="292100">
              <a:spcBef>
                <a:spcPts val="2100"/>
              </a:spcBef>
              <a:defRPr sz="1700">
                <a:effectLst>
                  <a:outerShdw sx="100000" sy="100000" kx="0" ky="0" algn="b" rotWithShape="0" blurRad="25400" dist="12700" dir="5400000">
                    <a:srgbClr val="000000"/>
                  </a:outerShdw>
                </a:effectLst>
              </a:defRPr>
            </a:pPr>
            <a:r>
              <a:rPr i="1">
                <a:solidFill>
                  <a:srgbClr val="18BC9C"/>
                </a:solidFill>
                <a:latin typeface="+mn-lt"/>
                <a:ea typeface="+mn-ea"/>
                <a:cs typeface="+mn-cs"/>
                <a:sym typeface="Helvetica Neue"/>
              </a:rPr>
              <a:t>setState(updater, [callback])</a:t>
            </a:r>
            <a:r>
              <a:t> : « demande » à React de mettre à jour le </a:t>
            </a:r>
            <a:r>
              <a:rPr i="1">
                <a:latin typeface="+mn-lt"/>
                <a:ea typeface="+mn-ea"/>
                <a:cs typeface="+mn-cs"/>
                <a:sym typeface="Helvetica Neue"/>
              </a:rPr>
              <a:t>state</a:t>
            </a:r>
            <a:r>
              <a:t> du composant via l’updater puis de re-rendre le composant et ses enfants.</a:t>
            </a:r>
          </a:p>
          <a:p>
            <a:pPr lvl="1" marL="406400" indent="-203200" defTabSz="292100">
              <a:spcBef>
                <a:spcPts val="2100"/>
              </a:spcBef>
              <a:defRPr sz="1700">
                <a:effectLst>
                  <a:outerShdw sx="100000" sy="100000" kx="0" ky="0" algn="b" rotWithShape="0" blurRad="25400" dist="12700" dir="5400000">
                    <a:srgbClr val="000000"/>
                  </a:outerShdw>
                </a:effectLst>
              </a:defRPr>
            </a:pPr>
            <a:r>
              <a:rPr i="1">
                <a:latin typeface="+mn-lt"/>
                <a:ea typeface="+mn-ea"/>
                <a:cs typeface="+mn-cs"/>
                <a:sym typeface="Helvetica Neue"/>
              </a:rPr>
              <a:t>setState()</a:t>
            </a:r>
            <a:r>
              <a:t> n’assure en aucun cas que le composant et ses enfants soient mis à jour directement après son appel : React peut très bien retarder la mise à jour pour améliorer les performance.</a:t>
            </a:r>
          </a:p>
          <a:p>
            <a:pPr lvl="1" marL="406400" indent="-203200" defTabSz="292100">
              <a:spcBef>
                <a:spcPts val="2100"/>
              </a:spcBef>
              <a:defRPr sz="1700">
                <a:effectLst>
                  <a:outerShdw sx="100000" sy="100000" kx="0" ky="0" algn="b" rotWithShape="0" blurRad="25400" dist="12700" dir="5400000">
                    <a:srgbClr val="000000"/>
                  </a:outerShdw>
                </a:effectLst>
              </a:defRPr>
            </a:pPr>
            <a:r>
              <a:t>Si l’on souhaite effectuer un traitement une fois le composant mis à jour, on peut redéfinir la méthode </a:t>
            </a:r>
            <a:r>
              <a:rPr i="1">
                <a:latin typeface="+mn-lt"/>
                <a:ea typeface="+mn-ea"/>
                <a:cs typeface="+mn-cs"/>
                <a:sym typeface="Helvetica Neue"/>
              </a:rPr>
              <a:t>componentDidUpdate()</a:t>
            </a:r>
            <a:r>
              <a:t> (vue précédemment), ou fournir un callback en paramètre optionnel de la méthode setState.</a:t>
            </a:r>
          </a:p>
          <a:p>
            <a:pPr lvl="1" marL="406400" indent="-203200" defTabSz="292100">
              <a:spcBef>
                <a:spcPts val="2100"/>
              </a:spcBef>
              <a:defRPr sz="1700">
                <a:effectLst>
                  <a:outerShdw sx="100000" sy="100000" kx="0" ky="0" algn="b" rotWithShape="0" blurRad="25400" dist="12700" dir="5400000">
                    <a:srgbClr val="000000"/>
                  </a:outerShdw>
                </a:effectLst>
              </a:defRPr>
            </a:pPr>
            <a:r>
              <a:t>L’updater peut être une fonction pure ou un objet JS. Dans le cas d’une fonction, elle doit avoir la signature suivante :</a:t>
            </a:r>
            <a:r>
              <a:rPr b="1">
                <a:solidFill>
                  <a:srgbClr val="39BC9C"/>
                </a:solidFill>
                <a:latin typeface="+mn-lt"/>
                <a:ea typeface="+mn-ea"/>
                <a:cs typeface="+mn-cs"/>
                <a:sym typeface="Helvetica Neue"/>
              </a:rPr>
              <a:t> (</a:t>
            </a:r>
            <a:r>
              <a:rPr b="1" i="1">
                <a:solidFill>
                  <a:srgbClr val="39BC9C"/>
                </a:solidFill>
                <a:latin typeface="+mn-lt"/>
                <a:ea typeface="+mn-ea"/>
                <a:cs typeface="+mn-cs"/>
                <a:sym typeface="Helvetica Neue"/>
              </a:rPr>
              <a:t>state, props</a:t>
            </a:r>
            <a:r>
              <a:rPr b="1">
                <a:solidFill>
                  <a:srgbClr val="39BC9C"/>
                </a:solidFill>
                <a:latin typeface="+mn-lt"/>
                <a:ea typeface="+mn-ea"/>
                <a:cs typeface="+mn-cs"/>
                <a:sym typeface="Helvetica Neue"/>
              </a:rPr>
              <a:t>) =&gt; </a:t>
            </a:r>
            <a:r>
              <a:rPr b="1" i="1">
                <a:solidFill>
                  <a:srgbClr val="39BC9C"/>
                </a:solidFill>
                <a:latin typeface="+mn-lt"/>
                <a:ea typeface="+mn-ea"/>
                <a:cs typeface="+mn-cs"/>
                <a:sym typeface="Helvetica Neue"/>
              </a:rPr>
              <a:t>stateChange</a:t>
            </a:r>
            <a:r>
              <a:t>, où state et props sont deux paramètres immuables et stateChange est un nouvel objet JS. Dans le cas d’un objet, React fera une « </a:t>
            </a:r>
            <a:r>
              <a:rPr>
                <a:solidFill>
                  <a:srgbClr val="F39C11"/>
                </a:solidFill>
              </a:rPr>
              <a:t>fusion en surface</a:t>
            </a:r>
            <a:r>
              <a:t> »  entre le state courant et l’objet : des propriétés présentes dans le state actuel et manquante dans le nouveau ne seront pas supprimées.</a:t>
            </a:r>
          </a:p>
          <a:p>
            <a:pPr lvl="1" marL="406400" indent="-203200" defTabSz="292100">
              <a:spcBef>
                <a:spcPts val="2100"/>
              </a:spcBef>
              <a:defRPr sz="1700">
                <a:effectLst>
                  <a:outerShdw sx="100000" sy="100000" kx="0" ky="0" algn="b" rotWithShape="0" blurRad="25400" dist="12700" dir="5400000">
                    <a:srgbClr val="000000"/>
                  </a:outerShdw>
                </a:effectLst>
              </a:defRPr>
            </a:pPr>
            <a:r>
              <a:t>Le composant et ses enfants sont toujours re-rendus, sauf si la méthode </a:t>
            </a:r>
            <a:br/>
            <a:r>
              <a:rPr i="1">
                <a:latin typeface="+mn-lt"/>
                <a:ea typeface="+mn-ea"/>
                <a:cs typeface="+mn-cs"/>
                <a:sym typeface="Helvetica Neue"/>
              </a:rPr>
              <a:t>shouldComponentUpdate()</a:t>
            </a:r>
            <a:r>
              <a:t> a été redéfinie et retourne faux. </a:t>
            </a:r>
          </a:p>
          <a:p>
            <a:pPr marL="203200" indent="-203200" defTabSz="292100">
              <a:spcBef>
                <a:spcPts val="2100"/>
              </a:spcBef>
              <a:defRPr sz="1700">
                <a:effectLst>
                  <a:outerShdw sx="100000" sy="100000" kx="0" ky="0" algn="b" rotWithShape="0" blurRad="25400" dist="12700" dir="5400000">
                    <a:srgbClr val="000000"/>
                  </a:outerShdw>
                </a:effectLst>
              </a:defRPr>
            </a:pPr>
            <a:r>
              <a:rPr i="1">
                <a:solidFill>
                  <a:srgbClr val="18BC9C"/>
                </a:solidFill>
                <a:latin typeface="+mn-lt"/>
                <a:ea typeface="+mn-ea"/>
                <a:cs typeface="+mn-cs"/>
                <a:sym typeface="Helvetica Neue"/>
              </a:rPr>
              <a:t>forceUpdate()</a:t>
            </a:r>
            <a:r>
              <a:t> : provoque la mise à jour du composant, en sautant également l’appel à la méthode </a:t>
            </a:r>
            <a:r>
              <a:rPr i="1">
                <a:latin typeface="+mn-lt"/>
                <a:ea typeface="+mn-ea"/>
                <a:cs typeface="+mn-cs"/>
                <a:sym typeface="Helvetica Neue"/>
              </a:rPr>
              <a:t>shouldComponentUpdate(). </a:t>
            </a:r>
            <a:r>
              <a:t>Normalement, cette méthode ne devrait pas avoir à être invoquée.</a:t>
            </a:r>
          </a:p>
        </p:txBody>
      </p:sp>
      <p:sp>
        <p:nvSpPr>
          <p:cNvPr id="282" name="Numéro de diapositive"/>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Ch. 5…"/>
          <p:cNvSpPr txBox="1"/>
          <p:nvPr>
            <p:ph type="title"/>
          </p:nvPr>
        </p:nvSpPr>
        <p:spPr>
          <a:prstGeom prst="rect">
            <a:avLst/>
          </a:prstGeom>
        </p:spPr>
        <p:txBody>
          <a:bodyPr/>
          <a:lstStyle/>
          <a:p>
            <a:pPr/>
            <a:r>
              <a:t>Ch. 5</a:t>
            </a:r>
          </a:p>
          <a:p>
            <a:pPr/>
            <a:r>
              <a:t>Ecosystème React</a:t>
            </a:r>
          </a:p>
        </p:txBody>
      </p:sp>
      <p:sp>
        <p:nvSpPr>
          <p:cNvPr id="285" name="Numéro de diapositive"/>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Ecosystème React de base"/>
          <p:cNvSpPr txBox="1"/>
          <p:nvPr>
            <p:ph type="title"/>
          </p:nvPr>
        </p:nvSpPr>
        <p:spPr>
          <a:prstGeom prst="rect">
            <a:avLst/>
          </a:prstGeom>
        </p:spPr>
        <p:txBody>
          <a:bodyPr/>
          <a:lstStyle/>
          <a:p>
            <a:pPr/>
            <a:r>
              <a:t>Ecosystème React de base</a:t>
            </a:r>
          </a:p>
        </p:txBody>
      </p:sp>
      <p:sp>
        <p:nvSpPr>
          <p:cNvPr id="288" name="Create React App : utilitaire console pour créer de nouveau projets. Permet de générer un nouveau projet (ensemble de fichiers), démarrer un serveur de dev et créer un bundle. Utilise Jest pour les tests unitaires.…"/>
          <p:cNvSpPr txBox="1"/>
          <p:nvPr>
            <p:ph type="body" idx="1"/>
          </p:nvPr>
        </p:nvSpPr>
        <p:spPr>
          <a:prstGeom prst="rect">
            <a:avLst/>
          </a:prstGeom>
        </p:spPr>
        <p:txBody>
          <a:bodyPr/>
          <a:lstStyle/>
          <a:p>
            <a:pPr/>
            <a:r>
              <a:rPr b="1">
                <a:solidFill>
                  <a:srgbClr val="39BC9C"/>
                </a:solidFill>
                <a:latin typeface="+mn-lt"/>
                <a:ea typeface="+mn-ea"/>
                <a:cs typeface="+mn-cs"/>
                <a:sym typeface="Helvetica Neue"/>
              </a:rPr>
              <a:t>Create React App</a:t>
            </a:r>
            <a:r>
              <a:t> : utilitaire console pour créer de nouveau projets. Permet de générer un nouveau projet (ensemble de fichiers), démarrer un serveur de dev et créer un bundle. Utilise Jest pour les tests unitaires.</a:t>
            </a:r>
          </a:p>
          <a:p>
            <a:pPr/>
            <a:r>
              <a:rPr b="1">
                <a:solidFill>
                  <a:srgbClr val="39BC9C"/>
                </a:solidFill>
                <a:latin typeface="+mn-lt"/>
                <a:ea typeface="+mn-ea"/>
                <a:cs typeface="+mn-cs"/>
                <a:sym typeface="Helvetica Neue"/>
              </a:rPr>
              <a:t>React Native</a:t>
            </a:r>
            <a:r>
              <a:t> : pour créer des app. mobiles natives</a:t>
            </a:r>
          </a:p>
          <a:p>
            <a:pPr/>
            <a:r>
              <a:rPr b="1">
                <a:solidFill>
                  <a:srgbClr val="39BC9C"/>
                </a:solidFill>
                <a:latin typeface="+mn-lt"/>
                <a:ea typeface="+mn-ea"/>
                <a:cs typeface="+mn-cs"/>
                <a:sym typeface="Helvetica Neue"/>
              </a:rPr>
              <a:t>Material-UI</a:t>
            </a:r>
            <a:r>
              <a:t> : une bibliothèque de mise en forme (alternative à bootstrap par ex.)</a:t>
            </a:r>
          </a:p>
          <a:p>
            <a:pPr/>
            <a:r>
              <a:rPr b="1">
                <a:solidFill>
                  <a:srgbClr val="39BC9C"/>
                </a:solidFill>
                <a:latin typeface="+mn-lt"/>
                <a:ea typeface="+mn-ea"/>
                <a:cs typeface="+mn-cs"/>
                <a:sym typeface="Helvetica Neue"/>
              </a:rPr>
              <a:t>Next.js</a:t>
            </a:r>
            <a:r>
              <a:t> : framework pour le pré-rendu côté serveur</a:t>
            </a:r>
          </a:p>
        </p:txBody>
      </p:sp>
      <p:sp>
        <p:nvSpPr>
          <p:cNvPr id="289" name="Numéro de diapositive"/>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La fois prochaine React : Gestions des données"/>
          <p:cNvSpPr txBox="1"/>
          <p:nvPr>
            <p:ph type="title"/>
          </p:nvPr>
        </p:nvSpPr>
        <p:spPr>
          <a:prstGeom prst="rect">
            <a:avLst/>
          </a:prstGeom>
        </p:spPr>
        <p:txBody>
          <a:bodyPr/>
          <a:lstStyle/>
          <a:p>
            <a:pPr defTabSz="572516">
              <a:defRPr sz="6272">
                <a:effectLst>
                  <a:outerShdw sx="100000" sy="100000" kx="0" ky="0" algn="b" rotWithShape="0" blurRad="49784" dist="24892" dir="5400000">
                    <a:srgbClr val="000000"/>
                  </a:outerShdw>
                </a:effectLst>
              </a:defRPr>
            </a:pPr>
            <a:r>
              <a:t>La fois prochaine</a:t>
            </a:r>
            <a:br/>
            <a:r>
              <a:t>React : Gestions des données</a:t>
            </a:r>
          </a:p>
        </p:txBody>
      </p:sp>
      <p:sp>
        <p:nvSpPr>
          <p:cNvPr id="292" name="React : ne s’occupe que de l’UI…"/>
          <p:cNvSpPr txBox="1"/>
          <p:nvPr>
            <p:ph type="body" idx="1"/>
          </p:nvPr>
        </p:nvSpPr>
        <p:spPr>
          <a:prstGeom prst="rect">
            <a:avLst/>
          </a:prstGeom>
        </p:spPr>
        <p:txBody>
          <a:bodyPr/>
          <a:lstStyle/>
          <a:p>
            <a:pPr marL="365759" indent="-365759" defTabSz="525779">
              <a:spcBef>
                <a:spcPts val="3700"/>
              </a:spcBef>
              <a:defRPr sz="3059">
                <a:solidFill>
                  <a:srgbClr val="E74C3D"/>
                </a:solidFill>
                <a:effectLst>
                  <a:outerShdw sx="100000" sy="100000" kx="0" ky="0" algn="b" rotWithShape="0" blurRad="45720" dist="22860" dir="5400000">
                    <a:srgbClr val="000000"/>
                  </a:outerShdw>
                </a:effectLst>
              </a:defRPr>
            </a:pPr>
            <a:r>
              <a:t>React : ne s’occupe que de l’UI</a:t>
            </a:r>
          </a:p>
          <a:p>
            <a:pPr marL="365759" indent="-365759" defTabSz="525779">
              <a:spcBef>
                <a:spcPts val="3700"/>
              </a:spcBef>
              <a:defRPr sz="3059">
                <a:effectLst>
                  <a:outerShdw sx="100000" sy="100000" kx="0" ky="0" algn="b" rotWithShape="0" blurRad="45720" dist="22860" dir="5400000">
                    <a:srgbClr val="000000"/>
                  </a:outerShdw>
                </a:effectLst>
              </a:defRPr>
            </a:pPr>
            <a:r>
              <a:t>Comment gérer les données de l’application ?</a:t>
            </a:r>
          </a:p>
          <a:p>
            <a:pPr marL="365759" indent="-365759" defTabSz="525779">
              <a:spcBef>
                <a:spcPts val="3700"/>
              </a:spcBef>
              <a:defRPr sz="3059">
                <a:effectLst>
                  <a:outerShdw sx="100000" sy="100000" kx="0" ky="0" algn="b" rotWithShape="0" blurRad="45720" dist="22860" dir="5400000">
                    <a:srgbClr val="000000"/>
                  </a:outerShdw>
                </a:effectLst>
              </a:defRPr>
            </a:pPr>
            <a:r>
              <a:t>Plusieurs librairies possibles à utiliser avec React pour la gestion des données :</a:t>
            </a:r>
          </a:p>
          <a:p>
            <a:pPr lvl="1" marL="731519" indent="-365759" defTabSz="525779">
              <a:spcBef>
                <a:spcPts val="3700"/>
              </a:spcBef>
              <a:defRPr sz="3059">
                <a:effectLst>
                  <a:outerShdw sx="100000" sy="100000" kx="0" ky="0" algn="b" rotWithShape="0" blurRad="45720" dist="22860" dir="5400000">
                    <a:srgbClr val="000000"/>
                  </a:outerShdw>
                </a:effectLst>
              </a:defRPr>
            </a:pPr>
            <a:r>
              <a:t>Flux (à l’origine)</a:t>
            </a:r>
          </a:p>
          <a:p>
            <a:pPr lvl="1" marL="731519" indent="-365759" defTabSz="525779">
              <a:spcBef>
                <a:spcPts val="3700"/>
              </a:spcBef>
              <a:defRPr sz="3059">
                <a:effectLst>
                  <a:outerShdw sx="100000" sy="100000" kx="0" ky="0" algn="b" rotWithShape="0" blurRad="45720" dist="22860" dir="5400000">
                    <a:srgbClr val="000000"/>
                  </a:outerShdw>
                </a:effectLst>
              </a:defRPr>
            </a:pPr>
            <a:r>
              <a:t>Redux (la plus utilisée aujourd’hui)</a:t>
            </a:r>
          </a:p>
          <a:p>
            <a:pPr lvl="1" marL="731519" indent="-365759" defTabSz="525779">
              <a:spcBef>
                <a:spcPts val="3700"/>
              </a:spcBef>
              <a:defRPr sz="3059">
                <a:effectLst>
                  <a:outerShdw sx="100000" sy="100000" kx="0" ky="0" algn="b" rotWithShape="0" blurRad="45720" dist="22860" dir="5400000">
                    <a:srgbClr val="000000"/>
                  </a:outerShdw>
                </a:effectLst>
              </a:defRPr>
            </a:pPr>
            <a:r>
              <a:t>Ou encore 14 autres ! (</a:t>
            </a:r>
            <a:r>
              <a:rPr u="sng">
                <a:hlinkClick r:id="rId2" invalidUrl="" action="" tgtFrame="" tooltip="" history="1" highlightClick="0" endSnd="0"/>
              </a:rPr>
              <a:t>https://github.com/kriasoft/react-starter-kit/issues/22</a:t>
            </a:r>
            <a:r>
              <a:t>)</a:t>
            </a:r>
          </a:p>
        </p:txBody>
      </p:sp>
      <p:sp>
        <p:nvSpPr>
          <p:cNvPr id="293" name="Numéro de diapositive"/>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React : une définition"/>
          <p:cNvSpPr txBox="1"/>
          <p:nvPr>
            <p:ph type="title"/>
          </p:nvPr>
        </p:nvSpPr>
        <p:spPr>
          <a:prstGeom prst="rect">
            <a:avLst/>
          </a:prstGeom>
        </p:spPr>
        <p:txBody>
          <a:bodyPr/>
          <a:lstStyle/>
          <a:p>
            <a:pPr/>
            <a:r>
              <a:t>React : une définition</a:t>
            </a:r>
          </a:p>
        </p:txBody>
      </p:sp>
      <p:sp>
        <p:nvSpPr>
          <p:cNvPr id="128" name="React : Un framework JS…"/>
          <p:cNvSpPr txBox="1"/>
          <p:nvPr>
            <p:ph type="body" idx="1"/>
          </p:nvPr>
        </p:nvSpPr>
        <p:spPr>
          <a:prstGeom prst="rect">
            <a:avLst/>
          </a:prstGeom>
        </p:spPr>
        <p:txBody>
          <a:bodyPr/>
          <a:lstStyle/>
          <a:p>
            <a:pPr marL="341375" indent="-341375" defTabSz="490727">
              <a:spcBef>
                <a:spcPts val="3500"/>
              </a:spcBef>
              <a:defRPr sz="2856">
                <a:effectLst>
                  <a:outerShdw sx="100000" sy="100000" kx="0" ky="0" algn="b" rotWithShape="0" blurRad="42672" dist="21336" dir="5400000">
                    <a:srgbClr val="000000"/>
                  </a:outerShdw>
                </a:effectLst>
              </a:defRPr>
            </a:pPr>
            <a:r>
              <a:t>React : Un framework JS</a:t>
            </a:r>
          </a:p>
          <a:p>
            <a:pPr marL="341375" indent="-341375" defTabSz="490727">
              <a:spcBef>
                <a:spcPts val="3500"/>
              </a:spcBef>
              <a:defRPr sz="2856">
                <a:effectLst>
                  <a:outerShdw sx="100000" sy="100000" kx="0" ky="0" algn="b" rotWithShape="0" blurRad="42672" dist="21336" dir="5400000">
                    <a:srgbClr val="000000"/>
                  </a:outerShdw>
                </a:effectLst>
              </a:defRPr>
            </a:pPr>
            <a:r>
              <a:t>développé et maintenu par Facebook</a:t>
            </a:r>
          </a:p>
          <a:p>
            <a:pPr marL="341375" indent="-341375" defTabSz="490727">
              <a:spcBef>
                <a:spcPts val="3500"/>
              </a:spcBef>
              <a:defRPr sz="2856">
                <a:effectLst>
                  <a:outerShdw sx="100000" sy="100000" kx="0" ky="0" algn="b" rotWithShape="0" blurRad="42672" dist="21336" dir="5400000">
                    <a:srgbClr val="000000"/>
                  </a:outerShdw>
                </a:effectLst>
              </a:defRPr>
            </a:pPr>
            <a:r>
              <a:t>pour </a:t>
            </a:r>
            <a:r>
              <a:rPr>
                <a:solidFill>
                  <a:srgbClr val="3498DB"/>
                </a:solidFill>
              </a:rPr>
              <a:t>créer des interfaces utilisateurs</a:t>
            </a:r>
          </a:p>
          <a:p>
            <a:pPr marL="341375" indent="-341375" defTabSz="490727">
              <a:spcBef>
                <a:spcPts val="3500"/>
              </a:spcBef>
              <a:defRPr sz="2856">
                <a:effectLst>
                  <a:outerShdw sx="100000" sy="100000" kx="0" ky="0" algn="b" rotWithShape="0" blurRad="42672" dist="21336" dir="5400000">
                    <a:srgbClr val="000000"/>
                  </a:outerShdw>
                </a:effectLst>
              </a:defRPr>
            </a:pPr>
            <a:r>
              <a:t>avec pour ambition d’être :</a:t>
            </a:r>
          </a:p>
          <a:p>
            <a:pPr lvl="1" marL="682751" indent="-341375" defTabSz="490727">
              <a:spcBef>
                <a:spcPts val="3500"/>
              </a:spcBef>
              <a:defRPr sz="2856">
                <a:effectLst>
                  <a:outerShdw sx="100000" sy="100000" kx="0" ky="0" algn="b" rotWithShape="0" blurRad="42672" dist="21336" dir="5400000">
                    <a:srgbClr val="000000"/>
                  </a:outerShdw>
                </a:effectLst>
              </a:defRPr>
            </a:pPr>
            <a:r>
              <a:rPr b="1">
                <a:solidFill>
                  <a:srgbClr val="18BC9C"/>
                </a:solidFill>
                <a:latin typeface="+mn-lt"/>
                <a:ea typeface="+mn-ea"/>
                <a:cs typeface="+mn-cs"/>
                <a:sym typeface="Helvetica Neue"/>
              </a:rPr>
              <a:t>déclaratif</a:t>
            </a:r>
            <a:r>
              <a:t> (pour avoir un code plus prédictif et plus simple à débugger et à maintenir)</a:t>
            </a:r>
          </a:p>
          <a:p>
            <a:pPr lvl="1" marL="682751" indent="-341375" defTabSz="490727">
              <a:spcBef>
                <a:spcPts val="3500"/>
              </a:spcBef>
              <a:defRPr sz="2856">
                <a:effectLst>
                  <a:outerShdw sx="100000" sy="100000" kx="0" ky="0" algn="b" rotWithShape="0" blurRad="42672" dist="21336" dir="5400000">
                    <a:srgbClr val="000000"/>
                  </a:outerShdw>
                </a:effectLst>
              </a:defRPr>
            </a:pPr>
            <a:r>
              <a:rPr b="1">
                <a:solidFill>
                  <a:srgbClr val="39BC9C"/>
                </a:solidFill>
                <a:latin typeface="+mn-lt"/>
                <a:ea typeface="+mn-ea"/>
                <a:cs typeface="+mn-cs"/>
                <a:sym typeface="Helvetica Neue"/>
              </a:rPr>
              <a:t>orienté composants</a:t>
            </a:r>
          </a:p>
          <a:p>
            <a:pPr lvl="1" marL="682751" indent="-341375" defTabSz="490727">
              <a:spcBef>
                <a:spcPts val="3500"/>
              </a:spcBef>
              <a:defRPr sz="2856">
                <a:effectLst>
                  <a:outerShdw sx="100000" sy="100000" kx="0" ky="0" algn="b" rotWithShape="0" blurRad="42672" dist="21336" dir="5400000">
                    <a:srgbClr val="000000"/>
                  </a:outerShdw>
                </a:effectLst>
              </a:defRPr>
            </a:pPr>
            <a:r>
              <a:rPr b="1">
                <a:solidFill>
                  <a:srgbClr val="18BC9C"/>
                </a:solidFill>
                <a:latin typeface="+mn-lt"/>
                <a:ea typeface="+mn-ea"/>
                <a:cs typeface="+mn-cs"/>
                <a:sym typeface="Helvetica Neue"/>
              </a:rPr>
              <a:t>facilement intégrable</a:t>
            </a:r>
            <a:r>
              <a:t> à d’autre bibliothèque/frameworks JS</a:t>
            </a:r>
          </a:p>
        </p:txBody>
      </p:sp>
      <p:sp>
        <p:nvSpPr>
          <p:cNvPr id="129" name="Numéro de diapositive"/>
          <p:cNvSpPr txBox="1"/>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React : une anti-définition"/>
          <p:cNvSpPr txBox="1"/>
          <p:nvPr>
            <p:ph type="title"/>
          </p:nvPr>
        </p:nvSpPr>
        <p:spPr>
          <a:prstGeom prst="rect">
            <a:avLst/>
          </a:prstGeom>
        </p:spPr>
        <p:txBody>
          <a:bodyPr/>
          <a:lstStyle/>
          <a:p>
            <a:pPr/>
            <a:r>
              <a:t>React : une anti-définition</a:t>
            </a:r>
          </a:p>
        </p:txBody>
      </p:sp>
      <p:sp>
        <p:nvSpPr>
          <p:cNvPr id="132" name="React n’est pas :…"/>
          <p:cNvSpPr txBox="1"/>
          <p:nvPr>
            <p:ph type="body" idx="1"/>
          </p:nvPr>
        </p:nvSpPr>
        <p:spPr>
          <a:prstGeom prst="rect">
            <a:avLst/>
          </a:prstGeom>
        </p:spPr>
        <p:txBody>
          <a:bodyPr/>
          <a:lstStyle/>
          <a:p>
            <a:pPr/>
            <a:r>
              <a:t>React n’est pas :</a:t>
            </a:r>
          </a:p>
          <a:p>
            <a:pPr lvl="1"/>
            <a:r>
              <a:t>un langage de programmation</a:t>
            </a:r>
          </a:p>
          <a:p>
            <a:pPr lvl="1"/>
            <a:r>
              <a:t>un framework de gestion des modèles de données d’une application</a:t>
            </a:r>
          </a:p>
          <a:p>
            <a:pPr lvl="1"/>
            <a:r>
              <a:t>un framework de templating</a:t>
            </a:r>
          </a:p>
        </p:txBody>
      </p:sp>
      <p:sp>
        <p:nvSpPr>
          <p:cNvPr id="133" name="Numéro de diapositive"/>
          <p:cNvSpPr txBox="1"/>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React : définition structurelle"/>
          <p:cNvSpPr txBox="1"/>
          <p:nvPr>
            <p:ph type="title"/>
          </p:nvPr>
        </p:nvSpPr>
        <p:spPr>
          <a:prstGeom prst="rect">
            <a:avLst/>
          </a:prstGeom>
        </p:spPr>
        <p:txBody>
          <a:bodyPr/>
          <a:lstStyle/>
          <a:p>
            <a:pPr/>
            <a:r>
              <a:t>React : définition structurelle</a:t>
            </a:r>
          </a:p>
        </p:txBody>
      </p:sp>
      <p:sp>
        <p:nvSpPr>
          <p:cNvPr id="136" name="React :…"/>
          <p:cNvSpPr txBox="1"/>
          <p:nvPr>
            <p:ph type="body" idx="1"/>
          </p:nvPr>
        </p:nvSpPr>
        <p:spPr>
          <a:prstGeom prst="rect">
            <a:avLst/>
          </a:prstGeom>
        </p:spPr>
        <p:txBody>
          <a:bodyPr/>
          <a:lstStyle/>
          <a:p>
            <a:pPr marL="316991" indent="-316991" defTabSz="455675">
              <a:spcBef>
                <a:spcPts val="3200"/>
              </a:spcBef>
              <a:defRPr sz="2651">
                <a:effectLst>
                  <a:outerShdw sx="100000" sy="100000" kx="0" ky="0" algn="b" rotWithShape="0" blurRad="39624" dist="19812" dir="5400000">
                    <a:srgbClr val="000000"/>
                  </a:outerShdw>
                </a:effectLst>
              </a:defRPr>
            </a:pPr>
            <a:r>
              <a:t>React :</a:t>
            </a:r>
          </a:p>
          <a:p>
            <a:pPr lvl="1" marL="633983" indent="-316991" defTabSz="455675">
              <a:spcBef>
                <a:spcPts val="3200"/>
              </a:spcBef>
              <a:defRPr sz="2651">
                <a:effectLst>
                  <a:outerShdw sx="100000" sy="100000" kx="0" ky="0" algn="b" rotWithShape="0" blurRad="39624" dist="19812" dir="5400000">
                    <a:srgbClr val="000000"/>
                  </a:outerShdw>
                </a:effectLst>
              </a:defRPr>
            </a:pPr>
            <a:r>
              <a:t>Propose un framework fondé sur la manipulation d’un </a:t>
            </a:r>
            <a:r>
              <a:rPr>
                <a:solidFill>
                  <a:srgbClr val="18BC9C"/>
                </a:solidFill>
              </a:rPr>
              <a:t>DOM Virtuel</a:t>
            </a:r>
          </a:p>
          <a:p>
            <a:pPr lvl="1" marL="633983" indent="-316991" defTabSz="455675">
              <a:spcBef>
                <a:spcPts val="3200"/>
              </a:spcBef>
              <a:defRPr sz="2651">
                <a:effectLst>
                  <a:outerShdw sx="100000" sy="100000" kx="0" ky="0" algn="b" rotWithShape="0" blurRad="39624" dist="19812" dir="5400000">
                    <a:srgbClr val="000000"/>
                  </a:outerShdw>
                </a:effectLst>
              </a:defRPr>
            </a:pPr>
            <a:r>
              <a:t>Considère une construction </a:t>
            </a:r>
            <a:r>
              <a:rPr>
                <a:solidFill>
                  <a:srgbClr val="18BC9C"/>
                </a:solidFill>
              </a:rPr>
              <a:t>hiérarchique</a:t>
            </a:r>
            <a:r>
              <a:t> de composants</a:t>
            </a:r>
          </a:p>
          <a:p>
            <a:pPr lvl="1" marL="633983" indent="-316991" defTabSz="455675">
              <a:spcBef>
                <a:spcPts val="3200"/>
              </a:spcBef>
              <a:defRPr sz="2651">
                <a:effectLst>
                  <a:outerShdw sx="100000" sy="100000" kx="0" ky="0" algn="b" rotWithShape="0" blurRad="39624" dist="19812" dir="5400000">
                    <a:srgbClr val="000000"/>
                  </a:outerShdw>
                </a:effectLst>
              </a:defRPr>
            </a:pPr>
            <a:r>
              <a:t>Impose un </a:t>
            </a:r>
            <a:r>
              <a:rPr>
                <a:solidFill>
                  <a:srgbClr val="18BC9C"/>
                </a:solidFill>
              </a:rPr>
              <a:t>sens unique</a:t>
            </a:r>
            <a:r>
              <a:t> de transmission des données</a:t>
            </a:r>
          </a:p>
          <a:p>
            <a:pPr lvl="1" marL="633983" indent="-316991" defTabSz="455675">
              <a:spcBef>
                <a:spcPts val="3200"/>
              </a:spcBef>
              <a:defRPr sz="2651">
                <a:effectLst>
                  <a:outerShdw sx="100000" sy="100000" kx="0" ky="0" algn="b" rotWithShape="0" blurRad="39624" dist="19812" dir="5400000">
                    <a:srgbClr val="000000"/>
                  </a:outerShdw>
                </a:effectLst>
              </a:defRPr>
            </a:pPr>
            <a:r>
              <a:t>incite à la création de composants en </a:t>
            </a:r>
            <a:r>
              <a:rPr>
                <a:solidFill>
                  <a:srgbClr val="18BC9C"/>
                </a:solidFill>
              </a:rPr>
              <a:t>tout-javascript</a:t>
            </a:r>
          </a:p>
          <a:p>
            <a:pPr lvl="1" marL="633983" indent="-316991" defTabSz="455675">
              <a:spcBef>
                <a:spcPts val="3200"/>
              </a:spcBef>
              <a:defRPr sz="2651">
                <a:effectLst>
                  <a:outerShdw sx="100000" sy="100000" kx="0" ky="0" algn="b" rotWithShape="0" blurRad="39624" dist="19812" dir="5400000">
                    <a:srgbClr val="000000"/>
                  </a:outerShdw>
                </a:effectLst>
              </a:defRPr>
            </a:pPr>
            <a:r>
              <a:t>utilise le langage </a:t>
            </a:r>
            <a:r>
              <a:rPr>
                <a:solidFill>
                  <a:srgbClr val="18BC9C"/>
                </a:solidFill>
              </a:rPr>
              <a:t>JSX</a:t>
            </a:r>
            <a:r>
              <a:t> pour créer des « structures de DOM » en JavaScript</a:t>
            </a:r>
          </a:p>
          <a:p>
            <a:pPr lvl="1" marL="633983" indent="-316991" defTabSz="455675">
              <a:spcBef>
                <a:spcPts val="3200"/>
              </a:spcBef>
              <a:defRPr sz="2651">
                <a:effectLst>
                  <a:outerShdw sx="100000" sy="100000" kx="0" ky="0" algn="b" rotWithShape="0" blurRad="39624" dist="19812" dir="5400000">
                    <a:srgbClr val="000000"/>
                  </a:outerShdw>
                </a:effectLst>
              </a:defRPr>
            </a:pPr>
            <a:r>
              <a:t>s’appuie sur </a:t>
            </a:r>
            <a:r>
              <a:rPr>
                <a:solidFill>
                  <a:srgbClr val="18BC9C"/>
                </a:solidFill>
              </a:rPr>
              <a:t>EcmaScript 6/7</a:t>
            </a:r>
            <a:r>
              <a:t> (utilisation massive des classe, arrow functions)</a:t>
            </a:r>
          </a:p>
        </p:txBody>
      </p:sp>
      <p:sp>
        <p:nvSpPr>
          <p:cNvPr id="137" name="Numéro de diapositive"/>
          <p:cNvSpPr txBox="1"/>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Le DOM Virtuel : base du framework React"/>
          <p:cNvSpPr txBox="1"/>
          <p:nvPr>
            <p:ph type="title"/>
          </p:nvPr>
        </p:nvSpPr>
        <p:spPr>
          <a:prstGeom prst="rect">
            <a:avLst/>
          </a:prstGeom>
        </p:spPr>
        <p:txBody>
          <a:bodyPr/>
          <a:lstStyle/>
          <a:p>
            <a:pPr/>
            <a:r>
              <a:t>Le DOM Virtuel : base du framework React</a:t>
            </a:r>
          </a:p>
        </p:txBody>
      </p:sp>
      <p:sp>
        <p:nvSpPr>
          <p:cNvPr id="140" name="Une représentation du DOM en JS.…"/>
          <p:cNvSpPr txBox="1"/>
          <p:nvPr>
            <p:ph type="body" sz="half" idx="1"/>
          </p:nvPr>
        </p:nvSpPr>
        <p:spPr>
          <a:prstGeom prst="rect">
            <a:avLst/>
          </a:prstGeom>
        </p:spPr>
        <p:txBody>
          <a:bodyPr/>
          <a:lstStyle/>
          <a:p>
            <a:pPr marL="192023" indent="-192023" defTabSz="327152">
              <a:spcBef>
                <a:spcPts val="1700"/>
              </a:spcBef>
              <a:defRPr sz="1568">
                <a:effectLst>
                  <a:outerShdw sx="100000" sy="100000" kx="0" ky="0" algn="b" rotWithShape="0" blurRad="28448" dist="14224" dir="5400000">
                    <a:srgbClr val="000000"/>
                  </a:outerShdw>
                </a:effectLst>
              </a:defRPr>
            </a:pPr>
            <a:r>
              <a:t>Une </a:t>
            </a:r>
            <a:r>
              <a:rPr b="1">
                <a:solidFill>
                  <a:srgbClr val="39BC9C"/>
                </a:solidFill>
                <a:latin typeface="+mn-lt"/>
                <a:ea typeface="+mn-ea"/>
                <a:cs typeface="+mn-cs"/>
                <a:sym typeface="Helvetica Neue"/>
              </a:rPr>
              <a:t>représentation du DOM en JS</a:t>
            </a:r>
            <a:r>
              <a:t>.</a:t>
            </a:r>
          </a:p>
          <a:p>
            <a:pPr marL="192023" indent="-192023" defTabSz="327152">
              <a:spcBef>
                <a:spcPts val="1700"/>
              </a:spcBef>
              <a:defRPr sz="1568">
                <a:effectLst>
                  <a:outerShdw sx="100000" sy="100000" kx="0" ky="0" algn="b" rotWithShape="0" blurRad="28448" dist="14224" dir="5400000">
                    <a:srgbClr val="000000"/>
                  </a:outerShdw>
                </a:effectLst>
              </a:defRPr>
            </a:pPr>
            <a:r>
              <a:t>On ne génère plus le DOM lui-même, comme avec un langage de </a:t>
            </a:r>
            <a:r>
              <a:rPr i="1">
                <a:latin typeface="+mn-lt"/>
                <a:ea typeface="+mn-ea"/>
                <a:cs typeface="+mn-cs"/>
                <a:sym typeface="Helvetica Neue"/>
              </a:rPr>
              <a:t>templating</a:t>
            </a:r>
            <a:r>
              <a:t> ; on ne génère « qu’une » arborescence d’objets JS en mémoire</a:t>
            </a:r>
          </a:p>
          <a:p>
            <a:pPr marL="192023" indent="-192023" defTabSz="327152">
              <a:spcBef>
                <a:spcPts val="1700"/>
              </a:spcBef>
              <a:defRPr sz="1568">
                <a:effectLst>
                  <a:outerShdw sx="100000" sy="100000" kx="0" ky="0" algn="b" rotWithShape="0" blurRad="28448" dist="14224" dir="5400000">
                    <a:srgbClr val="000000"/>
                  </a:outerShdw>
                </a:effectLst>
              </a:defRPr>
            </a:pPr>
            <a:r>
              <a:t>À chaque événement sur un </a:t>
            </a:r>
            <a:r>
              <a:rPr b="1">
                <a:latin typeface="+mn-lt"/>
                <a:ea typeface="+mn-ea"/>
                <a:cs typeface="+mn-cs"/>
                <a:sym typeface="Helvetica Neue"/>
              </a:rPr>
              <a:t>composant</a:t>
            </a:r>
            <a:r>
              <a:t> (interaction utilisateur, retour serveur…) : on régénère </a:t>
            </a:r>
            <a:r>
              <a:rPr b="1">
                <a:solidFill>
                  <a:srgbClr val="E74C3D"/>
                </a:solidFill>
                <a:latin typeface="+mn-lt"/>
                <a:ea typeface="+mn-ea"/>
                <a:cs typeface="+mn-cs"/>
                <a:sym typeface="Helvetica Neue"/>
              </a:rPr>
              <a:t>toute l’arborescence d’objets (le VDOM)</a:t>
            </a:r>
          </a:p>
          <a:p>
            <a:pPr marL="192023" indent="-192023" defTabSz="327152">
              <a:spcBef>
                <a:spcPts val="1700"/>
              </a:spcBef>
              <a:defRPr sz="1568">
                <a:effectLst>
                  <a:outerShdw sx="100000" sy="100000" kx="0" ky="0" algn="b" rotWithShape="0" blurRad="28448" dist="14224" dir="5400000">
                    <a:srgbClr val="000000"/>
                  </a:outerShdw>
                </a:effectLst>
              </a:defRPr>
            </a:pPr>
            <a:r>
              <a:t>Traitement du VDOM par React:</a:t>
            </a:r>
          </a:p>
          <a:p>
            <a:pPr lvl="1" marL="384047" indent="-192023" defTabSz="327152">
              <a:spcBef>
                <a:spcPts val="1700"/>
              </a:spcBef>
              <a:defRPr sz="1568">
                <a:effectLst>
                  <a:outerShdw sx="100000" sy="100000" kx="0" ky="0" algn="b" rotWithShape="0" blurRad="28448" dist="14224" dir="5400000">
                    <a:srgbClr val="000000"/>
                  </a:outerShdw>
                </a:effectLst>
              </a:defRPr>
            </a:pPr>
            <a:r>
              <a:t>Au 1er affichage :  VDOM -&gt; DOM réel</a:t>
            </a:r>
          </a:p>
          <a:p>
            <a:pPr lvl="1" marL="384047" indent="-192023" defTabSz="327152">
              <a:spcBef>
                <a:spcPts val="1700"/>
              </a:spcBef>
              <a:defRPr sz="1568">
                <a:effectLst>
                  <a:outerShdw sx="100000" sy="100000" kx="0" ky="0" algn="b" rotWithShape="0" blurRad="28448" dist="14224" dir="5400000">
                    <a:srgbClr val="000000"/>
                  </a:outerShdw>
                </a:effectLst>
              </a:defRPr>
            </a:pPr>
            <a:r>
              <a:t>2 versions du VDOM : celle qui correspond au DOM réel, et la nouvelle version que l’on veut afficher</a:t>
            </a:r>
          </a:p>
          <a:p>
            <a:pPr lvl="1" marL="384047" indent="-192023" defTabSz="327152">
              <a:spcBef>
                <a:spcPts val="1700"/>
              </a:spcBef>
              <a:defRPr sz="1568">
                <a:effectLst>
                  <a:outerShdw sx="100000" sy="100000" kx="0" ky="0" algn="b" rotWithShape="0" blurRad="28448" dist="14224" dir="5400000">
                    <a:srgbClr val="000000"/>
                  </a:outerShdw>
                </a:effectLst>
              </a:defRPr>
            </a:pPr>
            <a:r>
              <a:t> Lorsqu’une maj d’affichage doit être faite, React :</a:t>
            </a:r>
          </a:p>
          <a:p>
            <a:pPr lvl="2" marL="576072" indent="-192023" defTabSz="327152">
              <a:spcBef>
                <a:spcPts val="1700"/>
              </a:spcBef>
              <a:defRPr sz="1568">
                <a:effectLst>
                  <a:outerShdw sx="100000" sy="100000" kx="0" ky="0" algn="b" rotWithShape="0" blurRad="28448" dist="14224" dir="5400000">
                    <a:srgbClr val="000000"/>
                  </a:outerShdw>
                </a:effectLst>
              </a:defRPr>
            </a:pPr>
            <a:r>
              <a:t>calcule la différence entre les 2 version du VDOM (façon minimale de mettre à jour le DOM)</a:t>
            </a:r>
          </a:p>
          <a:p>
            <a:pPr lvl="2" marL="576072" indent="-192023" defTabSz="327152">
              <a:spcBef>
                <a:spcPts val="1700"/>
              </a:spcBef>
              <a:defRPr sz="1568">
                <a:effectLst>
                  <a:outerShdw sx="100000" sy="100000" kx="0" ky="0" algn="b" rotWithShape="0" blurRad="28448" dist="14224" dir="5400000">
                    <a:srgbClr val="000000"/>
                  </a:outerShdw>
                </a:effectLst>
              </a:defRPr>
            </a:pPr>
            <a:r>
              <a:t>met à jour le DOM</a:t>
            </a:r>
          </a:p>
          <a:p>
            <a:pPr marL="192023" indent="-192023" defTabSz="327152">
              <a:spcBef>
                <a:spcPts val="1700"/>
              </a:spcBef>
              <a:defRPr sz="1568">
                <a:effectLst>
                  <a:outerShdw sx="100000" sy="100000" kx="0" ky="0" algn="b" rotWithShape="0" blurRad="28448" dist="14224" dir="5400000">
                    <a:srgbClr val="000000"/>
                  </a:outerShdw>
                </a:effectLst>
              </a:defRPr>
            </a:pPr>
            <a:r>
              <a:t>Beaucoup plus performant car manipuler du JS est beaucoup plus rapide que le DOM !</a:t>
            </a:r>
          </a:p>
          <a:p>
            <a:pPr marL="192023" indent="-192023" defTabSz="327152">
              <a:spcBef>
                <a:spcPts val="1700"/>
              </a:spcBef>
              <a:defRPr sz="1568">
                <a:effectLst>
                  <a:outerShdw sx="100000" sy="100000" kx="0" ky="0" algn="b" rotWithShape="0" blurRad="28448" dist="14224" dir="5400000">
                    <a:srgbClr val="000000"/>
                  </a:outerShdw>
                </a:effectLst>
              </a:defRPr>
            </a:pPr>
            <a:r>
              <a:t>On ne touche plus au DOM soi-même (exit JQuery)</a:t>
            </a:r>
          </a:p>
        </p:txBody>
      </p:sp>
      <p:sp>
        <p:nvSpPr>
          <p:cNvPr id="141" name="Numéro de diapositive"/>
          <p:cNvSpPr txBox="1"/>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2" name="Différence"/>
          <p:cNvSpPr/>
          <p:nvPr/>
        </p:nvSpPr>
        <p:spPr>
          <a:xfrm>
            <a:off x="8916083" y="6396233"/>
            <a:ext cx="1751932" cy="934468"/>
          </a:xfrm>
          <a:prstGeom prst="rect">
            <a:avLst/>
          </a:prstGeom>
          <a:solidFill>
            <a:srgbClr val="F39C12"/>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defTabSz="457200">
              <a:lnSpc>
                <a:spcPts val="3300"/>
              </a:lnSpc>
              <a:tabLst>
                <a:tab pos="1066800" algn="l"/>
              </a:tabLst>
              <a:defRPr sz="28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Différence</a:t>
            </a:r>
          </a:p>
        </p:txBody>
      </p:sp>
      <p:sp>
        <p:nvSpPr>
          <p:cNvPr id="143" name="Nouveau VDOM"/>
          <p:cNvSpPr/>
          <p:nvPr/>
        </p:nvSpPr>
        <p:spPr>
          <a:xfrm>
            <a:off x="6853583" y="4144626"/>
            <a:ext cx="2496941" cy="1054458"/>
          </a:xfrm>
          <a:prstGeom prst="rect">
            <a:avLst/>
          </a:prstGeom>
          <a:blipFill>
            <a:blip r:embed="rId2"/>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lIns="38100" tIns="38100" rIns="38100" bIns="38100" anchor="ctr"/>
          <a:lstStyle/>
          <a:p>
            <a:pPr defTabSz="457200">
              <a:lnSpc>
                <a:spcPts val="3300"/>
              </a:lnSpc>
              <a:tabLst>
                <a:tab pos="1066800" algn="l"/>
              </a:tabLst>
              <a:defRPr sz="2800">
                <a:effectLst>
                  <a:outerShdw sx="100000" sy="100000" kx="0" ky="0" algn="b" rotWithShape="0" blurRad="0" dist="3302" dir="5400000">
                    <a:srgbClr val="000000">
                      <a:alpha val="0"/>
                    </a:srgbClr>
                  </a:outerShdw>
                </a:effectLst>
                <a:latin typeface="+mn-lt"/>
                <a:ea typeface="+mn-ea"/>
                <a:cs typeface="+mn-cs"/>
                <a:sym typeface="Helvetica Neue"/>
              </a:defRPr>
            </a:pPr>
            <a:r>
              <a:t>Nouveau</a:t>
            </a:r>
            <a:br/>
            <a:r>
              <a:t>VDOM</a:t>
            </a:r>
          </a:p>
        </p:txBody>
      </p:sp>
      <p:sp>
        <p:nvSpPr>
          <p:cNvPr id="144" name="DOM"/>
          <p:cNvSpPr/>
          <p:nvPr/>
        </p:nvSpPr>
        <p:spPr>
          <a:xfrm>
            <a:off x="8916083" y="8527851"/>
            <a:ext cx="1751932" cy="934468"/>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38100" tIns="38100" rIns="38100" bIns="38100" anchor="ctr"/>
          <a:lstStyle>
            <a:lvl1pPr defTabSz="457200">
              <a:lnSpc>
                <a:spcPts val="3300"/>
              </a:lnSpc>
              <a:tabLst>
                <a:tab pos="1066800" algn="l"/>
              </a:tabLst>
              <a:defRPr sz="28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DOM</a:t>
            </a:r>
          </a:p>
        </p:txBody>
      </p:sp>
      <p:sp>
        <p:nvSpPr>
          <p:cNvPr id="145" name="Ancien VDOM"/>
          <p:cNvSpPr/>
          <p:nvPr/>
        </p:nvSpPr>
        <p:spPr>
          <a:xfrm>
            <a:off x="10057307" y="4144626"/>
            <a:ext cx="2496940" cy="1054458"/>
          </a:xfrm>
          <a:prstGeom prst="rect">
            <a:avLst/>
          </a:prstGeom>
          <a:blipFill>
            <a:blip r:embed="rId4"/>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lIns="38100" tIns="38100" rIns="38100" bIns="38100" anchor="ctr"/>
          <a:lstStyle/>
          <a:p>
            <a:pPr defTabSz="457200">
              <a:lnSpc>
                <a:spcPts val="3300"/>
              </a:lnSpc>
              <a:tabLst>
                <a:tab pos="1066800" algn="l"/>
              </a:tabLst>
              <a:defRPr sz="2800">
                <a:effectLst>
                  <a:outerShdw sx="100000" sy="100000" kx="0" ky="0" algn="b" rotWithShape="0" blurRad="0" dist="3302" dir="5400000">
                    <a:srgbClr val="000000">
                      <a:alpha val="0"/>
                    </a:srgbClr>
                  </a:outerShdw>
                </a:effectLst>
                <a:latin typeface="+mn-lt"/>
                <a:ea typeface="+mn-ea"/>
                <a:cs typeface="+mn-cs"/>
                <a:sym typeface="Helvetica Neue"/>
              </a:defRPr>
            </a:pPr>
            <a:r>
              <a:t>Ancien</a:t>
            </a:r>
            <a:br/>
            <a:r>
              <a:t>VDOM</a:t>
            </a:r>
          </a:p>
        </p:txBody>
      </p:sp>
      <p:sp>
        <p:nvSpPr>
          <p:cNvPr id="146" name="Evénements"/>
          <p:cNvSpPr/>
          <p:nvPr/>
        </p:nvSpPr>
        <p:spPr>
          <a:xfrm>
            <a:off x="6853583" y="2238903"/>
            <a:ext cx="2496941" cy="934468"/>
          </a:xfrm>
          <a:prstGeom prst="rect">
            <a:avLst/>
          </a:prstGeom>
          <a:solidFill>
            <a:srgbClr val="E6007E"/>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defTabSz="457200">
              <a:lnSpc>
                <a:spcPts val="3300"/>
              </a:lnSpc>
              <a:tabLst>
                <a:tab pos="1066800" algn="l"/>
              </a:tabLst>
              <a:defRPr sz="28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Evénements</a:t>
            </a:r>
          </a:p>
        </p:txBody>
      </p:sp>
      <p:cxnSp>
        <p:nvCxnSpPr>
          <p:cNvPr id="147" name="Ligne de connexion"/>
          <p:cNvCxnSpPr>
            <a:stCxn id="146" idx="0"/>
            <a:endCxn id="143" idx="0"/>
          </p:cNvCxnSpPr>
          <p:nvPr/>
        </p:nvCxnSpPr>
        <p:spPr>
          <a:xfrm>
            <a:off x="8102053" y="2706136"/>
            <a:ext cx="1" cy="1965719"/>
          </a:xfrm>
          <a:prstGeom prst="straightConnector1">
            <a:avLst/>
          </a:prstGeom>
          <a:ln w="63500">
            <a:solidFill>
              <a:srgbClr val="FFFFFF"/>
            </a:solidFill>
            <a:miter lim="400000"/>
            <a:tailEnd type="triangle"/>
          </a:ln>
        </p:spPr>
      </p:cxnSp>
      <p:cxnSp>
        <p:nvCxnSpPr>
          <p:cNvPr id="148" name="Ligne de connexion"/>
          <p:cNvCxnSpPr>
            <a:stCxn id="143" idx="0"/>
            <a:endCxn id="142" idx="0"/>
          </p:cNvCxnSpPr>
          <p:nvPr/>
        </p:nvCxnSpPr>
        <p:spPr>
          <a:xfrm>
            <a:off x="8102053" y="4671854"/>
            <a:ext cx="1689996" cy="2191614"/>
          </a:xfrm>
          <a:prstGeom prst="straightConnector1">
            <a:avLst/>
          </a:prstGeom>
          <a:ln w="63500">
            <a:solidFill>
              <a:srgbClr val="FFFFFF"/>
            </a:solidFill>
            <a:miter lim="400000"/>
            <a:tailEnd type="triangle"/>
          </a:ln>
        </p:spPr>
      </p:cxnSp>
      <p:cxnSp>
        <p:nvCxnSpPr>
          <p:cNvPr id="149" name="Ligne de connexion"/>
          <p:cNvCxnSpPr>
            <a:stCxn id="145" idx="0"/>
            <a:endCxn id="142" idx="0"/>
          </p:cNvCxnSpPr>
          <p:nvPr/>
        </p:nvCxnSpPr>
        <p:spPr>
          <a:xfrm flipH="1">
            <a:off x="9792048" y="4671854"/>
            <a:ext cx="1513729" cy="2191614"/>
          </a:xfrm>
          <a:prstGeom prst="straightConnector1">
            <a:avLst/>
          </a:prstGeom>
          <a:ln w="63500">
            <a:solidFill>
              <a:srgbClr val="FFFFFF"/>
            </a:solidFill>
            <a:miter lim="400000"/>
            <a:tailEnd type="triangle"/>
          </a:ln>
        </p:spPr>
      </p:cxnSp>
      <p:cxnSp>
        <p:nvCxnSpPr>
          <p:cNvPr id="150" name="Ligne de connexion"/>
          <p:cNvCxnSpPr>
            <a:stCxn id="142" idx="0"/>
            <a:endCxn id="144" idx="0"/>
          </p:cNvCxnSpPr>
          <p:nvPr/>
        </p:nvCxnSpPr>
        <p:spPr>
          <a:xfrm>
            <a:off x="9792048" y="6863467"/>
            <a:ext cx="1" cy="2131619"/>
          </a:xfrm>
          <a:prstGeom prst="straightConnector1">
            <a:avLst/>
          </a:prstGeom>
          <a:ln w="63500">
            <a:solidFill>
              <a:srgbClr val="FFFFFF"/>
            </a:solidFill>
            <a:miter lim="400000"/>
            <a:tailEnd type="triangle"/>
          </a:ln>
        </p:spPr>
      </p:cxnSp>
      <p:sp>
        <p:nvSpPr>
          <p:cNvPr id="151" name="maj"/>
          <p:cNvSpPr txBox="1"/>
          <p:nvPr/>
        </p:nvSpPr>
        <p:spPr>
          <a:xfrm>
            <a:off x="9999623" y="7507776"/>
            <a:ext cx="799491" cy="5851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a:latin typeface="+mn-lt"/>
                <a:ea typeface="+mn-ea"/>
                <a:cs typeface="+mn-cs"/>
                <a:sym typeface="Helvetica Neue"/>
              </a:defRPr>
            </a:lvl1pPr>
          </a:lstStyle>
          <a:p>
            <a:pPr/>
            <a:r>
              <a:t>maj</a:t>
            </a:r>
          </a:p>
        </p:txBody>
      </p:sp>
      <p:sp>
        <p:nvSpPr>
          <p:cNvPr id="152" name="calcul"/>
          <p:cNvSpPr txBox="1"/>
          <p:nvPr/>
        </p:nvSpPr>
        <p:spPr>
          <a:xfrm>
            <a:off x="10846962" y="5485944"/>
            <a:ext cx="1221335" cy="58511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a:latin typeface="+mn-lt"/>
                <a:ea typeface="+mn-ea"/>
                <a:cs typeface="+mn-cs"/>
                <a:sym typeface="Helvetica Neue"/>
              </a:defRPr>
            </a:lvl1pPr>
          </a:lstStyle>
          <a:p>
            <a:pPr/>
            <a:r>
              <a:t>calcul</a:t>
            </a:r>
          </a:p>
        </p:txBody>
      </p:sp>
      <p:sp>
        <p:nvSpPr>
          <p:cNvPr id="153" name="création"/>
          <p:cNvSpPr txBox="1"/>
          <p:nvPr/>
        </p:nvSpPr>
        <p:spPr>
          <a:xfrm>
            <a:off x="8323981" y="3366442"/>
            <a:ext cx="1650087" cy="5851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a:latin typeface="+mn-lt"/>
                <a:ea typeface="+mn-ea"/>
                <a:cs typeface="+mn-cs"/>
                <a:sym typeface="Helvetica Neue"/>
              </a:defRPr>
            </a:lvl1pPr>
          </a:lstStyle>
          <a:p>
            <a:pPr/>
            <a:r>
              <a:t>création</a:t>
            </a:r>
          </a:p>
        </p:txBody>
      </p:sp>
      <p:sp>
        <p:nvSpPr>
          <p:cNvPr id="154" name="Rectangle"/>
          <p:cNvSpPr/>
          <p:nvPr/>
        </p:nvSpPr>
        <p:spPr>
          <a:xfrm>
            <a:off x="6693261" y="5143500"/>
            <a:ext cx="6005504" cy="4508706"/>
          </a:xfrm>
          <a:prstGeom prst="rect">
            <a:avLst/>
          </a:prstGeom>
          <a:ln w="63500">
            <a:solidFill>
              <a:srgbClr val="3498DB"/>
            </a:solidFill>
            <a:custDash>
              <a:ds d="200000" sp="200000"/>
            </a:custDash>
            <a:miter lim="400000"/>
          </a:ln>
        </p:spPr>
        <p:txBody>
          <a:bodyPr lIns="50800" tIns="50800" rIns="50800" bIns="50800" anchor="ctr"/>
          <a:lstStyle/>
          <a:p>
            <a:pPr>
              <a:defRPr sz="3000">
                <a:effectLst>
                  <a:outerShdw sx="100000" sy="100000" kx="0" ky="0" algn="b" rotWithShape="0" blurRad="38100" dist="12700" dir="5400000">
                    <a:srgbClr val="000000">
                      <a:alpha val="80000"/>
                    </a:srgbClr>
                  </a:outerShdw>
                </a:effectLst>
              </a:defRPr>
            </a:pPr>
          </a:p>
        </p:txBody>
      </p:sp>
      <p:sp>
        <p:nvSpPr>
          <p:cNvPr id="155" name="React"/>
          <p:cNvSpPr txBox="1"/>
          <p:nvPr/>
        </p:nvSpPr>
        <p:spPr>
          <a:xfrm>
            <a:off x="6804612" y="8982660"/>
            <a:ext cx="1213613" cy="58511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a:solidFill>
                  <a:srgbClr val="3498DB"/>
                </a:solidFill>
                <a:latin typeface="+mn-lt"/>
                <a:ea typeface="+mn-ea"/>
                <a:cs typeface="+mn-cs"/>
                <a:sym typeface="Helvetica Neue"/>
              </a:defRPr>
            </a:lvl1pPr>
          </a:lstStyle>
          <a:p>
            <a:pPr/>
            <a:r>
              <a:t>React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Ch. 2…"/>
          <p:cNvSpPr txBox="1"/>
          <p:nvPr>
            <p:ph type="ctrTitle"/>
          </p:nvPr>
        </p:nvSpPr>
        <p:spPr>
          <a:prstGeom prst="rect">
            <a:avLst/>
          </a:prstGeom>
        </p:spPr>
        <p:txBody>
          <a:bodyPr/>
          <a:lstStyle/>
          <a:p>
            <a:pPr/>
            <a:r>
              <a:t>Ch. 2</a:t>
            </a:r>
          </a:p>
          <a:p>
            <a:pPr/>
            <a:r>
              <a:t>Composants &amp; JSX</a:t>
            </a:r>
          </a:p>
        </p:txBody>
      </p:sp>
      <p:sp>
        <p:nvSpPr>
          <p:cNvPr id="158" name="Corps"/>
          <p:cNvSpPr txBox="1"/>
          <p:nvPr>
            <p:ph type="subTitle" sz="quarter" idx="1"/>
          </p:nvPr>
        </p:nvSpPr>
        <p:spPr>
          <a:prstGeom prst="rect">
            <a:avLst/>
          </a:prstGeom>
        </p:spPr>
        <p:txBody>
          <a:bodyPr/>
          <a:lstStyle/>
          <a:p>
            <a:pPr/>
          </a:p>
        </p:txBody>
      </p:sp>
      <p:sp>
        <p:nvSpPr>
          <p:cNvPr id="159" name="Numéro de diapositive"/>
          <p:cNvSpPr txBox="1"/>
          <p:nvPr>
            <p:ph type="sldNum" sz="quarter" idx="2"/>
          </p:nvPr>
        </p:nvSpPr>
        <p:spPr>
          <a:xfrm>
            <a:off x="6375349" y="9251950"/>
            <a:ext cx="241402"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Composant"/>
          <p:cNvSpPr txBox="1"/>
          <p:nvPr>
            <p:ph type="title"/>
          </p:nvPr>
        </p:nvSpPr>
        <p:spPr>
          <a:prstGeom prst="rect">
            <a:avLst/>
          </a:prstGeom>
        </p:spPr>
        <p:txBody>
          <a:bodyPr/>
          <a:lstStyle/>
          <a:p>
            <a:pPr/>
            <a:r>
              <a:t>Composant</a:t>
            </a:r>
          </a:p>
        </p:txBody>
      </p:sp>
      <p:sp>
        <p:nvSpPr>
          <p:cNvPr id="162" name="Un Composant est Objet JS, une fonction pure ou une instance d’une classe héritant de React.Component…"/>
          <p:cNvSpPr txBox="1"/>
          <p:nvPr>
            <p:ph type="body" sz="half" idx="1"/>
          </p:nvPr>
        </p:nvSpPr>
        <p:spPr>
          <a:prstGeom prst="rect">
            <a:avLst/>
          </a:prstGeom>
        </p:spPr>
        <p:txBody>
          <a:bodyPr/>
          <a:lstStyle/>
          <a:p>
            <a:pPr/>
            <a:r>
              <a:t>Un Composant est Objet JS, une fonction pure ou une instance d’une classe héritant de React.Component</a:t>
            </a:r>
          </a:p>
          <a:p>
            <a:pPr/>
            <a:r>
              <a:t>Son nom commence toujours par une lettre majuscule</a:t>
            </a:r>
          </a:p>
          <a:p>
            <a:pPr/>
            <a:r>
              <a:t>Il est paramètré par des </a:t>
            </a:r>
            <a:r>
              <a:rPr b="1">
                <a:latin typeface="+mn-lt"/>
                <a:ea typeface="+mn-ea"/>
                <a:cs typeface="+mn-cs"/>
                <a:sym typeface="Helvetica Neue"/>
              </a:rPr>
              <a:t>paramètres immuables</a:t>
            </a:r>
            <a:r>
              <a:t>, les </a:t>
            </a:r>
            <a:r>
              <a:rPr b="1">
                <a:solidFill>
                  <a:srgbClr val="18BC9C"/>
                </a:solidFill>
                <a:latin typeface="+mn-lt"/>
                <a:ea typeface="+mn-ea"/>
                <a:cs typeface="+mn-cs"/>
                <a:sym typeface="Helvetica Neue"/>
              </a:rPr>
              <a:t>props</a:t>
            </a:r>
            <a:endParaRPr i="1">
              <a:latin typeface="+mn-lt"/>
              <a:ea typeface="+mn-ea"/>
              <a:cs typeface="+mn-cs"/>
              <a:sym typeface="Helvetica Neue"/>
            </a:endParaRPr>
          </a:p>
          <a:p>
            <a:pPr/>
            <a:r>
              <a:t>Il a pour but de construire et retourner un morceau de VDOM : </a:t>
            </a:r>
            <a:r>
              <a:rPr>
                <a:solidFill>
                  <a:srgbClr val="18BC9C"/>
                </a:solidFill>
              </a:rPr>
              <a:t>un élément</a:t>
            </a:r>
          </a:p>
        </p:txBody>
      </p:sp>
      <p:sp>
        <p:nvSpPr>
          <p:cNvPr id="163" name="Numéro de diapositive"/>
          <p:cNvSpPr txBox="1"/>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4" name="Immuable props"/>
          <p:cNvSpPr/>
          <p:nvPr/>
        </p:nvSpPr>
        <p:spPr>
          <a:xfrm>
            <a:off x="8259346" y="3274207"/>
            <a:ext cx="2841136" cy="570108"/>
          </a:xfrm>
          <a:prstGeom prst="rect">
            <a:avLst/>
          </a:prstGeom>
          <a:solidFill>
            <a:srgbClr val="E6007E"/>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defTabSz="457200">
              <a:lnSpc>
                <a:spcPts val="3300"/>
              </a:lnSpc>
              <a:tabLst>
                <a:tab pos="1066800" algn="l"/>
              </a:tabLst>
              <a:defRPr sz="28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Immuable props</a:t>
            </a:r>
          </a:p>
        </p:txBody>
      </p:sp>
      <p:sp>
        <p:nvSpPr>
          <p:cNvPr id="165" name="Fonction pure ou instance de classe"/>
          <p:cNvSpPr/>
          <p:nvPr/>
        </p:nvSpPr>
        <p:spPr>
          <a:xfrm>
            <a:off x="8259346" y="4769022"/>
            <a:ext cx="2841136" cy="1788409"/>
          </a:xfrm>
          <a:prstGeom prst="rect">
            <a:avLst/>
          </a:prstGeom>
          <a:blipFill>
            <a:blip r:embed="rId2"/>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lIns="38100" tIns="38100" rIns="38100" bIns="38100" anchor="ctr"/>
          <a:lstStyle>
            <a:lvl1pPr defTabSz="457200">
              <a:lnSpc>
                <a:spcPts val="3300"/>
              </a:lnSpc>
              <a:tabLst>
                <a:tab pos="1066800" algn="l"/>
              </a:tabLst>
              <a:defRPr sz="28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Fonction pure ou instance de classe</a:t>
            </a:r>
          </a:p>
        </p:txBody>
      </p:sp>
      <p:sp>
        <p:nvSpPr>
          <p:cNvPr id="166" name="Elément DOM virtuel"/>
          <p:cNvSpPr/>
          <p:nvPr/>
        </p:nvSpPr>
        <p:spPr>
          <a:xfrm>
            <a:off x="8259346" y="7482138"/>
            <a:ext cx="2841136" cy="951224"/>
          </a:xfrm>
          <a:prstGeom prst="rect">
            <a:avLst/>
          </a:prstGeom>
          <a:solidFill>
            <a:srgbClr val="F39C12"/>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defTabSz="457200">
              <a:lnSpc>
                <a:spcPts val="3300"/>
              </a:lnSpc>
              <a:tabLst>
                <a:tab pos="1066800" algn="l"/>
              </a:tabLst>
              <a:defRPr sz="2800">
                <a:effectLst>
                  <a:outerShdw sx="100000" sy="100000" kx="0" ky="0" algn="b" rotWithShape="0" blurRad="0" dist="3302" dir="5400000">
                    <a:srgbClr val="000000">
                      <a:alpha val="0"/>
                    </a:srgbClr>
                  </a:outerShdw>
                </a:effectLst>
                <a:latin typeface="+mn-lt"/>
                <a:ea typeface="+mn-ea"/>
                <a:cs typeface="+mn-cs"/>
                <a:sym typeface="Helvetica Neue"/>
              </a:defRPr>
            </a:lvl1pPr>
          </a:lstStyle>
          <a:p>
            <a:pPr/>
            <a:r>
              <a:t>Elément DOM virtuel</a:t>
            </a:r>
          </a:p>
        </p:txBody>
      </p:sp>
      <p:cxnSp>
        <p:nvCxnSpPr>
          <p:cNvPr id="167" name="Ligne de connexion"/>
          <p:cNvCxnSpPr>
            <a:stCxn id="164" idx="0"/>
            <a:endCxn id="165" idx="0"/>
          </p:cNvCxnSpPr>
          <p:nvPr/>
        </p:nvCxnSpPr>
        <p:spPr>
          <a:xfrm>
            <a:off x="9679914" y="3559261"/>
            <a:ext cx="1" cy="2103966"/>
          </a:xfrm>
          <a:prstGeom prst="straightConnector1">
            <a:avLst/>
          </a:prstGeom>
          <a:ln w="50800">
            <a:solidFill>
              <a:srgbClr val="FFFFFF"/>
            </a:solidFill>
            <a:miter lim="400000"/>
            <a:tailEnd type="triangle"/>
          </a:ln>
        </p:spPr>
      </p:cxnSp>
      <p:cxnSp>
        <p:nvCxnSpPr>
          <p:cNvPr id="168" name="Ligne de connexion"/>
          <p:cNvCxnSpPr>
            <a:stCxn id="165" idx="0"/>
            <a:endCxn id="166" idx="0"/>
          </p:cNvCxnSpPr>
          <p:nvPr/>
        </p:nvCxnSpPr>
        <p:spPr>
          <a:xfrm>
            <a:off x="9679914" y="5663226"/>
            <a:ext cx="1" cy="2294525"/>
          </a:xfrm>
          <a:prstGeom prst="straightConnector1">
            <a:avLst/>
          </a:prstGeom>
          <a:ln w="50800">
            <a:solidFill>
              <a:srgbClr val="FFFFFF"/>
            </a:solidFill>
            <a:miter lim="400000"/>
            <a:tailEnd type="triangle"/>
          </a:ln>
        </p:spPr>
      </p:cxn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Rappel : une fonction pure"/>
          <p:cNvSpPr txBox="1"/>
          <p:nvPr>
            <p:ph type="title"/>
          </p:nvPr>
        </p:nvSpPr>
        <p:spPr>
          <a:prstGeom prst="rect">
            <a:avLst/>
          </a:prstGeom>
        </p:spPr>
        <p:txBody>
          <a:bodyPr/>
          <a:lstStyle/>
          <a:p>
            <a:pPr/>
            <a:r>
              <a:t>Rappel : une fonction pure</a:t>
            </a:r>
          </a:p>
        </p:txBody>
      </p:sp>
      <p:sp>
        <p:nvSpPr>
          <p:cNvPr id="171" name="Une fonction dite « pure » est une fonction qui ne modifie pas ses paramètres, ni son environnement (attribut, variables globales, variables static…).…"/>
          <p:cNvSpPr txBox="1"/>
          <p:nvPr>
            <p:ph type="body" idx="1"/>
          </p:nvPr>
        </p:nvSpPr>
        <p:spPr>
          <a:prstGeom prst="rect">
            <a:avLst/>
          </a:prstGeom>
        </p:spPr>
        <p:txBody>
          <a:bodyPr/>
          <a:lstStyle/>
          <a:p>
            <a:pPr/>
            <a:r>
              <a:t>Une fonction dite « pure » est une fonction qui </a:t>
            </a:r>
            <a:r>
              <a:rPr b="1">
                <a:solidFill>
                  <a:srgbClr val="E74C3D"/>
                </a:solidFill>
                <a:latin typeface="+mn-lt"/>
                <a:ea typeface="+mn-ea"/>
                <a:cs typeface="+mn-cs"/>
                <a:sym typeface="Helvetica Neue"/>
              </a:rPr>
              <a:t>ne modifie pas</a:t>
            </a:r>
            <a:r>
              <a:t> ses paramètres, ni son environnement (attribut, variables globales, variables static…). </a:t>
            </a:r>
          </a:p>
          <a:p>
            <a:pPr/>
            <a:r>
              <a:t>Si j’appelle la fonction avec les même paramètres N fois, j’obtiens N fois le même résultat.</a:t>
            </a:r>
          </a:p>
        </p:txBody>
      </p:sp>
      <p:sp>
        <p:nvSpPr>
          <p:cNvPr id="172" name="Numéro de diapositive"/>
          <p:cNvSpPr txBox="1"/>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New_Template2">
  <a:themeElements>
    <a:clrScheme name="New_Template2">
      <a:dk1>
        <a:srgbClr val="BC00FF"/>
      </a:dk1>
      <a:lt1>
        <a:srgbClr val="FFFFFF"/>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38100" dist="12700" dir="540000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2">
  <a:themeElements>
    <a:clrScheme name="New_Template2">
      <a:dk1>
        <a:srgbClr val="000000"/>
      </a:dk1>
      <a:lt1>
        <a:srgbClr val="FFFFFF"/>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38100" dist="12700" dir="540000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