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EF"/>
    <a:srgbClr val="B7E7F5"/>
    <a:srgbClr val="0B76A0"/>
    <a:srgbClr val="365478"/>
    <a:srgbClr val="11A2D2"/>
    <a:srgbClr val="3C5580"/>
    <a:srgbClr val="F7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40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880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8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41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6570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5/21/2025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6646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951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5/21/2025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017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5/21/2025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4709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5/21/2025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24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774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5/21/2025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097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5/21/2025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454897053"/>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ills spilling out of a white bottle&#10;&#10;AI-generated content may be incorrect.">
            <a:extLst>
              <a:ext uri="{FF2B5EF4-FFF2-40B4-BE49-F238E27FC236}">
                <a16:creationId xmlns:a16="http://schemas.microsoft.com/office/drawing/2014/main" id="{8B319488-16CB-9A3B-9321-9A809C2BBDD4}"/>
              </a:ext>
            </a:extLst>
          </p:cNvPr>
          <p:cNvPicPr>
            <a:picLocks noChangeAspect="1"/>
          </p:cNvPicPr>
          <p:nvPr/>
        </p:nvPicPr>
        <p:blipFill>
          <a:blip r:embed="rId2">
            <a:extLst>
              <a:ext uri="{28A0092B-C50C-407E-A947-70E740481C1C}">
                <a14:useLocalDpi xmlns:a14="http://schemas.microsoft.com/office/drawing/2010/main" val="0"/>
              </a:ext>
            </a:extLst>
          </a:blip>
          <a:srcRect t="9091" r="13940"/>
          <a:stretch>
            <a:fillRect/>
          </a:stretch>
        </p:blipFill>
        <p:spPr>
          <a:xfrm>
            <a:off x="20" y="10"/>
            <a:ext cx="12191981" cy="6857990"/>
          </a:xfrm>
          <a:prstGeom prst="rect">
            <a:avLst/>
          </a:prstGeom>
        </p:spPr>
      </p:pic>
      <p:sp>
        <p:nvSpPr>
          <p:cNvPr id="9" name="Rectangle 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E77BB4-25E2-7E6B-916B-E14A605D962B}"/>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Pharmacist</a:t>
            </a:r>
          </a:p>
        </p:txBody>
      </p:sp>
      <p:sp>
        <p:nvSpPr>
          <p:cNvPr id="10" name="Rectangle: Rounded Corners 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0626D05-D77A-631E-A9A7-499DED63F847}"/>
              </a:ext>
            </a:extLst>
          </p:cNvPr>
          <p:cNvSpPr>
            <a:spLocks noGrp="1"/>
          </p:cNvSpPr>
          <p:nvPr>
            <p:ph type="subTitle" idx="1"/>
          </p:nvPr>
        </p:nvSpPr>
        <p:spPr>
          <a:xfrm>
            <a:off x="404553" y="5624945"/>
            <a:ext cx="9078562" cy="592975"/>
          </a:xfrm>
        </p:spPr>
        <p:txBody>
          <a:bodyPr anchor="ctr">
            <a:normAutofit/>
          </a:bodyPr>
          <a:lstStyle/>
          <a:p>
            <a:pPr algn="l"/>
            <a:r>
              <a:rPr lang="en-US" sz="1300">
                <a:solidFill>
                  <a:schemeClr val="bg1"/>
                </a:solidFill>
              </a:rPr>
              <a:t>Graduation project </a:t>
            </a:r>
          </a:p>
          <a:p>
            <a:pPr algn="l"/>
            <a:r>
              <a:rPr lang="en-US" sz="1300">
                <a:solidFill>
                  <a:schemeClr val="bg1"/>
                </a:solidFill>
              </a:rPr>
              <a:t>Sci asu 2025</a:t>
            </a:r>
          </a:p>
        </p:txBody>
      </p:sp>
    </p:spTree>
    <p:extLst>
      <p:ext uri="{BB962C8B-B14F-4D97-AF65-F5344CB8AC3E}">
        <p14:creationId xmlns:p14="http://schemas.microsoft.com/office/powerpoint/2010/main" val="29722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7E7F5"/>
        </a:solidFill>
        <a:effectLst/>
      </p:bgPr>
    </p:bg>
    <p:spTree>
      <p:nvGrpSpPr>
        <p:cNvPr id="1" name=""/>
        <p:cNvGrpSpPr/>
        <p:nvPr/>
      </p:nvGrpSpPr>
      <p:grpSpPr>
        <a:xfrm>
          <a:off x="0" y="0"/>
          <a:ext cx="0" cy="0"/>
          <a:chOff x="0" y="0"/>
          <a:chExt cx="0" cy="0"/>
        </a:xfrm>
      </p:grpSpPr>
      <p:pic>
        <p:nvPicPr>
          <p:cNvPr id="4" name="Picture 3" descr="A person and person at a pharmacy&#10;&#10;AI-generated content may be incorrect.">
            <a:extLst>
              <a:ext uri="{FF2B5EF4-FFF2-40B4-BE49-F238E27FC236}">
                <a16:creationId xmlns:a16="http://schemas.microsoft.com/office/drawing/2014/main" id="{3B65729C-C379-6007-92C7-6B440373ABED}"/>
              </a:ext>
            </a:extLst>
          </p:cNvPr>
          <p:cNvPicPr>
            <a:picLocks noChangeAspect="1"/>
          </p:cNvPicPr>
          <p:nvPr/>
        </p:nvPicPr>
        <p:blipFill>
          <a:blip r:embed="rId2">
            <a:extLst>
              <a:ext uri="{28A0092B-C50C-407E-A947-70E740481C1C}">
                <a14:useLocalDpi xmlns:a14="http://schemas.microsoft.com/office/drawing/2010/main" val="0"/>
              </a:ext>
            </a:extLst>
          </a:blip>
          <a:srcRect l="2830" r="3053" b="-1"/>
          <a:stretch>
            <a:fillRect/>
          </a:stretch>
        </p:blipFill>
        <p:spPr>
          <a:xfrm>
            <a:off x="703182" y="1649996"/>
            <a:ext cx="4777381" cy="338826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F0BDDF4D-2E85-5523-5BDE-6689EF274F51}"/>
              </a:ext>
            </a:extLst>
          </p:cNvPr>
          <p:cNvSpPr txBox="1"/>
          <p:nvPr/>
        </p:nvSpPr>
        <p:spPr>
          <a:xfrm>
            <a:off x="5706320" y="1984442"/>
            <a:ext cx="9057928" cy="5613720"/>
          </a:xfrm>
          <a:prstGeom prst="rect">
            <a:avLst/>
          </a:prstGeom>
        </p:spPr>
        <p:txBody>
          <a:bodyPr vert="horz" lIns="91440" tIns="45720" rIns="91440" bIns="45720" rtlCol="0">
            <a:normAutofit/>
          </a:bodyPr>
          <a:lstStyle/>
          <a:p>
            <a:pPr marL="0" marR="0" indent="-228600" defTabSz="914400">
              <a:lnSpc>
                <a:spcPct val="90000"/>
              </a:lnSpc>
              <a:spcAft>
                <a:spcPts val="800"/>
              </a:spcAft>
              <a:buSzPct val="87000"/>
              <a:buFont typeface="Arial" panose="020B0604020202020204" pitchFamily="34" charset="0"/>
              <a:buChar char="•"/>
            </a:pPr>
            <a:r>
              <a:rPr lang="en-US" dirty="0">
                <a:solidFill>
                  <a:srgbClr val="365478"/>
                </a:solidFill>
              </a:rPr>
              <a:t> </a:t>
            </a:r>
            <a:r>
              <a:rPr lang="en-US" b="1" dirty="0">
                <a:solidFill>
                  <a:srgbClr val="365478"/>
                </a:solidFill>
                <a:effectLst/>
              </a:rPr>
              <a:t>project members:</a:t>
            </a:r>
            <a:endParaRPr lang="en-US" dirty="0">
              <a:solidFill>
                <a:srgbClr val="365478"/>
              </a:solidFill>
              <a:effectLst/>
            </a:endParaRPr>
          </a:p>
          <a:p>
            <a:pPr marR="0" lvl="0" indent="-228600" defTabSz="914400">
              <a:lnSpc>
                <a:spcPct val="90000"/>
              </a:lnSpc>
              <a:buSzPct val="87000"/>
              <a:buFont typeface="Arial" panose="020B0604020202020204" pitchFamily="34" charset="0"/>
              <a:buChar char="•"/>
            </a:pPr>
            <a:r>
              <a:rPr lang="en-US" dirty="0">
                <a:solidFill>
                  <a:srgbClr val="365478"/>
                </a:solidFill>
                <a:effectLst/>
              </a:rPr>
              <a:t> 1- Abdelrhman Taha Saad Taha (CS/PHYS).</a:t>
            </a:r>
          </a:p>
          <a:p>
            <a:pPr marR="0" lvl="0" indent="-228600" defTabSz="914400">
              <a:lnSpc>
                <a:spcPct val="90000"/>
              </a:lnSpc>
              <a:buSzPct val="87000"/>
              <a:buFont typeface="Arial" panose="020B0604020202020204" pitchFamily="34" charset="0"/>
              <a:buChar char="•"/>
            </a:pPr>
            <a:endParaRPr lang="en-US" dirty="0">
              <a:solidFill>
                <a:srgbClr val="365478"/>
              </a:solidFill>
              <a:effectLst/>
            </a:endParaRPr>
          </a:p>
          <a:p>
            <a:pPr marR="0" lvl="0" indent="-228600" defTabSz="914400">
              <a:lnSpc>
                <a:spcPct val="90000"/>
              </a:lnSpc>
              <a:buSzPct val="87000"/>
              <a:buFont typeface="Arial" panose="020B0604020202020204" pitchFamily="34" charset="0"/>
              <a:buChar char="•"/>
            </a:pPr>
            <a:r>
              <a:rPr lang="en-US" dirty="0">
                <a:solidFill>
                  <a:srgbClr val="365478"/>
                </a:solidFill>
              </a:rPr>
              <a:t>2</a:t>
            </a:r>
            <a:r>
              <a:rPr lang="en-US" dirty="0">
                <a:solidFill>
                  <a:srgbClr val="365478"/>
                </a:solidFill>
                <a:effectLst/>
              </a:rPr>
              <a:t>-  Yehya Fadl Ali Fadl (CS/PHYS).</a:t>
            </a:r>
          </a:p>
          <a:p>
            <a:pPr marR="0" lvl="0" indent="-228600" defTabSz="914400">
              <a:lnSpc>
                <a:spcPct val="90000"/>
              </a:lnSpc>
              <a:buSzPct val="87000"/>
              <a:buFont typeface="Arial" panose="020B0604020202020204" pitchFamily="34" charset="0"/>
              <a:buChar char="•"/>
            </a:pPr>
            <a:endParaRPr lang="en-US" dirty="0">
              <a:solidFill>
                <a:srgbClr val="365478"/>
              </a:solidFill>
              <a:effectLst/>
            </a:endParaRPr>
          </a:p>
          <a:p>
            <a:pPr marR="0" lvl="0" indent="-228600" defTabSz="914400">
              <a:lnSpc>
                <a:spcPct val="90000"/>
              </a:lnSpc>
              <a:spcAft>
                <a:spcPts val="800"/>
              </a:spcAft>
              <a:buSzPct val="87000"/>
              <a:buFont typeface="Arial" panose="020B0604020202020204" pitchFamily="34" charset="0"/>
              <a:buChar char="•"/>
            </a:pPr>
            <a:r>
              <a:rPr lang="en-US" dirty="0">
                <a:solidFill>
                  <a:srgbClr val="365478"/>
                </a:solidFill>
                <a:effectLst/>
              </a:rPr>
              <a:t>3-  Samy Mohamed Samy Shoukry (CS/PHYS).</a:t>
            </a:r>
          </a:p>
          <a:p>
            <a:pPr marR="0" lvl="0" indent="-228600" defTabSz="914400">
              <a:lnSpc>
                <a:spcPct val="90000"/>
              </a:lnSpc>
              <a:spcAft>
                <a:spcPts val="800"/>
              </a:spcAft>
              <a:buSzPct val="87000"/>
              <a:buFont typeface="Arial" panose="020B0604020202020204" pitchFamily="34" charset="0"/>
              <a:buChar char="•"/>
            </a:pPr>
            <a:endParaRPr lang="en-US" dirty="0">
              <a:solidFill>
                <a:srgbClr val="365478"/>
              </a:solidFill>
              <a:effectLst/>
            </a:endParaRPr>
          </a:p>
          <a:p>
            <a:pPr indent="-228600" defTabSz="914400">
              <a:lnSpc>
                <a:spcPct val="90000"/>
              </a:lnSpc>
              <a:spcAft>
                <a:spcPts val="800"/>
              </a:spcAft>
              <a:buSzPct val="87000"/>
              <a:buFont typeface="Arial" panose="020B0604020202020204" pitchFamily="34" charset="0"/>
              <a:buChar char="•"/>
            </a:pPr>
            <a:r>
              <a:rPr lang="en-US" dirty="0">
                <a:solidFill>
                  <a:srgbClr val="365478"/>
                </a:solidFill>
                <a:effectLst/>
              </a:rPr>
              <a:t>4- Ahmed Anter Sayed Awad (CS/STAT).</a:t>
            </a:r>
            <a:endParaRPr lang="en-US" dirty="0">
              <a:solidFill>
                <a:srgbClr val="365478"/>
              </a:solidFill>
            </a:endParaRPr>
          </a:p>
          <a:p>
            <a:pPr marR="0" lvl="0" indent="-228600" defTabSz="914400">
              <a:lnSpc>
                <a:spcPct val="90000"/>
              </a:lnSpc>
              <a:spcAft>
                <a:spcPts val="800"/>
              </a:spcAft>
              <a:buSzPct val="87000"/>
              <a:buFont typeface="Arial" panose="020B0604020202020204" pitchFamily="34" charset="0"/>
              <a:buChar char="•"/>
            </a:pPr>
            <a:endParaRPr lang="en-US" dirty="0"/>
          </a:p>
        </p:txBody>
      </p:sp>
    </p:spTree>
    <p:extLst>
      <p:ext uri="{BB962C8B-B14F-4D97-AF65-F5344CB8AC3E}">
        <p14:creationId xmlns:p14="http://schemas.microsoft.com/office/powerpoint/2010/main" val="320057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symbol designs">
            <a:extLst>
              <a:ext uri="{FF2B5EF4-FFF2-40B4-BE49-F238E27FC236}">
                <a16:creationId xmlns:a16="http://schemas.microsoft.com/office/drawing/2014/main" id="{B7CFDF56-F06C-895C-1DDE-C0B0389B16EB}"/>
              </a:ext>
            </a:extLst>
          </p:cNvPr>
          <p:cNvPicPr>
            <a:picLocks noChangeAspect="1"/>
          </p:cNvPicPr>
          <p:nvPr/>
        </p:nvPicPr>
        <p:blipFill>
          <a:blip r:embed="rId2"/>
          <a:srcRect t="15730"/>
          <a:stretch>
            <a:fillRect/>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3DCD9F-42BF-E25A-5FAE-ED33DDE8989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rPr>
              <a:t>Project Name </a:t>
            </a:r>
            <a:br>
              <a:rPr lang="en-US" sz="5100">
                <a:solidFill>
                  <a:schemeClr val="bg1"/>
                </a:solidFill>
              </a:rPr>
            </a:br>
            <a:br>
              <a:rPr lang="en-US" sz="5100">
                <a:solidFill>
                  <a:schemeClr val="bg1"/>
                </a:solidFill>
              </a:rPr>
            </a:br>
            <a:endParaRPr lang="en-US" sz="5100">
              <a:solidFill>
                <a:schemeClr val="bg1"/>
              </a:solidFill>
            </a:endParaRPr>
          </a:p>
        </p:txBody>
      </p:sp>
      <p:sp>
        <p:nvSpPr>
          <p:cNvPr id="7" name="Rectangle: Rounded Corners 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465EACC-AE1A-10AE-0750-2ADB20F0A358}"/>
              </a:ext>
            </a:extLst>
          </p:cNvPr>
          <p:cNvSpPr/>
          <p:nvPr/>
        </p:nvSpPr>
        <p:spPr>
          <a:xfrm>
            <a:off x="404553" y="5624945"/>
            <a:ext cx="9078562" cy="592975"/>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defTabSz="914400">
              <a:lnSpc>
                <a:spcPct val="90000"/>
              </a:lnSpc>
              <a:spcBef>
                <a:spcPts val="1000"/>
              </a:spcBef>
            </a:pPr>
            <a:r>
              <a:rPr lang="en-US" sz="2400" b="1">
                <a:ln/>
                <a:solidFill>
                  <a:schemeClr val="bg1"/>
                </a:solidFill>
              </a:rPr>
              <a:t>pharmacist</a:t>
            </a:r>
            <a:endParaRPr lang="en-US" sz="2400" b="1" cap="none" spc="0">
              <a:ln/>
              <a:solidFill>
                <a:schemeClr val="bg1"/>
              </a:solidFill>
              <a:effectLst/>
            </a:endParaRPr>
          </a:p>
        </p:txBody>
      </p:sp>
    </p:spTree>
    <p:extLst>
      <p:ext uri="{BB962C8B-B14F-4D97-AF65-F5344CB8AC3E}">
        <p14:creationId xmlns:p14="http://schemas.microsoft.com/office/powerpoint/2010/main" val="272905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in a pharmacy&#10;&#10;AI-generated content may be incorrect.">
            <a:extLst>
              <a:ext uri="{FF2B5EF4-FFF2-40B4-BE49-F238E27FC236}">
                <a16:creationId xmlns:a16="http://schemas.microsoft.com/office/drawing/2014/main" id="{1A3451FC-9761-B427-4933-7F11C179BFCE}"/>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b="15414"/>
          <a:stretch>
            <a:fillRect/>
          </a:stretch>
        </p:blipFill>
        <p:spPr>
          <a:xfrm>
            <a:off x="21" y="0"/>
            <a:ext cx="12191979" cy="6857990"/>
          </a:xfrm>
          <a:prstGeom prst="rect">
            <a:avLst/>
          </a:prstGeom>
        </p:spPr>
      </p:pic>
      <p:sp>
        <p:nvSpPr>
          <p:cNvPr id="2" name="Title 1">
            <a:extLst>
              <a:ext uri="{FF2B5EF4-FFF2-40B4-BE49-F238E27FC236}">
                <a16:creationId xmlns:a16="http://schemas.microsoft.com/office/drawing/2014/main" id="{86A616F7-55E2-F7B0-E6AE-7CE89EEDB6CB}"/>
              </a:ext>
            </a:extLst>
          </p:cNvPr>
          <p:cNvSpPr>
            <a:spLocks noGrp="1"/>
          </p:cNvSpPr>
          <p:nvPr>
            <p:ph type="title"/>
          </p:nvPr>
        </p:nvSpPr>
        <p:spPr>
          <a:xfrm>
            <a:off x="841248" y="941492"/>
            <a:ext cx="10506456" cy="2057400"/>
          </a:xfrm>
        </p:spPr>
        <p:txBody>
          <a:bodyPr vert="horz" lIns="91440" tIns="45720" rIns="91440" bIns="45720" rtlCol="0" anchor="b">
            <a:normAutofit/>
          </a:bodyPr>
          <a:lstStyle/>
          <a:p>
            <a:r>
              <a:rPr lang="en-US" sz="5000" dirty="0">
                <a:solidFill>
                  <a:schemeClr val="bg1">
                    <a:lumMod val="85000"/>
                  </a:schemeClr>
                </a:solidFill>
              </a:rPr>
              <a:t>introduction</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942A27D-0694-EC97-56EE-03A9DC76F6B5}"/>
              </a:ext>
            </a:extLst>
          </p:cNvPr>
          <p:cNvSpPr txBox="1"/>
          <p:nvPr/>
        </p:nvSpPr>
        <p:spPr>
          <a:xfrm>
            <a:off x="841248" y="3428995"/>
            <a:ext cx="10506456" cy="2670048"/>
          </a:xfrm>
          <a:prstGeom prst="rect">
            <a:avLst/>
          </a:prstGeom>
        </p:spPr>
        <p:txBody>
          <a:bodyPr vert="horz" lIns="91440" tIns="45720" rIns="91440" bIns="45720" rtlCol="0">
            <a:noAutofit/>
          </a:bodyPr>
          <a:lstStyle/>
          <a:p>
            <a:pPr marL="0" marR="0" indent="-228600" defTabSz="914400">
              <a:lnSpc>
                <a:spcPct val="90000"/>
              </a:lnSpc>
              <a:spcAft>
                <a:spcPts val="800"/>
              </a:spcAft>
              <a:buFont typeface="Arial" panose="020B0604020202020204" pitchFamily="34" charset="0"/>
              <a:buChar char="•"/>
            </a:pPr>
            <a:r>
              <a:rPr lang="en-US" sz="2400" dirty="0">
                <a:solidFill>
                  <a:schemeClr val="bg1">
                    <a:lumMod val="95000"/>
                  </a:schemeClr>
                </a:solidFill>
                <a:effectLst/>
              </a:rPr>
              <a:t>From project name it’s going for medical usage like getting medicine online know information about medical products, thermos, hair care, skin care, medicines etc..., the new idea we added here is the exchange products whatever they are between users the idea is easing finding the non-major products like the imported products and that ones are very expensive</a:t>
            </a:r>
          </a:p>
          <a:p>
            <a:pPr indent="-228600" defTabSz="914400">
              <a:lnSpc>
                <a:spcPct val="90000"/>
              </a:lnSpc>
              <a:buFont typeface="Arial" panose="020B0604020202020204" pitchFamily="34" charset="0"/>
              <a:buChar char="•"/>
            </a:pPr>
            <a:r>
              <a:rPr lang="en-US" sz="2400" dirty="0">
                <a:solidFill>
                  <a:schemeClr val="bg1">
                    <a:lumMod val="95000"/>
                  </a:schemeClr>
                </a:solidFill>
                <a:effectLst/>
              </a:rPr>
              <a:t>Also ease the way for people who want to donate for their products, there is the ability to buy online by adding your online card, as there is a feature to buy more than one product at a time by adding products in your shopping card</a:t>
            </a:r>
            <a:endParaRPr lang="en-US" sz="2400" dirty="0">
              <a:solidFill>
                <a:schemeClr val="bg1">
                  <a:lumMod val="95000"/>
                </a:schemeClr>
              </a:solidFill>
            </a:endParaRPr>
          </a:p>
        </p:txBody>
      </p:sp>
    </p:spTree>
    <p:extLst>
      <p:ext uri="{BB962C8B-B14F-4D97-AF65-F5344CB8AC3E}">
        <p14:creationId xmlns:p14="http://schemas.microsoft.com/office/powerpoint/2010/main" val="222606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oup of people standing next to a group of bottles&#10;&#10;AI-generated content may be incorrect.">
            <a:extLst>
              <a:ext uri="{FF2B5EF4-FFF2-40B4-BE49-F238E27FC236}">
                <a16:creationId xmlns:a16="http://schemas.microsoft.com/office/drawing/2014/main" id="{F5841E00-EF30-54B3-409A-7A65683BC361}"/>
              </a:ext>
            </a:extLst>
          </p:cNvPr>
          <p:cNvPicPr>
            <a:picLocks noChangeAspect="1"/>
          </p:cNvPicPr>
          <p:nvPr/>
        </p:nvPicPr>
        <p:blipFill>
          <a:blip r:embed="rId2">
            <a:extLst>
              <a:ext uri="{28A0092B-C50C-407E-A947-70E740481C1C}">
                <a14:useLocalDpi xmlns:a14="http://schemas.microsoft.com/office/drawing/2010/main" val="0"/>
              </a:ext>
            </a:extLst>
          </a:blip>
          <a:srcRect l="15776" r="28192" b="2"/>
          <a:stretch>
            <a:fillRect/>
          </a:stretch>
        </p:blipFill>
        <p:spPr>
          <a:xfrm>
            <a:off x="6803647" y="1065276"/>
            <a:ext cx="4730214" cy="4727448"/>
          </a:xfrm>
          <a:prstGeom prst="rect">
            <a:avLst/>
          </a:prstGeom>
        </p:spPr>
      </p:pic>
      <p:grpSp>
        <p:nvGrpSpPr>
          <p:cNvPr id="18"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3C66424-13AD-BD06-6E65-9AB9601C7B8E}"/>
              </a:ext>
            </a:extLst>
          </p:cNvPr>
          <p:cNvSpPr>
            <a:spLocks noGrp="1"/>
          </p:cNvSpPr>
          <p:nvPr>
            <p:ph type="title"/>
          </p:nvPr>
        </p:nvSpPr>
        <p:spPr>
          <a:xfrm>
            <a:off x="786384" y="841249"/>
            <a:ext cx="5692953" cy="2594302"/>
          </a:xfrm>
        </p:spPr>
        <p:txBody>
          <a:bodyPr vert="horz" lIns="91440" tIns="45720" rIns="91440" bIns="45720" rtlCol="0" anchor="b">
            <a:normAutofit/>
          </a:bodyPr>
          <a:lstStyle/>
          <a:p>
            <a:r>
              <a:rPr lang="en-US" sz="4800">
                <a:solidFill>
                  <a:schemeClr val="bg1"/>
                </a:solidFill>
              </a:rPr>
              <a:t>Problem &amp; Solution </a:t>
            </a:r>
          </a:p>
        </p:txBody>
      </p:sp>
      <p:sp>
        <p:nvSpPr>
          <p:cNvPr id="3" name="TextBox 2">
            <a:extLst>
              <a:ext uri="{FF2B5EF4-FFF2-40B4-BE49-F238E27FC236}">
                <a16:creationId xmlns:a16="http://schemas.microsoft.com/office/drawing/2014/main" id="{32CC2AE6-2D87-E5B2-666A-75573AD093A2}"/>
              </a:ext>
            </a:extLst>
          </p:cNvPr>
          <p:cNvSpPr txBox="1"/>
          <p:nvPr/>
        </p:nvSpPr>
        <p:spPr>
          <a:xfrm>
            <a:off x="196770" y="3637882"/>
            <a:ext cx="6606873" cy="2580037"/>
          </a:xfrm>
          <a:prstGeom prst="rect">
            <a:avLst/>
          </a:prstGeom>
        </p:spPr>
        <p:txBody>
          <a:bodyPr vert="horz" lIns="91440" tIns="45720" rIns="91440" bIns="45720" rtlCol="0" anchor="t">
            <a:normAutofit/>
          </a:bodyPr>
          <a:lstStyle/>
          <a:p>
            <a:pPr marL="0" marR="0" indent="-228600" defTabSz="914400">
              <a:lnSpc>
                <a:spcPct val="90000"/>
              </a:lnSpc>
              <a:spcAft>
                <a:spcPts val="800"/>
              </a:spcAft>
              <a:buFont typeface="Arial" panose="020B0604020202020204" pitchFamily="34" charset="0"/>
              <a:buChar char="•"/>
            </a:pPr>
            <a:r>
              <a:rPr lang="en-US" sz="2800" b="1" dirty="0">
                <a:solidFill>
                  <a:schemeClr val="tx2"/>
                </a:solidFill>
                <a:effectLst/>
              </a:rPr>
              <a:t>Problem</a:t>
            </a:r>
            <a:r>
              <a:rPr lang="en-US" sz="2800" dirty="0">
                <a:solidFill>
                  <a:schemeClr val="tx2"/>
                </a:solidFill>
                <a:effectLst/>
              </a:rPr>
              <a:t>:</a:t>
            </a:r>
            <a:r>
              <a:rPr lang="en-US" sz="2400" dirty="0">
                <a:solidFill>
                  <a:schemeClr val="tx2"/>
                </a:solidFill>
                <a:effectLst/>
              </a:rPr>
              <a:t> </a:t>
            </a:r>
            <a:r>
              <a:rPr lang="en-US" sz="2400" dirty="0">
                <a:solidFill>
                  <a:srgbClr val="365478"/>
                </a:solidFill>
                <a:effectLst/>
              </a:rPr>
              <a:t>The main problem that the project gets solution is to ease the way of finding rare medicines and products.  </a:t>
            </a:r>
          </a:p>
          <a:p>
            <a:pPr marL="0" marR="0" indent="-228600" defTabSz="914400">
              <a:lnSpc>
                <a:spcPct val="90000"/>
              </a:lnSpc>
              <a:spcAft>
                <a:spcPts val="800"/>
              </a:spcAft>
              <a:buFont typeface="Arial" panose="020B0604020202020204" pitchFamily="34" charset="0"/>
              <a:buChar char="•"/>
            </a:pPr>
            <a:r>
              <a:rPr lang="en-US" sz="2800" b="1" dirty="0">
                <a:solidFill>
                  <a:schemeClr val="tx2"/>
                </a:solidFill>
                <a:effectLst/>
              </a:rPr>
              <a:t>Solution</a:t>
            </a:r>
            <a:r>
              <a:rPr lang="en-US" sz="2800" dirty="0">
                <a:solidFill>
                  <a:schemeClr val="tx2"/>
                </a:solidFill>
                <a:effectLst/>
              </a:rPr>
              <a:t>:</a:t>
            </a:r>
            <a:r>
              <a:rPr lang="en-US" sz="2400" dirty="0">
                <a:solidFill>
                  <a:schemeClr val="tx2"/>
                </a:solidFill>
                <a:effectLst/>
              </a:rPr>
              <a:t> </a:t>
            </a:r>
            <a:r>
              <a:rPr lang="en-US" sz="2400" dirty="0">
                <a:solidFill>
                  <a:srgbClr val="365478"/>
                </a:solidFill>
                <a:effectLst/>
              </a:rPr>
              <a:t>the feature of exchanging the products between the users.</a:t>
            </a:r>
          </a:p>
          <a:p>
            <a:pPr indent="-228600" defTabSz="914400">
              <a:lnSpc>
                <a:spcPct val="90000"/>
              </a:lnSpc>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17172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34C0-8C3F-0FDF-1014-09E3C9DD8B4F}"/>
              </a:ext>
            </a:extLst>
          </p:cNvPr>
          <p:cNvSpPr>
            <a:spLocks noGrp="1"/>
          </p:cNvSpPr>
          <p:nvPr>
            <p:ph type="title"/>
          </p:nvPr>
        </p:nvSpPr>
        <p:spPr>
          <a:xfrm>
            <a:off x="710004" y="330952"/>
            <a:ext cx="10515600" cy="1325563"/>
          </a:xfrm>
          <a:solidFill>
            <a:schemeClr val="accent1">
              <a:lumMod val="60000"/>
              <a:lumOff val="40000"/>
            </a:schemeClr>
          </a:solidFill>
        </p:spPr>
        <p:txBody>
          <a:bodyPr/>
          <a:lstStyle/>
          <a:p>
            <a:r>
              <a:rPr lang="en-US" dirty="0">
                <a:solidFill>
                  <a:schemeClr val="tx2">
                    <a:lumMod val="90000"/>
                    <a:lumOff val="10000"/>
                  </a:schemeClr>
                </a:solidFill>
              </a:rPr>
              <a:t>Objectives</a:t>
            </a:r>
            <a:r>
              <a:rPr lang="en-US" dirty="0"/>
              <a:t> </a:t>
            </a:r>
          </a:p>
        </p:txBody>
      </p:sp>
      <p:sp>
        <p:nvSpPr>
          <p:cNvPr id="3" name="TextBox 2">
            <a:extLst>
              <a:ext uri="{FF2B5EF4-FFF2-40B4-BE49-F238E27FC236}">
                <a16:creationId xmlns:a16="http://schemas.microsoft.com/office/drawing/2014/main" id="{30FC1746-13E8-AF31-9A10-E3BDBDA0FB6B}"/>
              </a:ext>
            </a:extLst>
          </p:cNvPr>
          <p:cNvSpPr txBox="1"/>
          <p:nvPr/>
        </p:nvSpPr>
        <p:spPr>
          <a:xfrm>
            <a:off x="710004" y="1968648"/>
            <a:ext cx="10515600" cy="3895618"/>
          </a:xfrm>
          <a:prstGeom prst="rect">
            <a:avLst/>
          </a:prstGeom>
          <a:solidFill>
            <a:schemeClr val="bg2"/>
          </a:solidFill>
        </p:spPr>
        <p:txBody>
          <a:bodyPr wrap="square" rtlCol="0">
            <a:spAutoFit/>
          </a:bodyPr>
          <a:lstStyle/>
          <a:p>
            <a:pPr marL="342900" marR="0" lvl="0" indent="-342900" rtl="0">
              <a:lnSpc>
                <a:spcPct val="115000"/>
              </a:lnSpc>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Ease the way of finding products. </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Buying online products.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Increase the donations for helping      people.</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Exchange products.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Khow more information about medicine and help users to take care of their health.</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pPr>
            <a:r>
              <a:rPr lang="en-US" sz="2400" kern="100" dirty="0">
                <a:solidFill>
                  <a:srgbClr val="0B76A0"/>
                </a:solidFill>
                <a:effectLst/>
                <a:latin typeface="Aptos" panose="020B0004020202020204" pitchFamily="34" charset="0"/>
                <a:ea typeface="Aptos" panose="020B0004020202020204" pitchFamily="34" charset="0"/>
                <a:cs typeface="Arial" panose="020B0604020202020204" pitchFamily="34" charset="0"/>
              </a:rPr>
              <a:t> The website has acceptable information about skin care and it’s products, hair care and baby’s Shambu.</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R="0" lvl="0" rtl="0">
              <a:lnSpc>
                <a:spcPct val="115000"/>
              </a:lnSpc>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31716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5693-A750-7467-752D-FEF8B141D9D1}"/>
              </a:ext>
            </a:extLst>
          </p:cNvPr>
          <p:cNvSpPr>
            <a:spLocks noGrp="1"/>
          </p:cNvSpPr>
          <p:nvPr>
            <p:ph type="title"/>
          </p:nvPr>
        </p:nvSpPr>
        <p:spPr>
          <a:solidFill>
            <a:schemeClr val="accent1">
              <a:lumMod val="60000"/>
              <a:lumOff val="40000"/>
            </a:schemeClr>
          </a:solidFill>
        </p:spPr>
        <p:txBody>
          <a:bodyPr/>
          <a:lstStyle/>
          <a:p>
            <a:pPr algn="ctr"/>
            <a:r>
              <a:rPr lang="en-US" dirty="0">
                <a:solidFill>
                  <a:schemeClr val="tx2">
                    <a:lumMod val="90000"/>
                    <a:lumOff val="10000"/>
                  </a:schemeClr>
                </a:solidFill>
              </a:rPr>
              <a:t>Project Scope </a:t>
            </a:r>
          </a:p>
        </p:txBody>
      </p:sp>
      <p:sp>
        <p:nvSpPr>
          <p:cNvPr id="3" name="TextBox 2">
            <a:extLst>
              <a:ext uri="{FF2B5EF4-FFF2-40B4-BE49-F238E27FC236}">
                <a16:creationId xmlns:a16="http://schemas.microsoft.com/office/drawing/2014/main" id="{6AB77727-0621-A256-85E2-3384D03F8E7C}"/>
              </a:ext>
            </a:extLst>
          </p:cNvPr>
          <p:cNvSpPr txBox="1"/>
          <p:nvPr/>
        </p:nvSpPr>
        <p:spPr>
          <a:xfrm>
            <a:off x="838200" y="2529785"/>
            <a:ext cx="10515600" cy="1200329"/>
          </a:xfrm>
          <a:prstGeom prst="rect">
            <a:avLst/>
          </a:prstGeom>
          <a:solidFill>
            <a:schemeClr val="bg1">
              <a:lumMod val="85000"/>
            </a:schemeClr>
          </a:solidFill>
        </p:spPr>
        <p:txBody>
          <a:bodyPr wrap="square" rtlCol="0">
            <a:spAutoFit/>
          </a:bodyPr>
          <a:lstStyle/>
          <a:p>
            <a:r>
              <a:rPr lang="en-US" sz="2400" dirty="0">
                <a:solidFill>
                  <a:srgbClr val="0070C0"/>
                </a:solidFill>
              </a:rPr>
              <a:t>This project responsible for medical products , information and knowing more about medicine, it’s price and how to use it, donate it and sell if someone wanted that.</a:t>
            </a:r>
          </a:p>
        </p:txBody>
      </p:sp>
    </p:spTree>
    <p:extLst>
      <p:ext uri="{BB962C8B-B14F-4D97-AF65-F5344CB8AC3E}">
        <p14:creationId xmlns:p14="http://schemas.microsoft.com/office/powerpoint/2010/main" val="3248316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298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Pharmacist</vt:lpstr>
      <vt:lpstr>PowerPoint Presentation</vt:lpstr>
      <vt:lpstr>Project Name   </vt:lpstr>
      <vt:lpstr>introduction</vt:lpstr>
      <vt:lpstr>Problem &amp; Solution </vt:lpstr>
      <vt:lpstr>Objectives </vt:lpstr>
      <vt:lpstr>Project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30101171400037</dc:creator>
  <cp:lastModifiedBy>30101171400037</cp:lastModifiedBy>
  <cp:revision>1</cp:revision>
  <dcterms:created xsi:type="dcterms:W3CDTF">2025-05-21T18:26:04Z</dcterms:created>
  <dcterms:modified xsi:type="dcterms:W3CDTF">2025-05-21T19:50:40Z</dcterms:modified>
</cp:coreProperties>
</file>