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37"/>
  </p:normalViewPr>
  <p:slideViewPr>
    <p:cSldViewPr snapToGrid="0" snapToObjects="1">
      <p:cViewPr varScale="1">
        <p:scale>
          <a:sx n="111" d="100"/>
          <a:sy n="111" d="100"/>
        </p:scale>
        <p:origin x="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6804-7B89-AC40-8CFA-80B77549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EB3E7-002C-EE4D-8A5C-DFA419DB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1B0B-5CCD-BC41-A29C-051C80E3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5B40-5956-454D-B8A7-DA6E7EA0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AE85-F07B-F842-9FEE-38D353D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E3EA-8786-B944-8F38-08D1474E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18425-4735-5D40-AB7A-465264DC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0E71-CD93-0446-AA8B-C79C63E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7563-729A-CF4A-92AB-F71AE01A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1E85-0205-EA4A-A4A3-F332B08A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DBEBA-4876-1640-AE04-3161CEFF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60C87-18A9-FE49-A7D8-69C1E067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2F09-191E-554B-BD35-28460F7D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38E1-9CA9-104F-97EC-146A8780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F624-F748-7741-BE70-F20F2249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3025-831F-4144-BAD5-34F1EE27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5967-5523-B844-B316-4B6E77B9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C3FD-EA7B-7444-8C27-E8544376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26FE-5958-CC4D-B0C2-0EF386F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0A7A-C462-1848-9566-FB4BD888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922A-9A1C-F544-ACB5-2591CF12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458E-517F-0549-8401-B0CD777D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A763-00EA-604B-8EA7-8B0F9DD8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AD60-2865-6548-A7ED-495E61D5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2BDF-1CBB-3944-B0DC-45C8081D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9BED-1DC3-574F-80F9-CA770704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0485-A4A9-8D43-A79F-23976643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D3E0-5FB0-E349-99B6-84518077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3CDD-350A-B74E-9F77-00DA668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C2BF-FF4D-5B40-9A69-2563425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4C13C-3761-5543-8E29-51D9AD1E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A317-8DA1-4C40-9424-67ADD0C1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9359-58C9-EC4F-9F13-EB7356F7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E8073-7CB9-974A-8CA2-A5716C9C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806E4-0275-6B44-9B45-6DB5CCD5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AA72C-C48A-9C49-AC4A-5B4ECA5D0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1576-578F-C646-9437-D92F250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08776-4B10-1942-9417-23E9A042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0D783-1ADB-A44D-8233-70BB39BF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1060-1A3E-F540-AEB6-AFA4675C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D1C65-0FE3-5347-98CC-D092D904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1252F-A11D-4644-A554-D89117BD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007F-7EEB-EF40-AF09-00C4EA7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58734-5F60-2F41-8BAD-3810E1EE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F097E-3C54-7249-B826-46DA320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05242-B340-8E48-9D45-C0B4D9E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8524-CFE7-E646-B848-F0D68386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09A-8A54-314C-9327-AB7028F1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A378C-9901-3448-851D-B8C4811D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4C50-5976-AC4B-8C84-6430E331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59BF-F61C-E54C-87EB-570FC29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99EF4-8D91-7748-967F-D7D3D72E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A2FA-A984-2E4C-97DD-C92E4FC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55F43-0AF0-E348-9A87-802D5E9C1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8E30-C3A4-9E4D-A640-DAEA017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0CA2-BA21-B544-BF4C-076634CD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26EAE-8CF0-3C4E-8D62-06FBE150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13DD-1FED-1742-95B5-FEA52F66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470EC-383B-B14E-A9BB-7ABA1CF9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A951-D3B1-9340-8CDD-0B9E318F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C1AC-92DD-EA42-B33C-F3C6DD19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821B-F562-2744-BFAA-D12F97270AC7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48B8-C0D5-F34F-AA62-5B00601E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9E8F-46CA-C045-BF63-D9574B1B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AD54-BA24-8D4E-A3AE-75F7410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F33-5FBC-8344-8033-2E63055E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Heart Disease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E7039-C89E-1344-8034-BD485B30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28" y="3602038"/>
            <a:ext cx="4136571" cy="1655762"/>
          </a:xfrm>
        </p:spPr>
        <p:txBody>
          <a:bodyPr/>
          <a:lstStyle/>
          <a:p>
            <a:r>
              <a:rPr lang="en-US" dirty="0"/>
              <a:t>Samya Maiti, Justin Robin M, Rohit Singh Jadon</a:t>
            </a:r>
          </a:p>
        </p:txBody>
      </p:sp>
    </p:spTree>
    <p:extLst>
      <p:ext uri="{BB962C8B-B14F-4D97-AF65-F5344CB8AC3E}">
        <p14:creationId xmlns:p14="http://schemas.microsoft.com/office/powerpoint/2010/main" val="392127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3DA3-3C58-C644-853F-C38331D0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918B2-4DEC-D44F-B1F0-AAB7D7B1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716" y="2614476"/>
            <a:ext cx="10515600" cy="814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76CEF-0F80-F445-8BF6-93D4FDB31D96}"/>
              </a:ext>
            </a:extLst>
          </p:cNvPr>
          <p:cNvSpPr txBox="1"/>
          <p:nvPr/>
        </p:nvSpPr>
        <p:spPr>
          <a:xfrm>
            <a:off x="1150716" y="4311136"/>
            <a:ext cx="463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attributes with high VIF</a:t>
            </a:r>
          </a:p>
        </p:txBody>
      </p:sp>
    </p:spTree>
    <p:extLst>
      <p:ext uri="{BB962C8B-B14F-4D97-AF65-F5344CB8AC3E}">
        <p14:creationId xmlns:p14="http://schemas.microsoft.com/office/powerpoint/2010/main" val="420331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981-5183-3447-A3D7-928BD835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D09F9-056C-1045-BF8B-4518C45A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144" y="1825625"/>
            <a:ext cx="8055980" cy="3174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3C643-09E9-3A4C-AC96-A58B15A5CA09}"/>
              </a:ext>
            </a:extLst>
          </p:cNvPr>
          <p:cNvSpPr txBox="1"/>
          <p:nvPr/>
        </p:nvSpPr>
        <p:spPr>
          <a:xfrm>
            <a:off x="1689904" y="1481559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StepAIC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493B3-197D-2744-9E1F-457020F2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9" y="5135200"/>
            <a:ext cx="10007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0306-C5C2-814B-9AFD-DB44A2E7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5E40E6-5C58-7F4D-8CA6-B9FE41F1F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513" y="1825625"/>
            <a:ext cx="5848973" cy="32209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F283E-1015-F94F-98ED-0D03454F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5275564"/>
            <a:ext cx="9448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F11E-35A4-5840-B3FB-12F3CF85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C4C5-907B-2A48-8529-2C0C6ED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 = -5.48584 -0.23476*A17.1 + 0.04335*A19.1 - 0.09444*A20.1 - 27.35908*IV + 0.87916*A1 - 0.52235*A2 - 1.50871*A3 - 0.16898*A4 + 0.35115*A14 - 0.18973*A15 + 3.11953*A12</a:t>
            </a:r>
          </a:p>
          <a:p>
            <a:endParaRPr lang="en-US" sz="1800" dirty="0"/>
          </a:p>
          <a:p>
            <a:r>
              <a:rPr lang="en-US" sz="1800" dirty="0"/>
              <a:t>Y = Log of odds (of disease)</a:t>
            </a:r>
          </a:p>
        </p:txBody>
      </p:sp>
    </p:spTree>
    <p:extLst>
      <p:ext uri="{BB962C8B-B14F-4D97-AF65-F5344CB8AC3E}">
        <p14:creationId xmlns:p14="http://schemas.microsoft.com/office/powerpoint/2010/main" val="269723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3382-F93C-2343-B846-C33869D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Post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B5DBC-708F-7A49-AB56-E4F88DDE8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16" y="1825625"/>
            <a:ext cx="6906968" cy="4351338"/>
          </a:xfrm>
        </p:spPr>
      </p:pic>
    </p:spTree>
    <p:extLst>
      <p:ext uri="{BB962C8B-B14F-4D97-AF65-F5344CB8AC3E}">
        <p14:creationId xmlns:p14="http://schemas.microsoft.com/office/powerpoint/2010/main" val="78677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55E1-A206-E44E-866F-8351D934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Post analysis(Cont.)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4F0F-A2F7-CD40-8987-F8845B0E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: 0.8644543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F83D8-F4B7-F14D-8186-232E8661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36" y="1331090"/>
            <a:ext cx="7106162" cy="49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331C-EF3A-E74F-938C-52B3F9FA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Post analysis(Cont.)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3802A-9C12-ED47-81AB-2138D3E06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526" y="1825625"/>
            <a:ext cx="9248947" cy="4351338"/>
          </a:xfrm>
        </p:spPr>
      </p:pic>
    </p:spTree>
    <p:extLst>
      <p:ext uri="{BB962C8B-B14F-4D97-AF65-F5344CB8AC3E}">
        <p14:creationId xmlns:p14="http://schemas.microsoft.com/office/powerpoint/2010/main" val="383129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331C-EF3A-E74F-938C-52B3F9FA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Post analysis(Cont.)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5C6056-9198-1146-8032-E3F26E649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845" y="1791023"/>
            <a:ext cx="8436980" cy="4304794"/>
          </a:xfrm>
        </p:spPr>
      </p:pic>
    </p:spTree>
    <p:extLst>
      <p:ext uri="{BB962C8B-B14F-4D97-AF65-F5344CB8AC3E}">
        <p14:creationId xmlns:p14="http://schemas.microsoft.com/office/powerpoint/2010/main" val="374952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03F7-BE88-8E49-84FE-5E68CDEE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C414-3DF6-934D-9FDD-687E2358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of ~90% at .35 threshold, signifies a local with good coverage.</a:t>
            </a:r>
          </a:p>
          <a:p>
            <a:r>
              <a:rPr lang="en-US" dirty="0"/>
              <a:t>We can improve the Recall at the cost of Precession (FP), based on discussion with hospital authorities.</a:t>
            </a:r>
          </a:p>
        </p:txBody>
      </p:sp>
    </p:spTree>
    <p:extLst>
      <p:ext uri="{BB962C8B-B14F-4D97-AF65-F5344CB8AC3E}">
        <p14:creationId xmlns:p14="http://schemas.microsoft.com/office/powerpoint/2010/main" val="204173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A6DB-46B4-494C-91CD-92AA7D59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(Evaluation 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B3EF-848B-DC42-B3A1-19C80B83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parameters to remove skewness.</a:t>
            </a:r>
          </a:p>
        </p:txBody>
      </p:sp>
    </p:spTree>
    <p:extLst>
      <p:ext uri="{BB962C8B-B14F-4D97-AF65-F5344CB8AC3E}">
        <p14:creationId xmlns:p14="http://schemas.microsoft.com/office/powerpoint/2010/main" val="210965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8BF6-494F-3B45-A4EE-5F73CB37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Case/Statement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6F41-171D-6B4B-A494-4BD05BF8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Identification of disease ahead of time and make medical intervention if necessary.</a:t>
            </a:r>
          </a:p>
          <a:p>
            <a:r>
              <a:rPr lang="en-IN" dirty="0"/>
              <a:t>Improving the economical condition also, as it has been identified that health performance and economic performance are interlinked.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3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4730-16EE-414F-AB30-FFF1D02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38C1-4908-7141-A0A7-4645788E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“Human life is more important than repeat consultation cost.”</a:t>
            </a:r>
          </a:p>
          <a:p>
            <a:r>
              <a:rPr lang="en-US" dirty="0"/>
              <a:t>Its acceptable to have more FP and fewer FN’s, Hence recall is the evaluation matrix we are looking 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57EC2-7881-8B48-B8B2-BB2F86A3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81" y="3888575"/>
            <a:ext cx="4521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E365-E742-604A-BC08-B60521FA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3EEE-0631-F943-8881-324370C1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total number of records is 34281 with 24 independent attributes and the 25th column is the target which needs to be predicted.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97E57-6F76-EC4E-B340-2A8514D2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2763280"/>
            <a:ext cx="8845656" cy="29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3A1C-9896-B54A-95CF-81A8D037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C2814-34AA-B340-9517-0E3A6B94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021" y="1895073"/>
            <a:ext cx="4945641" cy="34275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AC2D4-FCAC-4F4A-BEC7-651AE8E0F26D}"/>
              </a:ext>
            </a:extLst>
          </p:cNvPr>
          <p:cNvSpPr txBox="1"/>
          <p:nvPr/>
        </p:nvSpPr>
        <p:spPr>
          <a:xfrm>
            <a:off x="1134320" y="1895072"/>
            <a:ext cx="4664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A11 is a column with no variance. Will be removed from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A5, A6, A7 are highly corelated.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A9, A10 are highly corelated.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A9, A12 are highly corelated.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A10, A12 are highly corelated.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None of the features are having significant correlation with Target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F01D-BBE0-8D42-BBB2-8763C4F1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46ADB-A2FD-0345-BE8E-3062A55D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447" y="1990317"/>
            <a:ext cx="686889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45C24-1398-694F-9874-02BDB309F54C}"/>
              </a:ext>
            </a:extLst>
          </p:cNvPr>
          <p:cNvSpPr txBox="1"/>
          <p:nvPr/>
        </p:nvSpPr>
        <p:spPr>
          <a:xfrm>
            <a:off x="1527858" y="1592969"/>
            <a:ext cx="29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highly Right Screwed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Significant outliers</a:t>
            </a:r>
          </a:p>
        </p:txBody>
      </p:sp>
    </p:spTree>
    <p:extLst>
      <p:ext uri="{BB962C8B-B14F-4D97-AF65-F5344CB8AC3E}">
        <p14:creationId xmlns:p14="http://schemas.microsoft.com/office/powerpoint/2010/main" val="19600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FDFA-AA3B-0744-81E2-94C0A1D0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02AE-0888-BF48-B509-F2C895EB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Outliers removal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6698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BA85-272D-6640-8DD7-315EDB52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57BFB-BE8C-8440-A492-9A55228B7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3713"/>
            <a:ext cx="10515600" cy="823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208B8-E6E3-B744-B5BF-A31C119F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3118"/>
            <a:ext cx="10790582" cy="38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F5ED-07F1-E64F-A338-74CDF444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47371-821C-DD47-89DD-773BB2568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904" y="1458409"/>
            <a:ext cx="8412176" cy="4653023"/>
          </a:xfrm>
        </p:spPr>
      </p:pic>
    </p:spTree>
    <p:extLst>
      <p:ext uri="{BB962C8B-B14F-4D97-AF65-F5344CB8AC3E}">
        <p14:creationId xmlns:p14="http://schemas.microsoft.com/office/powerpoint/2010/main" val="364518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358</Words>
  <Application>Microsoft Macintosh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Heart Disease Predictor</vt:lpstr>
      <vt:lpstr>Business Case/Statement</vt:lpstr>
      <vt:lpstr>Evaluation Matrix</vt:lpstr>
      <vt:lpstr>Data Analysis</vt:lpstr>
      <vt:lpstr>Data Analysis (cont.)</vt:lpstr>
      <vt:lpstr>Data Analysis (cont.)</vt:lpstr>
      <vt:lpstr>Data Preprocessing</vt:lpstr>
      <vt:lpstr>Data Preprocessing (Cont.)</vt:lpstr>
      <vt:lpstr>Model Building</vt:lpstr>
      <vt:lpstr>Model Building (Cont.)</vt:lpstr>
      <vt:lpstr>Model Building (cont.)</vt:lpstr>
      <vt:lpstr>Model Building (cont.)</vt:lpstr>
      <vt:lpstr>Model Building (cont.)</vt:lpstr>
      <vt:lpstr>Evaluation &amp; Post analysis</vt:lpstr>
      <vt:lpstr>Evaluation &amp; Post analysis(Cont.)</vt:lpstr>
      <vt:lpstr>Evaluation &amp; Post analysis(Cont.)</vt:lpstr>
      <vt:lpstr>Evaluation &amp; Post analysis(Cont.)</vt:lpstr>
      <vt:lpstr>Conclusion</vt:lpstr>
      <vt:lpstr>Next step (Evaluation in progress)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Predictor</dc:title>
  <dc:creator>Maiti, Samya</dc:creator>
  <cp:lastModifiedBy>Maiti, Samya</cp:lastModifiedBy>
  <cp:revision>23</cp:revision>
  <dcterms:created xsi:type="dcterms:W3CDTF">2019-02-02T05:19:22Z</dcterms:created>
  <dcterms:modified xsi:type="dcterms:W3CDTF">2019-02-02T06:22:55Z</dcterms:modified>
</cp:coreProperties>
</file>