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Calibri"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02" d="100"/>
          <a:sy n="102" d="100"/>
        </p:scale>
        <p:origin x="-444" y="258"/>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xmlns="" val="16013313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770eb6c7aa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770eb6c7aa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770eb6c7aa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770eb6c7aa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770eb6c7aa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770eb6c7aa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770eb6c7aa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770eb6c7a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770eb6c7aa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770eb6c7aa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70eb6c7aa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70eb6c7aa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770eb6c7aa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770eb6c7a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70eb6c7aa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770eb6c7a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70eb6c7aa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70eb6c7aa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770eb6c7aa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770eb6c7aa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c6f90357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c6f90357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6f90357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c6f90357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c6f9035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770eb6c7aa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770eb6c7a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70eb6c7a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70eb6c7a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70eb6c7a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770eb6c7a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770eb6c7aa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770eb6c7a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56ABED-F885-48B9-9CFD-647B30B15BFA}" type="datetimeFigureOut">
              <a:rPr lang="en-US" smtClean="0"/>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56ABED-F885-48B9-9CFD-647B30B15BFA}" type="datetimeFigureOut">
              <a:rPr lang="en-US" smtClean="0"/>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56ABED-F885-48B9-9CFD-647B30B15BFA}" type="datetimeFigureOut">
              <a:rPr lang="en-US" smtClean="0"/>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dk1"/>
        </a:solidFill>
        <a:effectLst/>
      </p:bgPr>
    </p:bg>
    <p:spTree>
      <p:nvGrpSpPr>
        <p:cNvPr id="1" name="Shape 15"/>
        <p:cNvGrpSpPr/>
        <p:nvPr/>
      </p:nvGrpSpPr>
      <p:grpSpPr>
        <a:xfrm>
          <a:off x="0" y="0"/>
          <a:ext cx="0" cy="0"/>
          <a:chOff x="0" y="0"/>
          <a:chExt cx="0" cy="0"/>
        </a:xfrm>
      </p:grpSpPr>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9"/>
        <p:cNvGrpSpPr/>
        <p:nvPr/>
      </p:nvGrpSpPr>
      <p:grpSpPr>
        <a:xfrm>
          <a:off x="0" y="0"/>
          <a:ext cx="0" cy="0"/>
          <a:chOff x="0" y="0"/>
          <a:chExt cx="0" cy="0"/>
        </a:xfrm>
      </p:grpSpPr>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56ABED-F885-48B9-9CFD-647B30B15BFA}" type="datetimeFigureOut">
              <a:rPr lang="en-US" smtClean="0"/>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56ABED-F885-48B9-9CFD-647B30B15BFA}" type="datetimeFigureOut">
              <a:rPr lang="en-US" smtClean="0"/>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56ABED-F885-48B9-9CFD-647B30B15BFA}" type="datetimeFigureOut">
              <a:rPr lang="en-US" smtClean="0"/>
              <a:t>7/19/2022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56ABED-F885-48B9-9CFD-647B30B15BFA}" type="datetimeFigureOut">
              <a:rPr lang="en-US" smtClean="0"/>
              <a:t>7/19/2022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56ABED-F885-48B9-9CFD-647B30B15BFA}" type="datetimeFigureOut">
              <a:rPr lang="en-US" smtClean="0"/>
              <a:t>7/19/2022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56ABED-F885-48B9-9CFD-647B30B15BFA}" type="datetimeFigureOut">
              <a:rPr lang="en-US" smtClean="0"/>
              <a:t>7/19/2022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56ABED-F885-48B9-9CFD-647B30B15BFA}" type="datetimeFigureOut">
              <a:rPr lang="en-US" smtClean="0"/>
              <a:t>7/19/2022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56ABED-F885-48B9-9CFD-647B30B15BFA}" type="datetimeFigureOut">
              <a:rPr lang="en-US" smtClean="0"/>
              <a:t>7/19/2022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856ABED-F885-48B9-9CFD-647B30B15BFA}" type="datetimeFigureOut">
              <a:rPr lang="en-US" smtClean="0"/>
              <a:t>7/19/2022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Python - Input , Processing and Output</a:t>
            </a:r>
            <a:endParaRPr/>
          </a:p>
        </p:txBody>
      </p:sp>
      <p:sp>
        <p:nvSpPr>
          <p:cNvPr id="60" name="Google Shape;60;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Variables</a:t>
            </a:r>
            <a:endParaRPr/>
          </a:p>
        </p:txBody>
      </p:sp>
      <p:sp>
        <p:nvSpPr>
          <p:cNvPr id="113" name="Google Shape;113;p22"/>
          <p:cNvSpPr txBox="1">
            <a:spLocks noGrp="1"/>
          </p:cNvSpPr>
          <p:nvPr>
            <p:ph type="body" idx="1"/>
          </p:nvPr>
        </p:nvSpPr>
        <p:spPr>
          <a:xfrm>
            <a:off x="209400" y="1184700"/>
            <a:ext cx="8725200" cy="33972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1600"/>
              <a:t>Creating Variables with Assignment Statements. An assignment statement is written in the following general format:</a:t>
            </a:r>
            <a:endParaRPr sz="1600"/>
          </a:p>
          <a:p>
            <a:pPr marL="457200" lvl="0" indent="0" algn="l" rtl="0">
              <a:spcBef>
                <a:spcPts val="1600"/>
              </a:spcBef>
              <a:spcAft>
                <a:spcPts val="0"/>
              </a:spcAft>
              <a:buClr>
                <a:schemeClr val="dk1"/>
              </a:buClr>
              <a:buSzPts val="1100"/>
              <a:buFont typeface="Arial"/>
              <a:buNone/>
            </a:pPr>
            <a:r>
              <a:rPr lang="en" sz="1600"/>
              <a:t>variable = expression</a:t>
            </a:r>
            <a:endParaRPr sz="1600"/>
          </a:p>
          <a:p>
            <a:pPr marL="457200" lvl="0" indent="0" algn="l" rtl="0">
              <a:lnSpc>
                <a:spcPct val="100000"/>
              </a:lnSpc>
              <a:spcBef>
                <a:spcPts val="1600"/>
              </a:spcBef>
              <a:spcAft>
                <a:spcPts val="0"/>
              </a:spcAft>
              <a:buNone/>
            </a:pPr>
            <a:r>
              <a:rPr lang="en" sz="1600"/>
              <a:t>&gt;&gt;&gt; width = 10 (enter)</a:t>
            </a:r>
            <a:endParaRPr sz="1600"/>
          </a:p>
          <a:p>
            <a:pPr marL="457200" lvl="0" indent="0" algn="l" rtl="0">
              <a:lnSpc>
                <a:spcPct val="100000"/>
              </a:lnSpc>
              <a:spcBef>
                <a:spcPts val="1600"/>
              </a:spcBef>
              <a:spcAft>
                <a:spcPts val="0"/>
              </a:spcAft>
              <a:buClr>
                <a:schemeClr val="dk1"/>
              </a:buClr>
              <a:buSzPts val="1100"/>
              <a:buFont typeface="Arial"/>
              <a:buNone/>
            </a:pPr>
            <a:r>
              <a:rPr lang="en" sz="1600"/>
              <a:t>&gt;&gt;&gt; length = 5 (enter)</a:t>
            </a:r>
            <a:endParaRPr sz="1600"/>
          </a:p>
          <a:p>
            <a:pPr marL="457200" lvl="0" indent="0" algn="l" rtl="0">
              <a:lnSpc>
                <a:spcPct val="100000"/>
              </a:lnSpc>
              <a:spcBef>
                <a:spcPts val="1600"/>
              </a:spcBef>
              <a:spcAft>
                <a:spcPts val="0"/>
              </a:spcAft>
              <a:buNone/>
            </a:pPr>
            <a:r>
              <a:rPr lang="en" sz="1600"/>
              <a:t>&gt;&gt;&gt; print(width) e</a:t>
            </a:r>
            <a:endParaRPr sz="1600"/>
          </a:p>
          <a:p>
            <a:pPr marL="457200" lvl="0" indent="0" algn="l" rtl="0">
              <a:lnSpc>
                <a:spcPct val="100000"/>
              </a:lnSpc>
              <a:spcBef>
                <a:spcPts val="1600"/>
              </a:spcBef>
              <a:spcAft>
                <a:spcPts val="0"/>
              </a:spcAft>
              <a:buNone/>
            </a:pPr>
            <a:r>
              <a:rPr lang="en" sz="1600"/>
              <a:t>10</a:t>
            </a:r>
            <a:endParaRPr sz="1600"/>
          </a:p>
          <a:p>
            <a:pPr marL="457200" lvl="0" indent="0" algn="l" rtl="0">
              <a:lnSpc>
                <a:spcPct val="100000"/>
              </a:lnSpc>
              <a:spcBef>
                <a:spcPts val="1600"/>
              </a:spcBef>
              <a:spcAft>
                <a:spcPts val="0"/>
              </a:spcAft>
              <a:buNone/>
            </a:pPr>
            <a:r>
              <a:rPr lang="en" sz="1600"/>
              <a:t>&gt;&gt;&gt; print(length) e</a:t>
            </a:r>
            <a:endParaRPr sz="1600"/>
          </a:p>
          <a:p>
            <a:pPr marL="457200" lvl="0" indent="0" algn="l" rtl="0">
              <a:lnSpc>
                <a:spcPct val="100000"/>
              </a:lnSpc>
              <a:spcBef>
                <a:spcPts val="1600"/>
              </a:spcBef>
              <a:spcAft>
                <a:spcPts val="0"/>
              </a:spcAft>
              <a:buNone/>
            </a:pPr>
            <a:r>
              <a:rPr lang="en" sz="1600"/>
              <a:t>5</a:t>
            </a:r>
            <a:endParaRPr sz="1600"/>
          </a:p>
          <a:p>
            <a:pPr marL="457200" lvl="0" indent="0" algn="l" rtl="0">
              <a:lnSpc>
                <a:spcPct val="100000"/>
              </a:lnSpc>
              <a:spcBef>
                <a:spcPts val="1600"/>
              </a:spcBef>
              <a:spcAft>
                <a:spcPts val="0"/>
              </a:spcAft>
              <a:buNone/>
            </a:pPr>
            <a:endParaRPr sz="1600"/>
          </a:p>
          <a:p>
            <a:pPr marL="457200" lvl="0" indent="0" algn="l" rtl="0">
              <a:spcBef>
                <a:spcPts val="1600"/>
              </a:spcBef>
              <a:spcAft>
                <a:spcPts val="0"/>
              </a:spcAft>
              <a:buClr>
                <a:schemeClr val="dk1"/>
              </a:buClr>
              <a:buSzPts val="1100"/>
              <a:buFont typeface="Arial"/>
              <a:buNone/>
            </a:pPr>
            <a:endParaRPr sz="1600"/>
          </a:p>
          <a:p>
            <a:pPr marL="457200" lvl="0" indent="0" algn="l" rtl="0">
              <a:spcBef>
                <a:spcPts val="1600"/>
              </a:spcBef>
              <a:spcAft>
                <a:spcPts val="1600"/>
              </a:spcAft>
              <a:buNone/>
            </a:pP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Variables</a:t>
            </a:r>
            <a:endParaRPr/>
          </a:p>
        </p:txBody>
      </p:sp>
      <p:sp>
        <p:nvSpPr>
          <p:cNvPr id="119" name="Google Shape;119;p23"/>
          <p:cNvSpPr txBox="1">
            <a:spLocks noGrp="1"/>
          </p:cNvSpPr>
          <p:nvPr>
            <p:ph type="body" idx="1"/>
          </p:nvPr>
        </p:nvSpPr>
        <p:spPr>
          <a:xfrm>
            <a:off x="209400" y="1184700"/>
            <a:ext cx="8725200" cy="33972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1600"/>
              <a:t>Creating Variables with Assignment Statements. An assignment statement is written in the following general format:</a:t>
            </a:r>
            <a:endParaRPr sz="1600"/>
          </a:p>
          <a:p>
            <a:pPr marL="457200" lvl="0" indent="0" algn="l" rtl="0">
              <a:spcBef>
                <a:spcPts val="1600"/>
              </a:spcBef>
              <a:spcAft>
                <a:spcPts val="0"/>
              </a:spcAft>
              <a:buNone/>
            </a:pPr>
            <a:r>
              <a:rPr lang="en" sz="1600"/>
              <a:t>variable = expression</a:t>
            </a:r>
            <a:endParaRPr sz="1600"/>
          </a:p>
          <a:p>
            <a:pPr marL="457200" lvl="0" indent="0" algn="l" rtl="0">
              <a:lnSpc>
                <a:spcPct val="100000"/>
              </a:lnSpc>
              <a:spcBef>
                <a:spcPts val="1600"/>
              </a:spcBef>
              <a:spcAft>
                <a:spcPts val="0"/>
              </a:spcAft>
              <a:buNone/>
            </a:pPr>
            <a:r>
              <a:rPr lang="en" sz="1600"/>
              <a:t>&gt;&gt;&gt; print('width') e</a:t>
            </a:r>
            <a:endParaRPr sz="1600"/>
          </a:p>
          <a:p>
            <a:pPr marL="457200" lvl="0" indent="0" algn="l" rtl="0">
              <a:lnSpc>
                <a:spcPct val="100000"/>
              </a:lnSpc>
              <a:spcBef>
                <a:spcPts val="1600"/>
              </a:spcBef>
              <a:spcAft>
                <a:spcPts val="0"/>
              </a:spcAft>
              <a:buNone/>
            </a:pPr>
            <a:r>
              <a:rPr lang="en" sz="1600"/>
              <a:t>width</a:t>
            </a:r>
            <a:endParaRPr sz="1600"/>
          </a:p>
          <a:p>
            <a:pPr marL="457200" lvl="0" indent="0" algn="l" rtl="0">
              <a:lnSpc>
                <a:spcPct val="100000"/>
              </a:lnSpc>
              <a:spcBef>
                <a:spcPts val="1600"/>
              </a:spcBef>
              <a:spcAft>
                <a:spcPts val="0"/>
              </a:spcAft>
              <a:buNone/>
            </a:pPr>
            <a:r>
              <a:rPr lang="en" sz="1600"/>
              <a:t>&gt;&gt;&gt; print(width) e</a:t>
            </a:r>
            <a:endParaRPr sz="1600"/>
          </a:p>
          <a:p>
            <a:pPr marL="457200" lvl="0" indent="0" algn="l" rtl="0">
              <a:lnSpc>
                <a:spcPct val="100000"/>
              </a:lnSpc>
              <a:spcBef>
                <a:spcPts val="1600"/>
              </a:spcBef>
              <a:spcAft>
                <a:spcPts val="0"/>
              </a:spcAft>
              <a:buNone/>
            </a:pPr>
            <a:r>
              <a:rPr lang="en" sz="1600"/>
              <a:t>10</a:t>
            </a:r>
            <a:endParaRPr sz="1600"/>
          </a:p>
          <a:p>
            <a:pPr marL="457200" lvl="0" indent="0" algn="l" rtl="0">
              <a:lnSpc>
                <a:spcPct val="100000"/>
              </a:lnSpc>
              <a:spcBef>
                <a:spcPts val="1600"/>
              </a:spcBef>
              <a:spcAft>
                <a:spcPts val="0"/>
              </a:spcAft>
              <a:buNone/>
            </a:pPr>
            <a:r>
              <a:rPr lang="en" sz="1600"/>
              <a:t>&gt;&gt;&gt; 25 = age e</a:t>
            </a:r>
            <a:endParaRPr sz="1600"/>
          </a:p>
          <a:p>
            <a:pPr marL="457200" lvl="0" indent="0" algn="l" rtl="0">
              <a:lnSpc>
                <a:spcPct val="100000"/>
              </a:lnSpc>
              <a:spcBef>
                <a:spcPts val="1600"/>
              </a:spcBef>
              <a:spcAft>
                <a:spcPts val="0"/>
              </a:spcAft>
              <a:buNone/>
            </a:pPr>
            <a:r>
              <a:rPr lang="en" sz="1600"/>
              <a:t>SyntaxError: can't assign to literal</a:t>
            </a:r>
            <a:endParaRPr sz="1600"/>
          </a:p>
          <a:p>
            <a:pPr marL="457200" lvl="0" indent="0" algn="l" rtl="0">
              <a:lnSpc>
                <a:spcPct val="100000"/>
              </a:lnSpc>
              <a:spcBef>
                <a:spcPts val="1600"/>
              </a:spcBef>
              <a:spcAft>
                <a:spcPts val="0"/>
              </a:spcAft>
              <a:buNone/>
            </a:pPr>
            <a:endParaRPr sz="1600"/>
          </a:p>
          <a:p>
            <a:pPr marL="457200" lvl="0" indent="0" algn="l" rtl="0">
              <a:lnSpc>
                <a:spcPct val="100000"/>
              </a:lnSpc>
              <a:spcBef>
                <a:spcPts val="1600"/>
              </a:spcBef>
              <a:spcAft>
                <a:spcPts val="0"/>
              </a:spcAft>
              <a:buNone/>
            </a:pPr>
            <a:endParaRPr sz="1600"/>
          </a:p>
          <a:p>
            <a:pPr marL="457200" lvl="0" indent="0" algn="l" rtl="0">
              <a:lnSpc>
                <a:spcPct val="100000"/>
              </a:lnSpc>
              <a:spcBef>
                <a:spcPts val="1600"/>
              </a:spcBef>
              <a:spcAft>
                <a:spcPts val="0"/>
              </a:spcAft>
              <a:buNone/>
            </a:pPr>
            <a:endParaRPr sz="1600"/>
          </a:p>
          <a:p>
            <a:pPr marL="457200" lvl="0" indent="0" algn="l" rtl="0">
              <a:lnSpc>
                <a:spcPct val="100000"/>
              </a:lnSpc>
              <a:spcBef>
                <a:spcPts val="1600"/>
              </a:spcBef>
              <a:spcAft>
                <a:spcPts val="0"/>
              </a:spcAft>
              <a:buNone/>
            </a:pPr>
            <a:endParaRPr sz="1600"/>
          </a:p>
          <a:p>
            <a:pPr marL="457200" lvl="0" indent="0" algn="l" rtl="0">
              <a:spcBef>
                <a:spcPts val="1600"/>
              </a:spcBef>
              <a:spcAft>
                <a:spcPts val="0"/>
              </a:spcAft>
              <a:buNone/>
            </a:pPr>
            <a:endParaRPr sz="1600"/>
          </a:p>
          <a:p>
            <a:pPr marL="457200" lvl="0" indent="0" algn="l" rtl="0">
              <a:spcBef>
                <a:spcPts val="1600"/>
              </a:spcBef>
              <a:spcAft>
                <a:spcPts val="1600"/>
              </a:spcAft>
              <a:buNone/>
            </a:pP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 Naming Rules</a:t>
            </a:r>
            <a:endParaRPr/>
          </a:p>
        </p:txBody>
      </p:sp>
      <p:sp>
        <p:nvSpPr>
          <p:cNvPr id="125" name="Google Shape;125;p24"/>
          <p:cNvSpPr txBox="1">
            <a:spLocks noGrp="1"/>
          </p:cNvSpPr>
          <p:nvPr>
            <p:ph type="body" idx="1"/>
          </p:nvPr>
        </p:nvSpPr>
        <p:spPr>
          <a:xfrm>
            <a:off x="209400" y="1184700"/>
            <a:ext cx="8725200" cy="3397200"/>
          </a:xfrm>
          <a:prstGeom prst="rect">
            <a:avLst/>
          </a:prstGeom>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r>
              <a:rPr lang="en" sz="1600"/>
              <a:t>Although you are allowed to make up your own names for variables, you must follow these rules:</a:t>
            </a:r>
            <a:endParaRPr sz="1600"/>
          </a:p>
          <a:p>
            <a:pPr marL="457200" lvl="0" indent="0" algn="l" rtl="0">
              <a:lnSpc>
                <a:spcPct val="100000"/>
              </a:lnSpc>
              <a:spcBef>
                <a:spcPts val="1600"/>
              </a:spcBef>
              <a:spcAft>
                <a:spcPts val="0"/>
              </a:spcAft>
              <a:buNone/>
            </a:pPr>
            <a:r>
              <a:rPr lang="en" sz="1600"/>
              <a:t>• You cannot use one of Python’s key words as a variable name. (See Table 1-2 for a listof the key words.)</a:t>
            </a:r>
            <a:endParaRPr sz="1600"/>
          </a:p>
          <a:p>
            <a:pPr marL="457200" lvl="0" indent="0" algn="l" rtl="0">
              <a:lnSpc>
                <a:spcPct val="100000"/>
              </a:lnSpc>
              <a:spcBef>
                <a:spcPts val="1600"/>
              </a:spcBef>
              <a:spcAft>
                <a:spcPts val="0"/>
              </a:spcAft>
              <a:buNone/>
            </a:pPr>
            <a:r>
              <a:rPr lang="en" sz="1600"/>
              <a:t>• A variable name cannot contain spaces.</a:t>
            </a:r>
            <a:endParaRPr sz="1600"/>
          </a:p>
          <a:p>
            <a:pPr marL="457200" lvl="0" indent="0" algn="l" rtl="0">
              <a:lnSpc>
                <a:spcPct val="100000"/>
              </a:lnSpc>
              <a:spcBef>
                <a:spcPts val="1600"/>
              </a:spcBef>
              <a:spcAft>
                <a:spcPts val="0"/>
              </a:spcAft>
              <a:buNone/>
            </a:pPr>
            <a:r>
              <a:rPr lang="en" sz="1600"/>
              <a:t>• The first character must be one of the letters a through z, A through Z, or an under-score character (_).</a:t>
            </a:r>
            <a:endParaRPr sz="1600"/>
          </a:p>
          <a:p>
            <a:pPr marL="457200" lvl="0" indent="0" algn="l" rtl="0">
              <a:lnSpc>
                <a:spcPct val="100000"/>
              </a:lnSpc>
              <a:spcBef>
                <a:spcPts val="1600"/>
              </a:spcBef>
              <a:spcAft>
                <a:spcPts val="0"/>
              </a:spcAft>
              <a:buNone/>
            </a:pPr>
            <a:r>
              <a:rPr lang="en" sz="1600"/>
              <a:t>• After the first character you may use the letters a through z or A through Z, the digits 0 through 9, or underscores.</a:t>
            </a:r>
            <a:endParaRPr sz="1600"/>
          </a:p>
          <a:p>
            <a:pPr marL="457200" lvl="0" indent="0" algn="l" rtl="0">
              <a:lnSpc>
                <a:spcPct val="100000"/>
              </a:lnSpc>
              <a:spcBef>
                <a:spcPts val="1600"/>
              </a:spcBef>
              <a:spcAft>
                <a:spcPts val="0"/>
              </a:spcAft>
              <a:buNone/>
            </a:pPr>
            <a:r>
              <a:rPr lang="en" sz="1600"/>
              <a:t>• Uppercase and lowercase characters are distinct. This means the variable name Items Ordered is not the same as items ordered .</a:t>
            </a:r>
            <a:endParaRPr sz="1600"/>
          </a:p>
          <a:p>
            <a:pPr marL="457200" lvl="0" indent="0" algn="l" rtl="0">
              <a:lnSpc>
                <a:spcPct val="100000"/>
              </a:lnSpc>
              <a:spcBef>
                <a:spcPts val="1600"/>
              </a:spcBef>
              <a:spcAft>
                <a:spcPts val="0"/>
              </a:spcAft>
              <a:buNone/>
            </a:pPr>
            <a:endParaRPr sz="1600"/>
          </a:p>
          <a:p>
            <a:pPr marL="457200" lvl="0" indent="0" algn="l" rtl="0">
              <a:lnSpc>
                <a:spcPct val="100000"/>
              </a:lnSpc>
              <a:spcBef>
                <a:spcPts val="1600"/>
              </a:spcBef>
              <a:spcAft>
                <a:spcPts val="0"/>
              </a:spcAft>
              <a:buNone/>
            </a:pPr>
            <a:endParaRPr sz="1600"/>
          </a:p>
          <a:p>
            <a:pPr marL="457200" lvl="0" indent="0" algn="l" rtl="0">
              <a:lnSpc>
                <a:spcPct val="100000"/>
              </a:lnSpc>
              <a:spcBef>
                <a:spcPts val="1600"/>
              </a:spcBef>
              <a:spcAft>
                <a:spcPts val="0"/>
              </a:spcAft>
              <a:buNone/>
            </a:pPr>
            <a:endParaRPr sz="1600"/>
          </a:p>
          <a:p>
            <a:pPr marL="457200" lvl="0" indent="0" algn="l" rtl="0">
              <a:lnSpc>
                <a:spcPct val="100000"/>
              </a:lnSpc>
              <a:spcBef>
                <a:spcPts val="1600"/>
              </a:spcBef>
              <a:spcAft>
                <a:spcPts val="0"/>
              </a:spcAft>
              <a:buNone/>
            </a:pPr>
            <a:endParaRPr sz="1600"/>
          </a:p>
          <a:p>
            <a:pPr marL="457200" lvl="0" indent="0" algn="l" rtl="0">
              <a:lnSpc>
                <a:spcPct val="100000"/>
              </a:lnSpc>
              <a:spcBef>
                <a:spcPts val="1600"/>
              </a:spcBef>
              <a:spcAft>
                <a:spcPts val="0"/>
              </a:spcAft>
              <a:buNone/>
            </a:pPr>
            <a:endParaRPr sz="1600"/>
          </a:p>
          <a:p>
            <a:pPr marL="457200" lvl="0" indent="0" algn="l" rtl="0">
              <a:lnSpc>
                <a:spcPct val="100000"/>
              </a:lnSpc>
              <a:spcBef>
                <a:spcPts val="1600"/>
              </a:spcBef>
              <a:spcAft>
                <a:spcPts val="1600"/>
              </a:spcAft>
              <a:buNone/>
            </a:pP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 Reassignment</a:t>
            </a:r>
            <a:endParaRPr/>
          </a:p>
        </p:txBody>
      </p:sp>
      <p:sp>
        <p:nvSpPr>
          <p:cNvPr id="131" name="Google Shape;131;p25"/>
          <p:cNvSpPr txBox="1">
            <a:spLocks noGrp="1"/>
          </p:cNvSpPr>
          <p:nvPr>
            <p:ph type="body" idx="1"/>
          </p:nvPr>
        </p:nvSpPr>
        <p:spPr>
          <a:xfrm>
            <a:off x="53125" y="1249800"/>
            <a:ext cx="87252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This program demonstrates variable reassignment. Assign a value to the dollars variable.</a:t>
            </a:r>
            <a:endParaRPr/>
          </a:p>
          <a:p>
            <a:pPr marL="0" lvl="0" indent="0" algn="l" rtl="0">
              <a:spcBef>
                <a:spcPts val="1600"/>
              </a:spcBef>
              <a:spcAft>
                <a:spcPts val="0"/>
              </a:spcAft>
              <a:buNone/>
            </a:pPr>
            <a:r>
              <a:rPr lang="en"/>
              <a:t>dollars = 2.75</a:t>
            </a:r>
            <a:endParaRPr/>
          </a:p>
          <a:p>
            <a:pPr marL="0" lvl="0" indent="0" algn="l" rtl="0">
              <a:spcBef>
                <a:spcPts val="1600"/>
              </a:spcBef>
              <a:spcAft>
                <a:spcPts val="0"/>
              </a:spcAft>
              <a:buClr>
                <a:schemeClr val="dk1"/>
              </a:buClr>
              <a:buSzPts val="1100"/>
              <a:buFont typeface="Arial"/>
              <a:buNone/>
            </a:pPr>
            <a:r>
              <a:rPr lang="en"/>
              <a:t>print('I have', dollars, 'in my account.')</a:t>
            </a:r>
            <a:endParaRPr/>
          </a:p>
          <a:p>
            <a:pPr marL="0" lvl="0" indent="0" algn="l" rtl="0">
              <a:spcBef>
                <a:spcPts val="1600"/>
              </a:spcBef>
              <a:spcAft>
                <a:spcPts val="0"/>
              </a:spcAft>
              <a:buClr>
                <a:schemeClr val="dk1"/>
              </a:buClr>
              <a:buSzPts val="1100"/>
              <a:buFont typeface="Arial"/>
              <a:buNone/>
            </a:pPr>
            <a:r>
              <a:rPr lang="en"/>
              <a:t># Reassign dollars so it references</a:t>
            </a:r>
            <a:endParaRPr/>
          </a:p>
          <a:p>
            <a:pPr marL="0" lvl="0" indent="0" algn="l" rtl="0">
              <a:spcBef>
                <a:spcPts val="1600"/>
              </a:spcBef>
              <a:spcAft>
                <a:spcPts val="0"/>
              </a:spcAft>
              <a:buClr>
                <a:schemeClr val="dk1"/>
              </a:buClr>
              <a:buSzPts val="1100"/>
              <a:buFont typeface="Arial"/>
              <a:buNone/>
            </a:pPr>
            <a:r>
              <a:rPr lang="en"/>
              <a:t># a different value.</a:t>
            </a:r>
            <a:endParaRPr/>
          </a:p>
          <a:p>
            <a:pPr marL="0" lvl="0" indent="0" algn="l" rtl="0">
              <a:spcBef>
                <a:spcPts val="1600"/>
              </a:spcBef>
              <a:spcAft>
                <a:spcPts val="0"/>
              </a:spcAft>
              <a:buClr>
                <a:schemeClr val="dk1"/>
              </a:buClr>
              <a:buSzPts val="1100"/>
              <a:buFont typeface="Arial"/>
              <a:buNone/>
            </a:pPr>
            <a:r>
              <a:rPr lang="en"/>
              <a:t>dollars = 99.95</a:t>
            </a:r>
            <a:endParaRPr/>
          </a:p>
          <a:p>
            <a:pPr marL="0" lvl="0" indent="0" algn="l" rtl="0">
              <a:spcBef>
                <a:spcPts val="1600"/>
              </a:spcBef>
              <a:spcAft>
                <a:spcPts val="1600"/>
              </a:spcAft>
              <a:buClr>
                <a:schemeClr val="dk1"/>
              </a:buClr>
              <a:buSzPts val="1100"/>
              <a:buFont typeface="Arial"/>
              <a:buNone/>
            </a:pPr>
            <a:r>
              <a:rPr lang="en"/>
              <a:t>print('But now I have', dollars, 'in my account!')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 Types</a:t>
            </a:r>
            <a:endParaRPr/>
          </a:p>
        </p:txBody>
      </p:sp>
      <p:sp>
        <p:nvSpPr>
          <p:cNvPr id="137" name="Google Shape;137;p26"/>
          <p:cNvSpPr txBox="1">
            <a:spLocks noGrp="1"/>
          </p:cNvSpPr>
          <p:nvPr>
            <p:ph type="body" idx="1"/>
          </p:nvPr>
        </p:nvSpPr>
        <p:spPr>
          <a:xfrm>
            <a:off x="53125" y="1249800"/>
            <a:ext cx="87252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&gt;&gt;&gt; type(1) e</a:t>
            </a:r>
            <a:endParaRPr/>
          </a:p>
          <a:p>
            <a:pPr marL="0" lvl="0" indent="0" algn="l" rtl="0">
              <a:spcBef>
                <a:spcPts val="1600"/>
              </a:spcBef>
              <a:spcAft>
                <a:spcPts val="0"/>
              </a:spcAft>
              <a:buNone/>
            </a:pPr>
            <a:r>
              <a:rPr lang="en"/>
              <a:t>&lt;class 'int'&gt;</a:t>
            </a:r>
            <a:endParaRPr/>
          </a:p>
          <a:p>
            <a:pPr marL="0" lvl="0" indent="0" algn="l" rtl="0">
              <a:spcBef>
                <a:spcPts val="1600"/>
              </a:spcBef>
              <a:spcAft>
                <a:spcPts val="0"/>
              </a:spcAft>
              <a:buNone/>
            </a:pPr>
            <a:r>
              <a:rPr lang="en"/>
              <a:t>&gt;&gt;&gt; type(1.0) e</a:t>
            </a:r>
            <a:endParaRPr/>
          </a:p>
          <a:p>
            <a:pPr marL="0" lvl="0" indent="0" algn="l" rtl="0">
              <a:spcBef>
                <a:spcPts val="1600"/>
              </a:spcBef>
              <a:spcAft>
                <a:spcPts val="0"/>
              </a:spcAft>
              <a:buNone/>
            </a:pPr>
            <a:r>
              <a:rPr lang="en"/>
              <a:t>&lt;class 'float'&gt;</a:t>
            </a:r>
            <a:endParaRPr/>
          </a:p>
          <a:p>
            <a:pPr marL="0" lvl="0" indent="0" algn="l" rtl="0">
              <a:spcBef>
                <a:spcPts val="1600"/>
              </a:spcBef>
              <a:spcAft>
                <a:spcPts val="0"/>
              </a:spcAft>
              <a:buNone/>
            </a:pPr>
            <a:r>
              <a:rPr lang="en"/>
              <a:t>&gt;&gt;&gt;import sys</a:t>
            </a:r>
            <a:endParaRPr/>
          </a:p>
          <a:p>
            <a:pPr marL="0" lvl="0" indent="0" algn="l" rtl="0">
              <a:spcBef>
                <a:spcPts val="1600"/>
              </a:spcBef>
              <a:spcAft>
                <a:spcPts val="0"/>
              </a:spcAft>
              <a:buNone/>
            </a:pPr>
            <a:r>
              <a:rPr lang="en"/>
              <a:t>&gt;&gt;&gt; sys.getsizeof(2)</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Storing Strings with the str Data Type</a:t>
            </a:r>
            <a:endParaRPr sz="4000"/>
          </a:p>
        </p:txBody>
      </p:sp>
      <p:sp>
        <p:nvSpPr>
          <p:cNvPr id="143" name="Google Shape;143;p27"/>
          <p:cNvSpPr txBox="1">
            <a:spLocks noGrp="1"/>
          </p:cNvSpPr>
          <p:nvPr>
            <p:ph type="body" idx="1"/>
          </p:nvPr>
        </p:nvSpPr>
        <p:spPr>
          <a:xfrm>
            <a:off x="53125" y="1249800"/>
            <a:ext cx="87252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Create variables to reference two strings.</a:t>
            </a:r>
            <a:endParaRPr/>
          </a:p>
          <a:p>
            <a:pPr marL="0" lvl="0" indent="0" algn="l" rtl="0">
              <a:spcBef>
                <a:spcPts val="1600"/>
              </a:spcBef>
              <a:spcAft>
                <a:spcPts val="0"/>
              </a:spcAft>
              <a:buNone/>
            </a:pPr>
            <a:r>
              <a:rPr lang="en" dirty="0"/>
              <a:t>first_name = 'Kathryn'</a:t>
            </a:r>
            <a:endParaRPr/>
          </a:p>
          <a:p>
            <a:pPr marL="0" lvl="0" indent="0" algn="l" rtl="0">
              <a:spcBef>
                <a:spcPts val="1600"/>
              </a:spcBef>
              <a:spcAft>
                <a:spcPts val="0"/>
              </a:spcAft>
              <a:buNone/>
            </a:pPr>
            <a:r>
              <a:rPr lang="en" dirty="0"/>
              <a:t>last_name = 'Marino'</a:t>
            </a:r>
            <a:endParaRPr/>
          </a:p>
          <a:p>
            <a:pPr marL="0" lvl="0" indent="0" algn="l" rtl="0">
              <a:spcBef>
                <a:spcPts val="1600"/>
              </a:spcBef>
              <a:spcAft>
                <a:spcPts val="0"/>
              </a:spcAft>
              <a:buNone/>
            </a:pPr>
            <a:r>
              <a:rPr lang="en" dirty="0"/>
              <a:t># Display the values referenced by the variables.</a:t>
            </a:r>
            <a:endParaRPr/>
          </a:p>
          <a:p>
            <a:pPr marL="0" lvl="0" indent="0" algn="l" rtl="0">
              <a:spcBef>
                <a:spcPts val="1600"/>
              </a:spcBef>
              <a:spcAft>
                <a:spcPts val="0"/>
              </a:spcAft>
              <a:buNone/>
            </a:pPr>
            <a:r>
              <a:rPr lang="en" dirty="0"/>
              <a:t>print(first_name, last_name) # This prints both the names in the same line</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Reading Input from the Keyboard</a:t>
            </a:r>
            <a:endParaRPr/>
          </a:p>
        </p:txBody>
      </p:sp>
      <p:sp>
        <p:nvSpPr>
          <p:cNvPr id="149" name="Google Shape;149;p28"/>
          <p:cNvSpPr txBox="1">
            <a:spLocks noGrp="1"/>
          </p:cNvSpPr>
          <p:nvPr>
            <p:ph type="body" idx="1"/>
          </p:nvPr>
        </p:nvSpPr>
        <p:spPr>
          <a:xfrm>
            <a:off x="53125" y="1249800"/>
            <a:ext cx="87252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Programs commonly need to read input typed by the user on the key-</a:t>
            </a:r>
            <a:endParaRPr/>
          </a:p>
          <a:p>
            <a:pPr marL="0" lvl="0" indent="0" algn="l" rtl="0">
              <a:spcBef>
                <a:spcPts val="1600"/>
              </a:spcBef>
              <a:spcAft>
                <a:spcPts val="0"/>
              </a:spcAft>
              <a:buNone/>
            </a:pPr>
            <a:r>
              <a:rPr lang="en"/>
              <a:t>board. We will use the Python functions to do this.</a:t>
            </a:r>
            <a:endParaRPr/>
          </a:p>
          <a:p>
            <a:pPr marL="0" lvl="0" indent="0" algn="l" rtl="0">
              <a:spcBef>
                <a:spcPts val="1600"/>
              </a:spcBef>
              <a:spcAft>
                <a:spcPts val="0"/>
              </a:spcAft>
              <a:buNone/>
            </a:pPr>
            <a:r>
              <a:rPr lang="en"/>
              <a:t>You normally use the input function in an</a:t>
            </a:r>
            <a:endParaRPr/>
          </a:p>
          <a:p>
            <a:pPr marL="0" lvl="0" indent="0" algn="l" rtl="0">
              <a:spcBef>
                <a:spcPts val="1600"/>
              </a:spcBef>
              <a:spcAft>
                <a:spcPts val="0"/>
              </a:spcAft>
              <a:buNone/>
            </a:pPr>
            <a:r>
              <a:rPr lang="en"/>
              <a:t>assignment statement that follows this general format:</a:t>
            </a:r>
            <a:endParaRPr/>
          </a:p>
          <a:p>
            <a:pPr marL="0" lvl="0" indent="0" algn="l" rtl="0">
              <a:spcBef>
                <a:spcPts val="1600"/>
              </a:spcBef>
              <a:spcAft>
                <a:spcPts val="0"/>
              </a:spcAft>
              <a:buNone/>
            </a:pPr>
            <a:r>
              <a:rPr lang="en"/>
              <a:t>variable = input(prompt)</a:t>
            </a:r>
            <a:endParaRPr/>
          </a:p>
          <a:p>
            <a:pPr marL="0" lvl="0" indent="0" algn="l" rtl="0">
              <a:spcBef>
                <a:spcPts val="1600"/>
              </a:spcBef>
              <a:spcAft>
                <a:spcPts val="1600"/>
              </a:spcAft>
              <a:buNone/>
            </a:pPr>
            <a:r>
              <a:rPr lang="en"/>
              <a:t>name = input('What is your name?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Reading Input from the Keyboard</a:t>
            </a:r>
            <a:endParaRPr/>
          </a:p>
        </p:txBody>
      </p:sp>
      <p:sp>
        <p:nvSpPr>
          <p:cNvPr id="155" name="Google Shape;155;p29"/>
          <p:cNvSpPr txBox="1">
            <a:spLocks noGrp="1"/>
          </p:cNvSpPr>
          <p:nvPr>
            <p:ph type="body" idx="1"/>
          </p:nvPr>
        </p:nvSpPr>
        <p:spPr>
          <a:xfrm>
            <a:off x="53125" y="1249800"/>
            <a:ext cx="87252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&gt;&gt;&gt; name = input('What is your name? ') e</a:t>
            </a:r>
            <a:endParaRPr/>
          </a:p>
          <a:p>
            <a:pPr marL="0" lvl="0" indent="0" algn="l" rtl="0">
              <a:spcBef>
                <a:spcPts val="1600"/>
              </a:spcBef>
              <a:spcAft>
                <a:spcPts val="0"/>
              </a:spcAft>
              <a:buNone/>
            </a:pPr>
            <a:r>
              <a:rPr lang="en"/>
              <a:t>What is your name? Holly e</a:t>
            </a:r>
            <a:endParaRPr/>
          </a:p>
          <a:p>
            <a:pPr marL="0" lvl="0" indent="0" algn="l" rtl="0">
              <a:spcBef>
                <a:spcPts val="1600"/>
              </a:spcBef>
              <a:spcAft>
                <a:spcPts val="0"/>
              </a:spcAft>
              <a:buNone/>
            </a:pPr>
            <a:r>
              <a:rPr lang="en"/>
              <a:t>&gt;&gt;&gt; print(name) e</a:t>
            </a:r>
            <a:endParaRPr/>
          </a:p>
          <a:p>
            <a:pPr marL="0" lvl="0" indent="0" algn="l" rtl="0">
              <a:spcBef>
                <a:spcPts val="1600"/>
              </a:spcBef>
              <a:spcAft>
                <a:spcPts val="0"/>
              </a:spcAft>
              <a:buNone/>
            </a:pPr>
            <a:r>
              <a:rPr lang="en"/>
              <a:t>Holly</a:t>
            </a:r>
            <a:endParaRPr/>
          </a:p>
          <a:p>
            <a:pPr marL="0" lvl="0" indent="0" algn="l" rtl="0">
              <a:spcBef>
                <a:spcPts val="1600"/>
              </a:spcBef>
              <a:spcAft>
                <a:spcPts val="0"/>
              </a:spcAft>
              <a:buNone/>
            </a:pPr>
            <a:r>
              <a:rPr lang="en"/>
              <a:t>&gt;&gt;&gt;print(type(name))</a:t>
            </a:r>
            <a:endParaRPr/>
          </a:p>
          <a:p>
            <a:pPr marL="0" lvl="0" indent="0" algn="l" rtl="0">
              <a:spcBef>
                <a:spcPts val="160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Reading Input from the Keyboard</a:t>
            </a:r>
            <a:endParaRPr/>
          </a:p>
        </p:txBody>
      </p:sp>
      <p:sp>
        <p:nvSpPr>
          <p:cNvPr id="161" name="Google Shape;161;p30"/>
          <p:cNvSpPr txBox="1">
            <a:spLocks noGrp="1"/>
          </p:cNvSpPr>
          <p:nvPr>
            <p:ph type="body" idx="1"/>
          </p:nvPr>
        </p:nvSpPr>
        <p:spPr>
          <a:xfrm>
            <a:off x="53125" y="1249800"/>
            <a:ext cx="87252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(string_input.py)</a:t>
            </a:r>
            <a:endParaRPr/>
          </a:p>
          <a:p>
            <a:pPr marL="0" lvl="0" indent="0" algn="l" rtl="0">
              <a:spcBef>
                <a:spcPts val="1600"/>
              </a:spcBef>
              <a:spcAft>
                <a:spcPts val="0"/>
              </a:spcAft>
              <a:buNone/>
            </a:pPr>
            <a:r>
              <a:rPr lang="en"/>
              <a:t># Get the user's first name.</a:t>
            </a:r>
            <a:endParaRPr/>
          </a:p>
          <a:p>
            <a:pPr marL="0" lvl="0" indent="0" algn="l" rtl="0">
              <a:spcBef>
                <a:spcPts val="1600"/>
              </a:spcBef>
              <a:spcAft>
                <a:spcPts val="0"/>
              </a:spcAft>
              <a:buNone/>
            </a:pPr>
            <a:r>
              <a:rPr lang="en"/>
              <a:t>first_name = input('Enter your first name: ')</a:t>
            </a:r>
            <a:endParaRPr/>
          </a:p>
          <a:p>
            <a:pPr marL="0" lvl="0" indent="0" algn="l" rtl="0">
              <a:spcBef>
                <a:spcPts val="1600"/>
              </a:spcBef>
              <a:spcAft>
                <a:spcPts val="0"/>
              </a:spcAft>
              <a:buNone/>
            </a:pPr>
            <a:r>
              <a:rPr lang="en"/>
              <a:t># Get the user's last name.</a:t>
            </a:r>
            <a:endParaRPr/>
          </a:p>
          <a:p>
            <a:pPr marL="0" lvl="0" indent="0" algn="l" rtl="0">
              <a:spcBef>
                <a:spcPts val="1600"/>
              </a:spcBef>
              <a:spcAft>
                <a:spcPts val="0"/>
              </a:spcAft>
              <a:buNone/>
            </a:pPr>
            <a:r>
              <a:rPr lang="en"/>
              <a:t>last_name = input('Enter your last name: ')</a:t>
            </a:r>
            <a:endParaRPr/>
          </a:p>
          <a:p>
            <a:pPr marL="0" lvl="0" indent="0" algn="l" rtl="0">
              <a:spcBef>
                <a:spcPts val="1600"/>
              </a:spcBef>
              <a:spcAft>
                <a:spcPts val="0"/>
              </a:spcAft>
              <a:buNone/>
            </a:pPr>
            <a:r>
              <a:rPr lang="en"/>
              <a:t># Print a greeting to the user.</a:t>
            </a:r>
            <a:endParaRPr/>
          </a:p>
          <a:p>
            <a:pPr marL="0" lvl="0" indent="0" algn="l" rtl="0">
              <a:spcBef>
                <a:spcPts val="1600"/>
              </a:spcBef>
              <a:spcAft>
                <a:spcPts val="0"/>
              </a:spcAft>
              <a:buNone/>
            </a:pPr>
            <a:r>
              <a:rPr lang="en"/>
              <a:t>print('Hello', first_name, last_name)</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Typecasting</a:t>
            </a:r>
            <a:endParaRPr/>
          </a:p>
        </p:txBody>
      </p:sp>
      <p:sp>
        <p:nvSpPr>
          <p:cNvPr id="167" name="Google Shape;167;p31"/>
          <p:cNvSpPr txBox="1">
            <a:spLocks noGrp="1"/>
          </p:cNvSpPr>
          <p:nvPr>
            <p:ph type="body" idx="1"/>
          </p:nvPr>
        </p:nvSpPr>
        <p:spPr>
          <a:xfrm>
            <a:off x="53125" y="1249800"/>
            <a:ext cx="87252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process of converting a datatype into another is called as type casting</a:t>
            </a:r>
            <a:endParaRPr/>
          </a:p>
          <a:p>
            <a:pPr marL="0" lvl="0" indent="0" algn="l" rtl="0">
              <a:spcBef>
                <a:spcPts val="1600"/>
              </a:spcBef>
              <a:spcAft>
                <a:spcPts val="0"/>
              </a:spcAft>
              <a:buNone/>
            </a:pPr>
            <a:endParaRPr/>
          </a:p>
          <a:p>
            <a:pPr marL="0" lvl="0" indent="0" algn="l" rtl="0">
              <a:spcBef>
                <a:spcPts val="1600"/>
              </a:spcBef>
              <a:spcAft>
                <a:spcPts val="0"/>
              </a:spcAft>
              <a:buNone/>
            </a:pPr>
            <a:r>
              <a:rPr lang="en"/>
              <a:t>&gt;&gt;&gt;x=input(‘X:’)</a:t>
            </a:r>
            <a:endParaRPr/>
          </a:p>
          <a:p>
            <a:pPr marL="0" lvl="0" indent="0" algn="l" rtl="0">
              <a:spcBef>
                <a:spcPts val="1600"/>
              </a:spcBef>
              <a:spcAft>
                <a:spcPts val="0"/>
              </a:spcAft>
              <a:buNone/>
            </a:pPr>
            <a:r>
              <a:rPr lang="en"/>
              <a:t>&gt;&gt;&gt;print(type(x))</a:t>
            </a:r>
            <a:endParaRPr/>
          </a:p>
          <a:p>
            <a:pPr marL="0" lvl="0" indent="0" algn="l" rtl="0">
              <a:spcBef>
                <a:spcPts val="1600"/>
              </a:spcBef>
              <a:spcAft>
                <a:spcPts val="0"/>
              </a:spcAft>
              <a:buNone/>
            </a:pPr>
            <a:r>
              <a:rPr lang="en"/>
              <a:t>&gt;&gt;&gt;x=int(x)</a:t>
            </a:r>
            <a:endParaRPr/>
          </a:p>
          <a:p>
            <a:pPr marL="0" lvl="0" indent="0" algn="l" rtl="0">
              <a:spcBef>
                <a:spcPts val="1600"/>
              </a:spcBef>
              <a:spcAft>
                <a:spcPts val="0"/>
              </a:spcAft>
              <a:buNone/>
            </a:pPr>
            <a:r>
              <a:rPr lang="en"/>
              <a:t>&gt;&gt;&gt;print(type(x))</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3000"/>
              <a:t>Programs must be carefully designed before they are written. </a:t>
            </a:r>
            <a:endParaRPr sz="3000"/>
          </a:p>
          <a:p>
            <a:pPr marL="0" lvl="0" indent="0" algn="just" rtl="0">
              <a:spcBef>
                <a:spcPts val="0"/>
              </a:spcBef>
              <a:spcAft>
                <a:spcPts val="0"/>
              </a:spcAft>
              <a:buNone/>
            </a:pPr>
            <a:endParaRPr sz="3000"/>
          </a:p>
          <a:p>
            <a:pPr marL="0" lvl="0" indent="0" algn="just" rtl="0">
              <a:spcBef>
                <a:spcPts val="0"/>
              </a:spcBef>
              <a:spcAft>
                <a:spcPts val="0"/>
              </a:spcAft>
              <a:buClr>
                <a:schemeClr val="dk1"/>
              </a:buClr>
              <a:buSzPts val="1100"/>
              <a:buFont typeface="Arial"/>
              <a:buNone/>
            </a:pPr>
            <a:r>
              <a:rPr lang="en" sz="3000"/>
              <a:t>During the design process, programmers use tools such as pseudocode and flowcharts to create models of programs.</a:t>
            </a:r>
            <a:endParaRPr sz="3000"/>
          </a:p>
          <a:p>
            <a:pPr marL="0" lvl="0" indent="0" algn="just" rtl="0">
              <a:spcBef>
                <a:spcPts val="0"/>
              </a:spcBef>
              <a:spcAft>
                <a:spcPts val="0"/>
              </a:spcAft>
              <a:buNone/>
            </a:pPr>
            <a:endParaRPr sz="3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Practice Problems</a:t>
            </a:r>
            <a:r>
              <a:rPr lang="en" dirty="0"/>
              <a:t>	</a:t>
            </a:r>
            <a:endParaRPr/>
          </a:p>
        </p:txBody>
      </p:sp>
      <p:sp>
        <p:nvSpPr>
          <p:cNvPr id="173" name="Google Shape;173;p3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Q1)Write a python program to accept users year of birth and calculate his age. Print the age on the screen.</a:t>
            </a:r>
            <a:endParaRPr sz="2400"/>
          </a:p>
          <a:p>
            <a:pPr marL="0" lvl="0" indent="0" algn="l" rtl="0">
              <a:spcBef>
                <a:spcPts val="1600"/>
              </a:spcBef>
              <a:spcAft>
                <a:spcPts val="0"/>
              </a:spcAft>
              <a:buNone/>
            </a:pPr>
            <a:r>
              <a:rPr lang="en" sz="2400" dirty="0"/>
              <a:t>Q2) Take input of 2 numbers and divide them. Print the out put on </a:t>
            </a:r>
            <a:r>
              <a:rPr lang="en" sz="2400" dirty="0" smtClean="0"/>
              <a:t>screen</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1211000" y="911500"/>
            <a:ext cx="6901400" cy="2093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Input, Processing and Output</a:t>
            </a:r>
            <a:endParaRPr/>
          </a:p>
        </p:txBody>
      </p:sp>
      <p:sp>
        <p:nvSpPr>
          <p:cNvPr id="76" name="Google Shape;76;p16"/>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Let us explore each of them practically</a:t>
            </a:r>
            <a:endParaRPr/>
          </a:p>
        </p:txBody>
      </p:sp>
      <p:sp>
        <p:nvSpPr>
          <p:cNvPr id="77" name="Google Shape;77;p16"/>
          <p:cNvSpPr txBox="1">
            <a:spLocks noGrp="1"/>
          </p:cNvSpPr>
          <p:nvPr>
            <p:ph type="body" idx="2"/>
          </p:nvPr>
        </p:nvSpPr>
        <p:spPr>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Key words - input , print</a:t>
            </a:r>
            <a:endParaRPr/>
          </a:p>
          <a:p>
            <a:pPr marL="457200" lvl="0" indent="-342900" algn="l" rtl="0">
              <a:spcBef>
                <a:spcPts val="1600"/>
              </a:spcBef>
              <a:spcAft>
                <a:spcPts val="0"/>
              </a:spcAft>
              <a:buSzPts val="1800"/>
              <a:buChar char="●"/>
            </a:pPr>
            <a:r>
              <a:rPr lang="en"/>
              <a:t>Processing </a:t>
            </a:r>
            <a:endParaRPr/>
          </a:p>
          <a:p>
            <a:pPr marL="45720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Exploring the print function</a:t>
            </a:r>
            <a:endParaRPr/>
          </a:p>
        </p:txBody>
      </p:sp>
      <p:sp>
        <p:nvSpPr>
          <p:cNvPr id="83" name="Google Shape;83;p17"/>
          <p:cNvSpPr txBox="1">
            <a:spLocks noGrp="1"/>
          </p:cNvSpPr>
          <p:nvPr>
            <p:ph type="body" idx="1"/>
          </p:nvPr>
        </p:nvSpPr>
        <p:spPr>
          <a:xfrm>
            <a:off x="311700" y="1171675"/>
            <a:ext cx="7293000" cy="3397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AutoNum type="arabicPeriod"/>
            </a:pPr>
            <a:r>
              <a:rPr lang="en" sz="1600"/>
              <a:t>The chevron, &gt;&gt;&gt; , is the prompt the interpreter uses to indicate that it is ready. If you type 1+ 1 , the interpreter replies 2 .</a:t>
            </a:r>
            <a:endParaRPr sz="1600"/>
          </a:p>
          <a:p>
            <a:pPr marL="457200" lvl="0" indent="-330200" algn="l" rtl="0">
              <a:spcBef>
                <a:spcPts val="1600"/>
              </a:spcBef>
              <a:spcAft>
                <a:spcPts val="0"/>
              </a:spcAft>
              <a:buSzPts val="1600"/>
              <a:buAutoNum type="arabicPeriod"/>
            </a:pPr>
            <a:r>
              <a:rPr lang="en" sz="1600"/>
              <a:t>&gt;&gt;&gt;print(“Hello World!”)</a:t>
            </a:r>
            <a:endParaRPr sz="1600"/>
          </a:p>
          <a:p>
            <a:pPr marL="457200" lvl="0" indent="-330200" algn="l" rtl="0">
              <a:spcBef>
                <a:spcPts val="1600"/>
              </a:spcBef>
              <a:spcAft>
                <a:spcPts val="0"/>
              </a:spcAft>
              <a:buSzPts val="1600"/>
              <a:buAutoNum type="arabicPeriod"/>
            </a:pPr>
            <a:r>
              <a:rPr lang="en" sz="1600"/>
              <a:t>(display_quote.py)</a:t>
            </a:r>
            <a:endParaRPr sz="1600"/>
          </a:p>
          <a:p>
            <a:pPr marL="457200" lvl="0" indent="0" algn="l" rtl="0">
              <a:spcBef>
                <a:spcPts val="1600"/>
              </a:spcBef>
              <a:spcAft>
                <a:spcPts val="0"/>
              </a:spcAft>
              <a:buNone/>
            </a:pPr>
            <a:r>
              <a:rPr lang="en" sz="1600"/>
              <a:t>print(‘Your assignment is to read "Hamlet" by tomorrow.’)</a:t>
            </a:r>
            <a:endParaRPr sz="1600"/>
          </a:p>
          <a:p>
            <a:pPr marL="457200" lvl="0" indent="-330200" algn="l" rtl="0">
              <a:spcBef>
                <a:spcPts val="1600"/>
              </a:spcBef>
              <a:spcAft>
                <a:spcPts val="0"/>
              </a:spcAft>
              <a:buSzPts val="1600"/>
              <a:buAutoNum type="arabicPeriod"/>
            </a:pPr>
            <a:r>
              <a:rPr lang="en" sz="1600"/>
              <a:t>(apostrophe.py)</a:t>
            </a:r>
            <a:endParaRPr sz="1600"/>
          </a:p>
          <a:p>
            <a:pPr marL="457200" lvl="0" indent="0" algn="l" rtl="0">
              <a:spcBef>
                <a:spcPts val="1600"/>
              </a:spcBef>
              <a:spcAft>
                <a:spcPts val="0"/>
              </a:spcAft>
              <a:buNone/>
            </a:pPr>
            <a:r>
              <a:rPr lang="en" sz="1600"/>
              <a:t>print("Don't fear!")</a:t>
            </a:r>
            <a:endParaRPr sz="1600"/>
          </a:p>
          <a:p>
            <a:pPr marL="457200" lvl="0" indent="0" algn="l" rtl="0">
              <a:spcBef>
                <a:spcPts val="1600"/>
              </a:spcBef>
              <a:spcAft>
                <a:spcPts val="0"/>
              </a:spcAft>
              <a:buNone/>
            </a:pPr>
            <a:r>
              <a:rPr lang="en" sz="1600"/>
              <a:t>print("I'm here!")</a:t>
            </a:r>
            <a:endParaRPr sz="1600"/>
          </a:p>
          <a:p>
            <a:pPr marL="457200" lvl="0" indent="-330200" algn="l" rtl="0">
              <a:spcBef>
                <a:spcPts val="1600"/>
              </a:spcBef>
              <a:spcAft>
                <a:spcPts val="0"/>
              </a:spcAft>
              <a:buSzPts val="1600"/>
              <a:buAutoNum type="arabicPeriod"/>
            </a:pPr>
            <a:r>
              <a:rPr lang="en" sz="1600"/>
              <a:t>Try to print the statement - The cat said "meow."</a:t>
            </a:r>
            <a:endParaRPr sz="1600"/>
          </a:p>
          <a:p>
            <a:pPr marL="457200" lvl="0" indent="0" algn="l" rtl="0">
              <a:spcBef>
                <a:spcPts val="1600"/>
              </a:spcBef>
              <a:spcAft>
                <a:spcPts val="1600"/>
              </a:spcAft>
              <a:buNone/>
            </a:pP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Exploring the print function</a:t>
            </a:r>
            <a:endParaRPr/>
          </a:p>
        </p:txBody>
      </p:sp>
      <p:sp>
        <p:nvSpPr>
          <p:cNvPr id="89" name="Google Shape;89;p18"/>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1600"/>
          </a:p>
          <a:p>
            <a:pPr marL="457200" lvl="0" indent="0" algn="l" rtl="0">
              <a:spcBef>
                <a:spcPts val="1600"/>
              </a:spcBef>
              <a:spcAft>
                <a:spcPts val="0"/>
              </a:spcAft>
              <a:buClr>
                <a:schemeClr val="dk1"/>
              </a:buClr>
              <a:buSzPts val="1100"/>
              <a:buFont typeface="Arial"/>
              <a:buNone/>
            </a:pPr>
            <a:r>
              <a:rPr lang="en" sz="1600"/>
              <a:t>&gt;&gt;&gt; print("""one</a:t>
            </a:r>
            <a:endParaRPr sz="1600"/>
          </a:p>
          <a:p>
            <a:pPr marL="457200" lvl="0" indent="0" algn="l" rtl="0">
              <a:spcBef>
                <a:spcPts val="1600"/>
              </a:spcBef>
              <a:spcAft>
                <a:spcPts val="0"/>
              </a:spcAft>
              <a:buClr>
                <a:schemeClr val="dk1"/>
              </a:buClr>
              <a:buSzPts val="1100"/>
              <a:buFont typeface="Arial"/>
              <a:buNone/>
            </a:pPr>
            <a:r>
              <a:rPr lang="en" sz="1600"/>
              <a:t>two</a:t>
            </a:r>
            <a:endParaRPr sz="1600"/>
          </a:p>
          <a:p>
            <a:pPr marL="457200" lvl="0" indent="0" algn="l" rtl="0">
              <a:spcBef>
                <a:spcPts val="1600"/>
              </a:spcBef>
              <a:spcAft>
                <a:spcPts val="0"/>
              </a:spcAft>
              <a:buClr>
                <a:schemeClr val="dk1"/>
              </a:buClr>
              <a:buSzPts val="1100"/>
              <a:buFont typeface="Arial"/>
              <a:buNone/>
            </a:pPr>
            <a:r>
              <a:rPr lang="en" sz="1600"/>
              <a:t>three""")</a:t>
            </a:r>
            <a:endParaRPr sz="1600"/>
          </a:p>
          <a:p>
            <a:pPr marL="457200" lvl="0" indent="0" algn="l" rtl="0">
              <a:spcBef>
                <a:spcPts val="1600"/>
              </a:spcBef>
              <a:spcAft>
                <a:spcPts val="0"/>
              </a:spcAft>
              <a:buClr>
                <a:schemeClr val="dk1"/>
              </a:buClr>
              <a:buSzPts val="1100"/>
              <a:buFont typeface="Arial"/>
              <a:buNone/>
            </a:pPr>
            <a:endParaRPr sz="1600"/>
          </a:p>
          <a:p>
            <a:pPr marL="457200" lvl="0" indent="0" algn="l" rtl="0">
              <a:spcBef>
                <a:spcPts val="1600"/>
              </a:spcBef>
              <a:spcAft>
                <a:spcPts val="1600"/>
              </a:spcAft>
              <a:buNone/>
            </a:pP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Exploring the print function</a:t>
            </a:r>
            <a:endParaRPr/>
          </a:p>
        </p:txBody>
      </p:sp>
      <p:sp>
        <p:nvSpPr>
          <p:cNvPr id="95" name="Google Shape;95;p19"/>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1600"/>
          </a:p>
          <a:p>
            <a:pPr marL="457200" lvl="0" indent="0" algn="l" rtl="0">
              <a:spcBef>
                <a:spcPts val="1600"/>
              </a:spcBef>
              <a:spcAft>
                <a:spcPts val="0"/>
              </a:spcAft>
              <a:buNone/>
            </a:pPr>
            <a:r>
              <a:rPr lang="en" sz="1600"/>
              <a:t>&gt;&gt;&gt; print("""one</a:t>
            </a:r>
            <a:endParaRPr sz="1600"/>
          </a:p>
          <a:p>
            <a:pPr marL="457200" lvl="0" indent="0" algn="l" rtl="0">
              <a:spcBef>
                <a:spcPts val="1600"/>
              </a:spcBef>
              <a:spcAft>
                <a:spcPts val="0"/>
              </a:spcAft>
              <a:buNone/>
            </a:pPr>
            <a:r>
              <a:rPr lang="en" sz="1600"/>
              <a:t>two</a:t>
            </a:r>
            <a:endParaRPr sz="1600"/>
          </a:p>
          <a:p>
            <a:pPr marL="457200" lvl="0" indent="0" algn="l" rtl="0">
              <a:spcBef>
                <a:spcPts val="1600"/>
              </a:spcBef>
              <a:spcAft>
                <a:spcPts val="0"/>
              </a:spcAft>
              <a:buNone/>
            </a:pPr>
            <a:r>
              <a:rPr lang="en" sz="1600"/>
              <a:t>three""")</a:t>
            </a:r>
            <a:endParaRPr sz="1600"/>
          </a:p>
          <a:p>
            <a:pPr marL="457200" lvl="0" indent="0" algn="l" rtl="0">
              <a:spcBef>
                <a:spcPts val="1600"/>
              </a:spcBef>
              <a:spcAft>
                <a:spcPts val="0"/>
              </a:spcAft>
              <a:buNone/>
            </a:pPr>
            <a:endParaRPr sz="1600"/>
          </a:p>
          <a:p>
            <a:pPr marL="457200" lvl="0" indent="0" algn="l" rtl="0">
              <a:spcBef>
                <a:spcPts val="1600"/>
              </a:spcBef>
              <a:spcAft>
                <a:spcPts val="1600"/>
              </a:spcAft>
              <a:buNone/>
            </a:pP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Comments - Non executable code.</a:t>
            </a:r>
            <a:endParaRPr/>
          </a:p>
        </p:txBody>
      </p:sp>
      <p:sp>
        <p:nvSpPr>
          <p:cNvPr id="101" name="Google Shape;101;p20"/>
          <p:cNvSpPr txBox="1">
            <a:spLocks noGrp="1"/>
          </p:cNvSpPr>
          <p:nvPr>
            <p:ph type="body" idx="1"/>
          </p:nvPr>
        </p:nvSpPr>
        <p:spPr>
          <a:xfrm>
            <a:off x="209400" y="1184700"/>
            <a:ext cx="8725200" cy="33972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Clr>
                <a:schemeClr val="dk1"/>
              </a:buClr>
              <a:buSzPts val="1100"/>
              <a:buFont typeface="Arial"/>
              <a:buNone/>
            </a:pPr>
            <a:r>
              <a:rPr lang="en" sz="1600"/>
              <a:t># This program displays a person's (comment1.py)</a:t>
            </a:r>
            <a:endParaRPr sz="1600"/>
          </a:p>
          <a:p>
            <a:pPr marL="457200" lvl="0" indent="0" algn="l" rtl="0">
              <a:spcBef>
                <a:spcPts val="1600"/>
              </a:spcBef>
              <a:spcAft>
                <a:spcPts val="0"/>
              </a:spcAft>
              <a:buClr>
                <a:schemeClr val="dk1"/>
              </a:buClr>
              <a:buSzPts val="1100"/>
              <a:buFont typeface="Arial"/>
              <a:buNone/>
            </a:pPr>
            <a:r>
              <a:rPr lang="en" sz="1600"/>
              <a:t># name and address.</a:t>
            </a:r>
            <a:endParaRPr sz="1600"/>
          </a:p>
          <a:p>
            <a:pPr marL="457200" lvl="0" indent="0" algn="l" rtl="0">
              <a:spcBef>
                <a:spcPts val="1600"/>
              </a:spcBef>
              <a:spcAft>
                <a:spcPts val="0"/>
              </a:spcAft>
              <a:buClr>
                <a:schemeClr val="dk1"/>
              </a:buClr>
              <a:buSzPts val="1100"/>
              <a:buFont typeface="Arial"/>
              <a:buNone/>
            </a:pPr>
            <a:r>
              <a:rPr lang="en" sz="1600"/>
              <a:t>print('Kate Austen') # This is how you comment</a:t>
            </a:r>
            <a:endParaRPr sz="1600"/>
          </a:p>
          <a:p>
            <a:pPr marL="457200" lvl="0" indent="0" algn="l" rtl="0">
              <a:spcBef>
                <a:spcPts val="1600"/>
              </a:spcBef>
              <a:spcAft>
                <a:spcPts val="0"/>
              </a:spcAft>
              <a:buClr>
                <a:schemeClr val="dk1"/>
              </a:buClr>
              <a:buSzPts val="1100"/>
              <a:buFont typeface="Arial"/>
              <a:buNone/>
            </a:pPr>
            <a:r>
              <a:rPr lang="en" sz="1600"/>
              <a:t>print('123 Full Circle Drive') # Comments are useful for a programmer.</a:t>
            </a:r>
            <a:endParaRPr sz="1600"/>
          </a:p>
          <a:p>
            <a:pPr marL="457200" lvl="0" indent="0" algn="l" rtl="0">
              <a:spcBef>
                <a:spcPts val="1600"/>
              </a:spcBef>
              <a:spcAft>
                <a:spcPts val="0"/>
              </a:spcAft>
              <a:buNone/>
            </a:pPr>
            <a:r>
              <a:rPr lang="en" sz="1600"/>
              <a:t>print('Asheville, NC 28899')</a:t>
            </a:r>
            <a:endParaRPr sz="1600"/>
          </a:p>
          <a:p>
            <a:pPr marL="457200" lvl="0" indent="0" algn="l" rtl="0">
              <a:spcBef>
                <a:spcPts val="1600"/>
              </a:spcBef>
              <a:spcAft>
                <a:spcPts val="0"/>
              </a:spcAft>
              <a:buNone/>
            </a:pPr>
            <a:r>
              <a:rPr lang="en" sz="1600"/>
              <a:t>“””</a:t>
            </a:r>
            <a:endParaRPr sz="1600"/>
          </a:p>
          <a:p>
            <a:pPr marL="457200" lvl="0" indent="0" algn="l" rtl="0">
              <a:spcBef>
                <a:spcPts val="1600"/>
              </a:spcBef>
              <a:spcAft>
                <a:spcPts val="0"/>
              </a:spcAft>
              <a:buNone/>
            </a:pPr>
            <a:r>
              <a:rPr lang="en" sz="1600"/>
              <a:t>This is a comment as well</a:t>
            </a:r>
            <a:endParaRPr sz="1600"/>
          </a:p>
          <a:p>
            <a:pPr marL="457200" lvl="0" indent="0" algn="l" rtl="0">
              <a:spcBef>
                <a:spcPts val="1600"/>
              </a:spcBef>
              <a:spcAft>
                <a:spcPts val="0"/>
              </a:spcAft>
              <a:buClr>
                <a:schemeClr val="dk1"/>
              </a:buClr>
              <a:buSzPts val="1100"/>
              <a:buFont typeface="Arial"/>
              <a:buNone/>
            </a:pPr>
            <a:r>
              <a:rPr lang="en" sz="1600"/>
              <a:t>“””</a:t>
            </a:r>
            <a:endParaRPr sz="1600"/>
          </a:p>
          <a:p>
            <a:pPr marL="457200" lvl="0" indent="0" algn="l" rtl="0">
              <a:spcBef>
                <a:spcPts val="1600"/>
              </a:spcBef>
              <a:spcAft>
                <a:spcPts val="1600"/>
              </a:spcAft>
              <a:buNone/>
            </a:pP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Variables</a:t>
            </a:r>
            <a:endParaRPr/>
          </a:p>
        </p:txBody>
      </p:sp>
      <p:sp>
        <p:nvSpPr>
          <p:cNvPr id="107" name="Google Shape;107;p21"/>
          <p:cNvSpPr txBox="1">
            <a:spLocks noGrp="1"/>
          </p:cNvSpPr>
          <p:nvPr>
            <p:ph type="body" idx="1"/>
          </p:nvPr>
        </p:nvSpPr>
        <p:spPr>
          <a:xfrm>
            <a:off x="209400" y="1184700"/>
            <a:ext cx="8725200" cy="3397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A variable is a name that represents a value stored in the computer’s memory.</a:t>
            </a:r>
            <a:endParaRPr sz="1600"/>
          </a:p>
          <a:p>
            <a:pPr marL="457200" lvl="0" indent="-330200" algn="l" rtl="0">
              <a:spcBef>
                <a:spcPts val="0"/>
              </a:spcBef>
              <a:spcAft>
                <a:spcPts val="0"/>
              </a:spcAft>
              <a:buSzPts val="1600"/>
              <a:buChar char="●"/>
            </a:pPr>
            <a:r>
              <a:rPr lang="en" sz="1600"/>
              <a:t>Programs usually store data in the computer’s memory and perform operations on that data. For example, consider the typical online shopping experience: you browse a website and add the items that you want to purchase to the shopping cart. </a:t>
            </a:r>
            <a:endParaRPr sz="1600"/>
          </a:p>
          <a:p>
            <a:pPr marL="457200" lvl="0" indent="-330200" algn="l" rtl="0">
              <a:spcBef>
                <a:spcPts val="0"/>
              </a:spcBef>
              <a:spcAft>
                <a:spcPts val="0"/>
              </a:spcAft>
              <a:buSzPts val="1600"/>
              <a:buChar char="●"/>
            </a:pPr>
            <a:r>
              <a:rPr lang="en" sz="1600"/>
              <a:t>As you add items to the shopping cart, data about those items is stored in memory. Then, when you click the check- out button, a program running on the website’s computer calculates the cost of all the items you have in your shopping cart, applicable sales taxes, shipping costs, and the total of all these charges. </a:t>
            </a:r>
            <a:endParaRPr sz="1600"/>
          </a:p>
          <a:p>
            <a:pPr marL="457200" lvl="0" indent="-330200" algn="l" rtl="0">
              <a:spcBef>
                <a:spcPts val="0"/>
              </a:spcBef>
              <a:spcAft>
                <a:spcPts val="0"/>
              </a:spcAft>
              <a:buSzPts val="1600"/>
              <a:buChar char="●"/>
            </a:pPr>
            <a:r>
              <a:rPr lang="en" sz="1600"/>
              <a:t>When the program performs these calculations, it stores the results in the computer’s memory.</a:t>
            </a:r>
            <a:endParaRPr sz="1600"/>
          </a:p>
          <a:p>
            <a:pPr marL="457200" lvl="0" indent="0" algn="l" rtl="0">
              <a:spcBef>
                <a:spcPts val="1600"/>
              </a:spcBef>
              <a:spcAft>
                <a:spcPts val="0"/>
              </a:spcAft>
              <a:buClr>
                <a:schemeClr val="dk1"/>
              </a:buClr>
              <a:buSzPts val="1100"/>
              <a:buFont typeface="Arial"/>
              <a:buNone/>
            </a:pPr>
            <a:endParaRPr sz="1600"/>
          </a:p>
          <a:p>
            <a:pPr marL="457200" lvl="0" indent="0" algn="l" rtl="0">
              <a:spcBef>
                <a:spcPts val="1600"/>
              </a:spcBef>
              <a:spcAft>
                <a:spcPts val="1600"/>
              </a:spcAft>
              <a:buNone/>
            </a:pPr>
            <a:endParaRPr sz="16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922</Words>
  <Application>Microsoft Office PowerPoint</Application>
  <PresentationFormat>On-screen Show (16:9)</PresentationFormat>
  <Paragraphs>129</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Python - Input , Processing and Output</vt:lpstr>
      <vt:lpstr>Programs must be carefully designed before they are written.   During the design process, programmers use tools such as pseudocode and flowcharts to create models of programs. </vt:lpstr>
      <vt:lpstr>Slide 3</vt:lpstr>
      <vt:lpstr>Input, Processing and Output</vt:lpstr>
      <vt:lpstr>Exploring the print function</vt:lpstr>
      <vt:lpstr>Exploring the print function</vt:lpstr>
      <vt:lpstr>Exploring the print function</vt:lpstr>
      <vt:lpstr>Comments - Non executable code.</vt:lpstr>
      <vt:lpstr>Variables</vt:lpstr>
      <vt:lpstr>Variables</vt:lpstr>
      <vt:lpstr>Variables</vt:lpstr>
      <vt:lpstr>Variable Naming Rules</vt:lpstr>
      <vt:lpstr>Variable Reassignment</vt:lpstr>
      <vt:lpstr>Variable Types</vt:lpstr>
      <vt:lpstr>Storing Strings with the str Data Type</vt:lpstr>
      <vt:lpstr>Reading Input from the Keyboard</vt:lpstr>
      <vt:lpstr>Reading Input from the Keyboard</vt:lpstr>
      <vt:lpstr>Reading Input from the Keyboard</vt:lpstr>
      <vt:lpstr>Typecasting</vt:lpstr>
      <vt:lpstr>Practice Problems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 Input , Processing and Output</dc:title>
  <dc:creator>Ravikanth</dc:creator>
  <cp:lastModifiedBy>UEM</cp:lastModifiedBy>
  <cp:revision>4</cp:revision>
  <dcterms:modified xsi:type="dcterms:W3CDTF">2022-07-19T09:21:49Z</dcterms:modified>
</cp:coreProperties>
</file>