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5" r:id="rId14"/>
    <p:sldId id="270" r:id="rId15"/>
    <p:sldId id="271" r:id="rId16"/>
    <p:sldId id="272" r:id="rId17"/>
    <p:sldId id="273" r:id="rId18"/>
    <p:sldId id="274" r:id="rId19"/>
  </p:sldIdLst>
  <p:sldSz cx="9144000" cy="5143500" type="screen16x9"/>
  <p:notesSz cx="6858000" cy="9144000"/>
  <p:embeddedFontLst>
    <p:embeddedFont>
      <p:font typeface="Verdana" pitchFamily="34" charset="0"/>
      <p:regular r:id="rId21"/>
      <p:bold r:id="rId22"/>
      <p:italic r:id="rId23"/>
      <p:boldItalic r:id="rId24"/>
    </p:embeddedFont>
    <p:embeddedFont>
      <p:font typeface="Wingdings 2" pitchFamily="18" charset="2"/>
      <p:regular r:id="rId25"/>
    </p:embeddedFont>
    <p:embeddedFont>
      <p:font typeface="Arial Rounded MT Bold"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2" d="100"/>
          <a:sy n="102" d="100"/>
        </p:scale>
        <p:origin x="-444"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42469941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7500506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7500506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7500506c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7500506c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7500506c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7500506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7500506c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7500506c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75801d8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75801d8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4c4b55f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4c4b55f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4c4b55f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4c4b55f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4c4b55fa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4c4b55fa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4c4b55fa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4c4b55fa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4c4b55fa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4c4b55fa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7500506c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7500506c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97764"/>
            <a:ext cx="8183880" cy="3140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400052"/>
            <a:ext cx="5943600" cy="394335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73" name="Google Shape;7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4" name="Google Shape;74;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5" name="Google Shape;7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 and body_alt3">
    <p:spTree>
      <p:nvGrpSpPr>
        <p:cNvPr id="1" name="Shape 212"/>
        <p:cNvGrpSpPr/>
        <p:nvPr/>
      </p:nvGrpSpPr>
      <p:grpSpPr>
        <a:xfrm>
          <a:off x="0" y="0"/>
          <a:ext cx="0" cy="0"/>
          <a:chOff x="0" y="0"/>
          <a:chExt cx="0" cy="0"/>
        </a:xfrm>
      </p:grpSpPr>
      <p:sp>
        <p:nvSpPr>
          <p:cNvPr id="214" name="Google Shape;21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6"/>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216" name="Google Shape;21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397764"/>
            <a:ext cx="8183880" cy="3140964"/>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8/18/2022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CB97365-EBCA-4027-87D5-99FC1D4DF0BB}" type="datetimeFigureOut">
              <a:rPr lang="en-US" smtClean="0"/>
              <a:pPr/>
              <a:t>8/18/2022</a:t>
            </a:fld>
            <a:endParaRPr lang="en-US">
              <a:solidFill>
                <a:schemeClr val="tx1">
                  <a:shade val="50000"/>
                </a:schemeClr>
              </a:solidFill>
            </a:endParaRPr>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solidFill>
                <a:schemeClr val="tx1">
                  <a:shade val="50000"/>
                </a:schemeClr>
              </a:solidFill>
            </a:endParaRPr>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Python - </a:t>
            </a:r>
            <a:endParaRPr/>
          </a:p>
          <a:p>
            <a:pPr marL="0" lvl="0" indent="0" algn="l" rtl="0">
              <a:spcBef>
                <a:spcPts val="0"/>
              </a:spcBef>
              <a:spcAft>
                <a:spcPts val="0"/>
              </a:spcAft>
              <a:buNone/>
            </a:pPr>
            <a:r>
              <a:rPr lang="en-GB"/>
              <a:t>Special output and functions</a:t>
            </a:r>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Formatting Integers</a:t>
            </a:r>
            <a:endParaRPr/>
          </a:p>
        </p:txBody>
      </p:sp>
      <p:sp>
        <p:nvSpPr>
          <p:cNvPr id="298" name="Google Shape;298;p27"/>
          <p:cNvSpPr txBox="1">
            <a:spLocks noGrp="1"/>
          </p:cNvSpPr>
          <p:nvPr>
            <p:ph type="body" idx="1"/>
          </p:nvPr>
        </p:nvSpPr>
        <p:spPr>
          <a:xfrm>
            <a:off x="1053151" y="1078474"/>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smtClean="0"/>
              <a:t> You </a:t>
            </a:r>
            <a:r>
              <a:rPr lang="en-GB" sz="2000" dirty="0"/>
              <a:t>use d as the type designator.</a:t>
            </a:r>
            <a:endParaRPr sz="2000"/>
          </a:p>
          <a:p>
            <a:pPr marL="0" lvl="0" indent="0" algn="l" rtl="0">
              <a:spcBef>
                <a:spcPts val="1600"/>
              </a:spcBef>
              <a:spcAft>
                <a:spcPts val="0"/>
              </a:spcAft>
              <a:buNone/>
            </a:pPr>
            <a:r>
              <a:rPr lang="en-GB" sz="2000" dirty="0" smtClean="0"/>
              <a:t> </a:t>
            </a:r>
            <a:r>
              <a:rPr lang="en-GB" sz="2000" dirty="0"/>
              <a:t>You cannot specify precision.</a:t>
            </a:r>
            <a:endParaRPr sz="2000"/>
          </a:p>
          <a:p>
            <a:pPr marL="0" lvl="0" indent="0" algn="l" rtl="0">
              <a:spcBef>
                <a:spcPts val="1600"/>
              </a:spcBef>
              <a:spcAft>
                <a:spcPts val="0"/>
              </a:spcAft>
              <a:buNone/>
            </a:pPr>
            <a:r>
              <a:rPr lang="en-GB" sz="2000" dirty="0"/>
              <a:t>&gt;&gt;&gt; print(format(123456, 'd')) </a:t>
            </a:r>
            <a:r>
              <a:rPr lang="en-GB" sz="2000" dirty="0" smtClean="0"/>
              <a:t>e</a:t>
            </a:r>
            <a:r>
              <a:rPr lang="en-GB" sz="2000" dirty="0"/>
              <a:t/>
            </a:r>
            <a:br>
              <a:rPr lang="en-GB" sz="2000" dirty="0"/>
            </a:br>
            <a:r>
              <a:rPr lang="en-GB" sz="2000" dirty="0"/>
              <a:t>&gt;&gt;&gt; print(format(123456, ',d')) e</a:t>
            </a:r>
            <a:br>
              <a:rPr lang="en-GB" sz="2000" dirty="0"/>
            </a:br>
            <a:r>
              <a:rPr lang="en-GB" sz="2000" dirty="0"/>
              <a:t>&gt;&gt;&gt; print(format(123456, '10d')) e</a:t>
            </a:r>
            <a:br>
              <a:rPr lang="en-GB" sz="2000" dirty="0"/>
            </a:br>
            <a:r>
              <a:rPr lang="en-GB" sz="2000" dirty="0"/>
              <a:t>&gt;&gt;&gt; print(format(123456, '10,d')) e</a:t>
            </a:r>
            <a:endParaRPr sz="20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 to Functions</a:t>
            </a:r>
            <a:endParaRPr/>
          </a:p>
        </p:txBody>
      </p:sp>
      <p:sp>
        <p:nvSpPr>
          <p:cNvPr id="304" name="Google Shape;304;p28"/>
          <p:cNvSpPr txBox="1">
            <a:spLocks noGrp="1"/>
          </p:cNvSpPr>
          <p:nvPr>
            <p:ph type="body" idx="1"/>
          </p:nvPr>
        </p:nvSpPr>
        <p:spPr>
          <a:xfrm>
            <a:off x="1007706" y="1315623"/>
            <a:ext cx="6587412" cy="1548875"/>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tx1"/>
                </a:solidFill>
              </a:rPr>
              <a:t>A function is a group of statements that exist within a program for the purpose of performing a specific task.</a:t>
            </a:r>
            <a:endParaRPr sz="2000">
              <a:solidFill>
                <a:schemeClr val="tx1"/>
              </a:solidFill>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a:t>
            </a:r>
            <a:endParaRPr/>
          </a:p>
        </p:txBody>
      </p:sp>
      <p:sp>
        <p:nvSpPr>
          <p:cNvPr id="310" name="Google Shape;310;p29"/>
          <p:cNvSpPr txBox="1">
            <a:spLocks noGrp="1"/>
          </p:cNvSpPr>
          <p:nvPr>
            <p:ph type="body" idx="1"/>
          </p:nvPr>
        </p:nvSpPr>
        <p:spPr>
          <a:xfrm>
            <a:off x="905615" y="1132794"/>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Simpler Code</a:t>
            </a:r>
            <a:endParaRPr sz="1800"/>
          </a:p>
          <a:p>
            <a:pPr marL="0" lvl="0" indent="0" algn="l" rtl="0">
              <a:spcBef>
                <a:spcPts val="1600"/>
              </a:spcBef>
              <a:spcAft>
                <a:spcPts val="0"/>
              </a:spcAft>
              <a:buNone/>
            </a:pPr>
            <a:r>
              <a:rPr lang="en-GB" sz="1800" dirty="0"/>
              <a:t>Code Reuse</a:t>
            </a:r>
            <a:endParaRPr sz="1800"/>
          </a:p>
          <a:p>
            <a:pPr marL="0" lvl="0" indent="0" algn="l" rtl="0">
              <a:spcBef>
                <a:spcPts val="1600"/>
              </a:spcBef>
              <a:spcAft>
                <a:spcPts val="0"/>
              </a:spcAft>
              <a:buNone/>
            </a:pPr>
            <a:r>
              <a:rPr lang="en-GB" sz="1800" dirty="0"/>
              <a:t>Better Testing</a:t>
            </a:r>
            <a:endParaRPr sz="1800"/>
          </a:p>
          <a:p>
            <a:pPr marL="0" lvl="0" indent="0" algn="l" rtl="0">
              <a:spcBef>
                <a:spcPts val="1600"/>
              </a:spcBef>
              <a:spcAft>
                <a:spcPts val="0"/>
              </a:spcAft>
              <a:buNone/>
            </a:pPr>
            <a:r>
              <a:rPr lang="en-GB" sz="1800" dirty="0"/>
              <a:t>Faster Development</a:t>
            </a:r>
            <a:endParaRPr sz="1800"/>
          </a:p>
          <a:p>
            <a:pPr marL="0" lvl="0" indent="0" algn="l" rtl="0">
              <a:spcBef>
                <a:spcPts val="1600"/>
              </a:spcBef>
              <a:spcAft>
                <a:spcPts val="1600"/>
              </a:spcAft>
              <a:buNone/>
            </a:pPr>
            <a:r>
              <a:rPr lang="en-GB" sz="1800" dirty="0"/>
              <a:t>Easier Facilitation of Teamwork</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Google Shape;311;p29"/>
          <p:cNvPicPr preferRelativeResize="0"/>
          <p:nvPr/>
        </p:nvPicPr>
        <p:blipFill>
          <a:blip r:embed="rId2">
            <a:alphaModFix/>
          </a:blip>
          <a:stretch>
            <a:fillRect/>
          </a:stretch>
        </p:blipFill>
        <p:spPr>
          <a:xfrm>
            <a:off x="2043405" y="1352938"/>
            <a:ext cx="5365102" cy="297646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and Calling a Function</a:t>
            </a:r>
            <a:endParaRPr/>
          </a:p>
        </p:txBody>
      </p:sp>
      <p:sp>
        <p:nvSpPr>
          <p:cNvPr id="323" name="Google Shape;323;p31"/>
          <p:cNvSpPr txBox="1">
            <a:spLocks noGrp="1"/>
          </p:cNvSpPr>
          <p:nvPr>
            <p:ph type="body" idx="1"/>
          </p:nvPr>
        </p:nvSpPr>
        <p:spPr>
          <a:xfrm>
            <a:off x="1109135" y="101316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The code for a function is known as a function definition. To execute the function, you write a statement that calls </a:t>
            </a:r>
            <a:r>
              <a:rPr lang="en-GB" sz="1200" dirty="0" smtClean="0"/>
              <a:t>it.</a:t>
            </a:r>
            <a:r>
              <a:rPr lang="en-GB" sz="1200" dirty="0"/>
              <a:t> </a:t>
            </a:r>
            <a:r>
              <a:rPr lang="en-GB" sz="1200" dirty="0" smtClean="0"/>
              <a:t>Python </a:t>
            </a:r>
            <a:r>
              <a:rPr lang="en-GB" sz="1200" dirty="0"/>
              <a:t>requires that you follow the same rules that you follow when naming variables, which we recap here:</a:t>
            </a:r>
            <a:endParaRPr sz="1200"/>
          </a:p>
          <a:p>
            <a:pPr marL="0" lvl="0" indent="0" algn="l" rtl="0">
              <a:spcBef>
                <a:spcPts val="1600"/>
              </a:spcBef>
              <a:spcAft>
                <a:spcPts val="0"/>
              </a:spcAft>
              <a:buNone/>
            </a:pPr>
            <a:r>
              <a:rPr lang="en-GB" sz="1200" dirty="0"/>
              <a:t>• You cannot use one of Python’s key words as a function name. (See Table </a:t>
            </a:r>
            <a:r>
              <a:rPr lang="en-GB" sz="1200" dirty="0" smtClean="0"/>
              <a:t> </a:t>
            </a:r>
            <a:r>
              <a:rPr lang="en-GB" sz="1200" dirty="0"/>
              <a:t>for a list of the key words.)</a:t>
            </a:r>
            <a:endParaRPr sz="1200"/>
          </a:p>
          <a:p>
            <a:pPr marL="0" lvl="0" indent="0" algn="l" rtl="0">
              <a:spcBef>
                <a:spcPts val="1600"/>
              </a:spcBef>
              <a:spcAft>
                <a:spcPts val="0"/>
              </a:spcAft>
              <a:buNone/>
            </a:pPr>
            <a:r>
              <a:rPr lang="en-GB" sz="1200" dirty="0"/>
              <a:t>• A function name cannot contain spaces.</a:t>
            </a:r>
            <a:endParaRPr sz="1200"/>
          </a:p>
          <a:p>
            <a:pPr marL="0" lvl="0" indent="0" algn="l" rtl="0">
              <a:spcBef>
                <a:spcPts val="1600"/>
              </a:spcBef>
              <a:spcAft>
                <a:spcPts val="0"/>
              </a:spcAft>
              <a:buNone/>
            </a:pPr>
            <a:r>
              <a:rPr lang="en-GB" sz="1200" dirty="0"/>
              <a:t>• The first character must be one of the letters a through z, A through Z, or an underscore character (_).</a:t>
            </a:r>
            <a:endParaRPr sz="1200"/>
          </a:p>
          <a:p>
            <a:pPr marL="0" lvl="0" indent="0" algn="l" rtl="0">
              <a:spcBef>
                <a:spcPts val="1600"/>
              </a:spcBef>
              <a:spcAft>
                <a:spcPts val="0"/>
              </a:spcAft>
              <a:buNone/>
            </a:pPr>
            <a:r>
              <a:rPr lang="en-GB" sz="1200" dirty="0"/>
              <a:t>• After the first character you may use the letters a through z or A through Z, the </a:t>
            </a:r>
            <a:r>
              <a:rPr lang="en-GB" sz="1200" dirty="0" smtClean="0"/>
              <a:t>digits </a:t>
            </a:r>
            <a:r>
              <a:rPr lang="en-GB" sz="1200" dirty="0"/>
              <a:t>0 through 9, or underscores.</a:t>
            </a:r>
            <a:endParaRPr sz="1200"/>
          </a:p>
          <a:p>
            <a:pPr marL="0" lvl="0" indent="0" algn="l" rtl="0">
              <a:spcBef>
                <a:spcPts val="1600"/>
              </a:spcBef>
              <a:spcAft>
                <a:spcPts val="0"/>
              </a:spcAft>
              <a:buNone/>
            </a:pPr>
            <a:r>
              <a:rPr lang="en-GB" sz="1200" dirty="0"/>
              <a:t>• Uppercase and lowercase characters are distinct.</a:t>
            </a:r>
            <a:endParaRPr sz="1200"/>
          </a:p>
          <a:p>
            <a:pPr marL="0" lvl="0" indent="0" algn="l" rtl="0">
              <a:spcBef>
                <a:spcPts val="1600"/>
              </a:spcBef>
              <a:spcAft>
                <a:spcPts val="1600"/>
              </a:spcAft>
              <a:buNone/>
            </a:pPr>
            <a:endParaRPr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and Calling a Function</a:t>
            </a:r>
            <a:endParaRPr/>
          </a:p>
        </p:txBody>
      </p:sp>
      <p:sp>
        <p:nvSpPr>
          <p:cNvPr id="329" name="Google Shape;329;p32"/>
          <p:cNvSpPr txBox="1">
            <a:spLocks noGrp="1"/>
          </p:cNvSpPr>
          <p:nvPr>
            <p:ph type="body" idx="1"/>
          </p:nvPr>
        </p:nvSpPr>
        <p:spPr>
          <a:xfrm>
            <a:off x="997168" y="1162450"/>
            <a:ext cx="7038900" cy="2911200"/>
          </a:xfrm>
          <a:prstGeom prst="rect">
            <a:avLst/>
          </a:prstGeom>
        </p:spPr>
        <p:txBody>
          <a:bodyPr spcFirstLastPara="1" wrap="square" lIns="91425" tIns="91425" rIns="91425" bIns="91425" anchor="t" anchorCtr="0">
            <a:noAutofit/>
          </a:bodyPr>
          <a:lstStyle/>
          <a:p>
            <a:pPr marL="0" lvl="0" indent="0">
              <a:buNone/>
            </a:pPr>
            <a:r>
              <a:rPr lang="en-US" sz="1800" dirty="0" smtClean="0"/>
              <a:t># This program demonstrates a function.</a:t>
            </a:r>
          </a:p>
          <a:p>
            <a:pPr marL="0" lvl="0" indent="0">
              <a:buNone/>
            </a:pPr>
            <a:r>
              <a:rPr lang="en-US" sz="1800" dirty="0" smtClean="0"/>
              <a:t># First, we define a function named message.</a:t>
            </a:r>
          </a:p>
          <a:p>
            <a:pPr marL="0" lvl="0" indent="0">
              <a:buNone/>
            </a:pPr>
            <a:r>
              <a:rPr lang="en-US" sz="1800" dirty="0" smtClean="0"/>
              <a:t>def message():</a:t>
            </a:r>
          </a:p>
          <a:p>
            <a:pPr marL="0" lvl="0" indent="0">
              <a:buNone/>
            </a:pPr>
            <a:r>
              <a:rPr lang="en-US" sz="1800" dirty="0" smtClean="0"/>
              <a:t>	print('I am Arthur,') # Follow the indentation </a:t>
            </a:r>
          </a:p>
          <a:p>
            <a:pPr marL="0" lvl="0" indent="0">
              <a:buNone/>
            </a:pPr>
            <a:r>
              <a:rPr lang="en-US" sz="1800" dirty="0" smtClean="0"/>
              <a:t>	print('King of the Britons.') </a:t>
            </a:r>
          </a:p>
          <a:p>
            <a:pPr marL="0" lvl="0" indent="0">
              <a:buNone/>
            </a:pPr>
            <a:r>
              <a:rPr lang="en-US" sz="1800" dirty="0" smtClean="0"/>
              <a:t># Call the message function.</a:t>
            </a:r>
          </a:p>
          <a:p>
            <a:pPr marL="0" lvl="0" indent="0">
              <a:buNone/>
            </a:pPr>
            <a:r>
              <a:rPr lang="en-US" sz="1800" dirty="0" smtClean="0"/>
              <a:t>message()</a:t>
            </a:r>
            <a:endParaRPr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and Calling a Function</a:t>
            </a:r>
            <a:endParaRPr/>
          </a:p>
        </p:txBody>
      </p:sp>
      <p:sp>
        <p:nvSpPr>
          <p:cNvPr id="335" name="Google Shape;335;p33"/>
          <p:cNvSpPr txBox="1">
            <a:spLocks noGrp="1"/>
          </p:cNvSpPr>
          <p:nvPr>
            <p:ph type="body" idx="1"/>
          </p:nvPr>
        </p:nvSpPr>
        <p:spPr>
          <a:xfrm>
            <a:off x="931854" y="1041152"/>
            <a:ext cx="7038900" cy="2911200"/>
          </a:xfrm>
          <a:prstGeom prst="rect">
            <a:avLst/>
          </a:prstGeom>
        </p:spPr>
        <p:txBody>
          <a:bodyPr spcFirstLastPara="1" wrap="square" lIns="91425" tIns="91425" rIns="91425" bIns="91425" anchor="t" anchorCtr="0">
            <a:noAutofit/>
          </a:bodyPr>
          <a:lstStyle/>
          <a:p>
            <a:pPr marL="0" lvl="0" indent="0">
              <a:buNone/>
            </a:pPr>
            <a:r>
              <a:rPr lang="en-US" sz="1800" dirty="0" smtClean="0"/>
              <a:t># This program has two functions. First we</a:t>
            </a:r>
          </a:p>
          <a:p>
            <a:pPr marL="0" lvl="0" indent="0">
              <a:buNone/>
            </a:pPr>
            <a:r>
              <a:rPr lang="en-US" sz="1800" dirty="0" smtClean="0"/>
              <a:t># define the main function.</a:t>
            </a:r>
          </a:p>
          <a:p>
            <a:pPr marL="0" lvl="0" indent="0">
              <a:buNone/>
            </a:pPr>
            <a:r>
              <a:rPr lang="en-US" sz="1800" dirty="0" smtClean="0"/>
              <a:t>def main():</a:t>
            </a:r>
          </a:p>
          <a:p>
            <a:pPr marL="0" lvl="0" indent="0">
              <a:buNone/>
            </a:pPr>
            <a:r>
              <a:rPr lang="en-US" sz="1800" dirty="0" smtClean="0"/>
              <a:t>	print('I have a message for you.')</a:t>
            </a:r>
          </a:p>
          <a:p>
            <a:pPr marL="0" lvl="0" indent="0">
              <a:buNone/>
            </a:pPr>
            <a:r>
              <a:rPr lang="en-US" sz="1800" dirty="0" smtClean="0"/>
              <a:t>	message()</a:t>
            </a:r>
          </a:p>
          <a:p>
            <a:pPr marL="0" lvl="0" indent="0">
              <a:buNone/>
            </a:pPr>
            <a:r>
              <a:rPr lang="en-US" sz="1800" dirty="0" smtClean="0"/>
              <a:t>	print('Goodbye!')</a:t>
            </a:r>
          </a:p>
          <a:p>
            <a:pPr marL="0" lvl="0" indent="0">
              <a:buNone/>
            </a:pPr>
            <a:r>
              <a:rPr lang="en-US" sz="1800" dirty="0" smtClean="0"/>
              <a:t># Next we define the message function.</a:t>
            </a:r>
          </a:p>
          <a:p>
            <a:pPr marL="0" lvl="0" indent="0">
              <a:buNone/>
            </a:pPr>
            <a:r>
              <a:rPr lang="en-US" sz="1800" dirty="0" smtClean="0"/>
              <a:t>def message():</a:t>
            </a:r>
          </a:p>
          <a:p>
            <a:pPr marL="0" lvl="0" indent="0">
              <a:buNone/>
            </a:pPr>
            <a:r>
              <a:rPr lang="en-US" sz="1800" dirty="0" smtClean="0"/>
              <a:t>	print('I am Arthur,')</a:t>
            </a:r>
          </a:p>
          <a:p>
            <a:pPr marL="0" lvl="0" indent="0">
              <a:buNone/>
            </a:pPr>
            <a:r>
              <a:rPr lang="en-US" sz="1800" dirty="0" smtClean="0"/>
              <a:t>	print('King of the Britons.')</a:t>
            </a:r>
          </a:p>
          <a:p>
            <a:pPr marL="0" lvl="0" indent="0">
              <a:buNone/>
            </a:pPr>
            <a:r>
              <a:rPr lang="en-US" sz="1800" dirty="0" smtClean="0"/>
              <a:t># Call the main function.</a:t>
            </a:r>
          </a:p>
          <a:p>
            <a:pPr marL="0" lvl="0" indent="0">
              <a:buNone/>
            </a:pPr>
            <a:r>
              <a:rPr lang="en-US" sz="1800" dirty="0" smtClean="0"/>
              <a:t>main()</a:t>
            </a:r>
          </a:p>
          <a:p>
            <a:pPr marL="0" lvl="0" indent="0">
              <a:buNone/>
            </a:pPr>
            <a:endParaRPr lang="en-US" sz="1800" dirty="0" smtClean="0"/>
          </a:p>
          <a:p>
            <a:pPr marL="0" lvl="0" indent="0">
              <a:buNone/>
            </a:pPr>
            <a:endParaRPr lang="en-US" sz="1800" dirty="0" smtClean="0"/>
          </a:p>
          <a:p>
            <a:pPr marL="0" lvl="0" indent="0" algn="l" rtl="0">
              <a:buNone/>
            </a:pP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4"/>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Practice Problems</a:t>
            </a:r>
            <a:endParaRPr/>
          </a:p>
        </p:txBody>
      </p:sp>
      <p:sp>
        <p:nvSpPr>
          <p:cNvPr id="341" name="Google Shape;341;p34"/>
          <p:cNvSpPr txBox="1">
            <a:spLocks noGrp="1"/>
          </p:cNvSpPr>
          <p:nvPr>
            <p:ph type="body" idx="1"/>
          </p:nvPr>
        </p:nvSpPr>
        <p:spPr>
          <a:xfrm>
            <a:off x="1062482" y="139571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Q1) A car’s miles-per-gallon (MPG) can be calculated with the following formula: MPG = Miles driven / Gallons of gas used. Write a program that asks the user for the number of miles driven and the gallons of gas used. It should calculate the car’s MPG and display the result in integers after 20 spaces.</a:t>
            </a:r>
            <a:endParaRPr sz="1600"/>
          </a:p>
          <a:p>
            <a:pPr marL="0" lvl="0" indent="0" algn="l" rtl="0">
              <a:spcBef>
                <a:spcPts val="1600"/>
              </a:spcBef>
              <a:spcAft>
                <a:spcPts val="0"/>
              </a:spcAft>
              <a:buNone/>
            </a:pPr>
            <a:r>
              <a:rPr lang="en-GB" sz="1600" dirty="0"/>
              <a:t>Q2)Write a program that converts Celsius temperatures to Fahrenheit temperatures. The formula is as follows:</a:t>
            </a:r>
            <a:endParaRPr sz="1600"/>
          </a:p>
          <a:p>
            <a:pPr marL="0" lvl="0" indent="0" algn="l" rtl="0">
              <a:spcBef>
                <a:spcPts val="1600"/>
              </a:spcBef>
              <a:spcAft>
                <a:spcPts val="0"/>
              </a:spcAft>
              <a:buNone/>
            </a:pPr>
            <a:r>
              <a:rPr lang="en-GB" sz="1600" dirty="0" smtClean="0"/>
              <a:t>The </a:t>
            </a:r>
            <a:r>
              <a:rPr lang="en-GB" sz="1600" dirty="0"/>
              <a:t>program should ask the user to enter a temperature in Celsius, and then display the temperature converted to Fahrenheit with a precision of 3</a:t>
            </a:r>
            <a:endParaRPr sz="16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342" name="Google Shape;342;p34"/>
          <p:cNvPicPr preferRelativeResize="0"/>
          <p:nvPr/>
        </p:nvPicPr>
        <p:blipFill>
          <a:blip r:embed="rId3">
            <a:alphaModFix/>
          </a:blip>
          <a:stretch>
            <a:fillRect/>
          </a:stretch>
        </p:blipFill>
        <p:spPr>
          <a:xfrm>
            <a:off x="7321399" y="3231540"/>
            <a:ext cx="1076152" cy="463382"/>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title"/>
          </p:nvPr>
        </p:nvSpPr>
        <p:spPr>
          <a:xfrm>
            <a:off x="2819332" y="1787122"/>
            <a:ext cx="4981059" cy="601515"/>
          </a:xfrm>
          <a:prstGeom prst="rect">
            <a:avLst/>
          </a:prstGeom>
        </p:spPr>
        <p:txBody>
          <a:bodyPr spcFirstLastPara="1" wrap="square" lIns="91425" tIns="91425" rIns="91425" bIns="91425" anchor="t" anchorCtr="0">
            <a:noAutofit/>
          </a:bodyPr>
          <a:lstStyle/>
          <a:p>
            <a:pPr lvl="0"/>
            <a:r>
              <a:rPr lang="en-GB" dirty="0" smtClean="0"/>
              <a:t/>
            </a:r>
            <a:br>
              <a:rPr lang="en-GB" dirty="0" smtClean="0"/>
            </a:br>
            <a:r>
              <a:rPr lang="en-GB" dirty="0" smtClean="0"/>
              <a:t/>
            </a:r>
            <a:br>
              <a:rPr lang="en-GB" dirty="0" smtClean="0"/>
            </a:br>
            <a:r>
              <a:rPr lang="en-GB" dirty="0" smtClean="0"/>
              <a:t/>
            </a:r>
            <a:br>
              <a:rPr lang="en-GB" dirty="0" smtClean="0"/>
            </a:br>
            <a:r>
              <a:rPr lang="en-GB" dirty="0" smtClean="0"/>
              <a:t>Thank </a:t>
            </a:r>
            <a:r>
              <a:rPr lang="en-GB" dirty="0"/>
              <a:t>you!</a:t>
            </a:r>
            <a:endParaRPr/>
          </a:p>
        </p:txBody>
      </p:sp>
      <p:sp>
        <p:nvSpPr>
          <p:cNvPr id="366" name="Google Shape;366;p35"/>
          <p:cNvSpPr/>
          <p:nvPr/>
        </p:nvSpPr>
        <p:spPr>
          <a:xfrm flipH="1">
            <a:off x="6762011" y="2613990"/>
            <a:ext cx="1024200" cy="13332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6405284" y="3142709"/>
            <a:ext cx="520500" cy="8679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235" name="Google Shape;235;p18"/>
          <p:cNvSpPr txBox="1">
            <a:spLocks noGrp="1"/>
          </p:cNvSpPr>
          <p:nvPr>
            <p:ph type="body" idx="1"/>
          </p:nvPr>
        </p:nvSpPr>
        <p:spPr>
          <a:xfrm>
            <a:off x="1203648" y="1548881"/>
            <a:ext cx="6512767" cy="2407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So far we have discussed only basic ways to display data. Eventually, you will want to </a:t>
            </a:r>
            <a:r>
              <a:rPr lang="en-GB" sz="1400" dirty="0" smtClean="0"/>
              <a:t>exercise </a:t>
            </a:r>
            <a:r>
              <a:rPr lang="en-GB" sz="1400" dirty="0"/>
              <a:t>more control over the way data appear on the screen. </a:t>
            </a:r>
            <a:r>
              <a:rPr lang="en-GB" sz="1400" dirty="0" smtClean="0"/>
              <a:t>Here, </a:t>
            </a:r>
            <a:r>
              <a:rPr lang="en-GB" sz="1400" dirty="0"/>
              <a:t>you will </a:t>
            </a:r>
            <a:r>
              <a:rPr lang="en-GB" sz="1400" dirty="0" smtClean="0"/>
              <a:t>learn</a:t>
            </a:r>
            <a:r>
              <a:rPr lang="en-GB" sz="1400" dirty="0"/>
              <a:t> </a:t>
            </a:r>
            <a:r>
              <a:rPr lang="en-GB" sz="1400" dirty="0" smtClean="0"/>
              <a:t>more </a:t>
            </a:r>
            <a:r>
              <a:rPr lang="en-GB" sz="1400" dirty="0"/>
              <a:t>details about the Python print function, and you’ll see techniques for formatting </a:t>
            </a:r>
            <a:r>
              <a:rPr lang="en-GB" sz="1400" dirty="0" smtClean="0"/>
              <a:t>output </a:t>
            </a:r>
            <a:r>
              <a:rPr lang="en-GB" sz="1400" dirty="0"/>
              <a:t>in specific ways.</a:t>
            </a:r>
            <a:endParaRPr sz="1400"/>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Suppressing the print Function’s Ending Newline</a:t>
            </a:r>
            <a:endParaRPr/>
          </a:p>
        </p:txBody>
      </p:sp>
      <p:sp>
        <p:nvSpPr>
          <p:cNvPr id="241" name="Google Shape;241;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print('One', end=' ')</a:t>
            </a:r>
            <a:endParaRPr sz="1800"/>
          </a:p>
          <a:p>
            <a:pPr marL="0" lvl="0" indent="0" algn="l" rtl="0">
              <a:spcBef>
                <a:spcPts val="1600"/>
              </a:spcBef>
              <a:spcAft>
                <a:spcPts val="0"/>
              </a:spcAft>
              <a:buNone/>
            </a:pPr>
            <a:r>
              <a:rPr lang="en-GB" sz="1800" dirty="0"/>
              <a:t>print('Two', end=' ')</a:t>
            </a:r>
            <a:endParaRPr sz="1800"/>
          </a:p>
          <a:p>
            <a:pPr marL="0" lvl="0" indent="0" algn="l" rtl="0">
              <a:spcBef>
                <a:spcPts val="1600"/>
              </a:spcBef>
              <a:spcAft>
                <a:spcPts val="0"/>
              </a:spcAft>
              <a:buNone/>
            </a:pPr>
            <a:r>
              <a:rPr lang="en-GB" sz="1800" dirty="0"/>
              <a:t>print('Three')</a:t>
            </a:r>
            <a:endParaRPr sz="1800"/>
          </a:p>
          <a:p>
            <a:pPr marL="0" lvl="0" indent="0" algn="l" rtl="0">
              <a:spcBef>
                <a:spcPts val="1600"/>
              </a:spcBef>
              <a:spcAft>
                <a:spcPts val="0"/>
              </a:spcAft>
              <a:buNone/>
            </a:pPr>
            <a:r>
              <a:rPr lang="en-GB" sz="1800" dirty="0"/>
              <a:t>print('One', end='')</a:t>
            </a:r>
            <a:endParaRPr sz="1800"/>
          </a:p>
          <a:p>
            <a:pPr marL="0" lvl="0" indent="0" algn="l" rtl="0">
              <a:spcBef>
                <a:spcPts val="1600"/>
              </a:spcBef>
              <a:spcAft>
                <a:spcPts val="0"/>
              </a:spcAft>
              <a:buNone/>
            </a:pPr>
            <a:r>
              <a:rPr lang="en-GB" sz="1800" dirty="0"/>
              <a:t>print('Two', end='')</a:t>
            </a:r>
            <a:endParaRPr sz="1800"/>
          </a:p>
          <a:p>
            <a:pPr marL="0" lvl="0" indent="0" algn="l" rtl="0">
              <a:spcBef>
                <a:spcPts val="1600"/>
              </a:spcBef>
              <a:spcAft>
                <a:spcPts val="0"/>
              </a:spcAft>
              <a:buNone/>
            </a:pPr>
            <a:r>
              <a:rPr lang="en-GB" sz="1800" dirty="0"/>
              <a:t>print('Three')</a:t>
            </a:r>
            <a:endParaRPr sz="1800"/>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Specifying an Item Separator</a:t>
            </a:r>
            <a:endParaRPr/>
          </a:p>
        </p:txBody>
      </p:sp>
      <p:sp>
        <p:nvSpPr>
          <p:cNvPr id="247" name="Google Shape;247;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&gt;&gt;&gt; print('One', 'Two', 'Three') e</a:t>
            </a:r>
            <a:endParaRPr sz="1200"/>
          </a:p>
          <a:p>
            <a:pPr marL="0" lvl="0" indent="0" algn="l" rtl="0">
              <a:spcBef>
                <a:spcPts val="1600"/>
              </a:spcBef>
              <a:spcAft>
                <a:spcPts val="0"/>
              </a:spcAft>
              <a:buNone/>
            </a:pPr>
            <a:r>
              <a:rPr lang="en-GB" sz="1200" dirty="0"/>
              <a:t>One Two Three</a:t>
            </a:r>
            <a:endParaRPr sz="1200"/>
          </a:p>
          <a:p>
            <a:pPr marL="0" lvl="0" indent="0" algn="l" rtl="0">
              <a:spcBef>
                <a:spcPts val="1600"/>
              </a:spcBef>
              <a:spcAft>
                <a:spcPts val="0"/>
              </a:spcAft>
              <a:buNone/>
            </a:pPr>
            <a:r>
              <a:rPr lang="en-GB" sz="1200" dirty="0"/>
              <a:t>&gt;&gt;&gt; print('One', 'Two', 'Three', sep='') e</a:t>
            </a:r>
            <a:endParaRPr sz="1200"/>
          </a:p>
          <a:p>
            <a:pPr marL="0" lvl="0" indent="0" algn="l" rtl="0">
              <a:spcBef>
                <a:spcPts val="1600"/>
              </a:spcBef>
              <a:spcAft>
                <a:spcPts val="0"/>
              </a:spcAft>
              <a:buNone/>
            </a:pPr>
            <a:r>
              <a:rPr lang="en-GB" sz="1200" dirty="0" err="1"/>
              <a:t>OneTwoThree</a:t>
            </a:r>
            <a:endParaRPr sz="1200"/>
          </a:p>
          <a:p>
            <a:pPr marL="0" lvl="0" indent="0" algn="l" rtl="0">
              <a:spcBef>
                <a:spcPts val="1600"/>
              </a:spcBef>
              <a:spcAft>
                <a:spcPts val="0"/>
              </a:spcAft>
              <a:buNone/>
            </a:pPr>
            <a:r>
              <a:rPr lang="en-GB" sz="1200" dirty="0"/>
              <a:t>&gt;&gt;&gt; print('One', 'Two', 'Three', sep='*') e</a:t>
            </a:r>
            <a:endParaRPr sz="1200"/>
          </a:p>
          <a:p>
            <a:pPr marL="0" lvl="0" indent="0" algn="l" rtl="0">
              <a:spcBef>
                <a:spcPts val="1600"/>
              </a:spcBef>
              <a:spcAft>
                <a:spcPts val="0"/>
              </a:spcAft>
              <a:buNone/>
            </a:pPr>
            <a:r>
              <a:rPr lang="en-GB" sz="1200" dirty="0"/>
              <a:t>One*Two*Three</a:t>
            </a:r>
            <a:endParaRPr sz="1200"/>
          </a:p>
          <a:p>
            <a:pPr marL="0" lvl="0" indent="0" algn="l" rtl="0">
              <a:spcBef>
                <a:spcPts val="1600"/>
              </a:spcBef>
              <a:spcAft>
                <a:spcPts val="0"/>
              </a:spcAft>
              <a:buNone/>
            </a:pPr>
            <a:r>
              <a:rPr lang="en-GB" sz="1200" dirty="0"/>
              <a:t>&gt;&gt;&gt;</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Escape Characters</a:t>
            </a:r>
            <a:endParaRPr/>
          </a:p>
        </p:txBody>
      </p:sp>
      <p:sp>
        <p:nvSpPr>
          <p:cNvPr id="253" name="Google Shape;253;p21"/>
          <p:cNvSpPr txBox="1">
            <a:spLocks noGrp="1"/>
          </p:cNvSpPr>
          <p:nvPr>
            <p:ph type="body" idx="1"/>
          </p:nvPr>
        </p:nvSpPr>
        <p:spPr>
          <a:xfrm>
            <a:off x="385650" y="890450"/>
            <a:ext cx="8179852" cy="36162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dirty="0"/>
              <a:t>An escape character is a special character that is preceded with a backslash ( \ ), appearing inside a string literal. When a string literal that contains escape characters is printed, the escape characters are treated as special commands that are embedded in the string.</a:t>
            </a:r>
            <a:endParaRPr sz="1050"/>
          </a:p>
          <a:p>
            <a:pPr marL="0" lvl="0" indent="0" algn="l" rtl="0">
              <a:spcBef>
                <a:spcPts val="1600"/>
              </a:spcBef>
              <a:spcAft>
                <a:spcPts val="0"/>
              </a:spcAft>
              <a:buNone/>
            </a:pPr>
            <a:r>
              <a:rPr lang="en-GB" sz="1050" dirty="0"/>
              <a:t>For example, \n is the newline escape character. When the \n escape character is printed, it isn’t displayed on the screen. Instead, it causes output to advance to the next line. </a:t>
            </a:r>
            <a:endParaRPr sz="1050"/>
          </a:p>
          <a:p>
            <a:pPr marL="0" lvl="0" indent="0" algn="l" rtl="0">
              <a:spcBef>
                <a:spcPts val="1600"/>
              </a:spcBef>
              <a:spcAft>
                <a:spcPts val="0"/>
              </a:spcAft>
              <a:buNone/>
            </a:pPr>
            <a:r>
              <a:rPr lang="en-GB" sz="1050" dirty="0"/>
              <a:t>For example, look at the following statement:</a:t>
            </a:r>
            <a:endParaRPr sz="1050"/>
          </a:p>
          <a:p>
            <a:pPr marL="0" lvl="0" indent="0" algn="l" rtl="0">
              <a:spcBef>
                <a:spcPts val="1600"/>
              </a:spcBef>
              <a:spcAft>
                <a:spcPts val="0"/>
              </a:spcAft>
              <a:buNone/>
            </a:pPr>
            <a:r>
              <a:rPr lang="en-GB" sz="1050" dirty="0"/>
              <a:t>print('One\</a:t>
            </a:r>
            <a:r>
              <a:rPr lang="en-GB" sz="1050" dirty="0" err="1"/>
              <a:t>nTwo</a:t>
            </a:r>
            <a:r>
              <a:rPr lang="en-GB" sz="1050" dirty="0"/>
              <a:t>\</a:t>
            </a:r>
            <a:r>
              <a:rPr lang="en-GB" sz="1050" dirty="0" err="1"/>
              <a:t>nThree</a:t>
            </a:r>
            <a:r>
              <a:rPr lang="en-GB" sz="1050" dirty="0"/>
              <a:t>')</a:t>
            </a:r>
            <a:endParaRPr sz="1050"/>
          </a:p>
          <a:p>
            <a:pPr marL="0" lvl="0" indent="0" algn="l" rtl="0">
              <a:spcBef>
                <a:spcPts val="1600"/>
              </a:spcBef>
              <a:spcAft>
                <a:spcPts val="0"/>
              </a:spcAft>
              <a:buNone/>
            </a:pPr>
            <a:r>
              <a:rPr lang="en-GB" sz="1050" dirty="0"/>
              <a:t>When this statement executes, it displays</a:t>
            </a:r>
            <a:endParaRPr sz="1050"/>
          </a:p>
          <a:p>
            <a:pPr marL="0" lvl="0" indent="0" algn="l" rtl="0">
              <a:spcBef>
                <a:spcPts val="1600"/>
              </a:spcBef>
              <a:spcAft>
                <a:spcPts val="0"/>
              </a:spcAft>
              <a:buNone/>
            </a:pPr>
            <a:r>
              <a:rPr lang="en-GB" sz="1050" dirty="0"/>
              <a:t>One </a:t>
            </a:r>
            <a:endParaRPr sz="1050"/>
          </a:p>
          <a:p>
            <a:pPr marL="0" lvl="0" indent="0" algn="l" rtl="0">
              <a:spcBef>
                <a:spcPts val="1600"/>
              </a:spcBef>
              <a:spcAft>
                <a:spcPts val="0"/>
              </a:spcAft>
              <a:buNone/>
            </a:pPr>
            <a:r>
              <a:rPr lang="en-GB" sz="1050" dirty="0"/>
              <a:t>Two</a:t>
            </a:r>
            <a:endParaRPr sz="1050"/>
          </a:p>
          <a:p>
            <a:pPr marL="0" lvl="0" indent="0" algn="l" rtl="0">
              <a:spcBef>
                <a:spcPts val="1600"/>
              </a:spcBef>
              <a:spcAft>
                <a:spcPts val="0"/>
              </a:spcAft>
              <a:buNone/>
            </a:pPr>
            <a:r>
              <a:rPr lang="en-GB" sz="1050" dirty="0"/>
              <a:t>Three . Python recognizes several escape characters</a:t>
            </a:r>
            <a:endParaRPr sz="1050"/>
          </a:p>
          <a:p>
            <a:pPr marL="0" lvl="0" indent="0" algn="l" rtl="0">
              <a:spcBef>
                <a:spcPts val="1600"/>
              </a:spcBef>
              <a:spcAft>
                <a:spcPts val="1600"/>
              </a:spcAft>
              <a:buNone/>
            </a:pPr>
            <a:endParaRPr sz="105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xfrm>
            <a:off x="1310525" y="458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Escape Characters</a:t>
            </a:r>
            <a:endParaRPr/>
          </a:p>
        </p:txBody>
      </p:sp>
      <p:sp>
        <p:nvSpPr>
          <p:cNvPr id="259" name="Google Shape;259;p22"/>
          <p:cNvSpPr txBox="1">
            <a:spLocks noGrp="1"/>
          </p:cNvSpPr>
          <p:nvPr>
            <p:ph type="body" idx="1"/>
          </p:nvPr>
        </p:nvSpPr>
        <p:spPr>
          <a:xfrm>
            <a:off x="1258425" y="16196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0" name="Google Shape;260;p22"/>
          <p:cNvPicPr preferRelativeResize="0"/>
          <p:nvPr/>
        </p:nvPicPr>
        <p:blipFill>
          <a:blip r:embed="rId3">
            <a:alphaModFix/>
          </a:blip>
          <a:stretch>
            <a:fillRect/>
          </a:stretch>
        </p:blipFill>
        <p:spPr>
          <a:xfrm>
            <a:off x="1660850" y="1726163"/>
            <a:ext cx="5262464" cy="22020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1362269" y="458850"/>
            <a:ext cx="6987156" cy="5768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Displaying Multiple Items with the + Operator</a:t>
            </a:r>
            <a:endParaRPr sz="2000"/>
          </a:p>
        </p:txBody>
      </p:sp>
      <p:sp>
        <p:nvSpPr>
          <p:cNvPr id="266" name="Google Shape;266;p23"/>
          <p:cNvSpPr txBox="1">
            <a:spLocks noGrp="1"/>
          </p:cNvSpPr>
          <p:nvPr>
            <p:ph type="body" idx="1"/>
          </p:nvPr>
        </p:nvSpPr>
        <p:spPr>
          <a:xfrm>
            <a:off x="821095" y="933061"/>
            <a:ext cx="7308280" cy="3862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 dirty="0"/>
              <a:t>Earlier </a:t>
            </a:r>
            <a:r>
              <a:rPr lang="en-GB" sz="900" dirty="0" smtClean="0"/>
              <a:t>, </a:t>
            </a:r>
            <a:r>
              <a:rPr lang="en-GB" sz="900" dirty="0"/>
              <a:t>you saw that the + operator is used to add two numbers. When the + operator is used with two strings, however, it performs string </a:t>
            </a:r>
            <a:r>
              <a:rPr lang="en-GB" sz="900" dirty="0" smtClean="0"/>
              <a:t>concatenation. This </a:t>
            </a:r>
            <a:r>
              <a:rPr lang="en-GB" sz="900" dirty="0"/>
              <a:t>means that it appends one string to another. For example, look at the following statement:</a:t>
            </a:r>
            <a:endParaRPr sz="900"/>
          </a:p>
          <a:p>
            <a:pPr marL="0" lvl="0" indent="0" algn="l" rtl="0">
              <a:spcBef>
                <a:spcPts val="1600"/>
              </a:spcBef>
              <a:spcAft>
                <a:spcPts val="0"/>
              </a:spcAft>
              <a:buNone/>
            </a:pPr>
            <a:r>
              <a:rPr lang="en-GB" sz="900" dirty="0"/>
              <a:t>print('This is ' + 'one string.')</a:t>
            </a:r>
            <a:endParaRPr sz="900"/>
          </a:p>
          <a:p>
            <a:pPr marL="0" lvl="0" indent="0" algn="l" rtl="0">
              <a:spcBef>
                <a:spcPts val="1600"/>
              </a:spcBef>
              <a:spcAft>
                <a:spcPts val="0"/>
              </a:spcAft>
              <a:buNone/>
            </a:pPr>
            <a:r>
              <a:rPr lang="en-GB" sz="900" dirty="0"/>
              <a:t>This statement will print “This is one string.”</a:t>
            </a:r>
            <a:endParaRPr sz="900"/>
          </a:p>
          <a:p>
            <a:pPr marL="0" lvl="0" indent="0" algn="l" rtl="0">
              <a:spcBef>
                <a:spcPts val="1600"/>
              </a:spcBef>
              <a:spcAft>
                <a:spcPts val="0"/>
              </a:spcAft>
              <a:buNone/>
            </a:pPr>
            <a:r>
              <a:rPr lang="en-GB" sz="900" dirty="0"/>
              <a:t>String concatenation can be useful for breaking up a string literal so a lengthy call to the</a:t>
            </a:r>
            <a:endParaRPr sz="900"/>
          </a:p>
          <a:p>
            <a:pPr marL="0" lvl="0" indent="0" algn="l" rtl="0">
              <a:spcBef>
                <a:spcPts val="1600"/>
              </a:spcBef>
              <a:spcAft>
                <a:spcPts val="0"/>
              </a:spcAft>
              <a:buNone/>
            </a:pPr>
            <a:r>
              <a:rPr lang="en-GB" sz="1100" dirty="0">
                <a:latin typeface="Arial" pitchFamily="34" charset="0"/>
                <a:cs typeface="Arial" pitchFamily="34" charset="0"/>
              </a:rPr>
              <a:t>print function can span multiple lines. Here is an example:</a:t>
            </a:r>
            <a:endParaRPr sz="1100">
              <a:latin typeface="Arial" pitchFamily="34" charset="0"/>
              <a:cs typeface="Arial" pitchFamily="34" charset="0"/>
            </a:endParaRPr>
          </a:p>
          <a:p>
            <a:pPr marL="0" lvl="0" indent="0" algn="l" rtl="0">
              <a:spcBef>
                <a:spcPts val="1600"/>
              </a:spcBef>
              <a:spcAft>
                <a:spcPts val="0"/>
              </a:spcAft>
              <a:buNone/>
            </a:pPr>
            <a:r>
              <a:rPr lang="en-GB" sz="1100" dirty="0">
                <a:latin typeface="Arial" pitchFamily="34" charset="0"/>
                <a:cs typeface="Arial" pitchFamily="34" charset="0"/>
              </a:rPr>
              <a:t>print('Enter the amount of ' + \</a:t>
            </a:r>
            <a:endParaRPr sz="1100">
              <a:latin typeface="Arial" pitchFamily="34" charset="0"/>
              <a:cs typeface="Arial" pitchFamily="34" charset="0"/>
            </a:endParaRPr>
          </a:p>
          <a:p>
            <a:pPr marL="0" lvl="0" indent="0" algn="l" rtl="0">
              <a:spcBef>
                <a:spcPts val="1600"/>
              </a:spcBef>
              <a:spcAft>
                <a:spcPts val="0"/>
              </a:spcAft>
              <a:buNone/>
            </a:pPr>
            <a:r>
              <a:rPr lang="en-GB" sz="1100" dirty="0">
                <a:latin typeface="Arial" pitchFamily="34" charset="0"/>
                <a:cs typeface="Arial" pitchFamily="34" charset="0"/>
              </a:rPr>
              <a:t>'sales for each day and ' + \</a:t>
            </a:r>
            <a:endParaRPr sz="1100">
              <a:latin typeface="Arial" pitchFamily="34" charset="0"/>
              <a:cs typeface="Arial" pitchFamily="34" charset="0"/>
            </a:endParaRPr>
          </a:p>
          <a:p>
            <a:pPr marL="0" lvl="0" indent="0" algn="l" rtl="0">
              <a:spcBef>
                <a:spcPts val="1600"/>
              </a:spcBef>
              <a:spcAft>
                <a:spcPts val="0"/>
              </a:spcAft>
              <a:buNone/>
            </a:pPr>
            <a:r>
              <a:rPr lang="en-GB" sz="1100" dirty="0">
                <a:latin typeface="Arial" pitchFamily="34" charset="0"/>
                <a:cs typeface="Arial" pitchFamily="34" charset="0"/>
              </a:rPr>
              <a:t>'press Enter.')</a:t>
            </a:r>
            <a:endParaRPr sz="1100">
              <a:latin typeface="Arial" pitchFamily="34" charset="0"/>
              <a:cs typeface="Arial" pitchFamily="34" charset="0"/>
            </a:endParaRPr>
          </a:p>
          <a:p>
            <a:pPr marL="0" lvl="0" indent="0" algn="l" rtl="0">
              <a:spcBef>
                <a:spcPts val="1600"/>
              </a:spcBef>
              <a:spcAft>
                <a:spcPts val="0"/>
              </a:spcAft>
              <a:buNone/>
            </a:pPr>
            <a:r>
              <a:rPr lang="en-GB" sz="1100" dirty="0">
                <a:latin typeface="Arial" pitchFamily="34" charset="0"/>
                <a:cs typeface="Arial" pitchFamily="34" charset="0"/>
              </a:rPr>
              <a:t>This statement will display the following:</a:t>
            </a:r>
            <a:endParaRPr sz="1100">
              <a:latin typeface="Arial" pitchFamily="34" charset="0"/>
              <a:cs typeface="Arial" pitchFamily="34" charset="0"/>
            </a:endParaRPr>
          </a:p>
          <a:p>
            <a:pPr marL="0" lvl="0" indent="0" algn="l" rtl="0">
              <a:spcBef>
                <a:spcPts val="1600"/>
              </a:spcBef>
              <a:spcAft>
                <a:spcPts val="0"/>
              </a:spcAft>
              <a:buNone/>
            </a:pPr>
            <a:r>
              <a:rPr lang="en-GB" sz="1100" dirty="0">
                <a:latin typeface="Arial" pitchFamily="34" charset="0"/>
                <a:cs typeface="Arial" pitchFamily="34" charset="0"/>
              </a:rPr>
              <a:t>Enter the amount of sales for each day and press Enter.</a:t>
            </a:r>
            <a:endParaRPr sz="500">
              <a:latin typeface="Arial" pitchFamily="34" charset="0"/>
              <a:cs typeface="Arial" pitchFamily="34" charset="0"/>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Formatting Numbers</a:t>
            </a:r>
            <a:endParaRPr/>
          </a:p>
        </p:txBody>
      </p:sp>
      <p:sp>
        <p:nvSpPr>
          <p:cNvPr id="276" name="Google Shape;276;p24"/>
          <p:cNvSpPr txBox="1">
            <a:spLocks noGrp="1"/>
          </p:cNvSpPr>
          <p:nvPr>
            <p:ph type="body" idx="1"/>
          </p:nvPr>
        </p:nvSpPr>
        <p:spPr>
          <a:xfrm>
            <a:off x="1657175" y="2808253"/>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t>&gt;&gt;&gt;print(format(</a:t>
            </a:r>
            <a:r>
              <a:rPr lang="en-GB" sz="2000" dirty="0" err="1"/>
              <a:t>monthly_payment</a:t>
            </a:r>
            <a:r>
              <a:rPr lang="en-GB" sz="2000" dirty="0"/>
              <a:t>, '.2f'))</a:t>
            </a:r>
            <a:endParaRPr sz="2000"/>
          </a:p>
        </p:txBody>
      </p:sp>
      <p:sp>
        <p:nvSpPr>
          <p:cNvPr id="273" name="Google Shape;273;p24"/>
          <p:cNvSpPr txBox="1">
            <a:spLocks noGrp="1"/>
          </p:cNvSpPr>
          <p:nvPr>
            <p:ph type="body" idx="4294967295"/>
          </p:nvPr>
        </p:nvSpPr>
        <p:spPr>
          <a:xfrm>
            <a:off x="1550243" y="959303"/>
            <a:ext cx="5876925" cy="809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&gt;&gt;&gt; </a:t>
            </a:r>
            <a:r>
              <a:rPr lang="en-GB" sz="2000" dirty="0" err="1"/>
              <a:t>amount_due</a:t>
            </a:r>
            <a:r>
              <a:rPr lang="en-GB" sz="2000" dirty="0"/>
              <a:t> = 5000.0</a:t>
            </a:r>
            <a:endParaRPr sz="2000"/>
          </a:p>
          <a:p>
            <a:pPr marL="0" lvl="0" indent="0" algn="l" rtl="0">
              <a:spcBef>
                <a:spcPts val="1600"/>
              </a:spcBef>
              <a:spcAft>
                <a:spcPts val="0"/>
              </a:spcAft>
              <a:buNone/>
            </a:pPr>
            <a:r>
              <a:rPr lang="en-GB" sz="1800" dirty="0"/>
              <a:t>&gt;&gt;&gt; </a:t>
            </a:r>
            <a:r>
              <a:rPr lang="en-GB" sz="1800" dirty="0" err="1"/>
              <a:t>monthly_payment</a:t>
            </a:r>
            <a:r>
              <a:rPr lang="en-GB" sz="1800" dirty="0"/>
              <a:t> = </a:t>
            </a:r>
            <a:r>
              <a:rPr lang="en-GB" sz="1800" dirty="0" err="1"/>
              <a:t>amount_due</a:t>
            </a:r>
            <a:r>
              <a:rPr lang="en-GB" sz="1800" dirty="0"/>
              <a:t> / </a:t>
            </a:r>
            <a:r>
              <a:rPr lang="en-GB" sz="1800" dirty="0" smtClean="0"/>
              <a:t>12.0</a:t>
            </a:r>
            <a:endParaRPr lang="en-GB" sz="1800" dirty="0"/>
          </a:p>
          <a:p>
            <a:pPr marL="0" lvl="0" indent="0" algn="l" rtl="0">
              <a:spcBef>
                <a:spcPts val="1600"/>
              </a:spcBef>
              <a:spcAft>
                <a:spcPts val="0"/>
              </a:spcAft>
              <a:buNone/>
            </a:pPr>
            <a:r>
              <a:rPr lang="en-GB" sz="1800" dirty="0" smtClean="0"/>
              <a:t>&gt;&gt;&gt; </a:t>
            </a:r>
            <a:r>
              <a:rPr lang="en-GB" sz="1800" dirty="0"/>
              <a:t>print('The monthly payment is', </a:t>
            </a:r>
            <a:r>
              <a:rPr lang="en-GB" sz="1800" dirty="0" err="1"/>
              <a:t>monthly_payment</a:t>
            </a:r>
            <a:r>
              <a:rPr lang="en-GB" sz="1800" dirty="0"/>
              <a:t>)</a:t>
            </a:r>
            <a:endParaRPr sz="1800"/>
          </a:p>
          <a:p>
            <a:pPr marL="0" lvl="0" indent="0" algn="l" rtl="0">
              <a:spcBef>
                <a:spcPts val="1600"/>
              </a:spcBef>
              <a:spcAft>
                <a:spcPts val="1600"/>
              </a:spcAft>
              <a:buNone/>
            </a:pPr>
            <a:endParaRPr>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1007706" y="458850"/>
            <a:ext cx="7341719" cy="492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Displaying Multiple Items with the + Operator</a:t>
            </a:r>
            <a:endParaRPr sz="1800"/>
          </a:p>
        </p:txBody>
      </p:sp>
      <p:sp>
        <p:nvSpPr>
          <p:cNvPr id="292" name="Google Shape;292;p26"/>
          <p:cNvSpPr txBox="1">
            <a:spLocks noGrp="1"/>
          </p:cNvSpPr>
          <p:nvPr>
            <p:ph type="body" idx="1"/>
          </p:nvPr>
        </p:nvSpPr>
        <p:spPr>
          <a:xfrm>
            <a:off x="821095" y="942393"/>
            <a:ext cx="7158990" cy="3103266"/>
          </a:xfrm>
          <a:prstGeom prst="rect">
            <a:avLst/>
          </a:prstGeom>
        </p:spPr>
        <p:txBody>
          <a:bodyPr spcFirstLastPara="1" wrap="square" lIns="91425" tIns="91425" rIns="91425" bIns="91425" anchor="t" anchorCtr="0">
            <a:noAutofit/>
          </a:bodyPr>
          <a:lstStyle/>
          <a:p>
            <a:pPr marL="0" lvl="0" indent="0">
              <a:buNone/>
            </a:pPr>
            <a:r>
              <a:rPr lang="en-US" sz="1400" dirty="0" smtClean="0">
                <a:latin typeface="Arial Rounded MT Bold" pitchFamily="34" charset="0"/>
              </a:rPr>
              <a:t># This program displays the following</a:t>
            </a:r>
          </a:p>
          <a:p>
            <a:pPr marL="0" lvl="0" indent="0">
              <a:buNone/>
            </a:pPr>
            <a:r>
              <a:rPr lang="en-US" sz="1400" dirty="0" smtClean="0">
                <a:latin typeface="Arial Rounded MT Bold" pitchFamily="34" charset="0"/>
              </a:rPr>
              <a:t># floating-point numbers in a column</a:t>
            </a:r>
          </a:p>
          <a:p>
            <a:pPr marL="0" lvl="0" indent="0">
              <a:buNone/>
            </a:pPr>
            <a:r>
              <a:rPr lang="en-US" sz="1400" dirty="0" smtClean="0">
                <a:latin typeface="Arial Rounded MT Bold" pitchFamily="34" charset="0"/>
              </a:rPr>
              <a:t># with their decimal points aligned.</a:t>
            </a:r>
          </a:p>
          <a:p>
            <a:pPr marL="0" lvl="0" indent="0">
              <a:buNone/>
            </a:pPr>
            <a:r>
              <a:rPr lang="en-US" sz="1400" dirty="0" smtClean="0">
                <a:latin typeface="Arial Rounded MT Bold" pitchFamily="34" charset="0"/>
              </a:rPr>
              <a:t>num1 = 127.899</a:t>
            </a:r>
          </a:p>
          <a:p>
            <a:pPr marL="0" lvl="0" indent="0">
              <a:buNone/>
            </a:pPr>
            <a:r>
              <a:rPr lang="en-US" sz="1400" dirty="0" smtClean="0">
                <a:latin typeface="Arial Rounded MT Bold" pitchFamily="34" charset="0"/>
              </a:rPr>
              <a:t>num2 = 3465.148</a:t>
            </a:r>
          </a:p>
          <a:p>
            <a:pPr marL="0" lvl="0" indent="0">
              <a:buNone/>
            </a:pPr>
            <a:r>
              <a:rPr lang="en-US" sz="1400" dirty="0" smtClean="0">
                <a:latin typeface="Arial Rounded MT Bold" pitchFamily="34" charset="0"/>
              </a:rPr>
              <a:t>num3 = 3.776</a:t>
            </a:r>
          </a:p>
          <a:p>
            <a:pPr marL="0" lvl="0" indent="0">
              <a:buNone/>
            </a:pPr>
            <a:r>
              <a:rPr lang="en-US" sz="1400" dirty="0" smtClean="0">
                <a:latin typeface="Arial Rounded MT Bold" pitchFamily="34" charset="0"/>
              </a:rPr>
              <a:t>num4 = 264.821</a:t>
            </a:r>
          </a:p>
          <a:p>
            <a:pPr marL="0" lvl="0" indent="0">
              <a:buNone/>
            </a:pPr>
            <a:r>
              <a:rPr lang="en-US" sz="1400" dirty="0" smtClean="0">
                <a:latin typeface="Arial Rounded MT Bold" pitchFamily="34" charset="0"/>
              </a:rPr>
              <a:t>num5 = 88.081</a:t>
            </a:r>
          </a:p>
          <a:p>
            <a:pPr marL="0" lvl="0" indent="0">
              <a:buNone/>
            </a:pPr>
            <a:r>
              <a:rPr lang="en-US" sz="1400" dirty="0" smtClean="0">
                <a:latin typeface="Arial Rounded MT Bold" pitchFamily="34" charset="0"/>
              </a:rPr>
              <a:t>num6 = 799.999</a:t>
            </a:r>
          </a:p>
          <a:p>
            <a:pPr marL="0" lvl="0" indent="0">
              <a:buNone/>
            </a:pPr>
            <a:r>
              <a:rPr lang="en-US" sz="1400" dirty="0" smtClean="0">
                <a:latin typeface="Arial Rounded MT Bold" pitchFamily="34" charset="0"/>
              </a:rPr>
              <a:t># Display each number in a field of 7 spaces</a:t>
            </a:r>
          </a:p>
          <a:p>
            <a:pPr marL="0" lvl="0" indent="0">
              <a:buNone/>
            </a:pPr>
            <a:r>
              <a:rPr lang="en-US" sz="1400" dirty="0" smtClean="0">
                <a:latin typeface="Arial Rounded MT Bold" pitchFamily="34" charset="0"/>
              </a:rPr>
              <a:t># with 2 decimal places.</a:t>
            </a:r>
            <a:br>
              <a:rPr lang="en-US" sz="1400" dirty="0" smtClean="0">
                <a:latin typeface="Arial Rounded MT Bold" pitchFamily="34" charset="0"/>
              </a:rPr>
            </a:br>
            <a:r>
              <a:rPr lang="en-US" sz="1400" dirty="0" smtClean="0">
                <a:latin typeface="Arial Rounded MT Bold" pitchFamily="34" charset="0"/>
              </a:rPr>
              <a:t>print(format(num1, '7.2f'))</a:t>
            </a:r>
          </a:p>
          <a:p>
            <a:pPr marL="0" lvl="0" indent="0">
              <a:buNone/>
            </a:pPr>
            <a:r>
              <a:rPr lang="en-US" sz="1400" dirty="0" smtClean="0">
                <a:latin typeface="Arial Rounded MT Bold" pitchFamily="34" charset="0"/>
              </a:rPr>
              <a:t>print(format(num2, '7.2f'))</a:t>
            </a:r>
          </a:p>
          <a:p>
            <a:pPr marL="0" lvl="0" indent="0" algn="l" rtl="0">
              <a:buNone/>
            </a:pPr>
            <a:endParaRPr sz="1050">
              <a:latin typeface="Arial Rounded MT Bold"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490</TotalTime>
  <Words>854</Words>
  <Application>Microsoft Office PowerPoint</Application>
  <PresentationFormat>On-screen Show (16:9)</PresentationFormat>
  <Paragraphs>105</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Verdana</vt:lpstr>
      <vt:lpstr>Wingdings 2</vt:lpstr>
      <vt:lpstr>Arial Rounded MT Bold</vt:lpstr>
      <vt:lpstr>Aspect</vt:lpstr>
      <vt:lpstr>Python -  Special output and functions</vt:lpstr>
      <vt:lpstr>Overview</vt:lpstr>
      <vt:lpstr>Suppressing the print Function’s Ending Newline</vt:lpstr>
      <vt:lpstr>Specifying an Item Separator</vt:lpstr>
      <vt:lpstr>Escape Characters</vt:lpstr>
      <vt:lpstr>Escape Characters</vt:lpstr>
      <vt:lpstr>Displaying Multiple Items with the + Operator</vt:lpstr>
      <vt:lpstr>Formatting Numbers</vt:lpstr>
      <vt:lpstr>Displaying Multiple Items with the + Operator</vt:lpstr>
      <vt:lpstr>Formatting Integers</vt:lpstr>
      <vt:lpstr>Introduction to Functions</vt:lpstr>
      <vt:lpstr>Benefits</vt:lpstr>
      <vt:lpstr>Slide 13</vt:lpstr>
      <vt:lpstr>Defining and Calling a Function</vt:lpstr>
      <vt:lpstr>Defining and Calling a Function</vt:lpstr>
      <vt:lpstr>Defining and Calling a Function</vt:lpstr>
      <vt:lpstr>Practice Problems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Special output and functions</dc:title>
  <dc:creator>Ravikanth</dc:creator>
  <cp:lastModifiedBy>UEM</cp:lastModifiedBy>
  <cp:revision>12</cp:revision>
  <dcterms:modified xsi:type="dcterms:W3CDTF">2022-08-18T10:11:28Z</dcterms:modified>
</cp:coreProperties>
</file>