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8" r:id="rId2"/>
    <p:sldId id="260" r:id="rId3"/>
    <p:sldId id="262" r:id="rId4"/>
    <p:sldId id="270" r:id="rId5"/>
    <p:sldId id="269" r:id="rId6"/>
    <p:sldId id="268" r:id="rId7"/>
    <p:sldId id="267" r:id="rId8"/>
    <p:sldId id="271" r:id="rId9"/>
    <p:sldId id="272" r:id="rId10"/>
    <p:sldId id="266" r:id="rId11"/>
    <p:sldId id="263" r:id="rId12"/>
    <p:sldId id="273" r:id="rId13"/>
    <p:sldId id="274" r:id="rId14"/>
    <p:sldId id="278" r:id="rId15"/>
    <p:sldId id="276" r:id="rId16"/>
    <p:sldId id="279" r:id="rId17"/>
    <p:sldId id="264" r:id="rId18"/>
    <p:sldId id="277" r:id="rId19"/>
    <p:sldId id="265" r:id="rId20"/>
    <p:sldId id="280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720">
          <p15:clr>
            <a:srgbClr val="A4A3A4"/>
          </p15:clr>
        </p15:guide>
        <p15:guide id="4" pos="5040">
          <p15:clr>
            <a:srgbClr val="A4A3A4"/>
          </p15:clr>
        </p15:guide>
        <p15:guide id="5" pos="33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46F589-89B0-4E73-9BC3-14B71401A43A}" v="5" dt="2020-07-20T03:34:29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54" y="102"/>
      </p:cViewPr>
      <p:guideLst>
        <p:guide orient="horz" pos="1104"/>
        <p:guide orient="horz" pos="3888"/>
        <p:guide pos="720"/>
        <p:guide pos="5040"/>
        <p:guide pos="3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Calligaro" userId="9c1e9647689a123b" providerId="LiveId" clId="{9146F589-89B0-4E73-9BC3-14B71401A43A}"/>
    <pc:docChg chg="undo custSel modSld">
      <pc:chgData name="Matthew Calligaro" userId="9c1e9647689a123b" providerId="LiveId" clId="{9146F589-89B0-4E73-9BC3-14B71401A43A}" dt="2020-07-20T03:34:29.951" v="367"/>
      <pc:docMkLst>
        <pc:docMk/>
      </pc:docMkLst>
      <pc:sldChg chg="modSp mod">
        <pc:chgData name="Matthew Calligaro" userId="9c1e9647689a123b" providerId="LiveId" clId="{9146F589-89B0-4E73-9BC3-14B71401A43A}" dt="2020-07-10T15:07:34.711" v="292" actId="20577"/>
        <pc:sldMkLst>
          <pc:docMk/>
          <pc:sldMk cId="2437194160" sldId="263"/>
        </pc:sldMkLst>
        <pc:spChg chg="mod">
          <ac:chgData name="Matthew Calligaro" userId="9c1e9647689a123b" providerId="LiveId" clId="{9146F589-89B0-4E73-9BC3-14B71401A43A}" dt="2020-07-10T15:07:34.711" v="292" actId="20577"/>
          <ac:spMkLst>
            <pc:docMk/>
            <pc:sldMk cId="2437194160" sldId="263"/>
            <ac:spMk id="3" creationId="{23F1EB0D-1770-4788-8A84-C3DD4D05CD97}"/>
          </ac:spMkLst>
        </pc:spChg>
      </pc:sldChg>
      <pc:sldChg chg="modSp mod">
        <pc:chgData name="Matthew Calligaro" userId="9c1e9647689a123b" providerId="LiveId" clId="{9146F589-89B0-4E73-9BC3-14B71401A43A}" dt="2020-07-20T03:34:29.951" v="367"/>
        <pc:sldMkLst>
          <pc:docMk/>
          <pc:sldMk cId="2521345967" sldId="280"/>
        </pc:sldMkLst>
        <pc:spChg chg="mod">
          <ac:chgData name="Matthew Calligaro" userId="9c1e9647689a123b" providerId="LiveId" clId="{9146F589-89B0-4E73-9BC3-14B71401A43A}" dt="2020-07-10T15:50:00.370" v="366" actId="20577"/>
          <ac:spMkLst>
            <pc:docMk/>
            <pc:sldMk cId="2521345967" sldId="280"/>
            <ac:spMk id="8" creationId="{194E771D-46B2-4CC6-9640-DBA4F6A6C60C}"/>
          </ac:spMkLst>
        </pc:spChg>
        <pc:spChg chg="mod">
          <ac:chgData name="Matthew Calligaro" userId="9c1e9647689a123b" providerId="LiveId" clId="{9146F589-89B0-4E73-9BC3-14B71401A43A}" dt="2020-07-10T14:56:07.429" v="18" actId="20577"/>
          <ac:spMkLst>
            <pc:docMk/>
            <pc:sldMk cId="2521345967" sldId="280"/>
            <ac:spMk id="10242" creationId="{24A05EE7-B24A-460B-A1F8-5ECA75850730}"/>
          </ac:spMkLst>
        </pc:spChg>
        <pc:spChg chg="mod">
          <ac:chgData name="Matthew Calligaro" userId="9c1e9647689a123b" providerId="LiveId" clId="{9146F589-89B0-4E73-9BC3-14B71401A43A}" dt="2020-07-20T03:34:29.951" v="367"/>
          <ac:spMkLst>
            <pc:docMk/>
            <pc:sldMk cId="2521345967" sldId="280"/>
            <ac:spMk id="15362" creationId="{8E81E9CB-F93E-49D4-931C-FD8752F6A364}"/>
          </ac:spMkLst>
        </pc:spChg>
        <pc:spChg chg="mod">
          <ac:chgData name="Matthew Calligaro" userId="9c1e9647689a123b" providerId="LiveId" clId="{9146F589-89B0-4E73-9BC3-14B71401A43A}" dt="2020-07-10T15:49:56.471" v="362" actId="14100"/>
          <ac:spMkLst>
            <pc:docMk/>
            <pc:sldMk cId="2521345967" sldId="280"/>
            <ac:spMk id="15364" creationId="{DD0E7BE8-56B6-4B10-ACCD-EAAD56E65B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CADE92A-9501-4EC5-86E8-B2B3504098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F27A7EE-5BB7-4356-A164-20503A80AD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8E019CA-07EA-43F6-BD2A-AAA037FE839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1F32BB4-9921-43D1-B70F-8D216E0FDF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B366F9F3-0E83-4BA9-8B12-4DBE6F1D63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ABF2FDD-2564-4EDB-A111-864D4081EC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5B7F926-AD69-41E3-AA42-0D4A778556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98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74E21-9446-48CC-9E9C-78DC9E0A2F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258E3C0-DC05-459C-99C2-15D15C3AB0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7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BBA1F-D281-4BE3-8929-EA6379B37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EB617040-F0AB-4651-8D2F-73B14F15E1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64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02375" y="730250"/>
            <a:ext cx="1828800" cy="5365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5975" y="730250"/>
            <a:ext cx="5334000" cy="5365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C602C-96BA-40FF-BC8E-4400631EE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A1CE02C-A680-4617-81AF-D6BB01A419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14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18110-7F9E-472B-B675-FE52435F4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41DE890-B05E-46F0-AF10-0232F9943B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75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BD5C7-AA9E-4BA5-A38A-533CB97D92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F704D2B8-B6D6-4718-83FE-555613AC6A5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60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5975" y="1981200"/>
            <a:ext cx="3533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981200"/>
            <a:ext cx="35353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B25C7-6D48-43F3-9EA1-69B4D5C2A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192213B0-D913-4F29-BDCD-896CE68514B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59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2F7CA-8B4F-4F9D-92E7-049F2A1BD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3F5A6583-E01C-4854-935D-686286BF2B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27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AE27D4-4BCD-41D0-BC26-5D8AD06A0F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5F1218CC-56C3-4B1D-A2EB-A2F6B414573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70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1B25F6-DC12-42AC-A1AD-E5A588401B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CD1A4B8D-576B-46A3-8FC0-465918B0F9D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28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CE1FA-1F78-4FCE-A017-A9210B9C6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73A575A0-EA01-49AD-8E4F-259B1001FA4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30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A695B-99F8-4E2F-B1DF-D48C70BD25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EDB4EA4-C9CC-4E97-AB10-8FBD6AA5B0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64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BDD5D9E-F202-4097-ACE0-2AE259535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730250"/>
            <a:ext cx="7107237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7A53F93-CE57-451F-AA52-3A2E503F4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5975" y="1981200"/>
            <a:ext cx="722153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8">
            <a:extLst>
              <a:ext uri="{FF2B5EF4-FFF2-40B4-BE49-F238E27FC236}">
                <a16:creationId xmlns:a16="http://schemas.microsoft.com/office/drawing/2014/main" id="{DA40FA46-FED6-4761-B96C-325158BEB0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757863"/>
            <a:ext cx="685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9">
            <a:extLst>
              <a:ext uri="{FF2B5EF4-FFF2-40B4-BE49-F238E27FC236}">
                <a16:creationId xmlns:a16="http://schemas.microsoft.com/office/drawing/2014/main" id="{648A8355-1940-478D-BBEA-54AFF2BD4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524000"/>
            <a:ext cx="6858000" cy="0"/>
          </a:xfrm>
          <a:prstGeom prst="line">
            <a:avLst/>
          </a:prstGeom>
          <a:noFill/>
          <a:ln w="635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EA9046A7-0FFE-43FE-A4E8-C88B83232B5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54613" y="5867400"/>
            <a:ext cx="26177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Author, Date</a:t>
            </a:r>
          </a:p>
          <a:p>
            <a:pPr>
              <a:defRPr/>
            </a:pPr>
            <a:r>
              <a:rPr lang="en-US" altLang="en-US"/>
              <a:t>Page </a:t>
            </a:r>
            <a:fld id="{E607538B-7764-44F2-A057-EC1DCC3491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2" descr="Untitled-3.tif">
            <a:extLst>
              <a:ext uri="{FF2B5EF4-FFF2-40B4-BE49-F238E27FC236}">
                <a16:creationId xmlns:a16="http://schemas.microsoft.com/office/drawing/2014/main" id="{27DDA7D2-9D0F-4E47-AAE7-246E1F9B63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907088"/>
            <a:ext cx="23622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+mj-lt"/>
          <a:ea typeface="+mj-ea"/>
          <a:cs typeface="Geneva" charset="0"/>
        </a:defRPr>
      </a:lvl1pPr>
      <a:lvl2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2pPr>
      <a:lvl3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3pPr>
      <a:lvl4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4pPr>
      <a:lvl5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5pPr>
      <a:lvl6pPr marL="4572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6pPr>
      <a:lvl7pPr marL="9144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7pPr>
      <a:lvl8pPr marL="13716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8pPr>
      <a:lvl9pPr marL="18288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9pPr>
    </p:titleStyle>
    <p:bodyStyle>
      <a:lvl1pPr marL="230188" indent="-230188" algn="l" rtl="0" eaLnBrk="0" fontAlgn="base" hangingPunct="0">
        <a:lnSpc>
          <a:spcPts val="2700"/>
        </a:lnSpc>
        <a:spcBef>
          <a:spcPct val="0"/>
        </a:spcBef>
        <a:spcAft>
          <a:spcPts val="1400"/>
        </a:spcAft>
        <a:buClr>
          <a:srgbClr val="993333"/>
        </a:buClr>
        <a:buChar char="•"/>
        <a:defRPr sz="2300">
          <a:solidFill>
            <a:schemeClr val="tx1"/>
          </a:solidFill>
          <a:latin typeface="+mn-lt"/>
          <a:ea typeface="+mn-ea"/>
          <a:cs typeface="Geneva" charset="0"/>
        </a:defRPr>
      </a:lvl1pPr>
      <a:lvl2pPr marL="742950" indent="-285750" algn="l" rtl="0" eaLnBrk="0" fontAlgn="base" hangingPunct="0">
        <a:lnSpc>
          <a:spcPts val="2800"/>
        </a:lnSpc>
        <a:spcBef>
          <a:spcPct val="0"/>
        </a:spcBef>
        <a:spcAft>
          <a:spcPts val="1400"/>
        </a:spcAft>
        <a:buChar char="–"/>
        <a:defRPr sz="23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33"/>
        </a:buClr>
        <a:buChar char="•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Times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itll-racecar-mn.readthedocs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TLLRacecar/Student/blob/master/labs/lab1/lab1.p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9B208FE4-19EF-4770-8DC0-17F8D2A715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764214" y="5867400"/>
            <a:ext cx="2251074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+mj-lt"/>
                <a:cs typeface="Segoe UI Light" panose="020B0502040204020203" pitchFamily="34" charset="0"/>
              </a:rPr>
              <a:t>7/10/2020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+mj-lt"/>
                <a:cs typeface="Segoe UI Light" panose="020B0502040204020203" pitchFamily="34" charset="0"/>
              </a:rPr>
              <a:t>Page </a:t>
            </a:r>
            <a:fld id="{9E4639CE-BBAA-44B6-BD5E-FD76D816CE00}" type="slidenum">
              <a:rPr lang="en-US" altLang="en-US" sz="1400" smtClean="0">
                <a:latin typeface="+mj-lt"/>
                <a:cs typeface="Segoe UI Light" panose="020B0502040204020203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US" altLang="en-US" sz="1400" dirty="0"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1B25555-BF12-43C0-9010-B79258EB9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163" y="762000"/>
            <a:ext cx="7107237" cy="685800"/>
          </a:xfrm>
        </p:spPr>
        <p:txBody>
          <a:bodyPr/>
          <a:lstStyle/>
          <a:p>
            <a:pPr>
              <a:defRPr/>
            </a:pPr>
            <a:r>
              <a:rPr lang="en-US" sz="4400" b="0" dirty="0">
                <a:solidFill>
                  <a:schemeClr val="accent6"/>
                </a:solidFill>
                <a:cs typeface="Segoe UI" panose="020B0502040204020203" pitchFamily="34" charset="0"/>
              </a:rPr>
              <a:t>Lab 2B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20EFF9E-F580-4D08-A8A0-E6A815675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9838" y="1576388"/>
            <a:ext cx="6888162" cy="3059112"/>
          </a:xfrm>
        </p:spPr>
        <p:txBody>
          <a:bodyPr anchor="ctr"/>
          <a:lstStyle/>
          <a:p>
            <a:pPr marL="0" indent="0" algn="ctr">
              <a:lnSpc>
                <a:spcPct val="120000"/>
              </a:lnSpc>
              <a:buFontTx/>
              <a:buNone/>
            </a:pPr>
            <a:r>
              <a:rPr lang="en-US" altLang="en-US" sz="6000" dirty="0">
                <a:latin typeface="+mj-lt"/>
                <a:cs typeface="Segoe UI" panose="020B0502040204020203" pitchFamily="34" charset="0"/>
              </a:rPr>
              <a:t>State Machines</a:t>
            </a:r>
          </a:p>
        </p:txBody>
      </p:sp>
      <p:grpSp>
        <p:nvGrpSpPr>
          <p:cNvPr id="14341" name="Logo">
            <a:extLst>
              <a:ext uri="{FF2B5EF4-FFF2-40B4-BE49-F238E27FC236}">
                <a16:creationId xmlns:a16="http://schemas.microsoft.com/office/drawing/2014/main" id="{0AFF54D4-39F8-416E-896A-20B5BA9D131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834063"/>
            <a:ext cx="3657600" cy="731837"/>
            <a:chOff x="1668651" y="4863893"/>
            <a:chExt cx="3657600" cy="731520"/>
          </a:xfrm>
        </p:grpSpPr>
        <p:sp>
          <p:nvSpPr>
            <p:cNvPr id="14343" name="Rectangle 4">
              <a:extLst>
                <a:ext uri="{FF2B5EF4-FFF2-40B4-BE49-F238E27FC236}">
                  <a16:creationId xmlns:a16="http://schemas.microsoft.com/office/drawing/2014/main" id="{7FF934D0-9C0A-4A13-ABF8-1C0244C07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651" y="4863893"/>
              <a:ext cx="3657600" cy="73152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4344" name="Picture 2" descr="The MIT Beaver Works logo">
              <a:extLst>
                <a:ext uri="{FF2B5EF4-FFF2-40B4-BE49-F238E27FC236}">
                  <a16:creationId xmlns:a16="http://schemas.microsoft.com/office/drawing/2014/main" id="{67D3652B-0EFF-4487-ADC6-0D0626919C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927909"/>
              <a:ext cx="3533141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2" name="TextBox 1">
            <a:extLst>
              <a:ext uri="{FF2B5EF4-FFF2-40B4-BE49-F238E27FC236}">
                <a16:creationId xmlns:a16="http://schemas.microsoft.com/office/drawing/2014/main" id="{BE5EFBE9-0D29-490A-B098-293B9EB4C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2" y="4951313"/>
            <a:ext cx="68865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lecture is part of the RACECAR-MN introductory robotics course.  You can visit the course webpage at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mitll-racecar-mn.readthedocs.io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7/10/2020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State Machines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56862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Objective: explore an environment to find a cone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32BBBD-AC5F-420B-B63C-13DD85F5E5C1}"/>
              </a:ext>
            </a:extLst>
          </p:cNvPr>
          <p:cNvSpPr/>
          <p:nvPr/>
        </p:nvSpPr>
        <p:spPr bwMode="auto">
          <a:xfrm>
            <a:off x="2819400" y="2209800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Geneva" charset="0"/>
              </a:rPr>
              <a:t>Search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rPr>
              <a:t>Wander randomly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EBE71D-5A23-4B1E-ACFD-839CB00A8201}"/>
              </a:ext>
            </a:extLst>
          </p:cNvPr>
          <p:cNvSpPr/>
          <p:nvPr/>
        </p:nvSpPr>
        <p:spPr bwMode="auto">
          <a:xfrm>
            <a:off x="533400" y="4114800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Geneva" charset="0"/>
              </a:rPr>
              <a:t>Obstacle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rPr>
              <a:t>Turn to avoid obstacle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0356FC-4762-4A74-9F66-77909BF9F600}"/>
              </a:ext>
            </a:extLst>
          </p:cNvPr>
          <p:cNvSpPr/>
          <p:nvPr/>
        </p:nvSpPr>
        <p:spPr bwMode="auto">
          <a:xfrm>
            <a:off x="4909026" y="4109708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rPr>
              <a:t>Approach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+mj-lt"/>
                <a:ea typeface="Geneva" charset="0"/>
              </a:rPr>
              <a:t>Drive toward cone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BA15C8D4-441E-4FCB-B89C-91EB80CDF577}"/>
              </a:ext>
            </a:extLst>
          </p:cNvPr>
          <p:cNvCxnSpPr>
            <a:stCxn id="10" idx="0"/>
            <a:endCxn id="3" idx="2"/>
          </p:cNvCxnSpPr>
          <p:nvPr/>
        </p:nvCxnSpPr>
        <p:spPr bwMode="auto">
          <a:xfrm rot="5400000" flipH="1" flipV="1">
            <a:off x="1638300" y="2933700"/>
            <a:ext cx="1219200" cy="1143000"/>
          </a:xfrm>
          <a:prstGeom prst="curvedConnector2">
            <a:avLst/>
          </a:prstGeom>
          <a:ln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4EB956F-7EEA-471C-BD8E-7A268073A2BB}"/>
              </a:ext>
            </a:extLst>
          </p:cNvPr>
          <p:cNvCxnSpPr>
            <a:cxnSpLocks/>
            <a:stCxn id="3" idx="3"/>
            <a:endCxn id="10" idx="7"/>
          </p:cNvCxnSpPr>
          <p:nvPr/>
        </p:nvCxnSpPr>
        <p:spPr bwMode="auto">
          <a:xfrm rot="5400000">
            <a:off x="2351834" y="3513323"/>
            <a:ext cx="935132" cy="669554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F72E085-4B49-4718-9A84-D9435E770C87}"/>
              </a:ext>
            </a:extLst>
          </p:cNvPr>
          <p:cNvCxnSpPr>
            <a:cxnSpLocks/>
            <a:stCxn id="3" idx="4"/>
            <a:endCxn id="11" idx="1"/>
          </p:cNvCxnSpPr>
          <p:nvPr/>
        </p:nvCxnSpPr>
        <p:spPr bwMode="auto">
          <a:xfrm rot="16200000" flipH="1">
            <a:off x="4238514" y="3305285"/>
            <a:ext cx="729174" cy="128140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BA760D9-94ED-4459-B182-1E06B19F62C0}"/>
              </a:ext>
            </a:extLst>
          </p:cNvPr>
          <p:cNvSpPr txBox="1"/>
          <p:nvPr/>
        </p:nvSpPr>
        <p:spPr>
          <a:xfrm>
            <a:off x="457200" y="3474720"/>
            <a:ext cx="1211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Obstacle out of sight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45F7AE-131C-4EC2-A167-9F5092DAC930}"/>
              </a:ext>
            </a:extLst>
          </p:cNvPr>
          <p:cNvSpPr txBox="1"/>
          <p:nvPr/>
        </p:nvSpPr>
        <p:spPr>
          <a:xfrm>
            <a:off x="2656932" y="3922474"/>
            <a:ext cx="1443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About to hit something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F663CBC-D5E7-4CFC-9BB1-9622C54CCAC9}"/>
              </a:ext>
            </a:extLst>
          </p:cNvPr>
          <p:cNvSpPr/>
          <p:nvPr/>
        </p:nvSpPr>
        <p:spPr bwMode="auto">
          <a:xfrm>
            <a:off x="6469380" y="2209800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rPr>
              <a:t>Stop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+mj-lt"/>
                <a:ea typeface="Geneva" charset="0"/>
              </a:rPr>
              <a:t>Stop moving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5FDEE928-F182-49E6-A159-2E7BA7E34CA4}"/>
              </a:ext>
            </a:extLst>
          </p:cNvPr>
          <p:cNvCxnSpPr>
            <a:cxnSpLocks/>
            <a:stCxn id="11" idx="6"/>
            <a:endCxn id="37" idx="4"/>
          </p:cNvCxnSpPr>
          <p:nvPr/>
        </p:nvCxnSpPr>
        <p:spPr bwMode="auto">
          <a:xfrm flipV="1">
            <a:off x="7195026" y="3581400"/>
            <a:ext cx="417354" cy="1214108"/>
          </a:xfrm>
          <a:prstGeom prst="curvedConnector2">
            <a:avLst/>
          </a:prstGeom>
          <a:ln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1FE3F81-F0EF-4E48-B271-CDA5933993EB}"/>
              </a:ext>
            </a:extLst>
          </p:cNvPr>
          <p:cNvSpPr txBox="1"/>
          <p:nvPr/>
        </p:nvSpPr>
        <p:spPr>
          <a:xfrm>
            <a:off x="7626796" y="3956357"/>
            <a:ext cx="1220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Correct distance from cone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4DD7E455-8538-4E74-8B5A-D4086F3149FC}"/>
              </a:ext>
            </a:extLst>
          </p:cNvPr>
          <p:cNvCxnSpPr>
            <a:cxnSpLocks/>
            <a:stCxn id="11" idx="0"/>
            <a:endCxn id="3" idx="6"/>
          </p:cNvCxnSpPr>
          <p:nvPr/>
        </p:nvCxnSpPr>
        <p:spPr bwMode="auto">
          <a:xfrm rot="16200000" flipV="1">
            <a:off x="4971659" y="3029341"/>
            <a:ext cx="1214108" cy="946626"/>
          </a:xfrm>
          <a:prstGeom prst="curvedConnector2">
            <a:avLst/>
          </a:prstGeom>
          <a:ln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29F5088-7E2D-4618-83D7-4751473E23DE}"/>
              </a:ext>
            </a:extLst>
          </p:cNvPr>
          <p:cNvSpPr txBox="1"/>
          <p:nvPr/>
        </p:nvSpPr>
        <p:spPr>
          <a:xfrm>
            <a:off x="4038600" y="4034812"/>
            <a:ext cx="863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Detect cone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9E5C50-DED0-4D2C-A422-24DA392FD245}"/>
              </a:ext>
            </a:extLst>
          </p:cNvPr>
          <p:cNvSpPr txBox="1"/>
          <p:nvPr/>
        </p:nvSpPr>
        <p:spPr>
          <a:xfrm>
            <a:off x="6044514" y="3546501"/>
            <a:ext cx="1063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Lost the cone</a:t>
            </a:r>
          </a:p>
        </p:txBody>
      </p:sp>
    </p:spTree>
    <p:extLst>
      <p:ext uri="{BB962C8B-B14F-4D97-AF65-F5344CB8AC3E}">
        <p14:creationId xmlns:p14="http://schemas.microsoft.com/office/powerpoint/2010/main" val="95497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7/10/2020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Implementation with Enums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F1EB0D-1770-4788-8A84-C3DD4D05CD97}"/>
              </a:ext>
            </a:extLst>
          </p:cNvPr>
          <p:cNvSpPr/>
          <p:nvPr/>
        </p:nvSpPr>
        <p:spPr>
          <a:xfrm>
            <a:off x="640080" y="1463040"/>
            <a:ext cx="7863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enum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IntEnum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IntEnum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search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obstacle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approach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stop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State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State.search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19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7/10/2020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Implementation with Enums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F1EB0D-1770-4788-8A84-C3DD4D05CD97}"/>
              </a:ext>
            </a:extLst>
          </p:cNvPr>
          <p:cNvSpPr/>
          <p:nvPr/>
        </p:nvSpPr>
        <p:spPr>
          <a:xfrm>
            <a:off x="640080" y="1463040"/>
            <a:ext cx="1048512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enum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IntEnum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IntEnum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search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obstacle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approach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stop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cur_state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 State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State.search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   This function is run once every time the start button is pressed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   """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global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cur_state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cur_state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State.search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1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7/10/2020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13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Implementation with Enums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F1EB0D-1770-4788-8A84-C3DD4D05CD97}"/>
              </a:ext>
            </a:extLst>
          </p:cNvPr>
          <p:cNvSpPr/>
          <p:nvPr/>
        </p:nvSpPr>
        <p:spPr>
          <a:xfrm>
            <a:off x="640080" y="1463040"/>
            <a:ext cx="1048512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update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   After start() is run, this function is run every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   frame until the back button is pressed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   """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global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cur_state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speed: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angle: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cur_state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State.search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 Set speed and angle to "wander"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cone_identified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cur_state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State.approach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about_to_hit_something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cur_state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State.obstacle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78C99C8-A101-44EC-B5EB-726431DB0FDF}"/>
              </a:ext>
            </a:extLst>
          </p:cNvPr>
          <p:cNvSpPr/>
          <p:nvPr/>
        </p:nvSpPr>
        <p:spPr bwMode="auto">
          <a:xfrm>
            <a:off x="5257800" y="3810000"/>
            <a:ext cx="274320" cy="548640"/>
          </a:xfrm>
          <a:prstGeom prst="rightBrace">
            <a:avLst/>
          </a:prstGeom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F0B0619-4C0B-4A87-B08D-8524E141C626}"/>
              </a:ext>
            </a:extLst>
          </p:cNvPr>
          <p:cNvSpPr/>
          <p:nvPr/>
        </p:nvSpPr>
        <p:spPr bwMode="auto">
          <a:xfrm>
            <a:off x="5257800" y="4395216"/>
            <a:ext cx="274320" cy="1239452"/>
          </a:xfrm>
          <a:prstGeom prst="rightBrace">
            <a:avLst/>
          </a:prstGeom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77FEE-2CD9-4659-86FF-DA88D3FE6C8B}"/>
              </a:ext>
            </a:extLst>
          </p:cNvPr>
          <p:cNvSpPr txBox="1"/>
          <p:nvPr/>
        </p:nvSpPr>
        <p:spPr>
          <a:xfrm>
            <a:off x="5588961" y="3884265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State behavior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B1102-D985-42E3-B1E2-647CB3F54DB1}"/>
              </a:ext>
            </a:extLst>
          </p:cNvPr>
          <p:cNvSpPr txBox="1"/>
          <p:nvPr/>
        </p:nvSpPr>
        <p:spPr>
          <a:xfrm>
            <a:off x="5588961" y="4660999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State transitions</a:t>
            </a:r>
          </a:p>
          <a:p>
            <a:r>
              <a:rPr lang="en-US" sz="2000" dirty="0">
                <a:latin typeface="+mj-lt"/>
              </a:rPr>
              <a:t>(arrows out of state)</a:t>
            </a:r>
          </a:p>
        </p:txBody>
      </p:sp>
    </p:spTree>
    <p:extLst>
      <p:ext uri="{BB962C8B-B14F-4D97-AF65-F5344CB8AC3E}">
        <p14:creationId xmlns:p14="http://schemas.microsoft.com/office/powerpoint/2010/main" val="100689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7/10/2020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14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Implementation with Enums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F1EB0D-1770-4788-8A84-C3DD4D05CD97}"/>
              </a:ext>
            </a:extLst>
          </p:cNvPr>
          <p:cNvSpPr/>
          <p:nvPr/>
        </p:nvSpPr>
        <p:spPr>
          <a:xfrm>
            <a:off x="640080" y="1463040"/>
            <a:ext cx="104851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State.obstacle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 Set speed and angle to avoid obstacle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obstacle_avoided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State.search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State.approach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 Set angle to face cone and approach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next_to_cone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State.stop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cone_identified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State.search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State.stop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speed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angle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rc.drive.set_speed_angle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(speed, angle)</a:t>
            </a:r>
          </a:p>
        </p:txBody>
      </p:sp>
    </p:spTree>
    <p:extLst>
      <p:ext uri="{BB962C8B-B14F-4D97-AF65-F5344CB8AC3E}">
        <p14:creationId xmlns:p14="http://schemas.microsoft.com/office/powerpoint/2010/main" val="1127283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7/10/2020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15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Improvement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32BBBD-AC5F-420B-B63C-13DD85F5E5C1}"/>
              </a:ext>
            </a:extLst>
          </p:cNvPr>
          <p:cNvSpPr/>
          <p:nvPr/>
        </p:nvSpPr>
        <p:spPr bwMode="auto">
          <a:xfrm>
            <a:off x="2819400" y="2209800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Geneva" charset="0"/>
              </a:rPr>
              <a:t>Search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rPr>
              <a:t>Wander randomly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EBE71D-5A23-4B1E-ACFD-839CB00A8201}"/>
              </a:ext>
            </a:extLst>
          </p:cNvPr>
          <p:cNvSpPr/>
          <p:nvPr/>
        </p:nvSpPr>
        <p:spPr bwMode="auto">
          <a:xfrm>
            <a:off x="533400" y="4114800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Geneva" charset="0"/>
              </a:rPr>
              <a:t>Obstacle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rPr>
              <a:t>Turn to avoid obstacle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0356FC-4762-4A74-9F66-77909BF9F600}"/>
              </a:ext>
            </a:extLst>
          </p:cNvPr>
          <p:cNvSpPr/>
          <p:nvPr/>
        </p:nvSpPr>
        <p:spPr bwMode="auto">
          <a:xfrm>
            <a:off x="4909026" y="4109708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rPr>
              <a:t>Approach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+mj-lt"/>
                <a:ea typeface="Geneva" charset="0"/>
              </a:rPr>
              <a:t>Drive toward cone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BA15C8D4-441E-4FCB-B89C-91EB80CDF577}"/>
              </a:ext>
            </a:extLst>
          </p:cNvPr>
          <p:cNvCxnSpPr>
            <a:stCxn id="10" idx="0"/>
            <a:endCxn id="3" idx="2"/>
          </p:cNvCxnSpPr>
          <p:nvPr/>
        </p:nvCxnSpPr>
        <p:spPr bwMode="auto">
          <a:xfrm rot="5400000" flipH="1" flipV="1">
            <a:off x="1638300" y="2933700"/>
            <a:ext cx="1219200" cy="1143000"/>
          </a:xfrm>
          <a:prstGeom prst="curvedConnector2">
            <a:avLst/>
          </a:prstGeom>
          <a:ln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4EB956F-7EEA-471C-BD8E-7A268073A2BB}"/>
              </a:ext>
            </a:extLst>
          </p:cNvPr>
          <p:cNvCxnSpPr>
            <a:cxnSpLocks/>
            <a:stCxn id="3" idx="3"/>
            <a:endCxn id="10" idx="7"/>
          </p:cNvCxnSpPr>
          <p:nvPr/>
        </p:nvCxnSpPr>
        <p:spPr bwMode="auto">
          <a:xfrm rot="5400000">
            <a:off x="2351834" y="3513323"/>
            <a:ext cx="935132" cy="669554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F72E085-4B49-4718-9A84-D9435E770C87}"/>
              </a:ext>
            </a:extLst>
          </p:cNvPr>
          <p:cNvCxnSpPr>
            <a:cxnSpLocks/>
            <a:stCxn id="3" idx="4"/>
            <a:endCxn id="11" idx="1"/>
          </p:cNvCxnSpPr>
          <p:nvPr/>
        </p:nvCxnSpPr>
        <p:spPr bwMode="auto">
          <a:xfrm rot="16200000" flipH="1">
            <a:off x="4238514" y="3305285"/>
            <a:ext cx="729174" cy="128140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BA760D9-94ED-4459-B182-1E06B19F62C0}"/>
              </a:ext>
            </a:extLst>
          </p:cNvPr>
          <p:cNvSpPr txBox="1"/>
          <p:nvPr/>
        </p:nvSpPr>
        <p:spPr>
          <a:xfrm>
            <a:off x="457200" y="3474720"/>
            <a:ext cx="1211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Obstacle out of sight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45F7AE-131C-4EC2-A167-9F5092DAC930}"/>
              </a:ext>
            </a:extLst>
          </p:cNvPr>
          <p:cNvSpPr txBox="1"/>
          <p:nvPr/>
        </p:nvSpPr>
        <p:spPr>
          <a:xfrm>
            <a:off x="2656932" y="3922474"/>
            <a:ext cx="1443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About to hit something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F663CBC-D5E7-4CFC-9BB1-9622C54CCAC9}"/>
              </a:ext>
            </a:extLst>
          </p:cNvPr>
          <p:cNvSpPr/>
          <p:nvPr/>
        </p:nvSpPr>
        <p:spPr bwMode="auto">
          <a:xfrm>
            <a:off x="6469380" y="2209800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rPr>
              <a:t>Stop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+mj-lt"/>
                <a:ea typeface="Geneva" charset="0"/>
              </a:rPr>
              <a:t>Stop moving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5FDEE928-F182-49E6-A159-2E7BA7E34CA4}"/>
              </a:ext>
            </a:extLst>
          </p:cNvPr>
          <p:cNvCxnSpPr>
            <a:cxnSpLocks/>
            <a:stCxn id="11" idx="6"/>
            <a:endCxn id="37" idx="4"/>
          </p:cNvCxnSpPr>
          <p:nvPr/>
        </p:nvCxnSpPr>
        <p:spPr bwMode="auto">
          <a:xfrm flipV="1">
            <a:off x="7195026" y="3581400"/>
            <a:ext cx="417354" cy="1214108"/>
          </a:xfrm>
          <a:prstGeom prst="curvedConnector2">
            <a:avLst/>
          </a:prstGeom>
          <a:ln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1FE3F81-F0EF-4E48-B271-CDA5933993EB}"/>
              </a:ext>
            </a:extLst>
          </p:cNvPr>
          <p:cNvSpPr txBox="1"/>
          <p:nvPr/>
        </p:nvSpPr>
        <p:spPr>
          <a:xfrm>
            <a:off x="7626796" y="3956357"/>
            <a:ext cx="1220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Correct distance from cone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4DD7E455-8538-4E74-8B5A-D4086F3149FC}"/>
              </a:ext>
            </a:extLst>
          </p:cNvPr>
          <p:cNvCxnSpPr>
            <a:cxnSpLocks/>
            <a:stCxn id="11" idx="0"/>
            <a:endCxn id="3" idx="6"/>
          </p:cNvCxnSpPr>
          <p:nvPr/>
        </p:nvCxnSpPr>
        <p:spPr bwMode="auto">
          <a:xfrm rot="16200000" flipV="1">
            <a:off x="4971659" y="3029341"/>
            <a:ext cx="1214108" cy="946626"/>
          </a:xfrm>
          <a:prstGeom prst="curvedConnector2">
            <a:avLst/>
          </a:prstGeom>
          <a:ln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29F5088-7E2D-4618-83D7-4751473E23DE}"/>
              </a:ext>
            </a:extLst>
          </p:cNvPr>
          <p:cNvSpPr txBox="1"/>
          <p:nvPr/>
        </p:nvSpPr>
        <p:spPr>
          <a:xfrm>
            <a:off x="4038600" y="4034812"/>
            <a:ext cx="863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Detect cone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9E5C50-DED0-4D2C-A422-24DA392FD245}"/>
              </a:ext>
            </a:extLst>
          </p:cNvPr>
          <p:cNvSpPr txBox="1"/>
          <p:nvPr/>
        </p:nvSpPr>
        <p:spPr>
          <a:xfrm>
            <a:off x="6044514" y="3546501"/>
            <a:ext cx="1063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Lost the cone</a:t>
            </a:r>
          </a:p>
        </p:txBody>
      </p:sp>
    </p:spTree>
    <p:extLst>
      <p:ext uri="{BB962C8B-B14F-4D97-AF65-F5344CB8AC3E}">
        <p14:creationId xmlns:p14="http://schemas.microsoft.com/office/powerpoint/2010/main" val="3178212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7/10/2020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16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Improvement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32BBBD-AC5F-420B-B63C-13DD85F5E5C1}"/>
              </a:ext>
            </a:extLst>
          </p:cNvPr>
          <p:cNvSpPr/>
          <p:nvPr/>
        </p:nvSpPr>
        <p:spPr bwMode="auto">
          <a:xfrm>
            <a:off x="2819400" y="2209800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Geneva" charset="0"/>
              </a:rPr>
              <a:t>Straight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rPr>
              <a:t>Drive straight for a while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EBE71D-5A23-4B1E-ACFD-839CB00A8201}"/>
              </a:ext>
            </a:extLst>
          </p:cNvPr>
          <p:cNvSpPr/>
          <p:nvPr/>
        </p:nvSpPr>
        <p:spPr bwMode="auto">
          <a:xfrm>
            <a:off x="533400" y="4114800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Geneva" charset="0"/>
              </a:rPr>
              <a:t>Obstacle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rPr>
              <a:t>Turn to avoid obstacle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0356FC-4762-4A74-9F66-77909BF9F600}"/>
              </a:ext>
            </a:extLst>
          </p:cNvPr>
          <p:cNvSpPr/>
          <p:nvPr/>
        </p:nvSpPr>
        <p:spPr bwMode="auto">
          <a:xfrm>
            <a:off x="4909026" y="4109708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rPr>
              <a:t>Approach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+mj-lt"/>
                <a:ea typeface="Geneva" charset="0"/>
              </a:rPr>
              <a:t>Drive toward cone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BA15C8D4-441E-4FCB-B89C-91EB80CDF577}"/>
              </a:ext>
            </a:extLst>
          </p:cNvPr>
          <p:cNvCxnSpPr>
            <a:stCxn id="10" idx="0"/>
            <a:endCxn id="3" idx="2"/>
          </p:cNvCxnSpPr>
          <p:nvPr/>
        </p:nvCxnSpPr>
        <p:spPr bwMode="auto">
          <a:xfrm rot="5400000" flipH="1" flipV="1">
            <a:off x="1638300" y="2933700"/>
            <a:ext cx="1219200" cy="1143000"/>
          </a:xfrm>
          <a:prstGeom prst="curvedConnector2">
            <a:avLst/>
          </a:prstGeom>
          <a:ln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4EB956F-7EEA-471C-BD8E-7A268073A2BB}"/>
              </a:ext>
            </a:extLst>
          </p:cNvPr>
          <p:cNvCxnSpPr>
            <a:cxnSpLocks/>
            <a:stCxn id="3" idx="3"/>
            <a:endCxn id="10" idx="7"/>
          </p:cNvCxnSpPr>
          <p:nvPr/>
        </p:nvCxnSpPr>
        <p:spPr bwMode="auto">
          <a:xfrm rot="5400000">
            <a:off x="2351834" y="3513323"/>
            <a:ext cx="935132" cy="669554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F72E085-4B49-4718-9A84-D9435E770C87}"/>
              </a:ext>
            </a:extLst>
          </p:cNvPr>
          <p:cNvCxnSpPr>
            <a:cxnSpLocks/>
            <a:stCxn id="3" idx="4"/>
            <a:endCxn id="11" idx="1"/>
          </p:cNvCxnSpPr>
          <p:nvPr/>
        </p:nvCxnSpPr>
        <p:spPr bwMode="auto">
          <a:xfrm rot="16200000" flipH="1">
            <a:off x="4238514" y="3305285"/>
            <a:ext cx="729174" cy="128140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BA760D9-94ED-4459-B182-1E06B19F62C0}"/>
              </a:ext>
            </a:extLst>
          </p:cNvPr>
          <p:cNvSpPr txBox="1"/>
          <p:nvPr/>
        </p:nvSpPr>
        <p:spPr>
          <a:xfrm>
            <a:off x="457200" y="3474720"/>
            <a:ext cx="1211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Obstacle out of sight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45F7AE-131C-4EC2-A167-9F5092DAC930}"/>
              </a:ext>
            </a:extLst>
          </p:cNvPr>
          <p:cNvSpPr txBox="1"/>
          <p:nvPr/>
        </p:nvSpPr>
        <p:spPr>
          <a:xfrm>
            <a:off x="2656932" y="3922474"/>
            <a:ext cx="1443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About to hit something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F663CBC-D5E7-4CFC-9BB1-9622C54CCAC9}"/>
              </a:ext>
            </a:extLst>
          </p:cNvPr>
          <p:cNvSpPr/>
          <p:nvPr/>
        </p:nvSpPr>
        <p:spPr bwMode="auto">
          <a:xfrm>
            <a:off x="6469380" y="2209800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rPr>
              <a:t>Stop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+mj-lt"/>
                <a:ea typeface="Geneva" charset="0"/>
              </a:rPr>
              <a:t>Stop moving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5FDEE928-F182-49E6-A159-2E7BA7E34CA4}"/>
              </a:ext>
            </a:extLst>
          </p:cNvPr>
          <p:cNvCxnSpPr>
            <a:cxnSpLocks/>
            <a:stCxn id="11" idx="6"/>
            <a:endCxn id="37" idx="4"/>
          </p:cNvCxnSpPr>
          <p:nvPr/>
        </p:nvCxnSpPr>
        <p:spPr bwMode="auto">
          <a:xfrm flipV="1">
            <a:off x="7195026" y="3581400"/>
            <a:ext cx="417354" cy="1214108"/>
          </a:xfrm>
          <a:prstGeom prst="curvedConnector2">
            <a:avLst/>
          </a:prstGeom>
          <a:ln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1FE3F81-F0EF-4E48-B271-CDA5933993EB}"/>
              </a:ext>
            </a:extLst>
          </p:cNvPr>
          <p:cNvSpPr txBox="1"/>
          <p:nvPr/>
        </p:nvSpPr>
        <p:spPr>
          <a:xfrm>
            <a:off x="7626796" y="3956357"/>
            <a:ext cx="1220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Correct distance from cone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4DD7E455-8538-4E74-8B5A-D4086F3149FC}"/>
              </a:ext>
            </a:extLst>
          </p:cNvPr>
          <p:cNvCxnSpPr>
            <a:cxnSpLocks/>
            <a:stCxn id="11" idx="0"/>
            <a:endCxn id="3" idx="6"/>
          </p:cNvCxnSpPr>
          <p:nvPr/>
        </p:nvCxnSpPr>
        <p:spPr bwMode="auto">
          <a:xfrm rot="16200000" flipV="1">
            <a:off x="4971659" y="3029341"/>
            <a:ext cx="1214108" cy="946626"/>
          </a:xfrm>
          <a:prstGeom prst="curvedConnector2">
            <a:avLst/>
          </a:prstGeom>
          <a:ln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29F5088-7E2D-4618-83D7-4751473E23DE}"/>
              </a:ext>
            </a:extLst>
          </p:cNvPr>
          <p:cNvSpPr txBox="1"/>
          <p:nvPr/>
        </p:nvSpPr>
        <p:spPr>
          <a:xfrm>
            <a:off x="4038600" y="4034812"/>
            <a:ext cx="863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Detect cone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9E5C50-DED0-4D2C-A422-24DA392FD245}"/>
              </a:ext>
            </a:extLst>
          </p:cNvPr>
          <p:cNvSpPr txBox="1"/>
          <p:nvPr/>
        </p:nvSpPr>
        <p:spPr>
          <a:xfrm>
            <a:off x="6044514" y="3546501"/>
            <a:ext cx="1063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Lost the cone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861CDD1-FC04-464F-ABED-3F2E5F642F2A}"/>
              </a:ext>
            </a:extLst>
          </p:cNvPr>
          <p:cNvSpPr/>
          <p:nvPr/>
        </p:nvSpPr>
        <p:spPr bwMode="auto">
          <a:xfrm>
            <a:off x="4901514" y="353265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Geneva" charset="0"/>
              </a:rPr>
              <a:t>Turn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rPr>
              <a:t>Turn to the left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490DA639-D128-4ABB-8292-A7F98E843BE4}"/>
              </a:ext>
            </a:extLst>
          </p:cNvPr>
          <p:cNvCxnSpPr>
            <a:cxnSpLocks/>
            <a:stCxn id="3" idx="0"/>
            <a:endCxn id="21" idx="2"/>
          </p:cNvCxnSpPr>
          <p:nvPr/>
        </p:nvCxnSpPr>
        <p:spPr bwMode="auto">
          <a:xfrm rot="5400000" flipH="1" flipV="1">
            <a:off x="3846590" y="1154876"/>
            <a:ext cx="1170735" cy="939114"/>
          </a:xfrm>
          <a:prstGeom prst="curvedConnector2">
            <a:avLst/>
          </a:prstGeom>
          <a:ln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708139F-3FE3-44CA-91BC-95B2025D744A}"/>
              </a:ext>
            </a:extLst>
          </p:cNvPr>
          <p:cNvCxnSpPr>
            <a:cxnSpLocks/>
            <a:stCxn id="21" idx="4"/>
            <a:endCxn id="3" idx="7"/>
          </p:cNvCxnSpPr>
          <p:nvPr/>
        </p:nvCxnSpPr>
        <p:spPr bwMode="auto">
          <a:xfrm rot="5400000">
            <a:off x="5064669" y="1430820"/>
            <a:ext cx="685801" cy="127389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4AE87AA-FB57-4901-89D9-143F3A6534EB}"/>
              </a:ext>
            </a:extLst>
          </p:cNvPr>
          <p:cNvSpPr txBox="1"/>
          <p:nvPr/>
        </p:nvSpPr>
        <p:spPr>
          <a:xfrm>
            <a:off x="2537253" y="1868726"/>
            <a:ext cx="1443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Timer expired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6A07F8-AD74-49D6-8B05-003BE03BCE67}"/>
              </a:ext>
            </a:extLst>
          </p:cNvPr>
          <p:cNvSpPr txBox="1"/>
          <p:nvPr/>
        </p:nvSpPr>
        <p:spPr>
          <a:xfrm>
            <a:off x="6044514" y="1729211"/>
            <a:ext cx="203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90º turn registered</a:t>
            </a:r>
          </a:p>
        </p:txBody>
      </p:sp>
    </p:spTree>
    <p:extLst>
      <p:ext uri="{BB962C8B-B14F-4D97-AF65-F5344CB8AC3E}">
        <p14:creationId xmlns:p14="http://schemas.microsoft.com/office/powerpoint/2010/main" val="1657268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7/10/2020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17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Design Strategy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Brainstorm the necessary states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Determine the action in each 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Determine when to transition between states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Iterate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add states/tune relationships as needed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802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7/10/2020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18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Implementation Strategy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altLang="en-US" sz="2400" dirty="0"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State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enum and global variable </a:t>
            </a:r>
            <a:r>
              <a:rPr lang="en-US" altLang="en-US" sz="2400" dirty="0" err="1"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cur_state</a:t>
            </a:r>
            <a:endParaRPr lang="en-US" altLang="en-US" sz="2400" dirty="0">
              <a:highlight>
                <a:srgbClr val="C0C0C0"/>
              </a:highligh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Initialize enum to starting state in </a:t>
            </a:r>
            <a:r>
              <a:rPr lang="en-US" altLang="en-US" sz="2400" dirty="0"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start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en-US" sz="2400" dirty="0"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update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do the following for each state:</a:t>
            </a:r>
          </a:p>
          <a:p>
            <a:pPr marL="969962" lvl="1" indent="-457200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an </a:t>
            </a:r>
            <a:r>
              <a:rPr lang="en-US" altLang="en-US" sz="2400" dirty="0"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</a:p>
          <a:p>
            <a:pPr marL="969962" lvl="1" indent="-457200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Set car outputs (speed, angle, etc.)</a:t>
            </a:r>
          </a:p>
          <a:p>
            <a:pPr marL="969962" lvl="1" indent="-457200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Check for state transitions out of that state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963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7/10/2020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19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Exercise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Design a state machine for a "rideshare" program: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Wanders until receiving a ride request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Drives to requester, then to their location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Bonus objectives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to handle stop signs and stop lights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to pass another car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you have extra time, start converting your state machine into Python (you can use lots of pseudo-code)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1DD392F0-F8D2-4060-9C59-86B7A922C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5920" y="17373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0322FB-B489-459E-BC5E-8AF819FDC3FC}"/>
              </a:ext>
            </a:extLst>
          </p:cNvPr>
          <p:cNvSpPr txBox="1"/>
          <p:nvPr/>
        </p:nvSpPr>
        <p:spPr>
          <a:xfrm>
            <a:off x="6370320" y="39602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 activity</a:t>
            </a:r>
          </a:p>
        </p:txBody>
      </p:sp>
    </p:spTree>
    <p:extLst>
      <p:ext uri="{BB962C8B-B14F-4D97-AF65-F5344CB8AC3E}">
        <p14:creationId xmlns:p14="http://schemas.microsoft.com/office/powerpoint/2010/main" val="339168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7/10/2020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Objectives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Main Objective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Write a fully autonomous racecar program to find and park near a cone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Learning Objectives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Design and implement a state machine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contour area to estimate object distance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32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7/10/2020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20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Lab 2 – Cone Parking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94E771D-46B2-4CC6-9640-DBA4F6A6C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1463040"/>
            <a:ext cx="7863840" cy="40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Objective: Identify an orange cone, align the car with the cone, and park 30 cm away</a:t>
            </a:r>
          </a:p>
          <a:p>
            <a:pPr lvl="1"/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Consider what to do if the cone is far from the center and very close to the car</a:t>
            </a:r>
          </a:p>
          <a:p>
            <a:pPr lvl="1"/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Stretch goal: </a:t>
            </a:r>
            <a:r>
              <a:rPr lang="en-US" altLang="en-US" sz="2400" kern="0">
                <a:latin typeface="Arial" panose="020B0604020202020204" pitchFamily="34" charset="0"/>
                <a:cs typeface="Arial" panose="020B0604020202020204" pitchFamily="34" charset="0"/>
              </a:rPr>
              <a:t>how to handle 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if the cone is out of sight to start?</a:t>
            </a:r>
            <a:endParaRPr lang="en-US" altLang="en-US" sz="2400" kern="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4038600"/>
            <a:ext cx="7863840" cy="175869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lab2b.py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4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7/10/2020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State Machines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56862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Objective: explore an environment to find a cone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32BBBD-AC5F-420B-B63C-13DD85F5E5C1}"/>
              </a:ext>
            </a:extLst>
          </p:cNvPr>
          <p:cNvSpPr/>
          <p:nvPr/>
        </p:nvSpPr>
        <p:spPr bwMode="auto">
          <a:xfrm>
            <a:off x="2819400" y="2209800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Geneva" charset="0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68607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7/10/2020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State Machines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56862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Objective: explore an environment to find a cone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32BBBD-AC5F-420B-B63C-13DD85F5E5C1}"/>
              </a:ext>
            </a:extLst>
          </p:cNvPr>
          <p:cNvSpPr/>
          <p:nvPr/>
        </p:nvSpPr>
        <p:spPr bwMode="auto">
          <a:xfrm>
            <a:off x="2819400" y="2209800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Geneva" charset="0"/>
              </a:rPr>
              <a:t>Search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EBE71D-5A23-4B1E-ACFD-839CB00A8201}"/>
              </a:ext>
            </a:extLst>
          </p:cNvPr>
          <p:cNvSpPr/>
          <p:nvPr/>
        </p:nvSpPr>
        <p:spPr bwMode="auto">
          <a:xfrm>
            <a:off x="533400" y="4114800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Geneva" charset="0"/>
              </a:rPr>
              <a:t>Obstacle</a:t>
            </a:r>
          </a:p>
        </p:txBody>
      </p:sp>
    </p:spTree>
    <p:extLst>
      <p:ext uri="{BB962C8B-B14F-4D97-AF65-F5344CB8AC3E}">
        <p14:creationId xmlns:p14="http://schemas.microsoft.com/office/powerpoint/2010/main" val="397077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7/10/2020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State Machines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56862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Objective: explore an environment to find a cone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32BBBD-AC5F-420B-B63C-13DD85F5E5C1}"/>
              </a:ext>
            </a:extLst>
          </p:cNvPr>
          <p:cNvSpPr/>
          <p:nvPr/>
        </p:nvSpPr>
        <p:spPr bwMode="auto">
          <a:xfrm>
            <a:off x="2819400" y="2209800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Geneva" charset="0"/>
              </a:rPr>
              <a:t>Search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EBE71D-5A23-4B1E-ACFD-839CB00A8201}"/>
              </a:ext>
            </a:extLst>
          </p:cNvPr>
          <p:cNvSpPr/>
          <p:nvPr/>
        </p:nvSpPr>
        <p:spPr bwMode="auto">
          <a:xfrm>
            <a:off x="533400" y="4114800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Geneva" charset="0"/>
              </a:rPr>
              <a:t>Obstacle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0356FC-4762-4A74-9F66-77909BF9F600}"/>
              </a:ext>
            </a:extLst>
          </p:cNvPr>
          <p:cNvSpPr/>
          <p:nvPr/>
        </p:nvSpPr>
        <p:spPr bwMode="auto">
          <a:xfrm>
            <a:off x="4909026" y="4109708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72752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7/10/2020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State Machines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56862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Objective: explore an environment to find a cone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32BBBD-AC5F-420B-B63C-13DD85F5E5C1}"/>
              </a:ext>
            </a:extLst>
          </p:cNvPr>
          <p:cNvSpPr/>
          <p:nvPr/>
        </p:nvSpPr>
        <p:spPr bwMode="auto">
          <a:xfrm>
            <a:off x="2819400" y="2209800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Geneva" charset="0"/>
              </a:rPr>
              <a:t>Search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EBE71D-5A23-4B1E-ACFD-839CB00A8201}"/>
              </a:ext>
            </a:extLst>
          </p:cNvPr>
          <p:cNvSpPr/>
          <p:nvPr/>
        </p:nvSpPr>
        <p:spPr bwMode="auto">
          <a:xfrm>
            <a:off x="533400" y="4114800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Geneva" charset="0"/>
              </a:rPr>
              <a:t>Obstacle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0356FC-4762-4A74-9F66-77909BF9F600}"/>
              </a:ext>
            </a:extLst>
          </p:cNvPr>
          <p:cNvSpPr/>
          <p:nvPr/>
        </p:nvSpPr>
        <p:spPr bwMode="auto">
          <a:xfrm>
            <a:off x="4909026" y="4109708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rPr>
              <a:t>Approach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F663CBC-D5E7-4CFC-9BB1-9622C54CCAC9}"/>
              </a:ext>
            </a:extLst>
          </p:cNvPr>
          <p:cNvSpPr/>
          <p:nvPr/>
        </p:nvSpPr>
        <p:spPr bwMode="auto">
          <a:xfrm>
            <a:off x="6469380" y="2209800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08115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7/10/2020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State Machines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56862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Objective: explore an environment to find a cone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32BBBD-AC5F-420B-B63C-13DD85F5E5C1}"/>
              </a:ext>
            </a:extLst>
          </p:cNvPr>
          <p:cNvSpPr/>
          <p:nvPr/>
        </p:nvSpPr>
        <p:spPr bwMode="auto">
          <a:xfrm>
            <a:off x="2819400" y="2209800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Geneva" charset="0"/>
              </a:rPr>
              <a:t>Search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rPr>
              <a:t>Wander randomly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EBE71D-5A23-4B1E-ACFD-839CB00A8201}"/>
              </a:ext>
            </a:extLst>
          </p:cNvPr>
          <p:cNvSpPr/>
          <p:nvPr/>
        </p:nvSpPr>
        <p:spPr bwMode="auto">
          <a:xfrm>
            <a:off x="533400" y="4114800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Geneva" charset="0"/>
              </a:rPr>
              <a:t>Obstacle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rPr>
              <a:t>Turn to avoid obstacle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0356FC-4762-4A74-9F66-77909BF9F600}"/>
              </a:ext>
            </a:extLst>
          </p:cNvPr>
          <p:cNvSpPr/>
          <p:nvPr/>
        </p:nvSpPr>
        <p:spPr bwMode="auto">
          <a:xfrm>
            <a:off x="4909026" y="4109708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rPr>
              <a:t>Approach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+mj-lt"/>
                <a:ea typeface="Geneva" charset="0"/>
              </a:rPr>
              <a:t>Drive toward cone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F663CBC-D5E7-4CFC-9BB1-9622C54CCAC9}"/>
              </a:ext>
            </a:extLst>
          </p:cNvPr>
          <p:cNvSpPr/>
          <p:nvPr/>
        </p:nvSpPr>
        <p:spPr bwMode="auto">
          <a:xfrm>
            <a:off x="6469380" y="2209800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rPr>
              <a:t>Stop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+mj-lt"/>
                <a:ea typeface="Geneva" charset="0"/>
              </a:rPr>
              <a:t>Stop moving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71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7/10/2020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State Machines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56862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Objective: explore an environment to find a cone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32BBBD-AC5F-420B-B63C-13DD85F5E5C1}"/>
              </a:ext>
            </a:extLst>
          </p:cNvPr>
          <p:cNvSpPr/>
          <p:nvPr/>
        </p:nvSpPr>
        <p:spPr bwMode="auto">
          <a:xfrm>
            <a:off x="2819400" y="2209800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Geneva" charset="0"/>
              </a:rPr>
              <a:t>Search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rPr>
              <a:t>Wander randomly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EBE71D-5A23-4B1E-ACFD-839CB00A8201}"/>
              </a:ext>
            </a:extLst>
          </p:cNvPr>
          <p:cNvSpPr/>
          <p:nvPr/>
        </p:nvSpPr>
        <p:spPr bwMode="auto">
          <a:xfrm>
            <a:off x="533400" y="4114800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Geneva" charset="0"/>
              </a:rPr>
              <a:t>Obstacle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rPr>
              <a:t>Turn to avoid obstacle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0356FC-4762-4A74-9F66-77909BF9F600}"/>
              </a:ext>
            </a:extLst>
          </p:cNvPr>
          <p:cNvSpPr/>
          <p:nvPr/>
        </p:nvSpPr>
        <p:spPr bwMode="auto">
          <a:xfrm>
            <a:off x="4909026" y="4109708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rPr>
              <a:t>Approach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+mj-lt"/>
                <a:ea typeface="Geneva" charset="0"/>
              </a:rPr>
              <a:t>Drive toward cone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BA15C8D4-441E-4FCB-B89C-91EB80CDF577}"/>
              </a:ext>
            </a:extLst>
          </p:cNvPr>
          <p:cNvCxnSpPr>
            <a:stCxn id="10" idx="0"/>
            <a:endCxn id="3" idx="2"/>
          </p:cNvCxnSpPr>
          <p:nvPr/>
        </p:nvCxnSpPr>
        <p:spPr bwMode="auto">
          <a:xfrm rot="5400000" flipH="1" flipV="1">
            <a:off x="1638300" y="2933700"/>
            <a:ext cx="1219200" cy="1143000"/>
          </a:xfrm>
          <a:prstGeom prst="curvedConnector2">
            <a:avLst/>
          </a:prstGeom>
          <a:ln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4EB956F-7EEA-471C-BD8E-7A268073A2BB}"/>
              </a:ext>
            </a:extLst>
          </p:cNvPr>
          <p:cNvCxnSpPr>
            <a:cxnSpLocks/>
            <a:stCxn id="3" idx="3"/>
            <a:endCxn id="10" idx="7"/>
          </p:cNvCxnSpPr>
          <p:nvPr/>
        </p:nvCxnSpPr>
        <p:spPr bwMode="auto">
          <a:xfrm rot="5400000">
            <a:off x="2351834" y="3513323"/>
            <a:ext cx="935132" cy="669554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BA760D9-94ED-4459-B182-1E06B19F62C0}"/>
              </a:ext>
            </a:extLst>
          </p:cNvPr>
          <p:cNvSpPr txBox="1"/>
          <p:nvPr/>
        </p:nvSpPr>
        <p:spPr>
          <a:xfrm>
            <a:off x="457200" y="3474720"/>
            <a:ext cx="1211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Obstacle out of sight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45F7AE-131C-4EC2-A167-9F5092DAC930}"/>
              </a:ext>
            </a:extLst>
          </p:cNvPr>
          <p:cNvSpPr txBox="1"/>
          <p:nvPr/>
        </p:nvSpPr>
        <p:spPr>
          <a:xfrm>
            <a:off x="2656932" y="3922474"/>
            <a:ext cx="1443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About to hit something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F663CBC-D5E7-4CFC-9BB1-9622C54CCAC9}"/>
              </a:ext>
            </a:extLst>
          </p:cNvPr>
          <p:cNvSpPr/>
          <p:nvPr/>
        </p:nvSpPr>
        <p:spPr bwMode="auto">
          <a:xfrm>
            <a:off x="6469380" y="2209800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rPr>
              <a:t>Stop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+mj-lt"/>
                <a:ea typeface="Geneva" charset="0"/>
              </a:rPr>
              <a:t>Stop moving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44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7/10/2020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9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State Machines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56862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Objective: explore an environment to find a cone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32BBBD-AC5F-420B-B63C-13DD85F5E5C1}"/>
              </a:ext>
            </a:extLst>
          </p:cNvPr>
          <p:cNvSpPr/>
          <p:nvPr/>
        </p:nvSpPr>
        <p:spPr bwMode="auto">
          <a:xfrm>
            <a:off x="2819400" y="2209800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Geneva" charset="0"/>
              </a:rPr>
              <a:t>Search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rPr>
              <a:t>Wander randomly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EBE71D-5A23-4B1E-ACFD-839CB00A8201}"/>
              </a:ext>
            </a:extLst>
          </p:cNvPr>
          <p:cNvSpPr/>
          <p:nvPr/>
        </p:nvSpPr>
        <p:spPr bwMode="auto">
          <a:xfrm>
            <a:off x="533400" y="4114800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Geneva" charset="0"/>
              </a:rPr>
              <a:t>Obstacle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rPr>
              <a:t>Turn to avoid obstacle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0356FC-4762-4A74-9F66-77909BF9F600}"/>
              </a:ext>
            </a:extLst>
          </p:cNvPr>
          <p:cNvSpPr/>
          <p:nvPr/>
        </p:nvSpPr>
        <p:spPr bwMode="auto">
          <a:xfrm>
            <a:off x="4909026" y="4109708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rPr>
              <a:t>Approach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+mj-lt"/>
                <a:ea typeface="Geneva" charset="0"/>
              </a:rPr>
              <a:t>Drive toward cone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BA15C8D4-441E-4FCB-B89C-91EB80CDF577}"/>
              </a:ext>
            </a:extLst>
          </p:cNvPr>
          <p:cNvCxnSpPr>
            <a:stCxn id="10" idx="0"/>
            <a:endCxn id="3" idx="2"/>
          </p:cNvCxnSpPr>
          <p:nvPr/>
        </p:nvCxnSpPr>
        <p:spPr bwMode="auto">
          <a:xfrm rot="5400000" flipH="1" flipV="1">
            <a:off x="1638300" y="2933700"/>
            <a:ext cx="1219200" cy="1143000"/>
          </a:xfrm>
          <a:prstGeom prst="curvedConnector2">
            <a:avLst/>
          </a:prstGeom>
          <a:ln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4EB956F-7EEA-471C-BD8E-7A268073A2BB}"/>
              </a:ext>
            </a:extLst>
          </p:cNvPr>
          <p:cNvCxnSpPr>
            <a:cxnSpLocks/>
            <a:stCxn id="3" idx="3"/>
            <a:endCxn id="10" idx="7"/>
          </p:cNvCxnSpPr>
          <p:nvPr/>
        </p:nvCxnSpPr>
        <p:spPr bwMode="auto">
          <a:xfrm rot="5400000">
            <a:off x="2351834" y="3513323"/>
            <a:ext cx="935132" cy="669554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F72E085-4B49-4718-9A84-D9435E770C87}"/>
              </a:ext>
            </a:extLst>
          </p:cNvPr>
          <p:cNvCxnSpPr>
            <a:cxnSpLocks/>
            <a:stCxn id="3" idx="4"/>
            <a:endCxn id="11" idx="1"/>
          </p:cNvCxnSpPr>
          <p:nvPr/>
        </p:nvCxnSpPr>
        <p:spPr bwMode="auto">
          <a:xfrm rot="16200000" flipH="1">
            <a:off x="4238514" y="3305285"/>
            <a:ext cx="729174" cy="128140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BA760D9-94ED-4459-B182-1E06B19F62C0}"/>
              </a:ext>
            </a:extLst>
          </p:cNvPr>
          <p:cNvSpPr txBox="1"/>
          <p:nvPr/>
        </p:nvSpPr>
        <p:spPr>
          <a:xfrm>
            <a:off x="457200" y="3474720"/>
            <a:ext cx="1211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Obstacle out of sight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45F7AE-131C-4EC2-A167-9F5092DAC930}"/>
              </a:ext>
            </a:extLst>
          </p:cNvPr>
          <p:cNvSpPr txBox="1"/>
          <p:nvPr/>
        </p:nvSpPr>
        <p:spPr>
          <a:xfrm>
            <a:off x="2656932" y="3922474"/>
            <a:ext cx="1443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About to hit something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F663CBC-D5E7-4CFC-9BB1-9622C54CCAC9}"/>
              </a:ext>
            </a:extLst>
          </p:cNvPr>
          <p:cNvSpPr/>
          <p:nvPr/>
        </p:nvSpPr>
        <p:spPr bwMode="auto">
          <a:xfrm>
            <a:off x="6469380" y="2209800"/>
            <a:ext cx="2286000" cy="1371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rPr>
              <a:t>Stop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+mj-lt"/>
                <a:ea typeface="Geneva" charset="0"/>
              </a:rPr>
              <a:t>Stop moving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4DD7E455-8538-4E74-8B5A-D4086F3149FC}"/>
              </a:ext>
            </a:extLst>
          </p:cNvPr>
          <p:cNvCxnSpPr>
            <a:cxnSpLocks/>
            <a:stCxn id="11" idx="0"/>
            <a:endCxn id="3" idx="6"/>
          </p:cNvCxnSpPr>
          <p:nvPr/>
        </p:nvCxnSpPr>
        <p:spPr bwMode="auto">
          <a:xfrm rot="16200000" flipV="1">
            <a:off x="4971659" y="3029341"/>
            <a:ext cx="1214108" cy="946626"/>
          </a:xfrm>
          <a:prstGeom prst="curvedConnector2">
            <a:avLst/>
          </a:prstGeom>
          <a:ln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29F5088-7E2D-4618-83D7-4751473E23DE}"/>
              </a:ext>
            </a:extLst>
          </p:cNvPr>
          <p:cNvSpPr txBox="1"/>
          <p:nvPr/>
        </p:nvSpPr>
        <p:spPr>
          <a:xfrm>
            <a:off x="4038600" y="4034812"/>
            <a:ext cx="863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Detect cone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9E5C50-DED0-4D2C-A422-24DA392FD245}"/>
              </a:ext>
            </a:extLst>
          </p:cNvPr>
          <p:cNvSpPr txBox="1"/>
          <p:nvPr/>
        </p:nvSpPr>
        <p:spPr>
          <a:xfrm>
            <a:off x="6044514" y="3546501"/>
            <a:ext cx="1063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Lost the cone</a:t>
            </a:r>
          </a:p>
        </p:txBody>
      </p:sp>
    </p:spTree>
    <p:extLst>
      <p:ext uri="{BB962C8B-B14F-4D97-AF65-F5344CB8AC3E}">
        <p14:creationId xmlns:p14="http://schemas.microsoft.com/office/powerpoint/2010/main" val="334877596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MITColors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A5A5A5"/>
      </a:accent1>
      <a:accent2>
        <a:srgbClr val="993333"/>
      </a:accent2>
      <a:accent3>
        <a:srgbClr val="595959"/>
      </a:accent3>
      <a:accent4>
        <a:srgbClr val="000000"/>
      </a:accent4>
      <a:accent5>
        <a:srgbClr val="D17575"/>
      </a:accent5>
      <a:accent6>
        <a:srgbClr val="742626"/>
      </a:accent6>
      <a:hlink>
        <a:srgbClr val="4D4D4D"/>
      </a:hlink>
      <a:folHlink>
        <a:srgbClr val="D17575"/>
      </a:folHlink>
    </a:clrScheme>
    <a:fontScheme name="Blank Presentation">
      <a:majorFont>
        <a:latin typeface="Arial"/>
        <a:ea typeface="Geneva"/>
        <a:cs typeface=""/>
      </a:majorFont>
      <a:minorFont>
        <a:latin typeface="Times New Roman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Genev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 (Mac OS 9):Microsoft Office 98:Templates:Blank Presentation</Template>
  <TotalTime>360</TotalTime>
  <Words>1147</Words>
  <Application>Microsoft Office PowerPoint</Application>
  <PresentationFormat>On-screen Show (4:3)</PresentationFormat>
  <Paragraphs>231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Consolas</vt:lpstr>
      <vt:lpstr>Times</vt:lpstr>
      <vt:lpstr>Times New Roman</vt:lpstr>
      <vt:lpstr>Blank Presentation</vt:lpstr>
      <vt:lpstr>Lab 2B</vt:lpstr>
      <vt:lpstr>Objectives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Implementation with Enums</vt:lpstr>
      <vt:lpstr>Implementation with Enums</vt:lpstr>
      <vt:lpstr>Implementation with Enums</vt:lpstr>
      <vt:lpstr>Implementation with Enums</vt:lpstr>
      <vt:lpstr>Improvement</vt:lpstr>
      <vt:lpstr>Improvement</vt:lpstr>
      <vt:lpstr>Design Strategy</vt:lpstr>
      <vt:lpstr>Implementation Strategy</vt:lpstr>
      <vt:lpstr>Exercise</vt:lpstr>
      <vt:lpstr>Lab 2 – Cone Parking</vt:lpstr>
    </vt:vector>
  </TitlesOfParts>
  <Company>Allison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George Golabek</dc:creator>
  <cp:lastModifiedBy>Matthew Calligaro</cp:lastModifiedBy>
  <cp:revision>88</cp:revision>
  <cp:lastPrinted>2002-10-29T20:49:27Z</cp:lastPrinted>
  <dcterms:created xsi:type="dcterms:W3CDTF">2002-10-29T20:26:18Z</dcterms:created>
  <dcterms:modified xsi:type="dcterms:W3CDTF">2020-07-20T03:34:39Z</dcterms:modified>
</cp:coreProperties>
</file>