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5"/>
  </p:notesMasterIdLst>
  <p:sldIdLst>
    <p:sldId id="256" r:id="rId2"/>
    <p:sldId id="273" r:id="rId3"/>
    <p:sldId id="274" r:id="rId4"/>
    <p:sldId id="276" r:id="rId5"/>
    <p:sldId id="275" r:id="rId6"/>
    <p:sldId id="277" r:id="rId7"/>
    <p:sldId id="270" r:id="rId8"/>
    <p:sldId id="257" r:id="rId9"/>
    <p:sldId id="258" r:id="rId10"/>
    <p:sldId id="261" r:id="rId11"/>
    <p:sldId id="262" r:id="rId12"/>
    <p:sldId id="259" r:id="rId13"/>
    <p:sldId id="260" r:id="rId14"/>
    <p:sldId id="263" r:id="rId15"/>
    <p:sldId id="264" r:id="rId16"/>
    <p:sldId id="265" r:id="rId17"/>
    <p:sldId id="266" r:id="rId18"/>
    <p:sldId id="267" r:id="rId19"/>
    <p:sldId id="268" r:id="rId20"/>
    <p:sldId id="269" r:id="rId21"/>
    <p:sldId id="272" r:id="rId22"/>
    <p:sldId id="278"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6260C-F4B4-4876-8184-6EF95FA545E8}"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1FA3A-6098-45B1-AEA5-B90369DF38E6}" type="slidenum">
              <a:rPr lang="en-US" smtClean="0"/>
              <a:t>‹#›</a:t>
            </a:fld>
            <a:endParaRPr lang="en-US"/>
          </a:p>
        </p:txBody>
      </p:sp>
    </p:spTree>
    <p:extLst>
      <p:ext uri="{BB962C8B-B14F-4D97-AF65-F5344CB8AC3E}">
        <p14:creationId xmlns:p14="http://schemas.microsoft.com/office/powerpoint/2010/main" val="81648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133766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ln/>
        </p:spPr>
      </p:sp>
      <p:sp>
        <p:nvSpPr>
          <p:cNvPr id="8294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4163229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a:ln/>
        </p:spPr>
      </p:sp>
      <p:sp>
        <p:nvSpPr>
          <p:cNvPr id="86019"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55337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Grp="1" noRot="1" noChangeAspect="1" noChangeArrowheads="1" noTextEdit="1"/>
          </p:cNvSpPr>
          <p:nvPr>
            <p:ph type="sldImg"/>
          </p:nvPr>
        </p:nvSpPr>
        <p:spPr>
          <a:ln/>
        </p:spPr>
      </p:sp>
      <p:sp>
        <p:nvSpPr>
          <p:cNvPr id="87043"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1195127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a:ln/>
        </p:spPr>
      </p:sp>
      <p:sp>
        <p:nvSpPr>
          <p:cNvPr id="88067"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1530041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Grp="1" noRot="1" noChangeAspect="1" noChangeArrowheads="1" noTextEdit="1"/>
          </p:cNvSpPr>
          <p:nvPr>
            <p:ph type="sldImg"/>
          </p:nvPr>
        </p:nvSpPr>
        <p:spPr>
          <a:ln/>
        </p:spPr>
      </p:sp>
      <p:sp>
        <p:nvSpPr>
          <p:cNvPr id="89091"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Tree>
    <p:extLst>
      <p:ext uri="{BB962C8B-B14F-4D97-AF65-F5344CB8AC3E}">
        <p14:creationId xmlns:p14="http://schemas.microsoft.com/office/powerpoint/2010/main" val="3970021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C85268-96A9-47BE-902C-C350B88F9562}" type="datetime1">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27A97B-A623-4F09-B429-9D652F0E08D6}" type="datetime1">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E0B9D5-DCD0-4BDC-B79F-5B83E9A8F534}" type="datetime1">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641E3D1-C319-4FAC-8759-D2B24188D42E}"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268C85D-CE04-42EB-9C66-C4189F72DE2A}"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8ED4776-39CE-42AA-8F7B-544BDE7895D5}"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0DD0-B731-4207-BC1F-9B73E748C7B4}" type="datetime1">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2F89E-B5C8-4FB4-A6DC-8852B2D8B4DB}" type="datetime1">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89A75-072D-4018-9008-92D6C99ACC9D}" type="datetime1">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0533B2-D6B5-46CE-B667-244AE01C5C0F}" type="datetime1">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C78D4A-3585-4DEB-BEA2-CCA9FF06945D}"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8897F5-94F8-48D4-98C9-5C81A4AEB213}" type="datetime1">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8366E8-030B-4268-90A2-5B2511D345BB}" type="datetime1">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811CD-6F85-437F-B11A-95B868D39BCE}" type="datetime1">
              <a:rPr lang="en-US" smtClean="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3312EF-8D86-47E0-8FE5-3C572EF1A186}"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71E043-0B67-4717-AD66-30D9AA883D82}"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4B735C-36F8-48D6-913D-AE061B4A4B9C}" type="datetime1">
              <a:rPr lang="en-US" smtClean="0"/>
              <a:t>7/22/2024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rchive.nptel.ac.in/courses/106/105/10610508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Software Engineering – ESC501</a:t>
            </a:r>
          </a:p>
        </p:txBody>
      </p:sp>
      <p:sp>
        <p:nvSpPr>
          <p:cNvPr id="3" name="Subtitle 2"/>
          <p:cNvSpPr>
            <a:spLocks noGrp="1"/>
          </p:cNvSpPr>
          <p:nvPr>
            <p:ph type="subTitle" idx="1"/>
          </p:nvPr>
        </p:nvSpPr>
        <p:spPr/>
        <p:txBody>
          <a:bodyPr>
            <a:normAutofit/>
          </a:bodyPr>
          <a:lstStyle/>
          <a:p>
            <a:pPr algn="ctr"/>
            <a:r>
              <a:rPr lang="en-US" sz="2400" b="1" dirty="0"/>
              <a:t>- Prof. Poulami Dutta</a:t>
            </a:r>
          </a:p>
        </p:txBody>
      </p:sp>
    </p:spTree>
    <p:extLst>
      <p:ext uri="{BB962C8B-B14F-4D97-AF65-F5344CB8AC3E}">
        <p14:creationId xmlns:p14="http://schemas.microsoft.com/office/powerpoint/2010/main" val="1096127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
          <p:cNvSpPr>
            <a:spLocks noGrp="1" noChangeArrowheads="1"/>
          </p:cNvSpPr>
          <p:nvPr>
            <p:ph type="title"/>
          </p:nvPr>
        </p:nvSpPr>
        <p:spPr>
          <a:xfrm>
            <a:off x="2667000" y="5361296"/>
            <a:ext cx="8915400" cy="566738"/>
          </a:xfrm>
        </p:spPr>
        <p:txBody>
          <a:bodyPr vert="horz" lIns="18000" tIns="46800" rIns="18000" bIns="46800" rtlCol="0" anchor="ctr">
            <a:normAutofit/>
          </a:bodyPr>
          <a:lstStyle/>
          <a:p>
            <a:pPr algn="ctr">
              <a:spcBef>
                <a:spcPts val="800"/>
              </a:spcBef>
            </a:pPr>
            <a:r>
              <a:rPr lang="en-GB" altLang="en-US" b="1" dirty="0">
                <a:solidFill>
                  <a:schemeClr val="tx1"/>
                </a:solidFill>
              </a:rPr>
              <a:t>Technology Development Pattern</a:t>
            </a:r>
          </a:p>
        </p:txBody>
      </p:sp>
      <p:sp>
        <p:nvSpPr>
          <p:cNvPr id="2" name="Picture Placeholder 1"/>
          <p:cNvSpPr>
            <a:spLocks noGrp="1"/>
          </p:cNvSpPr>
          <p:nvPr>
            <p:ph type="pic" idx="1"/>
          </p:nvPr>
        </p:nvSpPr>
        <p:spPr>
          <a:xfrm>
            <a:off x="1005251" y="634965"/>
            <a:ext cx="10577149" cy="4726331"/>
          </a:xfrm>
        </p:spPr>
      </p:sp>
      <p:sp>
        <p:nvSpPr>
          <p:cNvPr id="3" name="Text Placeholder 2"/>
          <p:cNvSpPr>
            <a:spLocks noGrp="1"/>
          </p:cNvSpPr>
          <p:nvPr>
            <p:ph type="body" sz="half" idx="2"/>
          </p:nvPr>
        </p:nvSpPr>
        <p:spPr>
          <a:xfrm>
            <a:off x="2560637" y="5461794"/>
            <a:ext cx="8952093" cy="493712"/>
          </a:xfrm>
        </p:spPr>
        <p:txBody>
          <a:bodyPr>
            <a:normAutofit/>
          </a:bodyPr>
          <a:lstStyle/>
          <a:p>
            <a:endParaRPr lang="en-US" sz="1600" dirty="0">
              <a:latin typeface="Times New Roman" panose="02020603050405020304" pitchFamily="18" charset="0"/>
              <a:cs typeface="Times New Roman" panose="02020603050405020304" pitchFamily="18" charset="0"/>
            </a:endParaRPr>
          </a:p>
        </p:txBody>
      </p:sp>
      <p:sp>
        <p:nvSpPr>
          <p:cNvPr id="6148" name="Line 2"/>
          <p:cNvSpPr>
            <a:spLocks noChangeShapeType="1"/>
          </p:cNvSpPr>
          <p:nvPr/>
        </p:nvSpPr>
        <p:spPr bwMode="auto">
          <a:xfrm>
            <a:off x="2835275" y="1447800"/>
            <a:ext cx="0" cy="365760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Line 3"/>
          <p:cNvSpPr>
            <a:spLocks noChangeShapeType="1"/>
          </p:cNvSpPr>
          <p:nvPr/>
        </p:nvSpPr>
        <p:spPr bwMode="auto">
          <a:xfrm>
            <a:off x="2835275" y="5029200"/>
            <a:ext cx="6103938" cy="1588"/>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Freeform 4"/>
          <p:cNvSpPr>
            <a:spLocks noChangeArrowheads="1"/>
          </p:cNvSpPr>
          <p:nvPr/>
        </p:nvSpPr>
        <p:spPr bwMode="auto">
          <a:xfrm>
            <a:off x="2987676" y="2133601"/>
            <a:ext cx="5199063" cy="2462213"/>
          </a:xfrm>
          <a:custGeom>
            <a:avLst/>
            <a:gdLst>
              <a:gd name="T0" fmla="*/ 0 w 14447"/>
              <a:gd name="T1" fmla="*/ 876365925 h 6845"/>
              <a:gd name="T2" fmla="*/ 135464983 w 14447"/>
              <a:gd name="T3" fmla="*/ 876365925 h 6845"/>
              <a:gd name="T4" fmla="*/ 298126165 w 14447"/>
              <a:gd name="T5" fmla="*/ 821633229 h 6845"/>
              <a:gd name="T6" fmla="*/ 433849940 w 14447"/>
              <a:gd name="T7" fmla="*/ 657306907 h 6845"/>
              <a:gd name="T8" fmla="*/ 569314878 w 14447"/>
              <a:gd name="T9" fmla="*/ 547712381 h 6845"/>
              <a:gd name="T10" fmla="*/ 1057428382 w 14447"/>
              <a:gd name="T11" fmla="*/ 492980046 h 6845"/>
              <a:gd name="T12" fmla="*/ 1220090238 w 14447"/>
              <a:gd name="T13" fmla="*/ 438247710 h 6845"/>
              <a:gd name="T14" fmla="*/ 1436885385 w 14447"/>
              <a:gd name="T15" fmla="*/ 136895811 h 6845"/>
              <a:gd name="T16" fmla="*/ 1626743080 w 14447"/>
              <a:gd name="T17" fmla="*/ 54732358 h 6845"/>
              <a:gd name="T18" fmla="*/ 1870863979 w 14447"/>
              <a:gd name="T19" fmla="*/ 0 h 68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447"/>
              <a:gd name="T31" fmla="*/ 0 h 6845"/>
              <a:gd name="T32" fmla="*/ 14447 w 14447"/>
              <a:gd name="T33" fmla="*/ 6845 h 68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447" h="6845">
                <a:moveTo>
                  <a:pt x="0" y="6773"/>
                </a:moveTo>
                <a:cubicBezTo>
                  <a:pt x="331" y="6809"/>
                  <a:pt x="662" y="6844"/>
                  <a:pt x="1046" y="6773"/>
                </a:cubicBezTo>
                <a:cubicBezTo>
                  <a:pt x="1430" y="6703"/>
                  <a:pt x="1918" y="6632"/>
                  <a:pt x="2302" y="6350"/>
                </a:cubicBezTo>
                <a:cubicBezTo>
                  <a:pt x="2686" y="6068"/>
                  <a:pt x="3000" y="5433"/>
                  <a:pt x="3350" y="5080"/>
                </a:cubicBezTo>
                <a:cubicBezTo>
                  <a:pt x="3698" y="4727"/>
                  <a:pt x="3594" y="4445"/>
                  <a:pt x="4396" y="4233"/>
                </a:cubicBezTo>
                <a:cubicBezTo>
                  <a:pt x="5198" y="4022"/>
                  <a:pt x="7327" y="3951"/>
                  <a:pt x="8165" y="3810"/>
                </a:cubicBezTo>
                <a:cubicBezTo>
                  <a:pt x="9002" y="3669"/>
                  <a:pt x="8932" y="3845"/>
                  <a:pt x="9421" y="3387"/>
                </a:cubicBezTo>
                <a:cubicBezTo>
                  <a:pt x="9909" y="2928"/>
                  <a:pt x="10572" y="1552"/>
                  <a:pt x="11095" y="1058"/>
                </a:cubicBezTo>
                <a:cubicBezTo>
                  <a:pt x="11620" y="564"/>
                  <a:pt x="12003" y="600"/>
                  <a:pt x="12561" y="423"/>
                </a:cubicBezTo>
                <a:cubicBezTo>
                  <a:pt x="13119" y="247"/>
                  <a:pt x="13783" y="123"/>
                  <a:pt x="14446" y="0"/>
                </a:cubicBezTo>
              </a:path>
            </a:pathLst>
          </a:custGeom>
          <a:noFill/>
          <a:ln w="2844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6151" name="Text Box 5"/>
          <p:cNvSpPr txBox="1">
            <a:spLocks noChangeArrowheads="1"/>
          </p:cNvSpPr>
          <p:nvPr/>
        </p:nvSpPr>
        <p:spPr bwMode="auto">
          <a:xfrm>
            <a:off x="2987675" y="4495801"/>
            <a:ext cx="9032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1375"/>
              </a:spcBef>
            </a:pPr>
            <a:r>
              <a:rPr lang="en-GB" altLang="en-US" b="1">
                <a:latin typeface="times" panose="02020603050405020304" pitchFamily="18" charset="0"/>
              </a:rPr>
              <a:t>Art</a:t>
            </a:r>
          </a:p>
        </p:txBody>
      </p:sp>
      <p:sp>
        <p:nvSpPr>
          <p:cNvPr id="6152" name="Text Box 6"/>
          <p:cNvSpPr txBox="1">
            <a:spLocks noChangeArrowheads="1"/>
          </p:cNvSpPr>
          <p:nvPr/>
        </p:nvSpPr>
        <p:spPr bwMode="auto">
          <a:xfrm>
            <a:off x="4740275" y="3200401"/>
            <a:ext cx="9779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1375"/>
              </a:spcBef>
            </a:pPr>
            <a:r>
              <a:rPr lang="en-GB" altLang="en-US" b="1">
                <a:latin typeface="times" panose="02020603050405020304" pitchFamily="18" charset="0"/>
              </a:rPr>
              <a:t>Craft</a:t>
            </a:r>
          </a:p>
        </p:txBody>
      </p:sp>
      <p:sp>
        <p:nvSpPr>
          <p:cNvPr id="6153" name="Text Box 7"/>
          <p:cNvSpPr txBox="1">
            <a:spLocks noChangeArrowheads="1"/>
          </p:cNvSpPr>
          <p:nvPr/>
        </p:nvSpPr>
        <p:spPr bwMode="auto">
          <a:xfrm>
            <a:off x="6797675" y="1828801"/>
            <a:ext cx="18875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728788" algn="l"/>
              </a:tabLst>
              <a:defRPr sz="2400">
                <a:solidFill>
                  <a:schemeClr val="tx1"/>
                </a:solidFill>
                <a:latin typeface="Arial Black" panose="020B0A04020102020204" pitchFamily="34" charset="0"/>
              </a:defRPr>
            </a:lvl1pPr>
            <a:lvl2pPr marL="742950" indent="-285750">
              <a:tabLst>
                <a:tab pos="863600" algn="l"/>
                <a:tab pos="1728788" algn="l"/>
              </a:tabLst>
              <a:defRPr sz="2400">
                <a:solidFill>
                  <a:schemeClr val="tx1"/>
                </a:solidFill>
                <a:latin typeface="Arial Black" panose="020B0A04020102020204" pitchFamily="34" charset="0"/>
              </a:defRPr>
            </a:lvl2pPr>
            <a:lvl3pPr marL="1143000" indent="-228600">
              <a:tabLst>
                <a:tab pos="863600" algn="l"/>
                <a:tab pos="1728788" algn="l"/>
              </a:tabLst>
              <a:defRPr sz="2400">
                <a:solidFill>
                  <a:schemeClr val="tx1"/>
                </a:solidFill>
                <a:latin typeface="Arial Black" panose="020B0A04020102020204" pitchFamily="34" charset="0"/>
              </a:defRPr>
            </a:lvl3pPr>
            <a:lvl4pPr marL="1600200" indent="-228600">
              <a:tabLst>
                <a:tab pos="863600" algn="l"/>
                <a:tab pos="1728788" algn="l"/>
              </a:tabLst>
              <a:defRPr sz="2400">
                <a:solidFill>
                  <a:schemeClr val="tx1"/>
                </a:solidFill>
                <a:latin typeface="Arial Black" panose="020B0A04020102020204" pitchFamily="34" charset="0"/>
              </a:defRPr>
            </a:lvl4pPr>
            <a:lvl5pPr marL="2057400" indent="-228600">
              <a:tabLst>
                <a:tab pos="863600" algn="l"/>
                <a:tab pos="1728788"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9pPr>
          </a:lstStyle>
          <a:p>
            <a:pPr>
              <a:lnSpc>
                <a:spcPct val="85000"/>
              </a:lnSpc>
              <a:spcBef>
                <a:spcPts val="1375"/>
              </a:spcBef>
            </a:pPr>
            <a:r>
              <a:rPr lang="en-GB" altLang="en-US" b="1">
                <a:latin typeface="times" panose="02020603050405020304" pitchFamily="18" charset="0"/>
              </a:rPr>
              <a:t>Engineering</a:t>
            </a:r>
          </a:p>
        </p:txBody>
      </p:sp>
      <p:sp>
        <p:nvSpPr>
          <p:cNvPr id="6154" name="Text Box 8"/>
          <p:cNvSpPr txBox="1">
            <a:spLocks noChangeArrowheads="1"/>
          </p:cNvSpPr>
          <p:nvPr/>
        </p:nvSpPr>
        <p:spPr bwMode="auto">
          <a:xfrm>
            <a:off x="2895601" y="3405188"/>
            <a:ext cx="14589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447800" algn="l"/>
              </a:tabLst>
              <a:defRPr sz="2400">
                <a:solidFill>
                  <a:schemeClr val="tx1"/>
                </a:solidFill>
                <a:latin typeface="Arial Black" panose="020B0A04020102020204" pitchFamily="34" charset="0"/>
              </a:defRPr>
            </a:lvl1pPr>
            <a:lvl2pPr marL="742950" indent="-285750">
              <a:tabLst>
                <a:tab pos="863600" algn="l"/>
                <a:tab pos="1447800" algn="l"/>
              </a:tabLst>
              <a:defRPr sz="2400">
                <a:solidFill>
                  <a:schemeClr val="tx1"/>
                </a:solidFill>
                <a:latin typeface="Arial Black" panose="020B0A04020102020204" pitchFamily="34" charset="0"/>
              </a:defRPr>
            </a:lvl2pPr>
            <a:lvl3pPr marL="1143000" indent="-228600">
              <a:tabLst>
                <a:tab pos="863600" algn="l"/>
                <a:tab pos="1447800" algn="l"/>
              </a:tabLst>
              <a:defRPr sz="2400">
                <a:solidFill>
                  <a:schemeClr val="tx1"/>
                </a:solidFill>
                <a:latin typeface="Arial Black" panose="020B0A04020102020204" pitchFamily="34" charset="0"/>
              </a:defRPr>
            </a:lvl3pPr>
            <a:lvl4pPr marL="1600200" indent="-228600">
              <a:tabLst>
                <a:tab pos="863600" algn="l"/>
                <a:tab pos="1447800" algn="l"/>
              </a:tabLst>
              <a:defRPr sz="2400">
                <a:solidFill>
                  <a:schemeClr val="tx1"/>
                </a:solidFill>
                <a:latin typeface="Arial Black" panose="020B0A04020102020204" pitchFamily="34" charset="0"/>
              </a:defRPr>
            </a:lvl4pPr>
            <a:lvl5pPr marL="2057400" indent="-228600">
              <a:tabLst>
                <a:tab pos="863600" algn="l"/>
                <a:tab pos="14478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9pPr>
          </a:lstStyle>
          <a:p>
            <a:pPr>
              <a:lnSpc>
                <a:spcPct val="85000"/>
              </a:lnSpc>
              <a:spcBef>
                <a:spcPts val="413"/>
              </a:spcBef>
            </a:pPr>
            <a:r>
              <a:rPr lang="en-GB" altLang="en-US" sz="1800" b="1">
                <a:latin typeface="times" panose="02020603050405020304" pitchFamily="18" charset="0"/>
              </a:rPr>
              <a:t>Esoteric Past</a:t>
            </a:r>
          </a:p>
          <a:p>
            <a:pPr>
              <a:lnSpc>
                <a:spcPct val="85000"/>
              </a:lnSpc>
              <a:spcBef>
                <a:spcPts val="413"/>
              </a:spcBef>
            </a:pPr>
            <a:r>
              <a:rPr lang="en-GB" altLang="en-US" sz="1800" b="1">
                <a:latin typeface="times" panose="02020603050405020304" pitchFamily="18" charset="0"/>
              </a:rPr>
              <a:t> Experience</a:t>
            </a:r>
          </a:p>
        </p:txBody>
      </p:sp>
      <p:sp>
        <p:nvSpPr>
          <p:cNvPr id="6155" name="Text Box 9"/>
          <p:cNvSpPr txBox="1">
            <a:spLocks noChangeArrowheads="1"/>
          </p:cNvSpPr>
          <p:nvPr/>
        </p:nvSpPr>
        <p:spPr bwMode="auto">
          <a:xfrm>
            <a:off x="6400801" y="3405188"/>
            <a:ext cx="32242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728788" algn="l"/>
                <a:tab pos="2592388" algn="l"/>
                <a:tab pos="2895600" algn="l"/>
              </a:tabLst>
              <a:defRPr sz="2400">
                <a:solidFill>
                  <a:schemeClr val="tx1"/>
                </a:solidFill>
                <a:latin typeface="Arial Black" panose="020B0A04020102020204" pitchFamily="34" charset="0"/>
              </a:defRPr>
            </a:lvl1pPr>
            <a:lvl2pPr marL="742950" indent="-285750">
              <a:tabLst>
                <a:tab pos="863600" algn="l"/>
                <a:tab pos="1728788" algn="l"/>
                <a:tab pos="2592388" algn="l"/>
                <a:tab pos="2895600" algn="l"/>
              </a:tabLst>
              <a:defRPr sz="2400">
                <a:solidFill>
                  <a:schemeClr val="tx1"/>
                </a:solidFill>
                <a:latin typeface="Arial Black" panose="020B0A04020102020204" pitchFamily="34" charset="0"/>
              </a:defRPr>
            </a:lvl2pPr>
            <a:lvl3pPr marL="1143000" indent="-228600">
              <a:tabLst>
                <a:tab pos="863600" algn="l"/>
                <a:tab pos="1728788" algn="l"/>
                <a:tab pos="2592388" algn="l"/>
                <a:tab pos="2895600" algn="l"/>
              </a:tabLst>
              <a:defRPr sz="2400">
                <a:solidFill>
                  <a:schemeClr val="tx1"/>
                </a:solidFill>
                <a:latin typeface="Arial Black" panose="020B0A04020102020204" pitchFamily="34" charset="0"/>
              </a:defRPr>
            </a:lvl3pPr>
            <a:lvl4pPr marL="1600200" indent="-228600">
              <a:tabLst>
                <a:tab pos="863600" algn="l"/>
                <a:tab pos="1728788" algn="l"/>
                <a:tab pos="2592388" algn="l"/>
                <a:tab pos="2895600" algn="l"/>
              </a:tabLst>
              <a:defRPr sz="2400">
                <a:solidFill>
                  <a:schemeClr val="tx1"/>
                </a:solidFill>
                <a:latin typeface="Arial Black" panose="020B0A04020102020204" pitchFamily="34" charset="0"/>
              </a:defRPr>
            </a:lvl4pPr>
            <a:lvl5pPr marL="2057400" indent="-228600">
              <a:tabLst>
                <a:tab pos="863600" algn="l"/>
                <a:tab pos="1728788" algn="l"/>
                <a:tab pos="2592388" algn="l"/>
                <a:tab pos="2895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728788" algn="l"/>
                <a:tab pos="2592388" algn="l"/>
                <a:tab pos="2895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728788" algn="l"/>
                <a:tab pos="2592388" algn="l"/>
                <a:tab pos="2895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728788" algn="l"/>
                <a:tab pos="2592388" algn="l"/>
                <a:tab pos="2895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728788" algn="l"/>
                <a:tab pos="2592388" algn="l"/>
                <a:tab pos="2895600" algn="l"/>
              </a:tabLst>
              <a:defRPr sz="2400">
                <a:solidFill>
                  <a:schemeClr val="tx1"/>
                </a:solidFill>
                <a:latin typeface="Arial Black" panose="020B0A04020102020204" pitchFamily="34" charset="0"/>
              </a:defRPr>
            </a:lvl9pPr>
          </a:lstStyle>
          <a:p>
            <a:pPr>
              <a:lnSpc>
                <a:spcPct val="85000"/>
              </a:lnSpc>
              <a:spcBef>
                <a:spcPts val="413"/>
              </a:spcBef>
            </a:pPr>
            <a:r>
              <a:rPr lang="en-GB" altLang="en-US" sz="1800" b="1">
                <a:latin typeface="times" panose="02020603050405020304" pitchFamily="18" charset="0"/>
              </a:rPr>
              <a:t>Systematic Use of Past</a:t>
            </a:r>
          </a:p>
          <a:p>
            <a:pPr>
              <a:lnSpc>
                <a:spcPct val="85000"/>
              </a:lnSpc>
              <a:spcBef>
                <a:spcPts val="413"/>
              </a:spcBef>
            </a:pPr>
            <a:r>
              <a:rPr lang="en-GB" altLang="en-US" sz="1800" b="1">
                <a:latin typeface="times" panose="02020603050405020304" pitchFamily="18" charset="0"/>
              </a:rPr>
              <a:t>Experience and Scientific Basis</a:t>
            </a:r>
          </a:p>
        </p:txBody>
      </p:sp>
      <p:sp>
        <p:nvSpPr>
          <p:cNvPr id="6156" name="Line 10"/>
          <p:cNvSpPr>
            <a:spLocks noChangeShapeType="1"/>
          </p:cNvSpPr>
          <p:nvPr/>
        </p:nvSpPr>
        <p:spPr bwMode="auto">
          <a:xfrm flipH="1" flipV="1">
            <a:off x="6721476" y="2895600"/>
            <a:ext cx="593725" cy="609600"/>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157" name="Line 11"/>
          <p:cNvSpPr>
            <a:spLocks noChangeShapeType="1"/>
          </p:cNvSpPr>
          <p:nvPr/>
        </p:nvSpPr>
        <p:spPr bwMode="auto">
          <a:xfrm>
            <a:off x="3581400" y="3962400"/>
            <a:ext cx="228600" cy="457200"/>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158" name="Text Box 12"/>
          <p:cNvSpPr txBox="1">
            <a:spLocks noChangeArrowheads="1"/>
          </p:cNvSpPr>
          <p:nvPr/>
        </p:nvSpPr>
        <p:spPr bwMode="auto">
          <a:xfrm>
            <a:off x="1476374" y="2601935"/>
            <a:ext cx="131286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413"/>
              </a:spcBef>
            </a:pPr>
            <a:r>
              <a:rPr lang="en-GB" altLang="en-US" sz="1800" b="1" dirty="0">
                <a:latin typeface="times" panose="02020603050405020304" pitchFamily="18" charset="0"/>
              </a:rPr>
              <a:t>Technology</a:t>
            </a:r>
          </a:p>
        </p:txBody>
      </p:sp>
      <p:sp>
        <p:nvSpPr>
          <p:cNvPr id="6159" name="Text Box 13"/>
          <p:cNvSpPr txBox="1">
            <a:spLocks noChangeArrowheads="1"/>
          </p:cNvSpPr>
          <p:nvPr/>
        </p:nvSpPr>
        <p:spPr bwMode="auto">
          <a:xfrm>
            <a:off x="4892675" y="5029201"/>
            <a:ext cx="158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447800" algn="l"/>
              </a:tabLst>
              <a:defRPr sz="2400">
                <a:solidFill>
                  <a:schemeClr val="tx1"/>
                </a:solidFill>
                <a:latin typeface="Arial Black" panose="020B0A04020102020204" pitchFamily="34" charset="0"/>
              </a:defRPr>
            </a:lvl1pPr>
            <a:lvl2pPr marL="742950" indent="-285750">
              <a:tabLst>
                <a:tab pos="863600" algn="l"/>
                <a:tab pos="1447800" algn="l"/>
              </a:tabLst>
              <a:defRPr sz="2400">
                <a:solidFill>
                  <a:schemeClr val="tx1"/>
                </a:solidFill>
                <a:latin typeface="Arial Black" panose="020B0A04020102020204" pitchFamily="34" charset="0"/>
              </a:defRPr>
            </a:lvl2pPr>
            <a:lvl3pPr marL="1143000" indent="-228600">
              <a:tabLst>
                <a:tab pos="863600" algn="l"/>
                <a:tab pos="1447800" algn="l"/>
              </a:tabLst>
              <a:defRPr sz="2400">
                <a:solidFill>
                  <a:schemeClr val="tx1"/>
                </a:solidFill>
                <a:latin typeface="Arial Black" panose="020B0A04020102020204" pitchFamily="34" charset="0"/>
              </a:defRPr>
            </a:lvl3pPr>
            <a:lvl4pPr marL="1600200" indent="-228600">
              <a:tabLst>
                <a:tab pos="863600" algn="l"/>
                <a:tab pos="1447800" algn="l"/>
              </a:tabLst>
              <a:defRPr sz="2400">
                <a:solidFill>
                  <a:schemeClr val="tx1"/>
                </a:solidFill>
                <a:latin typeface="Arial Black" panose="020B0A04020102020204" pitchFamily="34" charset="0"/>
              </a:defRPr>
            </a:lvl4pPr>
            <a:lvl5pPr marL="2057400" indent="-228600">
              <a:tabLst>
                <a:tab pos="863600" algn="l"/>
                <a:tab pos="14478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447800" algn="l"/>
              </a:tabLst>
              <a:defRPr sz="2400">
                <a:solidFill>
                  <a:schemeClr val="tx1"/>
                </a:solidFill>
                <a:latin typeface="Arial Black" panose="020B0A04020102020204" pitchFamily="34" charset="0"/>
              </a:defRPr>
            </a:lvl9pPr>
          </a:lstStyle>
          <a:p>
            <a:pPr>
              <a:lnSpc>
                <a:spcPct val="85000"/>
              </a:lnSpc>
              <a:spcBef>
                <a:spcPts val="1038"/>
              </a:spcBef>
            </a:pPr>
            <a:r>
              <a:rPr lang="en-GB" altLang="en-US" sz="1800" b="1">
                <a:latin typeface="times" panose="02020603050405020304" pitchFamily="18" charset="0"/>
              </a:rPr>
              <a:t>Time</a:t>
            </a:r>
          </a:p>
        </p:txBody>
      </p:sp>
      <p:sp>
        <p:nvSpPr>
          <p:cNvPr id="6160" name="Line 14"/>
          <p:cNvSpPr>
            <a:spLocks noChangeShapeType="1"/>
          </p:cNvSpPr>
          <p:nvPr/>
        </p:nvSpPr>
        <p:spPr bwMode="auto">
          <a:xfrm flipV="1">
            <a:off x="2667000" y="2109788"/>
            <a:ext cx="0" cy="457200"/>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161" name="Line 15"/>
          <p:cNvSpPr>
            <a:spLocks noChangeShapeType="1"/>
          </p:cNvSpPr>
          <p:nvPr/>
        </p:nvSpPr>
        <p:spPr bwMode="auto">
          <a:xfrm>
            <a:off x="5578475" y="5181600"/>
            <a:ext cx="603250" cy="1588"/>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162" name="Text Box 16"/>
          <p:cNvSpPr txBox="1">
            <a:spLocks noChangeArrowheads="1"/>
          </p:cNvSpPr>
          <p:nvPr/>
        </p:nvSpPr>
        <p:spPr bwMode="auto">
          <a:xfrm>
            <a:off x="4343401" y="4090988"/>
            <a:ext cx="21002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728788" algn="l"/>
              </a:tabLst>
              <a:defRPr sz="2400">
                <a:solidFill>
                  <a:schemeClr val="tx1"/>
                </a:solidFill>
                <a:latin typeface="Arial Black" panose="020B0A04020102020204" pitchFamily="34" charset="0"/>
              </a:defRPr>
            </a:lvl1pPr>
            <a:lvl2pPr marL="742950" indent="-285750">
              <a:tabLst>
                <a:tab pos="863600" algn="l"/>
                <a:tab pos="1728788" algn="l"/>
              </a:tabLst>
              <a:defRPr sz="2400">
                <a:solidFill>
                  <a:schemeClr val="tx1"/>
                </a:solidFill>
                <a:latin typeface="Arial Black" panose="020B0A04020102020204" pitchFamily="34" charset="0"/>
              </a:defRPr>
            </a:lvl2pPr>
            <a:lvl3pPr marL="1143000" indent="-228600">
              <a:tabLst>
                <a:tab pos="863600" algn="l"/>
                <a:tab pos="1728788" algn="l"/>
              </a:tabLst>
              <a:defRPr sz="2400">
                <a:solidFill>
                  <a:schemeClr val="tx1"/>
                </a:solidFill>
                <a:latin typeface="Arial Black" panose="020B0A04020102020204" pitchFamily="34" charset="0"/>
              </a:defRPr>
            </a:lvl3pPr>
            <a:lvl4pPr marL="1600200" indent="-228600">
              <a:tabLst>
                <a:tab pos="863600" algn="l"/>
                <a:tab pos="1728788" algn="l"/>
              </a:tabLst>
              <a:defRPr sz="2400">
                <a:solidFill>
                  <a:schemeClr val="tx1"/>
                </a:solidFill>
                <a:latin typeface="Arial Black" panose="020B0A04020102020204" pitchFamily="34" charset="0"/>
              </a:defRPr>
            </a:lvl4pPr>
            <a:lvl5pPr marL="2057400" indent="-228600">
              <a:tabLst>
                <a:tab pos="863600" algn="l"/>
                <a:tab pos="1728788"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728788" algn="l"/>
              </a:tabLst>
              <a:defRPr sz="2400">
                <a:solidFill>
                  <a:schemeClr val="tx1"/>
                </a:solidFill>
                <a:latin typeface="Arial Black" panose="020B0A04020102020204" pitchFamily="34" charset="0"/>
              </a:defRPr>
            </a:lvl9pPr>
          </a:lstStyle>
          <a:p>
            <a:pPr>
              <a:lnSpc>
                <a:spcPct val="85000"/>
              </a:lnSpc>
              <a:spcBef>
                <a:spcPts val="413"/>
              </a:spcBef>
            </a:pPr>
            <a:r>
              <a:rPr lang="en-GB" altLang="en-US" sz="1800" b="1">
                <a:latin typeface="times" panose="02020603050405020304" pitchFamily="18" charset="0"/>
              </a:rPr>
              <a:t>Unorganized Use of</a:t>
            </a:r>
          </a:p>
          <a:p>
            <a:pPr>
              <a:lnSpc>
                <a:spcPct val="85000"/>
              </a:lnSpc>
              <a:spcBef>
                <a:spcPts val="413"/>
              </a:spcBef>
            </a:pPr>
            <a:r>
              <a:rPr lang="en-GB" altLang="en-US" sz="1800" b="1">
                <a:latin typeface="times" panose="02020603050405020304" pitchFamily="18" charset="0"/>
              </a:rPr>
              <a:t> Past Experience</a:t>
            </a:r>
          </a:p>
        </p:txBody>
      </p:sp>
      <p:sp>
        <p:nvSpPr>
          <p:cNvPr id="6163" name="Line 17"/>
          <p:cNvSpPr>
            <a:spLocks noChangeShapeType="1"/>
          </p:cNvSpPr>
          <p:nvPr/>
        </p:nvSpPr>
        <p:spPr bwMode="auto">
          <a:xfrm flipH="1" flipV="1">
            <a:off x="4267200" y="3886200"/>
            <a:ext cx="755650" cy="304800"/>
          </a:xfrm>
          <a:prstGeom prst="line">
            <a:avLst/>
          </a:prstGeom>
          <a:noFill/>
          <a:ln w="2844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 name="Date Placeholder 3"/>
          <p:cNvSpPr>
            <a:spLocks noGrp="1"/>
          </p:cNvSpPr>
          <p:nvPr>
            <p:ph type="dt" sz="half" idx="10"/>
          </p:nvPr>
        </p:nvSpPr>
        <p:spPr/>
        <p:txBody>
          <a:bodyPr/>
          <a:lstStyle/>
          <a:p>
            <a:fld id="{87393901-2CC8-41FB-ABBB-F62A58DA9F58}" type="datetime1">
              <a:rPr lang="en-US" smtClean="0"/>
              <a:t>7/22/2024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23" name="Title 1"/>
          <p:cNvSpPr>
            <a:spLocks noGrp="1"/>
          </p:cNvSpPr>
          <p:nvPr>
            <p:ph type="title"/>
          </p:nvPr>
        </p:nvSpPr>
        <p:spPr>
          <a:xfrm>
            <a:off x="2592925" y="624110"/>
            <a:ext cx="8911687" cy="745904"/>
          </a:xfrm>
        </p:spPr>
        <p:txBody>
          <a:bodyPr/>
          <a:lstStyle/>
          <a:p>
            <a:pPr algn="ctr"/>
            <a:r>
              <a:rPr lang="en-US" b="1">
                <a:latin typeface="Times New Roman" panose="02020603050405020304" pitchFamily="18" charset="0"/>
                <a:cs typeface="Times New Roman" panose="02020603050405020304" pitchFamily="18" charset="0"/>
              </a:rPr>
              <a:t>Growth of Software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6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930401" y="228601"/>
            <a:ext cx="7770813" cy="1141413"/>
          </a:xfrm>
        </p:spPr>
        <p:txBody>
          <a:bodyPr vert="horz" lIns="18000" tIns="46800" rIns="18000" bIns="46800" rtlCol="0" anchor="ctr">
            <a:noAutofit/>
          </a:bodyPr>
          <a:lstStyle/>
          <a:p>
            <a:pPr algn="ctr">
              <a:spcBef>
                <a:spcPts val="725"/>
              </a:spcBef>
            </a:pPr>
            <a:r>
              <a:rPr lang="en-GB" altLang="en-US" b="1" dirty="0">
                <a:solidFill>
                  <a:schemeClr val="tx1"/>
                </a:solidFill>
                <a:latin typeface="Times New Roman" panose="02020603050405020304" pitchFamily="18" charset="0"/>
                <a:cs typeface="Times New Roman" panose="02020603050405020304" pitchFamily="18" charset="0"/>
              </a:rPr>
              <a:t>Why Study Software Engineering?</a:t>
            </a:r>
          </a:p>
        </p:txBody>
      </p:sp>
      <p:sp>
        <p:nvSpPr>
          <p:cNvPr id="9218" name="Rectangle 2"/>
          <p:cNvSpPr>
            <a:spLocks noGrp="1" noChangeArrowheads="1"/>
          </p:cNvSpPr>
          <p:nvPr>
            <p:ph type="body" idx="1"/>
          </p:nvPr>
        </p:nvSpPr>
        <p:spPr>
          <a:xfrm>
            <a:off x="2209801" y="1509714"/>
            <a:ext cx="8658496" cy="4281487"/>
          </a:xfrm>
        </p:spPr>
        <p:txBody>
          <a:bodyPr vert="horz" lIns="18000" tIns="46800" rIns="18000" bIns="46800" rtlCol="0">
            <a:normAutofit/>
          </a:bodyPr>
          <a:lstStyle/>
          <a:p>
            <a:pPr algn="just"/>
            <a:r>
              <a:rPr lang="en-GB" altLang="en-US" b="1" dirty="0">
                <a:solidFill>
                  <a:schemeClr val="tx1"/>
                </a:solidFill>
                <a:latin typeface="Times New Roman" panose="02020603050405020304" pitchFamily="18" charset="0"/>
                <a:cs typeface="Times New Roman" panose="02020603050405020304" pitchFamily="18" charset="0"/>
              </a:rPr>
              <a:t>To acquire skills to develop large programs:</a:t>
            </a:r>
          </a:p>
          <a:p>
            <a:pPr lvl="1" algn="just">
              <a:lnSpc>
                <a:spcPct val="120000"/>
              </a:lnSpc>
              <a:spcBef>
                <a:spcPts val="725"/>
              </a:spcBef>
            </a:pPr>
            <a:r>
              <a:rPr lang="en-GB" altLang="en-US" sz="1800" dirty="0">
                <a:latin typeface="Times New Roman" panose="02020603050405020304" pitchFamily="18" charset="0"/>
                <a:cs typeface="Times New Roman" panose="02020603050405020304" pitchFamily="18" charset="0"/>
              </a:rPr>
              <a:t>Exponential growth in complexity and difficulty level with size.	</a:t>
            </a:r>
          </a:p>
          <a:p>
            <a:pPr lvl="1" algn="just">
              <a:spcBef>
                <a:spcPts val="725"/>
              </a:spcBef>
            </a:pPr>
            <a:r>
              <a:rPr lang="en-GB" altLang="en-US" sz="1800" dirty="0">
                <a:latin typeface="Times New Roman" panose="02020603050405020304" pitchFamily="18" charset="0"/>
                <a:cs typeface="Times New Roman" panose="02020603050405020304" pitchFamily="18" charset="0"/>
              </a:rPr>
              <a:t>The ad hoc approach breaks down when size of software increases.</a:t>
            </a:r>
          </a:p>
          <a:p>
            <a:pPr algn="just">
              <a:spcBef>
                <a:spcPts val="800"/>
              </a:spcBef>
            </a:pPr>
            <a:r>
              <a:rPr lang="en-GB" altLang="en-US" b="1" dirty="0">
                <a:solidFill>
                  <a:schemeClr val="tx1"/>
                </a:solidFill>
                <a:latin typeface="Times New Roman" panose="02020603050405020304" pitchFamily="18" charset="0"/>
                <a:cs typeface="Times New Roman" panose="02020603050405020304" pitchFamily="18" charset="0"/>
              </a:rPr>
              <a:t>Ability to solve complex programming problems:</a:t>
            </a:r>
          </a:p>
          <a:p>
            <a:pPr lvl="1" algn="just">
              <a:spcBef>
                <a:spcPts val="725"/>
              </a:spcBef>
            </a:pPr>
            <a:r>
              <a:rPr lang="en-GB" altLang="en-US" sz="1800" dirty="0">
                <a:solidFill>
                  <a:schemeClr val="tx1"/>
                </a:solidFill>
                <a:latin typeface="Times New Roman" panose="02020603050405020304" pitchFamily="18" charset="0"/>
                <a:cs typeface="Times New Roman" panose="02020603050405020304" pitchFamily="18" charset="0"/>
              </a:rPr>
              <a:t>How to break large projects into smaller and manageable parts?</a:t>
            </a:r>
          </a:p>
          <a:p>
            <a:pPr algn="just">
              <a:spcBef>
                <a:spcPts val="800"/>
              </a:spcBef>
            </a:pPr>
            <a:r>
              <a:rPr lang="en-GB" altLang="en-US" b="1" dirty="0">
                <a:solidFill>
                  <a:schemeClr val="tx1"/>
                </a:solidFill>
                <a:latin typeface="Times New Roman" panose="02020603050405020304" pitchFamily="18" charset="0"/>
                <a:cs typeface="Times New Roman" panose="02020603050405020304" pitchFamily="18" charset="0"/>
              </a:rPr>
              <a:t>Learn techniques of: </a:t>
            </a:r>
          </a:p>
          <a:p>
            <a:pPr lvl="1" algn="just">
              <a:spcBef>
                <a:spcPts val="725"/>
              </a:spcBef>
            </a:pPr>
            <a:r>
              <a:rPr lang="en-GB" altLang="en-US" sz="1800" dirty="0">
                <a:solidFill>
                  <a:schemeClr val="tx1"/>
                </a:solidFill>
                <a:latin typeface="Times New Roman" panose="02020603050405020304" pitchFamily="18" charset="0"/>
                <a:cs typeface="Times New Roman" panose="02020603050405020304" pitchFamily="18" charset="0"/>
              </a:rPr>
              <a:t>specification, design, interface development, testing, project management, etc.</a:t>
            </a:r>
          </a:p>
          <a:p>
            <a:pPr algn="just">
              <a:spcBef>
                <a:spcPts val="1088"/>
              </a:spcBef>
            </a:pPr>
            <a:r>
              <a:rPr lang="en-GB" altLang="en-US" b="1" dirty="0">
                <a:solidFill>
                  <a:schemeClr val="tx1"/>
                </a:solidFill>
                <a:latin typeface="Times New Roman" panose="02020603050405020304" pitchFamily="18" charset="0"/>
                <a:cs typeface="Times New Roman" panose="02020603050405020304" pitchFamily="18" charset="0"/>
              </a:rPr>
              <a:t>To  acquire skills to be a better programmer: </a:t>
            </a:r>
          </a:p>
          <a:p>
            <a:pPr lvl="2" algn="just">
              <a:spcBef>
                <a:spcPts val="800"/>
              </a:spcBef>
            </a:pPr>
            <a:r>
              <a:rPr lang="en-GB" altLang="en-US" sz="1800" dirty="0">
                <a:solidFill>
                  <a:schemeClr val="tx1"/>
                </a:solidFill>
                <a:latin typeface="Times New Roman" panose="02020603050405020304" pitchFamily="18" charset="0"/>
                <a:cs typeface="Times New Roman" panose="02020603050405020304" pitchFamily="18" charset="0"/>
              </a:rPr>
              <a:t>Higher Productivity </a:t>
            </a:r>
          </a:p>
          <a:p>
            <a:pPr lvl="2" algn="just">
              <a:spcBef>
                <a:spcPts val="800"/>
              </a:spcBef>
            </a:pPr>
            <a:r>
              <a:rPr lang="en-GB" altLang="en-US" sz="1800" dirty="0">
                <a:solidFill>
                  <a:schemeClr val="tx1"/>
                </a:solidFill>
                <a:latin typeface="Times New Roman" panose="02020603050405020304" pitchFamily="18" charset="0"/>
                <a:cs typeface="Times New Roman" panose="02020603050405020304" pitchFamily="18" charset="0"/>
              </a:rPr>
              <a:t>Better Quality Programs</a:t>
            </a:r>
          </a:p>
          <a:p>
            <a:pPr algn="just">
              <a:spcBef>
                <a:spcPts val="725"/>
              </a:spcBef>
            </a:pPr>
            <a:endParaRPr lang="en-GB" altLang="en-US" sz="2100" dirty="0">
              <a:solidFill>
                <a:schemeClr val="tx1"/>
              </a:solidFill>
            </a:endParaRPr>
          </a:p>
          <a:p>
            <a:pPr>
              <a:spcBef>
                <a:spcPts val="725"/>
              </a:spcBef>
            </a:pPr>
            <a:endParaRPr lang="en-GB" altLang="en-US" sz="2000" dirty="0">
              <a:solidFill>
                <a:srgbClr val="000099"/>
              </a:solidFill>
            </a:endParaRPr>
          </a:p>
        </p:txBody>
      </p:sp>
      <p:sp>
        <p:nvSpPr>
          <p:cNvPr id="2" name="Date Placeholder 1"/>
          <p:cNvSpPr>
            <a:spLocks noGrp="1"/>
          </p:cNvSpPr>
          <p:nvPr>
            <p:ph type="dt" sz="half" idx="10"/>
          </p:nvPr>
        </p:nvSpPr>
        <p:spPr/>
        <p:txBody>
          <a:bodyPr/>
          <a:lstStyle/>
          <a:p>
            <a:fld id="{D36A1CCD-3DAA-43FF-A5F9-942E4AAD0BDE}" type="datetime1">
              <a:rPr lang="en-US" smtClean="0"/>
              <a:t>7/22/2024</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10163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7"/>
                                        </p:tgtEl>
                                        <p:attrNameLst>
                                          <p:attrName>style.visibility</p:attrName>
                                        </p:attrNameLst>
                                      </p:cBhvr>
                                      <p:to>
                                        <p:strVal val="visible"/>
                                      </p:to>
                                    </p:set>
                                    <p:anim calcmode="lin" valueType="num">
                                      <p:cBhvr additive="base">
                                        <p:cTn id="7" dur="500" fill="hold"/>
                                        <p:tgtEl>
                                          <p:spTgt spid="9217"/>
                                        </p:tgtEl>
                                        <p:attrNameLst>
                                          <p:attrName>ppt_x</p:attrName>
                                        </p:attrNameLst>
                                      </p:cBhvr>
                                      <p:tavLst>
                                        <p:tav tm="0">
                                          <p:val>
                                            <p:strVal val="#ppt_x"/>
                                          </p:val>
                                        </p:tav>
                                        <p:tav tm="100000">
                                          <p:val>
                                            <p:strVal val="#ppt_x"/>
                                          </p:val>
                                        </p:tav>
                                      </p:tavLst>
                                    </p:anim>
                                    <p:anim calcmode="lin" valueType="num">
                                      <p:cBhvr additive="base">
                                        <p:cTn id="8" dur="500" fill="hold"/>
                                        <p:tgtEl>
                                          <p:spTgt spid="921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ipe(up)">
                                      <p:cBhvr>
                                        <p:cTn id="1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autoUpdateAnimBg="0"/>
      <p:bldP spid="921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Software Quality</a:t>
            </a:r>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Portability:</a:t>
            </a:r>
            <a:r>
              <a:rPr lang="en-US" dirty="0">
                <a:latin typeface="Times New Roman" panose="02020603050405020304" pitchFamily="18" charset="0"/>
                <a:cs typeface="Times New Roman" panose="02020603050405020304" pitchFamily="18" charset="0"/>
              </a:rPr>
              <a:t> to be able to work in different operating system environments, in different machines, with other software products.</a:t>
            </a:r>
          </a:p>
          <a:p>
            <a:pPr algn="just"/>
            <a:r>
              <a:rPr lang="en-US" b="1" dirty="0">
                <a:latin typeface="Times New Roman" panose="02020603050405020304" pitchFamily="18" charset="0"/>
                <a:cs typeface="Times New Roman" panose="02020603050405020304" pitchFamily="18" charset="0"/>
              </a:rPr>
              <a:t>Usability:</a:t>
            </a:r>
            <a:r>
              <a:rPr lang="en-US" dirty="0">
                <a:latin typeface="Times New Roman" panose="02020603050405020304" pitchFamily="18" charset="0"/>
                <a:cs typeface="Times New Roman" panose="02020603050405020304" pitchFamily="18" charset="0"/>
              </a:rPr>
              <a:t> if different categories of users (i.e. both expert and novice users) can easily invoke the functions of the product, the software is said to be usable.</a:t>
            </a:r>
          </a:p>
          <a:p>
            <a:pPr algn="just"/>
            <a:r>
              <a:rPr lang="en-US" b="1" dirty="0">
                <a:latin typeface="Times New Roman" panose="02020603050405020304" pitchFamily="18" charset="0"/>
                <a:cs typeface="Times New Roman" panose="02020603050405020304" pitchFamily="18" charset="0"/>
              </a:rPr>
              <a:t>Reusability: </a:t>
            </a:r>
            <a:r>
              <a:rPr lang="en-US" dirty="0">
                <a:latin typeface="Times New Roman" panose="02020603050405020304" pitchFamily="18" charset="0"/>
                <a:cs typeface="Times New Roman" panose="02020603050405020304" pitchFamily="18" charset="0"/>
              </a:rPr>
              <a:t>if different modules of the product can easily be reused to develop new products, the software is said to be reusable.</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Correctness:</a:t>
            </a:r>
            <a:r>
              <a:rPr lang="en-US" dirty="0">
                <a:latin typeface="Times New Roman" panose="02020603050405020304" pitchFamily="18" charset="0"/>
                <a:cs typeface="Times New Roman" panose="02020603050405020304" pitchFamily="18" charset="0"/>
              </a:rPr>
              <a:t> if different requirements as specified in the SRS document have been correctly implemented, the software is said to be correct.</a:t>
            </a:r>
          </a:p>
          <a:p>
            <a:pPr algn="just"/>
            <a:r>
              <a:rPr lang="en-US" b="1" dirty="0">
                <a:latin typeface="Times New Roman" panose="02020603050405020304" pitchFamily="18" charset="0"/>
                <a:cs typeface="Times New Roman" panose="02020603050405020304" pitchFamily="18" charset="0"/>
              </a:rPr>
              <a:t>Maintainability:</a:t>
            </a:r>
            <a:r>
              <a:rPr lang="en-US" dirty="0">
                <a:latin typeface="Times New Roman" panose="02020603050405020304" pitchFamily="18" charset="0"/>
                <a:cs typeface="Times New Roman" panose="02020603050405020304" pitchFamily="18" charset="0"/>
              </a:rPr>
              <a:t> if errors can be easily corrected, new functions can be easily added to the product, and the functionalities of the product can be easily modified, etc. the software is said to be maintainable.</a:t>
            </a:r>
          </a:p>
        </p:txBody>
      </p:sp>
      <p:sp>
        <p:nvSpPr>
          <p:cNvPr id="4" name="Date Placeholder 3"/>
          <p:cNvSpPr>
            <a:spLocks noGrp="1"/>
          </p:cNvSpPr>
          <p:nvPr>
            <p:ph type="dt" sz="half" idx="10"/>
          </p:nvPr>
        </p:nvSpPr>
        <p:spPr/>
        <p:txBody>
          <a:bodyPr/>
          <a:lstStyle/>
          <a:p>
            <a:fld id="{DF649A44-A3E3-4071-A667-9E663AC2B7F7}" type="datetime1">
              <a:rPr lang="en-US" smtClean="0"/>
              <a:t>7/22/2024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75583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Types of Software</a:t>
            </a: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System Software: </a:t>
            </a:r>
            <a:r>
              <a:rPr lang="en-US" dirty="0">
                <a:latin typeface="Times New Roman" panose="02020603050405020304" pitchFamily="18" charset="0"/>
                <a:cs typeface="Times New Roman" panose="02020603050405020304" pitchFamily="18" charset="0"/>
              </a:rPr>
              <a:t>It includes the operating system &amp; all the utilities to enable the computer to run. Ex-OS.</a:t>
            </a:r>
          </a:p>
          <a:p>
            <a:pPr algn="just"/>
            <a:r>
              <a:rPr lang="en-US" b="1" dirty="0">
                <a:latin typeface="Times New Roman" panose="02020603050405020304" pitchFamily="18" charset="0"/>
                <a:cs typeface="Times New Roman" panose="02020603050405020304" pitchFamily="18" charset="0"/>
              </a:rPr>
              <a:t>Application Software: </a:t>
            </a:r>
            <a:r>
              <a:rPr lang="en-US" dirty="0">
                <a:latin typeface="Times New Roman" panose="02020603050405020304" pitchFamily="18" charset="0"/>
                <a:cs typeface="Times New Roman" panose="02020603050405020304" pitchFamily="18" charset="0"/>
              </a:rPr>
              <a:t>It consists of programs to perform user oriented tasks. Ex-word processor, database management.</a:t>
            </a:r>
          </a:p>
        </p:txBody>
      </p:sp>
      <p:sp>
        <p:nvSpPr>
          <p:cNvPr id="4" name="Date Placeholder 3"/>
          <p:cNvSpPr>
            <a:spLocks noGrp="1"/>
          </p:cNvSpPr>
          <p:nvPr>
            <p:ph type="dt" sz="half" idx="10"/>
          </p:nvPr>
        </p:nvSpPr>
        <p:spPr/>
        <p:txBody>
          <a:bodyPr/>
          <a:lstStyle/>
          <a:p>
            <a:fld id="{50282B80-A37B-4EA7-9A9D-676B1572A894}" type="datetime1">
              <a:rPr lang="en-US" smtClean="0"/>
              <a:t>7/22/2024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30749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1"/>
          <p:cNvSpPr>
            <a:spLocks noGrp="1" noChangeArrowheads="1"/>
          </p:cNvSpPr>
          <p:nvPr>
            <p:ph type="title"/>
          </p:nvPr>
        </p:nvSpPr>
        <p:spPr>
          <a:xfrm>
            <a:off x="1930401" y="228601"/>
            <a:ext cx="7770813" cy="1141413"/>
          </a:xfrm>
        </p:spPr>
        <p:txBody>
          <a:bodyPr vert="horz" lIns="18000" tIns="46800" rIns="18000" bIns="46800" rtlCol="0" anchor="ctr">
            <a:normAutofit/>
          </a:bodyPr>
          <a:lstStyle/>
          <a:p>
            <a:pPr algn="ctr">
              <a:spcBef>
                <a:spcPts val="1000"/>
              </a:spcBef>
            </a:pPr>
            <a:r>
              <a:rPr lang="en-GB" altLang="en-US" b="1" dirty="0">
                <a:solidFill>
                  <a:schemeClr val="tx1"/>
                </a:solidFill>
                <a:latin typeface="Times New Roman" panose="02020603050405020304" pitchFamily="18" charset="0"/>
                <a:cs typeface="Times New Roman" panose="02020603050405020304" pitchFamily="18" charset="0"/>
              </a:rPr>
              <a:t>Software Crisis</a:t>
            </a:r>
          </a:p>
        </p:txBody>
      </p:sp>
      <p:sp>
        <p:nvSpPr>
          <p:cNvPr id="12290" name="Rectangle 2"/>
          <p:cNvSpPr>
            <a:spLocks noGrp="1" noChangeArrowheads="1"/>
          </p:cNvSpPr>
          <p:nvPr>
            <p:ph type="body" idx="1"/>
          </p:nvPr>
        </p:nvSpPr>
        <p:spPr>
          <a:xfrm>
            <a:off x="2209801" y="1677988"/>
            <a:ext cx="7770813" cy="4113212"/>
          </a:xfrm>
        </p:spPr>
        <p:txBody>
          <a:bodyPr vert="horz" lIns="18000" tIns="46800" rIns="18000" bIns="46800" rtlCol="0">
            <a:normAutofit/>
          </a:bodyPr>
          <a:lstStyle/>
          <a:p>
            <a:pPr algn="just">
              <a:spcBef>
                <a:spcPts val="800"/>
              </a:spcBef>
            </a:pPr>
            <a:r>
              <a:rPr lang="en-GB" altLang="en-US" b="1" dirty="0">
                <a:solidFill>
                  <a:schemeClr val="tx1"/>
                </a:solidFill>
                <a:latin typeface="Times New Roman" panose="02020603050405020304" pitchFamily="18" charset="0"/>
                <a:cs typeface="Times New Roman" panose="02020603050405020304" pitchFamily="18" charset="0"/>
              </a:rPr>
              <a:t>Software products:</a:t>
            </a:r>
          </a:p>
          <a:p>
            <a:pPr marL="0" indent="0" algn="just">
              <a:spcBef>
                <a:spcPts val="800"/>
              </a:spcBef>
              <a:buNone/>
            </a:pPr>
            <a:endParaRPr lang="en-GB" altLang="en-US" dirty="0">
              <a:solidFill>
                <a:schemeClr val="tx1"/>
              </a:solidFill>
              <a:latin typeface="Times New Roman" panose="02020603050405020304" pitchFamily="18" charset="0"/>
              <a:cs typeface="Times New Roman" panose="02020603050405020304" pitchFamily="18" charset="0"/>
            </a:endParaRP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fail to meet user requirements.</a:t>
            </a: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frequently crash.</a:t>
            </a: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expensive.</a:t>
            </a: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difficult to alter, debug, and enhance.</a:t>
            </a: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often delivered late.</a:t>
            </a:r>
          </a:p>
          <a:p>
            <a:pPr lvl="1" algn="just">
              <a:spcBef>
                <a:spcPct val="0"/>
              </a:spcBef>
            </a:pPr>
            <a:r>
              <a:rPr lang="en-GB" altLang="en-US" sz="1800" dirty="0">
                <a:solidFill>
                  <a:schemeClr val="tx1"/>
                </a:solidFill>
                <a:latin typeface="Times New Roman" panose="02020603050405020304" pitchFamily="18" charset="0"/>
                <a:cs typeface="Times New Roman" panose="02020603050405020304" pitchFamily="18" charset="0"/>
              </a:rPr>
              <a:t>use resources non-optimally.</a:t>
            </a:r>
          </a:p>
        </p:txBody>
      </p:sp>
      <p:sp>
        <p:nvSpPr>
          <p:cNvPr id="2" name="Date Placeholder 1"/>
          <p:cNvSpPr>
            <a:spLocks noGrp="1"/>
          </p:cNvSpPr>
          <p:nvPr>
            <p:ph type="dt" sz="half" idx="10"/>
          </p:nvPr>
        </p:nvSpPr>
        <p:spPr/>
        <p:txBody>
          <a:bodyPr/>
          <a:lstStyle/>
          <a:p>
            <a:fld id="{B5B0BC99-683A-4E24-8C68-106ADA968413}" type="datetime1">
              <a:rPr lang="en-US" smtClean="0"/>
              <a:t>7/22/2024</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24084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up)">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idx="4294967295"/>
          </p:nvPr>
        </p:nvSpPr>
        <p:spPr>
          <a:xfrm>
            <a:off x="1930401" y="228601"/>
            <a:ext cx="7770813" cy="1141413"/>
          </a:xfrm>
        </p:spPr>
        <p:txBody>
          <a:bodyPr vert="horz" lIns="18000" tIns="46800" rIns="18000" bIns="46800" rtlCol="0" anchor="ctr">
            <a:normAutofit/>
          </a:bodyPr>
          <a:lstStyle/>
          <a:p>
            <a:pPr algn="ctr">
              <a:spcBef>
                <a:spcPts val="1000"/>
              </a:spcBef>
            </a:pPr>
            <a:r>
              <a:rPr lang="en-GB" altLang="en-US" b="1" dirty="0">
                <a:solidFill>
                  <a:schemeClr val="tx1"/>
                </a:solidFill>
                <a:latin typeface="Times New Roman" panose="02020603050405020304" pitchFamily="18" charset="0"/>
                <a:cs typeface="Times New Roman" panose="02020603050405020304" pitchFamily="18" charset="0"/>
              </a:rPr>
              <a:t>Software Crisis (cont.)</a:t>
            </a:r>
          </a:p>
        </p:txBody>
      </p:sp>
      <p:sp>
        <p:nvSpPr>
          <p:cNvPr id="11268" name="Line 2"/>
          <p:cNvSpPr>
            <a:spLocks noChangeShapeType="1"/>
          </p:cNvSpPr>
          <p:nvPr/>
        </p:nvSpPr>
        <p:spPr bwMode="auto">
          <a:xfrm>
            <a:off x="3298825" y="1587500"/>
            <a:ext cx="0" cy="3436938"/>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 name="Line 3"/>
          <p:cNvSpPr>
            <a:spLocks noChangeShapeType="1"/>
          </p:cNvSpPr>
          <p:nvPr/>
        </p:nvSpPr>
        <p:spPr bwMode="auto">
          <a:xfrm>
            <a:off x="3298826" y="5024438"/>
            <a:ext cx="5997575" cy="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 name="Freeform 4"/>
          <p:cNvSpPr>
            <a:spLocks noChangeArrowheads="1"/>
          </p:cNvSpPr>
          <p:nvPr/>
        </p:nvSpPr>
        <p:spPr bwMode="auto">
          <a:xfrm>
            <a:off x="3606800" y="2078039"/>
            <a:ext cx="5329238" cy="2644775"/>
          </a:xfrm>
          <a:custGeom>
            <a:avLst/>
            <a:gdLst>
              <a:gd name="T0" fmla="*/ 0 w 14807"/>
              <a:gd name="T1" fmla="*/ 0 h 7351"/>
              <a:gd name="T2" fmla="*/ 55183013 w 14807"/>
              <a:gd name="T3" fmla="*/ 88281372 h 7351"/>
              <a:gd name="T4" fmla="*/ 193659012 w 14807"/>
              <a:gd name="T5" fmla="*/ 294228082 h 7351"/>
              <a:gd name="T6" fmla="*/ 359596691 w 14807"/>
              <a:gd name="T7" fmla="*/ 470790872 h 7351"/>
              <a:gd name="T8" fmla="*/ 553126134 w 14807"/>
              <a:gd name="T9" fmla="*/ 617969630 h 7351"/>
              <a:gd name="T10" fmla="*/ 857539204 w 14807"/>
              <a:gd name="T11" fmla="*/ 765019045 h 7351"/>
              <a:gd name="T12" fmla="*/ 1300040400 w 14807"/>
              <a:gd name="T13" fmla="*/ 882813860 h 7351"/>
              <a:gd name="T14" fmla="*/ 1687487453 w 14807"/>
              <a:gd name="T15" fmla="*/ 941581745 h 7351"/>
              <a:gd name="T16" fmla="*/ 1881015727 w 14807"/>
              <a:gd name="T17" fmla="*/ 941581745 h 7351"/>
              <a:gd name="T18" fmla="*/ 1908737691 w 14807"/>
              <a:gd name="T19" fmla="*/ 941581745 h 73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07"/>
              <a:gd name="T31" fmla="*/ 0 h 7351"/>
              <a:gd name="T32" fmla="*/ 14807 w 14807"/>
              <a:gd name="T33" fmla="*/ 7351 h 73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07" h="7351">
                <a:moveTo>
                  <a:pt x="0" y="0"/>
                </a:moveTo>
                <a:cubicBezTo>
                  <a:pt x="88" y="151"/>
                  <a:pt x="177" y="302"/>
                  <a:pt x="426" y="682"/>
                </a:cubicBezTo>
                <a:cubicBezTo>
                  <a:pt x="675" y="1061"/>
                  <a:pt x="1103" y="1780"/>
                  <a:pt x="1495" y="2273"/>
                </a:cubicBezTo>
                <a:cubicBezTo>
                  <a:pt x="1886" y="2765"/>
                  <a:pt x="2313" y="3221"/>
                  <a:pt x="2776" y="3637"/>
                </a:cubicBezTo>
                <a:cubicBezTo>
                  <a:pt x="3238" y="4054"/>
                  <a:pt x="3630" y="4395"/>
                  <a:pt x="4270" y="4774"/>
                </a:cubicBezTo>
                <a:cubicBezTo>
                  <a:pt x="4911" y="5153"/>
                  <a:pt x="5659" y="5570"/>
                  <a:pt x="6620" y="5910"/>
                </a:cubicBezTo>
                <a:cubicBezTo>
                  <a:pt x="7581" y="6252"/>
                  <a:pt x="8969" y="6592"/>
                  <a:pt x="10036" y="6820"/>
                </a:cubicBezTo>
                <a:cubicBezTo>
                  <a:pt x="11105" y="7048"/>
                  <a:pt x="12279" y="7199"/>
                  <a:pt x="13027" y="7274"/>
                </a:cubicBezTo>
                <a:cubicBezTo>
                  <a:pt x="13774" y="7350"/>
                  <a:pt x="14236" y="7274"/>
                  <a:pt x="14521" y="7274"/>
                </a:cubicBezTo>
                <a:cubicBezTo>
                  <a:pt x="14806" y="7274"/>
                  <a:pt x="14700" y="7274"/>
                  <a:pt x="14735" y="7274"/>
                </a:cubicBezTo>
              </a:path>
            </a:pathLst>
          </a:custGeom>
          <a:noFill/>
          <a:ln w="3816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1271" name="Text Box 5"/>
          <p:cNvSpPr txBox="1">
            <a:spLocks noChangeArrowheads="1"/>
          </p:cNvSpPr>
          <p:nvPr/>
        </p:nvSpPr>
        <p:spPr bwMode="auto">
          <a:xfrm>
            <a:off x="5088732" y="5122863"/>
            <a:ext cx="71913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pPr>
              <a:lnSpc>
                <a:spcPct val="85000"/>
              </a:lnSpc>
              <a:spcBef>
                <a:spcPts val="463"/>
              </a:spcBef>
            </a:pPr>
            <a:r>
              <a:rPr lang="en-GB" altLang="en-US" sz="2000" b="1" dirty="0">
                <a:latin typeface="times" panose="02020603050405020304" pitchFamily="18" charset="0"/>
              </a:rPr>
              <a:t>Year</a:t>
            </a:r>
          </a:p>
        </p:txBody>
      </p:sp>
      <p:sp>
        <p:nvSpPr>
          <p:cNvPr id="11272" name="Text Box 6"/>
          <p:cNvSpPr txBox="1">
            <a:spLocks noChangeArrowheads="1"/>
          </p:cNvSpPr>
          <p:nvPr/>
        </p:nvSpPr>
        <p:spPr bwMode="auto">
          <a:xfrm>
            <a:off x="2249487" y="2787650"/>
            <a:ext cx="1049338"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463"/>
              </a:spcBef>
            </a:pPr>
            <a:r>
              <a:rPr lang="en-GB" altLang="en-US" sz="2000" b="1" dirty="0">
                <a:latin typeface="times" panose="02020603050405020304" pitchFamily="18" charset="0"/>
              </a:rPr>
              <a:t>H/w cost</a:t>
            </a:r>
          </a:p>
          <a:p>
            <a:pPr>
              <a:lnSpc>
                <a:spcPct val="85000"/>
              </a:lnSpc>
              <a:spcBef>
                <a:spcPts val="463"/>
              </a:spcBef>
            </a:pPr>
            <a:r>
              <a:rPr lang="en-GB" altLang="en-US" sz="2000" b="1" dirty="0">
                <a:latin typeface="times" panose="02020603050405020304" pitchFamily="18" charset="0"/>
              </a:rPr>
              <a:t>S/w cost</a:t>
            </a:r>
          </a:p>
        </p:txBody>
      </p:sp>
      <p:sp>
        <p:nvSpPr>
          <p:cNvPr id="11273" name="Line 7"/>
          <p:cNvSpPr>
            <a:spLocks noChangeShapeType="1"/>
          </p:cNvSpPr>
          <p:nvPr/>
        </p:nvSpPr>
        <p:spPr bwMode="auto">
          <a:xfrm>
            <a:off x="2249487" y="3119710"/>
            <a:ext cx="846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8"/>
          <p:cNvSpPr>
            <a:spLocks noChangeShapeType="1"/>
          </p:cNvSpPr>
          <p:nvPr/>
        </p:nvSpPr>
        <p:spPr bwMode="auto">
          <a:xfrm flipV="1">
            <a:off x="2992438" y="2324101"/>
            <a:ext cx="0" cy="409575"/>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75" name="Line 9"/>
          <p:cNvSpPr>
            <a:spLocks noChangeShapeType="1"/>
          </p:cNvSpPr>
          <p:nvPr/>
        </p:nvSpPr>
        <p:spPr bwMode="auto">
          <a:xfrm>
            <a:off x="5913439" y="5187950"/>
            <a:ext cx="384175" cy="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76" name="Text Box 10"/>
          <p:cNvSpPr txBox="1">
            <a:spLocks noChangeArrowheads="1"/>
          </p:cNvSpPr>
          <p:nvPr/>
        </p:nvSpPr>
        <p:spPr bwMode="auto">
          <a:xfrm>
            <a:off x="3462338" y="5468146"/>
            <a:ext cx="54737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1pPr>
            <a:lvl2pPr marL="742950" indent="-285750">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2pPr>
            <a:lvl3pPr marL="1143000" indent="-228600">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3pPr>
            <a:lvl4pPr marL="1600200" indent="-228600">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4pPr>
            <a:lvl5pPr marL="2057400" indent="-228600">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 pos="1728788" algn="l"/>
                <a:tab pos="2592388" algn="l"/>
                <a:tab pos="3455988" algn="l"/>
                <a:tab pos="4319588" algn="l"/>
                <a:tab pos="5184775" algn="l"/>
              </a:tabLst>
              <a:defRPr sz="2400">
                <a:solidFill>
                  <a:schemeClr val="tx1"/>
                </a:solidFill>
                <a:latin typeface="Arial Black" panose="020B0A04020102020204" pitchFamily="34" charset="0"/>
              </a:defRPr>
            </a:lvl9pPr>
          </a:lstStyle>
          <a:p>
            <a:pPr>
              <a:lnSpc>
                <a:spcPct val="85000"/>
              </a:lnSpc>
              <a:spcBef>
                <a:spcPts val="550"/>
              </a:spcBef>
            </a:pPr>
            <a:r>
              <a:rPr lang="en-GB" altLang="en-US" b="1" dirty="0">
                <a:solidFill>
                  <a:srgbClr val="0000CC"/>
                </a:solidFill>
                <a:latin typeface="times" panose="02020603050405020304" pitchFamily="18" charset="0"/>
              </a:rPr>
              <a:t>Relative Cost of Hardware and Software</a:t>
            </a:r>
          </a:p>
        </p:txBody>
      </p:sp>
      <p:sp>
        <p:nvSpPr>
          <p:cNvPr id="11277" name="Text Box 11"/>
          <p:cNvSpPr txBox="1">
            <a:spLocks noChangeArrowheads="1"/>
          </p:cNvSpPr>
          <p:nvPr/>
        </p:nvSpPr>
        <p:spPr bwMode="auto">
          <a:xfrm>
            <a:off x="2895601" y="5016501"/>
            <a:ext cx="8366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723900" algn="l"/>
              </a:tabLst>
              <a:defRPr sz="2400">
                <a:solidFill>
                  <a:schemeClr val="tx1"/>
                </a:solidFill>
                <a:latin typeface="Arial Black" panose="020B0A04020102020204" pitchFamily="34" charset="0"/>
              </a:defRPr>
            </a:lvl1pPr>
            <a:lvl2pPr marL="742950" indent="-285750">
              <a:tabLst>
                <a:tab pos="723900" algn="l"/>
              </a:tabLst>
              <a:defRPr sz="2400">
                <a:solidFill>
                  <a:schemeClr val="tx1"/>
                </a:solidFill>
                <a:latin typeface="Arial Black" panose="020B0A04020102020204" pitchFamily="34" charset="0"/>
              </a:defRPr>
            </a:lvl2pPr>
            <a:lvl3pPr marL="1143000" indent="-228600">
              <a:tabLst>
                <a:tab pos="723900" algn="l"/>
              </a:tabLst>
              <a:defRPr sz="2400">
                <a:solidFill>
                  <a:schemeClr val="tx1"/>
                </a:solidFill>
                <a:latin typeface="Arial Black" panose="020B0A04020102020204" pitchFamily="34" charset="0"/>
              </a:defRPr>
            </a:lvl3pPr>
            <a:lvl4pPr marL="1600200" indent="-228600">
              <a:tabLst>
                <a:tab pos="723900" algn="l"/>
              </a:tabLst>
              <a:defRPr sz="2400">
                <a:solidFill>
                  <a:schemeClr val="tx1"/>
                </a:solidFill>
                <a:latin typeface="Arial Black" panose="020B0A04020102020204" pitchFamily="34" charset="0"/>
              </a:defRPr>
            </a:lvl4pPr>
            <a:lvl5pPr marL="2057400" indent="-228600">
              <a:tabLst>
                <a:tab pos="7239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9pPr>
          </a:lstStyle>
          <a:p>
            <a:pPr>
              <a:lnSpc>
                <a:spcPct val="85000"/>
              </a:lnSpc>
              <a:spcBef>
                <a:spcPts val="1375"/>
              </a:spcBef>
            </a:pPr>
            <a:r>
              <a:rPr lang="en-GB" altLang="en-US" b="1">
                <a:latin typeface="times" panose="02020603050405020304" pitchFamily="18" charset="0"/>
              </a:rPr>
              <a:t>1960</a:t>
            </a:r>
          </a:p>
        </p:txBody>
      </p:sp>
      <p:sp>
        <p:nvSpPr>
          <p:cNvPr id="11278" name="Text Box 12"/>
          <p:cNvSpPr txBox="1">
            <a:spLocks noChangeArrowheads="1"/>
          </p:cNvSpPr>
          <p:nvPr/>
        </p:nvSpPr>
        <p:spPr bwMode="auto">
          <a:xfrm>
            <a:off x="8153401" y="5092701"/>
            <a:ext cx="8366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723900" algn="l"/>
              </a:tabLst>
              <a:defRPr sz="2400">
                <a:solidFill>
                  <a:schemeClr val="tx1"/>
                </a:solidFill>
                <a:latin typeface="Arial Black" panose="020B0A04020102020204" pitchFamily="34" charset="0"/>
              </a:defRPr>
            </a:lvl1pPr>
            <a:lvl2pPr marL="742950" indent="-285750">
              <a:tabLst>
                <a:tab pos="723900" algn="l"/>
              </a:tabLst>
              <a:defRPr sz="2400">
                <a:solidFill>
                  <a:schemeClr val="tx1"/>
                </a:solidFill>
                <a:latin typeface="Arial Black" panose="020B0A04020102020204" pitchFamily="34" charset="0"/>
              </a:defRPr>
            </a:lvl2pPr>
            <a:lvl3pPr marL="1143000" indent="-228600">
              <a:tabLst>
                <a:tab pos="723900" algn="l"/>
              </a:tabLst>
              <a:defRPr sz="2400">
                <a:solidFill>
                  <a:schemeClr val="tx1"/>
                </a:solidFill>
                <a:latin typeface="Arial Black" panose="020B0A04020102020204" pitchFamily="34" charset="0"/>
              </a:defRPr>
            </a:lvl3pPr>
            <a:lvl4pPr marL="1600200" indent="-228600">
              <a:tabLst>
                <a:tab pos="723900" algn="l"/>
              </a:tabLst>
              <a:defRPr sz="2400">
                <a:solidFill>
                  <a:schemeClr val="tx1"/>
                </a:solidFill>
                <a:latin typeface="Arial Black" panose="020B0A04020102020204" pitchFamily="34" charset="0"/>
              </a:defRPr>
            </a:lvl4pPr>
            <a:lvl5pPr marL="2057400" indent="-228600">
              <a:tabLst>
                <a:tab pos="7239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9pPr>
          </a:lstStyle>
          <a:p>
            <a:pPr>
              <a:lnSpc>
                <a:spcPct val="85000"/>
              </a:lnSpc>
              <a:spcBef>
                <a:spcPts val="1375"/>
              </a:spcBef>
            </a:pPr>
            <a:r>
              <a:rPr lang="en-GB" altLang="en-US" b="1">
                <a:latin typeface="times" panose="02020603050405020304" pitchFamily="18" charset="0"/>
              </a:rPr>
              <a:t>1999</a:t>
            </a:r>
          </a:p>
        </p:txBody>
      </p:sp>
      <p:sp>
        <p:nvSpPr>
          <p:cNvPr id="2" name="Date Placeholder 1"/>
          <p:cNvSpPr>
            <a:spLocks noGrp="1"/>
          </p:cNvSpPr>
          <p:nvPr>
            <p:ph type="dt" sz="half" idx="10"/>
          </p:nvPr>
        </p:nvSpPr>
        <p:spPr/>
        <p:txBody>
          <a:bodyPr/>
          <a:lstStyle/>
          <a:p>
            <a:fld id="{85302B0C-B935-4530-9BFE-6A2E98A6AD54}" type="datetime1">
              <a:rPr lang="en-US" smtClean="0"/>
              <a:t>7/22/2024</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76508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1930401" y="219076"/>
            <a:ext cx="7770813" cy="1160463"/>
          </a:xfrm>
        </p:spPr>
        <p:txBody>
          <a:bodyPr vert="horz" lIns="18000" tIns="46800" rIns="18000" bIns="46800" rtlCol="0" anchor="ctr">
            <a:noAutofit/>
          </a:bodyPr>
          <a:lstStyle/>
          <a:p>
            <a:pPr algn="ctr">
              <a:spcBef>
                <a:spcPts val="800"/>
              </a:spcBef>
            </a:pPr>
            <a:r>
              <a:rPr lang="en-GB" altLang="en-US" b="1" dirty="0">
                <a:solidFill>
                  <a:schemeClr val="tx1"/>
                </a:solidFill>
                <a:latin typeface="Times New Roman" panose="02020603050405020304" pitchFamily="18" charset="0"/>
                <a:cs typeface="Times New Roman" panose="02020603050405020304" pitchFamily="18" charset="0"/>
              </a:rPr>
              <a:t>Factors contributing to the software crisis</a:t>
            </a:r>
          </a:p>
        </p:txBody>
      </p:sp>
      <p:sp>
        <p:nvSpPr>
          <p:cNvPr id="14338" name="Rectangle 2"/>
          <p:cNvSpPr>
            <a:spLocks noGrp="1" noChangeArrowheads="1"/>
          </p:cNvSpPr>
          <p:nvPr>
            <p:ph type="body" idx="1"/>
          </p:nvPr>
        </p:nvSpPr>
        <p:spPr>
          <a:xfrm>
            <a:off x="2209801" y="1830388"/>
            <a:ext cx="7770813" cy="4113212"/>
          </a:xfrm>
        </p:spPr>
        <p:txBody>
          <a:bodyPr vert="horz" lIns="18000" tIns="46800" rIns="18000" bIns="46800" rtlCol="0">
            <a:normAutofit/>
          </a:bodyPr>
          <a:lstStyle/>
          <a:p>
            <a:pPr algn="just">
              <a:lnSpc>
                <a:spcPct val="150000"/>
              </a:lnSpc>
              <a:spcBef>
                <a:spcPts val="800"/>
              </a:spcBef>
            </a:pPr>
            <a:r>
              <a:rPr lang="en-GB" altLang="en-US" dirty="0">
                <a:latin typeface="Times New Roman" panose="02020603050405020304" pitchFamily="18" charset="0"/>
                <a:cs typeface="Times New Roman" panose="02020603050405020304" pitchFamily="18" charset="0"/>
              </a:rPr>
              <a:t>Larger problems, </a:t>
            </a:r>
          </a:p>
          <a:p>
            <a:pPr algn="just">
              <a:lnSpc>
                <a:spcPct val="150000"/>
              </a:lnSpc>
              <a:spcBef>
                <a:spcPct val="0"/>
              </a:spcBef>
            </a:pPr>
            <a:r>
              <a:rPr lang="en-GB" altLang="en-US" dirty="0">
                <a:latin typeface="Times New Roman" panose="02020603050405020304" pitchFamily="18" charset="0"/>
                <a:cs typeface="Times New Roman" panose="02020603050405020304" pitchFamily="18" charset="0"/>
              </a:rPr>
              <a:t>Lack of adequate training in software engineering,</a:t>
            </a:r>
          </a:p>
          <a:p>
            <a:pPr algn="just">
              <a:lnSpc>
                <a:spcPct val="150000"/>
              </a:lnSpc>
              <a:spcBef>
                <a:spcPct val="0"/>
              </a:spcBef>
            </a:pPr>
            <a:r>
              <a:rPr lang="en-GB" altLang="en-US" dirty="0">
                <a:latin typeface="Times New Roman" panose="02020603050405020304" pitchFamily="18" charset="0"/>
                <a:cs typeface="Times New Roman" panose="02020603050405020304" pitchFamily="18" charset="0"/>
              </a:rPr>
              <a:t>Increasing skill shortage, </a:t>
            </a:r>
          </a:p>
          <a:p>
            <a:pPr algn="just">
              <a:lnSpc>
                <a:spcPct val="150000"/>
              </a:lnSpc>
              <a:spcBef>
                <a:spcPct val="0"/>
              </a:spcBef>
            </a:pPr>
            <a:r>
              <a:rPr lang="en-GB" altLang="en-US" dirty="0">
                <a:latin typeface="Times New Roman" panose="02020603050405020304" pitchFamily="18" charset="0"/>
                <a:cs typeface="Times New Roman" panose="02020603050405020304" pitchFamily="18" charset="0"/>
              </a:rPr>
              <a:t>Low productivity improvements.</a:t>
            </a:r>
          </a:p>
        </p:txBody>
      </p:sp>
      <p:sp>
        <p:nvSpPr>
          <p:cNvPr id="2" name="Date Placeholder 1"/>
          <p:cNvSpPr>
            <a:spLocks noGrp="1"/>
          </p:cNvSpPr>
          <p:nvPr>
            <p:ph type="dt" sz="half" idx="10"/>
          </p:nvPr>
        </p:nvSpPr>
        <p:spPr/>
        <p:txBody>
          <a:bodyPr/>
          <a:lstStyle/>
          <a:p>
            <a:fld id="{BEEBD1C6-6746-4C90-ABD2-E1B0CD153666}" type="datetime1">
              <a:rPr lang="en-US" smtClean="0"/>
              <a:t>7/22/2024</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632107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up)">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Need for Software Engineering</a:t>
            </a: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Large Software </a:t>
            </a:r>
            <a:r>
              <a:rPr lang="en-US" dirty="0">
                <a:latin typeface="Times New Roman" panose="02020603050405020304" pitchFamily="18" charset="0"/>
                <a:cs typeface="Times New Roman" panose="02020603050405020304" pitchFamily="18" charset="0"/>
              </a:rPr>
              <a:t>– It is easier to build a wall than a house or a building.</a:t>
            </a:r>
          </a:p>
          <a:p>
            <a:pPr algn="just"/>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 Program with 100 LOC and 10000 LOC.</a:t>
            </a:r>
          </a:p>
          <a:p>
            <a:pPr algn="just"/>
            <a:r>
              <a:rPr lang="en-US" b="1" dirty="0">
                <a:latin typeface="Times New Roman" panose="02020603050405020304" pitchFamily="18" charset="0"/>
                <a:cs typeface="Times New Roman" panose="02020603050405020304" pitchFamily="18" charset="0"/>
              </a:rPr>
              <a:t>Cost</a:t>
            </a:r>
            <a:r>
              <a:rPr lang="en-US" dirty="0">
                <a:latin typeface="Times New Roman" panose="02020603050405020304" pitchFamily="18" charset="0"/>
                <a:cs typeface="Times New Roman" panose="02020603050405020304" pitchFamily="18" charset="0"/>
              </a:rPr>
              <a:t> – Hardware cost has come down but software cost continues to be on the rise.</a:t>
            </a:r>
          </a:p>
          <a:p>
            <a:pPr algn="just"/>
            <a:r>
              <a:rPr lang="en-US" b="1" dirty="0">
                <a:latin typeface="Times New Roman" panose="02020603050405020304" pitchFamily="18" charset="0"/>
                <a:cs typeface="Times New Roman" panose="02020603050405020304" pitchFamily="18" charset="0"/>
              </a:rPr>
              <a:t>Dynamic Nature </a:t>
            </a:r>
            <a:r>
              <a:rPr lang="en-US" dirty="0">
                <a:latin typeface="Times New Roman" panose="02020603050405020304" pitchFamily="18" charset="0"/>
                <a:cs typeface="Times New Roman" panose="02020603050405020304" pitchFamily="18" charset="0"/>
              </a:rPr>
              <a:t>– New enhancements being done to an already existing software.</a:t>
            </a:r>
          </a:p>
          <a:p>
            <a:pPr algn="just"/>
            <a:r>
              <a:rPr lang="en-US" b="1" dirty="0">
                <a:latin typeface="Times New Roman" panose="02020603050405020304" pitchFamily="18" charset="0"/>
                <a:cs typeface="Times New Roman" panose="02020603050405020304" pitchFamily="18" charset="0"/>
              </a:rPr>
              <a:t>Quality Management </a:t>
            </a:r>
            <a:r>
              <a:rPr lang="en-US" dirty="0">
                <a:latin typeface="Times New Roman" panose="02020603050405020304" pitchFamily="18" charset="0"/>
                <a:cs typeface="Times New Roman" panose="02020603050405020304" pitchFamily="18" charset="0"/>
              </a:rPr>
              <a:t>- Better process of software development provides better and quality software product.</a:t>
            </a:r>
          </a:p>
        </p:txBody>
      </p:sp>
      <p:sp>
        <p:nvSpPr>
          <p:cNvPr id="4" name="Date Placeholder 3"/>
          <p:cNvSpPr>
            <a:spLocks noGrp="1"/>
          </p:cNvSpPr>
          <p:nvPr>
            <p:ph type="dt" sz="half" idx="10"/>
          </p:nvPr>
        </p:nvSpPr>
        <p:spPr/>
        <p:txBody>
          <a:bodyPr/>
          <a:lstStyle/>
          <a:p>
            <a:fld id="{3AF32414-6FD0-4812-BB4A-BDBA41BFB896}" type="datetime1">
              <a:rPr lang="en-US" smtClean="0"/>
              <a:t>7/22/2024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759961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p:cNvSpPr>
            <a:spLocks noGrp="1" noChangeArrowheads="1"/>
          </p:cNvSpPr>
          <p:nvPr>
            <p:ph type="title"/>
          </p:nvPr>
        </p:nvSpPr>
        <p:spPr/>
        <p:txBody>
          <a:bodyPr vert="horz" lIns="18000" tIns="46800" rIns="18000" bIns="46800" rtlCol="0" anchor="ctr">
            <a:normAutofit/>
          </a:bodyPr>
          <a:lstStyle/>
          <a:p>
            <a:pPr algn="ctr">
              <a:spcBef>
                <a:spcPts val="800"/>
              </a:spcBef>
            </a:pPr>
            <a:r>
              <a:rPr lang="en-GB" altLang="en-US" b="1" dirty="0">
                <a:solidFill>
                  <a:schemeClr val="tx1"/>
                </a:solidFill>
                <a:latin typeface="Times New Roman" panose="02020603050405020304" pitchFamily="18" charset="0"/>
                <a:cs typeface="Times New Roman" panose="02020603050405020304" pitchFamily="18" charset="0"/>
              </a:rPr>
              <a:t>Programs versus Software Products</a:t>
            </a:r>
          </a:p>
        </p:txBody>
      </p:sp>
      <p:sp>
        <p:nvSpPr>
          <p:cNvPr id="13316" name="Rectangle 2"/>
          <p:cNvSpPr>
            <a:spLocks noGrp="1" noChangeArrowheads="1"/>
          </p:cNvSpPr>
          <p:nvPr>
            <p:ph sz="half" idx="1"/>
          </p:nvPr>
        </p:nvSpPr>
        <p:spPr>
          <a:xfrm>
            <a:off x="435429" y="1884991"/>
            <a:ext cx="4920342" cy="3777622"/>
          </a:xfrm>
        </p:spPr>
        <p:txBody>
          <a:bodyPr vert="horz" lIns="19440" tIns="45720" rIns="19440" bIns="45720" rtlCol="0">
            <a:normAutofit/>
          </a:bodyPr>
          <a:lstStyle/>
          <a:p>
            <a:pPr algn="just">
              <a:lnSpc>
                <a:spcPct val="80000"/>
              </a:lnSpc>
            </a:pPr>
            <a:r>
              <a:rPr lang="en-US" dirty="0">
                <a:latin typeface="Times New Roman" panose="02020603050405020304" pitchFamily="18" charset="0"/>
                <a:cs typeface="Times New Roman" panose="02020603050405020304" pitchFamily="18" charset="0"/>
              </a:rPr>
              <a:t>Set of instructions related to each other</a:t>
            </a:r>
            <a:endParaRPr lang="en-GB" altLang="en-US" dirty="0">
              <a:latin typeface="Times New Roman" panose="02020603050405020304" pitchFamily="18" charset="0"/>
              <a:cs typeface="Times New Roman" panose="02020603050405020304" pitchFamily="18" charset="0"/>
            </a:endParaRPr>
          </a:p>
          <a:p>
            <a:pPr algn="just">
              <a:lnSpc>
                <a:spcPct val="80000"/>
              </a:lnSpc>
            </a:pPr>
            <a:r>
              <a:rPr lang="en-GB" altLang="en-US" dirty="0">
                <a:latin typeface="Times New Roman" panose="02020603050405020304" pitchFamily="18" charset="0"/>
                <a:cs typeface="Times New Roman" panose="02020603050405020304" pitchFamily="18" charset="0"/>
              </a:rPr>
              <a:t>Usually small in size</a:t>
            </a:r>
          </a:p>
          <a:p>
            <a:pPr algn="just">
              <a:lnSpc>
                <a:spcPct val="80000"/>
              </a:lnSpc>
            </a:pPr>
            <a:r>
              <a:rPr lang="en-GB" altLang="en-US" dirty="0">
                <a:latin typeface="Times New Roman" panose="02020603050405020304" pitchFamily="18" charset="0"/>
                <a:cs typeface="Times New Roman" panose="02020603050405020304" pitchFamily="18" charset="0"/>
              </a:rPr>
              <a:t>Author himself is sole user</a:t>
            </a:r>
          </a:p>
          <a:p>
            <a:pPr algn="just">
              <a:lnSpc>
                <a:spcPct val="80000"/>
              </a:lnSpc>
            </a:pPr>
            <a:r>
              <a:rPr lang="en-GB" altLang="en-US" dirty="0">
                <a:latin typeface="Times New Roman" panose="02020603050405020304" pitchFamily="18" charset="0"/>
                <a:cs typeface="Times New Roman" panose="02020603050405020304" pitchFamily="18" charset="0"/>
              </a:rPr>
              <a:t>Single developer</a:t>
            </a:r>
          </a:p>
          <a:p>
            <a:pPr algn="just">
              <a:lnSpc>
                <a:spcPct val="80000"/>
              </a:lnSpc>
            </a:pPr>
            <a:r>
              <a:rPr lang="en-US" dirty="0">
                <a:latin typeface="Times New Roman" panose="02020603050405020304" pitchFamily="18" charset="0"/>
                <a:cs typeface="Times New Roman" panose="02020603050405020304" pitchFamily="18" charset="0"/>
              </a:rPr>
              <a:t>Programs are defined by individuals for their personal use</a:t>
            </a:r>
            <a:endParaRPr lang="en-GB" altLang="en-US" dirty="0">
              <a:latin typeface="Times New Roman" panose="02020603050405020304" pitchFamily="18" charset="0"/>
              <a:cs typeface="Times New Roman" panose="02020603050405020304" pitchFamily="18" charset="0"/>
            </a:endParaRPr>
          </a:p>
          <a:p>
            <a:pPr algn="just">
              <a:lnSpc>
                <a:spcPct val="80000"/>
              </a:lnSpc>
            </a:pPr>
            <a:r>
              <a:rPr lang="en-GB" altLang="en-US" dirty="0">
                <a:latin typeface="Times New Roman" panose="02020603050405020304" pitchFamily="18" charset="0"/>
                <a:cs typeface="Times New Roman" panose="02020603050405020304" pitchFamily="18" charset="0"/>
              </a:rPr>
              <a:t>Lacks proper user interface</a:t>
            </a:r>
          </a:p>
          <a:p>
            <a:pPr algn="just">
              <a:lnSpc>
                <a:spcPct val="80000"/>
              </a:lnSpc>
            </a:pPr>
            <a:r>
              <a:rPr lang="en-GB" altLang="en-US" dirty="0">
                <a:latin typeface="Times New Roman" panose="02020603050405020304" pitchFamily="18" charset="0"/>
                <a:cs typeface="Times New Roman" panose="02020603050405020304" pitchFamily="18" charset="0"/>
              </a:rPr>
              <a:t>Lacks proper documentation</a:t>
            </a:r>
          </a:p>
          <a:p>
            <a:pPr algn="just">
              <a:lnSpc>
                <a:spcPct val="80000"/>
              </a:lnSpc>
            </a:pPr>
            <a:r>
              <a:rPr lang="en-GB" altLang="en-US" dirty="0">
                <a:latin typeface="Times New Roman" panose="02020603050405020304" pitchFamily="18" charset="0"/>
                <a:cs typeface="Times New Roman" panose="02020603050405020304" pitchFamily="18" charset="0"/>
              </a:rPr>
              <a:t>Ad hoc development</a:t>
            </a:r>
          </a:p>
          <a:p>
            <a:pPr algn="just">
              <a:lnSpc>
                <a:spcPct val="80000"/>
              </a:lnSpc>
            </a:pPr>
            <a:r>
              <a:rPr lang="en-GB" altLang="en-US" dirty="0">
                <a:latin typeface="Times New Roman" panose="02020603050405020304" pitchFamily="18" charset="0"/>
                <a:cs typeface="Times New Roman" panose="02020603050405020304" pitchFamily="18" charset="0"/>
              </a:rPr>
              <a:t>Limited functionality	</a:t>
            </a:r>
          </a:p>
        </p:txBody>
      </p:sp>
      <p:sp>
        <p:nvSpPr>
          <p:cNvPr id="13317" name="Rectangle 3"/>
          <p:cNvSpPr>
            <a:spLocks noGrp="1" noChangeArrowheads="1"/>
          </p:cNvSpPr>
          <p:nvPr>
            <p:ph sz="half" idx="2"/>
          </p:nvPr>
        </p:nvSpPr>
        <p:spPr>
          <a:xfrm>
            <a:off x="5724297" y="1863080"/>
            <a:ext cx="5974080" cy="3777622"/>
          </a:xfrm>
        </p:spPr>
        <p:txBody>
          <a:bodyPr vert="horz" lIns="18000" tIns="46800" rIns="18000" bIns="46800" rtlCol="0">
            <a:normAutofit/>
          </a:bodyPr>
          <a:lstStyle/>
          <a:p>
            <a:pPr algn="just">
              <a:lnSpc>
                <a:spcPct val="85000"/>
              </a:lnSpc>
            </a:pPr>
            <a:r>
              <a:rPr lang="en-US" dirty="0">
                <a:latin typeface="Times New Roman" panose="02020603050405020304" pitchFamily="18" charset="0"/>
                <a:cs typeface="Times New Roman" panose="02020603050405020304" pitchFamily="18" charset="0"/>
              </a:rPr>
              <a:t>Collection of programs designed for specific task</a:t>
            </a:r>
            <a:endParaRPr lang="en-GB" altLang="en-US" dirty="0">
              <a:latin typeface="Times New Roman" panose="02020603050405020304" pitchFamily="18" charset="0"/>
              <a:cs typeface="Times New Roman" panose="02020603050405020304" pitchFamily="18" charset="0"/>
            </a:endParaRPr>
          </a:p>
          <a:p>
            <a:pPr algn="just">
              <a:lnSpc>
                <a:spcPct val="85000"/>
              </a:lnSpc>
            </a:pPr>
            <a:r>
              <a:rPr lang="en-GB" altLang="en-US" dirty="0">
                <a:latin typeface="Times New Roman" panose="02020603050405020304" pitchFamily="18" charset="0"/>
                <a:cs typeface="Times New Roman" panose="02020603050405020304" pitchFamily="18" charset="0"/>
              </a:rPr>
              <a:t>Large in size</a:t>
            </a:r>
          </a:p>
          <a:p>
            <a:pPr algn="just">
              <a:lnSpc>
                <a:spcPct val="85000"/>
              </a:lnSpc>
            </a:pPr>
            <a:r>
              <a:rPr lang="en-GB" altLang="en-US" dirty="0">
                <a:latin typeface="Times New Roman" panose="02020603050405020304" pitchFamily="18" charset="0"/>
                <a:cs typeface="Times New Roman" panose="02020603050405020304" pitchFamily="18" charset="0"/>
              </a:rPr>
              <a:t>Large number of users</a:t>
            </a:r>
          </a:p>
          <a:p>
            <a:pPr algn="just">
              <a:lnSpc>
                <a:spcPct val="85000"/>
              </a:lnSpc>
            </a:pPr>
            <a:r>
              <a:rPr lang="en-GB" altLang="en-US" dirty="0">
                <a:latin typeface="Times New Roman" panose="02020603050405020304" pitchFamily="18" charset="0"/>
                <a:cs typeface="Times New Roman" panose="02020603050405020304" pitchFamily="18" charset="0"/>
              </a:rPr>
              <a:t>Team of developers</a:t>
            </a:r>
          </a:p>
          <a:p>
            <a:pPr algn="just">
              <a:lnSpc>
                <a:spcPct val="85000"/>
              </a:lnSpc>
            </a:pPr>
            <a:r>
              <a:rPr lang="en-US" dirty="0">
                <a:latin typeface="Times New Roman" panose="02020603050405020304" pitchFamily="18" charset="0"/>
                <a:cs typeface="Times New Roman" panose="02020603050405020304" pitchFamily="18" charset="0"/>
              </a:rPr>
              <a:t>A software product is usually developed by a group of engineers working as a team</a:t>
            </a:r>
            <a:endParaRPr lang="en-GB" altLang="en-US" dirty="0">
              <a:latin typeface="Times New Roman" panose="02020603050405020304" pitchFamily="18" charset="0"/>
              <a:cs typeface="Times New Roman" panose="02020603050405020304" pitchFamily="18" charset="0"/>
            </a:endParaRPr>
          </a:p>
          <a:p>
            <a:pPr algn="just">
              <a:lnSpc>
                <a:spcPct val="85000"/>
              </a:lnSpc>
            </a:pPr>
            <a:r>
              <a:rPr lang="en-GB" altLang="en-US" dirty="0">
                <a:latin typeface="Times New Roman" panose="02020603050405020304" pitchFamily="18" charset="0"/>
                <a:cs typeface="Times New Roman" panose="02020603050405020304" pitchFamily="18" charset="0"/>
              </a:rPr>
              <a:t>Well-designed interface</a:t>
            </a:r>
          </a:p>
          <a:p>
            <a:pPr algn="just">
              <a:lnSpc>
                <a:spcPct val="85000"/>
              </a:lnSpc>
            </a:pPr>
            <a:r>
              <a:rPr lang="en-GB" altLang="en-US" dirty="0">
                <a:latin typeface="Times New Roman" panose="02020603050405020304" pitchFamily="18" charset="0"/>
                <a:cs typeface="Times New Roman" panose="02020603050405020304" pitchFamily="18" charset="0"/>
              </a:rPr>
              <a:t>Well documented &amp; user-manual prepared</a:t>
            </a:r>
          </a:p>
          <a:p>
            <a:pPr algn="just">
              <a:lnSpc>
                <a:spcPct val="85000"/>
              </a:lnSpc>
              <a:spcBef>
                <a:spcPts val="538"/>
              </a:spcBef>
            </a:pPr>
            <a:r>
              <a:rPr lang="en-GB" altLang="en-US" dirty="0">
                <a:latin typeface="Times New Roman" panose="02020603050405020304" pitchFamily="18" charset="0"/>
                <a:cs typeface="Times New Roman" panose="02020603050405020304" pitchFamily="18" charset="0"/>
              </a:rPr>
              <a:t>Systematic development using principles of SE</a:t>
            </a:r>
          </a:p>
          <a:p>
            <a:pPr algn="just">
              <a:lnSpc>
                <a:spcPct val="85000"/>
              </a:lnSpc>
              <a:spcBef>
                <a:spcPts val="538"/>
              </a:spcBef>
            </a:pPr>
            <a:r>
              <a:rPr lang="en-GB" altLang="en-US" dirty="0">
                <a:latin typeface="Times New Roman" panose="02020603050405020304" pitchFamily="18" charset="0"/>
                <a:cs typeface="Times New Roman" panose="02020603050405020304" pitchFamily="18" charset="0"/>
              </a:rPr>
              <a:t>Exhibits more functionality</a:t>
            </a:r>
          </a:p>
        </p:txBody>
      </p:sp>
      <p:sp>
        <p:nvSpPr>
          <p:cNvPr id="13324" name="Line 10"/>
          <p:cNvSpPr>
            <a:spLocks noChangeShapeType="1"/>
          </p:cNvSpPr>
          <p:nvPr/>
        </p:nvSpPr>
        <p:spPr bwMode="auto">
          <a:xfrm>
            <a:off x="5549537" y="1884991"/>
            <a:ext cx="0" cy="3733800"/>
          </a:xfrm>
          <a:prstGeom prst="line">
            <a:avLst/>
          </a:prstGeom>
          <a:noFill/>
          <a:ln w="1908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Date Placeholder 1"/>
          <p:cNvSpPr>
            <a:spLocks noGrp="1"/>
          </p:cNvSpPr>
          <p:nvPr>
            <p:ph type="dt" sz="half" idx="10"/>
          </p:nvPr>
        </p:nvSpPr>
        <p:spPr/>
        <p:txBody>
          <a:bodyPr/>
          <a:lstStyle/>
          <a:p>
            <a:fld id="{7ADF2CAB-8C33-42FD-8B20-8CC266FE3FD5}" type="datetime1">
              <a:rPr lang="en-US" smtClean="0"/>
              <a:t>7/22/2024</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58584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Software Engineering Principles</a:t>
            </a:r>
          </a:p>
        </p:txBody>
      </p:sp>
      <p:sp>
        <p:nvSpPr>
          <p:cNvPr id="3" name="Content Placeholder 2"/>
          <p:cNvSpPr>
            <a:spLocks noGrp="1"/>
          </p:cNvSpPr>
          <p:nvPr>
            <p:ph idx="1"/>
          </p:nvPr>
        </p:nvSpPr>
        <p:spPr>
          <a:xfrm>
            <a:off x="2589211" y="2133599"/>
            <a:ext cx="9102045" cy="4554583"/>
          </a:xfrm>
        </p:spPr>
        <p:txBody>
          <a:bodyPr/>
          <a:lstStyle/>
          <a:p>
            <a:pPr algn="just"/>
            <a:r>
              <a:rPr lang="en-US" b="1" dirty="0">
                <a:latin typeface="Times New Roman" panose="02020603050405020304" pitchFamily="18" charset="0"/>
                <a:cs typeface="Times New Roman" panose="02020603050405020304" pitchFamily="18" charset="0"/>
              </a:rPr>
              <a:t>Abstraction</a:t>
            </a:r>
            <a:r>
              <a:rPr lang="en-US" dirty="0">
                <a:latin typeface="Times New Roman" panose="02020603050405020304" pitchFamily="18" charset="0"/>
                <a:cs typeface="Times New Roman" panose="02020603050405020304" pitchFamily="18" charset="0"/>
              </a:rPr>
              <a:t> – Omits irrelevant details and consider aspects that are relevant.</a:t>
            </a:r>
          </a:p>
        </p:txBody>
      </p:sp>
      <p:pic>
        <p:nvPicPr>
          <p:cNvPr id="4" name="Picture 3"/>
          <p:cNvPicPr>
            <a:picLocks noChangeAspect="1"/>
          </p:cNvPicPr>
          <p:nvPr/>
        </p:nvPicPr>
        <p:blipFill>
          <a:blip r:embed="rId2"/>
          <a:stretch>
            <a:fillRect/>
          </a:stretch>
        </p:blipFill>
        <p:spPr>
          <a:xfrm>
            <a:off x="3470366" y="2628356"/>
            <a:ext cx="6400800" cy="3848100"/>
          </a:xfrm>
          <a:prstGeom prst="rect">
            <a:avLst/>
          </a:prstGeom>
        </p:spPr>
      </p:pic>
      <p:sp>
        <p:nvSpPr>
          <p:cNvPr id="5" name="Date Placeholder 4"/>
          <p:cNvSpPr>
            <a:spLocks noGrp="1"/>
          </p:cNvSpPr>
          <p:nvPr>
            <p:ph type="dt" sz="half" idx="10"/>
          </p:nvPr>
        </p:nvSpPr>
        <p:spPr/>
        <p:txBody>
          <a:bodyPr/>
          <a:lstStyle/>
          <a:p>
            <a:fld id="{A6E4C7C2-A85F-46B3-84DE-6C03A02A87F5}" type="datetime1">
              <a:rPr lang="en-US" smtClean="0"/>
              <a:t>7/22/2024</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9100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3A1B-DD95-539A-65AB-6E63292DB243}"/>
              </a:ext>
            </a:extLst>
          </p:cNvPr>
          <p:cNvSpPr>
            <a:spLocks noGrp="1"/>
          </p:cNvSpPr>
          <p:nvPr>
            <p:ph type="title"/>
          </p:nvPr>
        </p:nvSpPr>
        <p:spPr>
          <a:xfrm>
            <a:off x="2319656" y="512462"/>
            <a:ext cx="8911687" cy="1280890"/>
          </a:xfrm>
        </p:spPr>
        <p:txBody>
          <a:bodyPr anchor="t"/>
          <a:lstStyle/>
          <a:p>
            <a:pPr algn="ctr"/>
            <a:r>
              <a:rPr lang="en-US" b="1" dirty="0">
                <a:solidFill>
                  <a:schemeClr val="accent1">
                    <a:lumMod val="60000"/>
                    <a:lumOff val="40000"/>
                  </a:schemeClr>
                </a:solidFill>
                <a:latin typeface="Times New Roman" panose="02020603050405020304" pitchFamily="18" charset="0"/>
                <a:ea typeface="Roboto Slab" pitchFamily="2" charset="0"/>
                <a:cs typeface="Times New Roman" panose="02020603050405020304" pitchFamily="18" charset="0"/>
              </a:rPr>
              <a:t>DEPARTMENTAL VISION</a:t>
            </a:r>
            <a:endParaRPr lang="en-IN" b="1" dirty="0">
              <a:solidFill>
                <a:schemeClr val="accent1">
                  <a:lumMod val="60000"/>
                  <a:lumOff val="40000"/>
                </a:schemeClr>
              </a:solidFill>
              <a:latin typeface="Times New Roman" panose="02020603050405020304" pitchFamily="18" charset="0"/>
              <a:ea typeface="Roboto Slab"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182BE7-8F89-1BDB-1978-83F9437D1C18}"/>
              </a:ext>
            </a:extLst>
          </p:cNvPr>
          <p:cNvSpPr>
            <a:spLocks noGrp="1"/>
          </p:cNvSpPr>
          <p:nvPr>
            <p:ph idx="1"/>
          </p:nvPr>
        </p:nvSpPr>
        <p:spPr>
          <a:xfrm>
            <a:off x="1937570" y="1905000"/>
            <a:ext cx="8915400" cy="3777622"/>
          </a:xfrm>
        </p:spPr>
        <p:txBody>
          <a:bodyPr>
            <a:normAutofit/>
          </a:bodyPr>
          <a:lstStyle/>
          <a:p>
            <a:pPr algn="just"/>
            <a:r>
              <a:rPr lang="en-US" sz="2400" dirty="0">
                <a:latin typeface="Times New Roman" panose="02020603050405020304" pitchFamily="18" charset="0"/>
                <a:cs typeface="Times New Roman" panose="02020603050405020304" pitchFamily="18" charset="0"/>
              </a:rPr>
              <a:t>To be a leader in Computer Science and Engineering education by providing a platform to produce industry and/or research oriented individuals contributing to the enrichment of the society.</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AF0B4D5-1E06-C621-3983-FE04178CE455}"/>
              </a:ext>
            </a:extLst>
          </p:cNvPr>
          <p:cNvSpPr>
            <a:spLocks noGrp="1"/>
          </p:cNvSpPr>
          <p:nvPr>
            <p:ph type="dt" sz="half" idx="10"/>
          </p:nvPr>
        </p:nvSpPr>
        <p:spPr/>
        <p:txBody>
          <a:bodyPr/>
          <a:lstStyle/>
          <a:p>
            <a:fld id="{0F289A75-072D-4018-9008-92D6C99ACC9D}" type="datetime1">
              <a:rPr lang="en-US" smtClean="0"/>
              <a:t>7/22/2024</a:t>
            </a:fld>
            <a:endParaRPr lang="en-US" dirty="0"/>
          </a:p>
        </p:txBody>
      </p:sp>
      <p:sp>
        <p:nvSpPr>
          <p:cNvPr id="5" name="Slide Number Placeholder 4">
            <a:extLst>
              <a:ext uri="{FF2B5EF4-FFF2-40B4-BE49-F238E27FC236}">
                <a16:creationId xmlns:a16="http://schemas.microsoft.com/office/drawing/2014/main" id="{9A27B0BA-0EEA-2066-986D-C691A48FAAC3}"/>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031730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Software Engineering Principles </a:t>
            </a:r>
            <a:r>
              <a:rPr lang="en-GB" altLang="en-US" b="1" dirty="0">
                <a:solidFill>
                  <a:schemeClr val="tx1"/>
                </a:solidFill>
                <a:latin typeface="Times New Roman" panose="02020603050405020304" pitchFamily="18" charset="0"/>
                <a:cs typeface="Times New Roman" panose="02020603050405020304" pitchFamily="18" charset="0"/>
              </a:rPr>
              <a:t>(cont.)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Decomposition</a:t>
            </a:r>
            <a:r>
              <a:rPr lang="en-US" dirty="0">
                <a:latin typeface="Times New Roman" panose="02020603050405020304" pitchFamily="18" charset="0"/>
                <a:cs typeface="Times New Roman" panose="02020603050405020304" pitchFamily="18" charset="0"/>
              </a:rPr>
              <a:t> – A complex problem is divided into several smaller problems and then the smaller problems are solved one by one. </a:t>
            </a:r>
          </a:p>
          <a:p>
            <a:pPr lvl="1" algn="just"/>
            <a:r>
              <a:rPr lang="en-US" sz="1800" dirty="0">
                <a:latin typeface="Times New Roman" panose="02020603050405020304" pitchFamily="18" charset="0"/>
                <a:cs typeface="Times New Roman" panose="02020603050405020304" pitchFamily="18" charset="0"/>
              </a:rPr>
              <a:t>Each component is solved independently.</a:t>
            </a:r>
          </a:p>
        </p:txBody>
      </p:sp>
      <p:pic>
        <p:nvPicPr>
          <p:cNvPr id="4" name="Picture 3"/>
          <p:cNvPicPr>
            <a:picLocks noChangeAspect="1"/>
          </p:cNvPicPr>
          <p:nvPr/>
        </p:nvPicPr>
        <p:blipFill>
          <a:blip r:embed="rId2"/>
          <a:stretch>
            <a:fillRect/>
          </a:stretch>
        </p:blipFill>
        <p:spPr>
          <a:xfrm>
            <a:off x="4929640" y="3272521"/>
            <a:ext cx="2947262" cy="2257425"/>
          </a:xfrm>
          <a:prstGeom prst="rect">
            <a:avLst/>
          </a:prstGeom>
        </p:spPr>
      </p:pic>
      <p:sp>
        <p:nvSpPr>
          <p:cNvPr id="5" name="Date Placeholder 4"/>
          <p:cNvSpPr>
            <a:spLocks noGrp="1"/>
          </p:cNvSpPr>
          <p:nvPr>
            <p:ph type="dt" sz="half" idx="10"/>
          </p:nvPr>
        </p:nvSpPr>
        <p:spPr/>
        <p:txBody>
          <a:bodyPr/>
          <a:lstStyle/>
          <a:p>
            <a:fld id="{4E474563-B477-4104-B50B-DB8F93A92C66}" type="datetime1">
              <a:rPr lang="en-US" smtClean="0"/>
              <a:t>7/22/2024</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595001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Emergence of Software Engineering</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Assembly Language</a:t>
            </a:r>
          </a:p>
          <a:p>
            <a:pPr algn="just"/>
            <a:r>
              <a:rPr lang="en-US" dirty="0">
                <a:latin typeface="Times New Roman" panose="02020603050405020304" pitchFamily="18" charset="0"/>
                <a:cs typeface="Times New Roman" panose="02020603050405020304" pitchFamily="18" charset="0"/>
              </a:rPr>
              <a:t>High-Level Language</a:t>
            </a:r>
          </a:p>
          <a:p>
            <a:pPr algn="just"/>
            <a:r>
              <a:rPr lang="en-US" dirty="0">
                <a:latin typeface="Times New Roman" panose="02020603050405020304" pitchFamily="18" charset="0"/>
                <a:cs typeface="Times New Roman" panose="02020603050405020304" pitchFamily="18" charset="0"/>
              </a:rPr>
              <a:t>Control Flow-based Design</a:t>
            </a:r>
          </a:p>
          <a:p>
            <a:pPr algn="just"/>
            <a:r>
              <a:rPr lang="en-US" dirty="0">
                <a:latin typeface="Times New Roman" panose="02020603050405020304" pitchFamily="18" charset="0"/>
                <a:cs typeface="Times New Roman" panose="02020603050405020304" pitchFamily="18" charset="0"/>
              </a:rPr>
              <a:t>Data-Structure Oriented Design</a:t>
            </a:r>
          </a:p>
          <a:p>
            <a:pPr algn="just"/>
            <a:r>
              <a:rPr lang="en-US" dirty="0">
                <a:latin typeface="Times New Roman" panose="02020603050405020304" pitchFamily="18" charset="0"/>
                <a:cs typeface="Times New Roman" panose="02020603050405020304" pitchFamily="18" charset="0"/>
              </a:rPr>
              <a:t>Data-Flow Oriented Design</a:t>
            </a:r>
          </a:p>
          <a:p>
            <a:pPr algn="just"/>
            <a:r>
              <a:rPr lang="en-US" dirty="0">
                <a:latin typeface="Times New Roman" panose="02020603050405020304" pitchFamily="18" charset="0"/>
                <a:cs typeface="Times New Roman" panose="02020603050405020304" pitchFamily="18" charset="0"/>
              </a:rPr>
              <a:t>Object-Oriented-based Design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Structured vs. Unstructured Programming</a:t>
            </a:r>
          </a:p>
          <a:p>
            <a:endParaRPr lang="en-US" dirty="0"/>
          </a:p>
          <a:p>
            <a:endParaRPr lang="en-US" dirty="0"/>
          </a:p>
        </p:txBody>
      </p:sp>
      <p:sp>
        <p:nvSpPr>
          <p:cNvPr id="4" name="Date Placeholder 3"/>
          <p:cNvSpPr>
            <a:spLocks noGrp="1"/>
          </p:cNvSpPr>
          <p:nvPr>
            <p:ph type="dt" sz="half" idx="10"/>
          </p:nvPr>
        </p:nvSpPr>
        <p:spPr/>
        <p:txBody>
          <a:bodyPr/>
          <a:lstStyle/>
          <a:p>
            <a:fld id="{0F289A75-072D-4018-9008-92D6C99ACC9D}" type="datetime1">
              <a:rPr lang="en-US" smtClean="0"/>
              <a:t>7/22/2024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024506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dirty="0"/>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hlinkClick r:id="rId2"/>
              </a:rPr>
              <a:t>https://archive.nptel.ac.in/courses/106/105/106105087</a:t>
            </a:r>
            <a:r>
              <a:rPr lang="en-IN" dirty="0" smtClean="0">
                <a:latin typeface="Times New Roman" panose="02020603050405020304" pitchFamily="18" charset="0"/>
                <a:cs typeface="Times New Roman" panose="02020603050405020304" pitchFamily="18" charset="0"/>
                <a:hlinkClick r:id="rId2"/>
              </a:rPr>
              <a:t>/</a:t>
            </a:r>
            <a:endParaRPr lang="en-IN" dirty="0" smtClean="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hlinkClick r:id="rId2"/>
              </a:rPr>
              <a:t>https://archive.nptel.ac.in/courses/106/105/106105087</a:t>
            </a:r>
            <a:r>
              <a:rPr lang="en-IN" dirty="0" smtClean="0">
                <a:latin typeface="Times New Roman" panose="02020603050405020304" pitchFamily="18" charset="0"/>
                <a:cs typeface="Times New Roman" panose="02020603050405020304" pitchFamily="18" charset="0"/>
                <a:hlinkClick r:id="rId2"/>
              </a:rPr>
              <a:t>/#</a:t>
            </a:r>
            <a:endParaRPr lang="en-IN" dirty="0" smtClean="0">
              <a:latin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0F289A75-072D-4018-9008-92D6C99ACC9D}" type="datetime1">
              <a:rPr lang="en-US" smtClean="0"/>
              <a:t>7/22/2024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360163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97" y="139814"/>
            <a:ext cx="10019212" cy="7538264"/>
          </a:xfrm>
          <a:prstGeom prst="rect">
            <a:avLst/>
          </a:prstGeom>
        </p:spPr>
      </p:pic>
      <p:sp>
        <p:nvSpPr>
          <p:cNvPr id="3" name="Date Placeholder 2"/>
          <p:cNvSpPr>
            <a:spLocks noGrp="1"/>
          </p:cNvSpPr>
          <p:nvPr>
            <p:ph type="dt" sz="half" idx="10"/>
          </p:nvPr>
        </p:nvSpPr>
        <p:spPr/>
        <p:txBody>
          <a:bodyPr/>
          <a:lstStyle/>
          <a:p>
            <a:fld id="{4584C101-CB49-4F06-BE85-4073C28E8660}" type="datetime1">
              <a:rPr lang="en-US" smtClean="0"/>
              <a:t>7/22/2024</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92679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CDDC-526D-B48B-23C6-9529053DCEF5}"/>
              </a:ext>
            </a:extLst>
          </p:cNvPr>
          <p:cNvSpPr>
            <a:spLocks noGrp="1"/>
          </p:cNvSpPr>
          <p:nvPr>
            <p:ph type="title"/>
          </p:nvPr>
        </p:nvSpPr>
        <p:spPr>
          <a:xfrm>
            <a:off x="2023066" y="463827"/>
            <a:ext cx="8911687" cy="1280890"/>
          </a:xfrm>
        </p:spPr>
        <p:txBody>
          <a:bodyPr anchor="t"/>
          <a:lstStyle/>
          <a:p>
            <a:pPr algn="ctr"/>
            <a:r>
              <a:rPr lang="en-US" b="1" dirty="0">
                <a:solidFill>
                  <a:schemeClr val="accent1">
                    <a:lumMod val="60000"/>
                    <a:lumOff val="40000"/>
                  </a:schemeClr>
                </a:solidFill>
                <a:latin typeface="Times New Roman" panose="02020603050405020304" pitchFamily="18" charset="0"/>
                <a:ea typeface="Roboto Slab" pitchFamily="2" charset="0"/>
                <a:cs typeface="Times New Roman" panose="02020603050405020304" pitchFamily="18" charset="0"/>
              </a:rPr>
              <a:t>DEPARTMENTAL MISSION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CD4858-9FDB-124E-EC70-F47AEFF09A97}"/>
              </a:ext>
            </a:extLst>
          </p:cNvPr>
          <p:cNvSpPr>
            <a:spLocks noGrp="1"/>
          </p:cNvSpPr>
          <p:nvPr>
            <p:ph idx="1"/>
          </p:nvPr>
        </p:nvSpPr>
        <p:spPr>
          <a:xfrm>
            <a:off x="2019353" y="1744717"/>
            <a:ext cx="8915400" cy="3777622"/>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To impart quality education by applying ingenious and modern methods of pedagogy thereby calibrating one’s individual outlook towards problem solving.</a:t>
            </a:r>
          </a:p>
          <a:p>
            <a:pPr algn="just"/>
            <a:r>
              <a:rPr lang="en-US" dirty="0">
                <a:latin typeface="Times New Roman" panose="02020603050405020304" pitchFamily="18" charset="0"/>
                <a:cs typeface="Times New Roman" panose="02020603050405020304" pitchFamily="18" charset="0"/>
              </a:rPr>
              <a:t>To recognize the flair and talent of individuals who will be nurtured to become leaders and innovators in industry and education and bring them to the limelight by enhancing their entrepreneurship skills.</a:t>
            </a:r>
          </a:p>
          <a:p>
            <a:pPr algn="just"/>
            <a:r>
              <a:rPr lang="en-US" dirty="0">
                <a:latin typeface="Times New Roman" panose="02020603050405020304" pitchFamily="18" charset="0"/>
                <a:cs typeface="Times New Roman" panose="02020603050405020304" pitchFamily="18" charset="0"/>
              </a:rPr>
              <a:t>To promote higher studies and research activities by indulging in innovative projects and collaborative ventures with the industry and premier institutes.</a:t>
            </a:r>
          </a:p>
          <a:p>
            <a:pPr algn="just"/>
            <a:r>
              <a:rPr lang="en-US" dirty="0">
                <a:latin typeface="Times New Roman" panose="02020603050405020304" pitchFamily="18" charset="0"/>
                <a:cs typeface="Times New Roman" panose="02020603050405020304" pitchFamily="18" charset="0"/>
              </a:rPr>
              <a:t>To create graduates to be successful, ethical and lifelong learners by imbibing holistic education to promote sustainability and contribute to the social well-being.</a:t>
            </a:r>
          </a:p>
          <a:p>
            <a:pPr algn="just"/>
            <a:r>
              <a:rPr lang="en-US" dirty="0">
                <a:latin typeface="Times New Roman" panose="02020603050405020304" pitchFamily="18" charset="0"/>
                <a:cs typeface="Times New Roman" panose="02020603050405020304" pitchFamily="18" charset="0"/>
              </a:rPr>
              <a:t>To boost employability skills through intra, inter-departmental and inter-institutional activities beyond curriculum thereby invigorating team-building activities and leadership skills to instill confidence and creativity.</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5025934-4FA5-DF1F-1A24-5FB41E834C42}"/>
              </a:ext>
            </a:extLst>
          </p:cNvPr>
          <p:cNvSpPr>
            <a:spLocks noGrp="1"/>
          </p:cNvSpPr>
          <p:nvPr>
            <p:ph type="dt" sz="half" idx="10"/>
          </p:nvPr>
        </p:nvSpPr>
        <p:spPr/>
        <p:txBody>
          <a:bodyPr/>
          <a:lstStyle/>
          <a:p>
            <a:fld id="{0F289A75-072D-4018-9008-92D6C99ACC9D}" type="datetime1">
              <a:rPr lang="en-US" smtClean="0"/>
              <a:t>7/22/2024</a:t>
            </a:fld>
            <a:endParaRPr lang="en-US" dirty="0"/>
          </a:p>
        </p:txBody>
      </p:sp>
      <p:sp>
        <p:nvSpPr>
          <p:cNvPr id="5" name="Slide Number Placeholder 4">
            <a:extLst>
              <a:ext uri="{FF2B5EF4-FFF2-40B4-BE49-F238E27FC236}">
                <a16:creationId xmlns:a16="http://schemas.microsoft.com/office/drawing/2014/main" id="{CDF8A99A-7D9B-1781-95A6-72495BFE1D6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233933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75E8-254B-D1D9-3B0F-E85A7A782B72}"/>
              </a:ext>
            </a:extLst>
          </p:cNvPr>
          <p:cNvSpPr>
            <a:spLocks noGrp="1"/>
          </p:cNvSpPr>
          <p:nvPr>
            <p:ph type="title"/>
          </p:nvPr>
        </p:nvSpPr>
        <p:spPr>
          <a:xfrm>
            <a:off x="1879269" y="512462"/>
            <a:ext cx="9425646" cy="1280890"/>
          </a:xfrm>
        </p:spPr>
        <p:txBody>
          <a:bodyPr anchor="t">
            <a:normAutofit/>
          </a:bodyPr>
          <a:lstStyle/>
          <a:p>
            <a:pPr algn="ctr"/>
            <a:r>
              <a:rPr lang="en-US" b="1" dirty="0">
                <a:solidFill>
                  <a:schemeClr val="accent1">
                    <a:lumMod val="60000"/>
                    <a:lumOff val="40000"/>
                  </a:schemeClr>
                </a:solidFill>
                <a:latin typeface="Times New Roman" panose="02020603050405020304" pitchFamily="18" charset="0"/>
                <a:ea typeface="Roboto Slab" pitchFamily="2" charset="0"/>
                <a:cs typeface="Times New Roman" panose="02020603050405020304" pitchFamily="18" charset="0"/>
              </a:rPr>
              <a:t>PROGRAM EDUCATIONAL OBJECTIVES (PEOs)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19269A-9CE2-B0C8-C7A9-8478B9C1EED0}"/>
              </a:ext>
            </a:extLst>
          </p:cNvPr>
          <p:cNvSpPr>
            <a:spLocks noGrp="1"/>
          </p:cNvSpPr>
          <p:nvPr>
            <p:ph idx="1"/>
          </p:nvPr>
        </p:nvSpPr>
        <p:spPr>
          <a:xfrm>
            <a:off x="1732124" y="2128907"/>
            <a:ext cx="8915400" cy="3777622"/>
          </a:xfrm>
        </p:spPr>
        <p:txBody>
          <a:bodyPr>
            <a:normAutofit/>
          </a:bodyPr>
          <a:lstStyle/>
          <a:p>
            <a:pPr algn="just"/>
            <a:r>
              <a:rPr lang="en-US" sz="2000" b="1" dirty="0" smtClean="0">
                <a:latin typeface="Times New Roman" panose="02020603050405020304" pitchFamily="18" charset="0"/>
                <a:cs typeface="Times New Roman" panose="02020603050405020304" pitchFamily="18" charset="0"/>
              </a:rPr>
              <a:t>PEO1: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excel as successful career professionals in emerging fields of Computer </a:t>
            </a:r>
            <a:r>
              <a:rPr lang="en-US" sz="2000" dirty="0" smtClean="0">
                <a:latin typeface="Times New Roman" panose="02020603050405020304" pitchFamily="18" charset="0"/>
                <a:cs typeface="Times New Roman" panose="02020603050405020304" pitchFamily="18" charset="0"/>
              </a:rPr>
              <a:t>Science and </a:t>
            </a:r>
            <a:r>
              <a:rPr lang="en-US" sz="2000" dirty="0">
                <a:latin typeface="Times New Roman" panose="02020603050405020304" pitchFamily="18" charset="0"/>
                <a:cs typeface="Times New Roman" panose="02020603050405020304" pitchFamily="18" charset="0"/>
              </a:rPr>
              <a:t>Engineering and to pursue research.</a:t>
            </a:r>
          </a:p>
          <a:p>
            <a:pPr algn="just"/>
            <a:r>
              <a:rPr lang="en-US" sz="2000" b="1" dirty="0" smtClean="0">
                <a:latin typeface="Times New Roman" panose="02020603050405020304" pitchFamily="18" charset="0"/>
                <a:cs typeface="Times New Roman" panose="02020603050405020304" pitchFamily="18" charset="0"/>
              </a:rPr>
              <a:t>PEO2: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establish expertise in solving contemporary problems in analysis, design </a:t>
            </a:r>
            <a:r>
              <a:rPr lang="en-US" sz="2000" dirty="0" smtClean="0">
                <a:latin typeface="Times New Roman" panose="02020603050405020304" pitchFamily="18" charset="0"/>
                <a:cs typeface="Times New Roman" panose="02020603050405020304" pitchFamily="18" charset="0"/>
              </a:rPr>
              <a:t>and evaluation </a:t>
            </a:r>
            <a:r>
              <a:rPr lang="en-US" sz="2000" dirty="0">
                <a:latin typeface="Times New Roman" panose="02020603050405020304" pitchFamily="18" charset="0"/>
                <a:cs typeface="Times New Roman" panose="02020603050405020304" pitchFamily="18" charset="0"/>
              </a:rPr>
              <a:t>using modern tools and technologies.</a:t>
            </a:r>
          </a:p>
          <a:p>
            <a:pPr algn="just"/>
            <a:r>
              <a:rPr lang="en-US" sz="2000" b="1" dirty="0" smtClean="0">
                <a:latin typeface="Times New Roman" panose="02020603050405020304" pitchFamily="18" charset="0"/>
                <a:cs typeface="Times New Roman" panose="02020603050405020304" pitchFamily="18" charset="0"/>
              </a:rPr>
              <a:t>PEO3: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engage in lifelong learning and professional development to adapt to </a:t>
            </a:r>
            <a:r>
              <a:rPr lang="en-US" sz="2000" dirty="0" smtClean="0">
                <a:latin typeface="Times New Roman" panose="02020603050405020304" pitchFamily="18" charset="0"/>
                <a:cs typeface="Times New Roman" panose="02020603050405020304" pitchFamily="18" charset="0"/>
              </a:rPr>
              <a:t>rapidly changing </a:t>
            </a:r>
            <a:r>
              <a:rPr lang="en-US" sz="2000" dirty="0">
                <a:latin typeface="Times New Roman" panose="02020603050405020304" pitchFamily="18" charset="0"/>
                <a:cs typeface="Times New Roman" panose="02020603050405020304" pitchFamily="18" charset="0"/>
              </a:rPr>
              <a:t>work </a:t>
            </a:r>
            <a:r>
              <a:rPr lang="en-US" sz="2000" dirty="0" smtClean="0">
                <a:latin typeface="Times New Roman" panose="02020603050405020304" pitchFamily="18" charset="0"/>
                <a:cs typeface="Times New Roman" panose="02020603050405020304" pitchFamily="18" charset="0"/>
              </a:rPr>
              <a:t>environments.</a:t>
            </a:r>
            <a:endParaRPr lang="en-US" sz="2000" dirty="0">
              <a:latin typeface="Times New Roman" panose="02020603050405020304" pitchFamily="18" charset="0"/>
              <a:cs typeface="Times New Roman" panose="02020603050405020304" pitchFamily="18" charset="0"/>
            </a:endParaRPr>
          </a:p>
          <a:p>
            <a:pPr algn="just"/>
            <a:r>
              <a:rPr lang="en-US" sz="2000" b="1" smtClean="0">
                <a:latin typeface="Times New Roman" panose="02020603050405020304" pitchFamily="18" charset="0"/>
                <a:cs typeface="Times New Roman" panose="02020603050405020304" pitchFamily="18" charset="0"/>
              </a:rPr>
              <a:t>PEO4: </a:t>
            </a:r>
            <a:r>
              <a:rPr lang="en-US" sz="200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demonstrate entrepreneurial and managerial skills to make fruitful </a:t>
            </a:r>
            <a:r>
              <a:rPr lang="en-US" sz="2000" dirty="0" smtClean="0">
                <a:latin typeface="Times New Roman" panose="02020603050405020304" pitchFamily="18" charset="0"/>
                <a:cs typeface="Times New Roman" panose="02020603050405020304" pitchFamily="18" charset="0"/>
              </a:rPr>
              <a:t>contributions towards </a:t>
            </a:r>
            <a:r>
              <a:rPr lang="en-US" sz="2000" dirty="0">
                <a:latin typeface="Times New Roman" panose="02020603050405020304" pitchFamily="18" charset="0"/>
                <a:cs typeface="Times New Roman" panose="02020603050405020304" pitchFamily="18" charset="0"/>
              </a:rPr>
              <a:t>overall sustainable societal </a:t>
            </a:r>
            <a:r>
              <a:rPr lang="en-US" sz="2000" dirty="0" smtClean="0">
                <a:latin typeface="Times New Roman" panose="02020603050405020304" pitchFamily="18" charset="0"/>
                <a:cs typeface="Times New Roman" panose="02020603050405020304" pitchFamily="18" charset="0"/>
              </a:rPr>
              <a:t>development.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6C2C144-1368-72DC-E09B-770F9DC95C0A}"/>
              </a:ext>
            </a:extLst>
          </p:cNvPr>
          <p:cNvSpPr>
            <a:spLocks noGrp="1"/>
          </p:cNvSpPr>
          <p:nvPr>
            <p:ph type="dt" sz="half" idx="10"/>
          </p:nvPr>
        </p:nvSpPr>
        <p:spPr/>
        <p:txBody>
          <a:bodyPr/>
          <a:lstStyle/>
          <a:p>
            <a:fld id="{0F289A75-072D-4018-9008-92D6C99ACC9D}" type="datetime1">
              <a:rPr lang="en-US" smtClean="0"/>
              <a:t>7/22/2024</a:t>
            </a:fld>
            <a:endParaRPr lang="en-US" dirty="0"/>
          </a:p>
        </p:txBody>
      </p:sp>
      <p:sp>
        <p:nvSpPr>
          <p:cNvPr id="5" name="Slide Number Placeholder 4">
            <a:extLst>
              <a:ext uri="{FF2B5EF4-FFF2-40B4-BE49-F238E27FC236}">
                <a16:creationId xmlns:a16="http://schemas.microsoft.com/office/drawing/2014/main" id="{852DE7A8-26DD-4CB6-5F03-072628F7CB9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08267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B420-678F-C026-9566-AE730A01278B}"/>
              </a:ext>
            </a:extLst>
          </p:cNvPr>
          <p:cNvSpPr>
            <a:spLocks noGrp="1"/>
          </p:cNvSpPr>
          <p:nvPr>
            <p:ph type="title"/>
          </p:nvPr>
        </p:nvSpPr>
        <p:spPr>
          <a:xfrm>
            <a:off x="1896067" y="147337"/>
            <a:ext cx="8911687" cy="1280890"/>
          </a:xfrm>
        </p:spPr>
        <p:txBody>
          <a:bodyPr>
            <a:normAutofit/>
          </a:bodyPr>
          <a:lstStyle/>
          <a:p>
            <a:pPr algn="ctr"/>
            <a:r>
              <a:rPr lang="en-US" b="1" dirty="0">
                <a:solidFill>
                  <a:schemeClr val="accent1">
                    <a:lumMod val="60000"/>
                    <a:lumOff val="40000"/>
                  </a:schemeClr>
                </a:solidFill>
                <a:latin typeface="Times New Roman" panose="02020603050405020304" pitchFamily="18" charset="0"/>
                <a:ea typeface="Roboto Slab" pitchFamily="2" charset="0"/>
                <a:cs typeface="Times New Roman" panose="02020603050405020304" pitchFamily="18" charset="0"/>
              </a:rPr>
              <a:t>PROGRAM OUTCOMES (POs)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CB34B5-C37F-8B86-5914-0E4BCC71530B}"/>
              </a:ext>
            </a:extLst>
          </p:cNvPr>
          <p:cNvSpPr>
            <a:spLocks noGrp="1"/>
          </p:cNvSpPr>
          <p:nvPr>
            <p:ph sz="half" idx="1"/>
          </p:nvPr>
        </p:nvSpPr>
        <p:spPr>
          <a:xfrm>
            <a:off x="1236448" y="1509624"/>
            <a:ext cx="5115463" cy="4991209"/>
          </a:xfrm>
        </p:spPr>
        <p:txBody>
          <a:bodyPr>
            <a:normAutofit/>
          </a:bodyPr>
          <a:lstStyle/>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PO1. Engineering Knowledge: </a:t>
            </a:r>
            <a:r>
              <a:rPr lang="en-US" sz="1200" dirty="0">
                <a:latin typeface="Times New Roman" panose="02020603050405020304" pitchFamily="18" charset="0"/>
                <a:cs typeface="Times New Roman" panose="02020603050405020304" pitchFamily="18" charset="0"/>
              </a:rPr>
              <a:t>Apply the knowledge of mathematics, science, engineering fundamentals, and engineering specialization to the solution of complex engineering problems.</a:t>
            </a:r>
          </a:p>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PO2. Problem analysis:</a:t>
            </a:r>
            <a:r>
              <a:rPr lang="en-US" sz="1200" dirty="0">
                <a:latin typeface="Times New Roman" panose="02020603050405020304" pitchFamily="18" charset="0"/>
                <a:cs typeface="Times New Roman" panose="02020603050405020304" pitchFamily="18" charset="0"/>
              </a:rPr>
              <a:t> Identify, formulate, research literature, and analyze engineering problems to arrive at substantiated conclusions using first principles of mathematics, natural and engineering sciences.</a:t>
            </a:r>
          </a:p>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PO3. Design/Development of solutions: </a:t>
            </a:r>
            <a:r>
              <a:rPr lang="en-US" sz="1200" dirty="0">
                <a:latin typeface="Times New Roman" panose="02020603050405020304" pitchFamily="18" charset="0"/>
                <a:cs typeface="Times New Roman" panose="02020603050405020304" pitchFamily="18" charset="0"/>
              </a:rPr>
              <a:t>Design solutions for complex engineering problems and design system components, processes to meet the specifications with consideration for the public health and safety and the cultural societal and environmental considerations.</a:t>
            </a:r>
          </a:p>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PO4. Conduct investigations of complex problems: </a:t>
            </a:r>
            <a:r>
              <a:rPr lang="en-US" sz="1200" dirty="0">
                <a:latin typeface="Times New Roman" panose="02020603050405020304" pitchFamily="18" charset="0"/>
                <a:cs typeface="Times New Roman" panose="02020603050405020304" pitchFamily="18" charset="0"/>
              </a:rPr>
              <a:t>Use research based knowledge including design of experiments, analysis and interpretation of data and synthesis of the information to provide </a:t>
            </a:r>
          </a:p>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PO5. Modern tool usage:</a:t>
            </a:r>
            <a:r>
              <a:rPr lang="en-US" sz="1200" dirty="0">
                <a:latin typeface="Times New Roman" panose="02020603050405020304" pitchFamily="18" charset="0"/>
                <a:cs typeface="Times New Roman" panose="02020603050405020304" pitchFamily="18" charset="0"/>
              </a:rPr>
              <a:t> Create, select and apply appropriate techniques, resources, and modern engineering and IT tools including prediction and modeling to complex engineering activities with an understanding of the limitations.</a:t>
            </a:r>
          </a:p>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PO6. The engineer and society: </a:t>
            </a:r>
            <a:r>
              <a:rPr lang="en-US" sz="1200" dirty="0">
                <a:latin typeface="Times New Roman" panose="02020603050405020304" pitchFamily="18" charset="0"/>
                <a:cs typeface="Times New Roman" panose="02020603050405020304" pitchFamily="18" charset="0"/>
              </a:rPr>
              <a:t>Apply reasoning informed by the contextual knowledge to access societal, health, safety, legal and cultural issues and the consequent responsibilities relevant to the professional engineering practice.</a:t>
            </a:r>
            <a:endParaRPr lang="en-IN" sz="1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0BDEE1B-D8A8-DBC6-6A09-FCB361E5E9EF}"/>
              </a:ext>
            </a:extLst>
          </p:cNvPr>
          <p:cNvSpPr>
            <a:spLocks noGrp="1"/>
          </p:cNvSpPr>
          <p:nvPr>
            <p:ph sz="half" idx="2"/>
          </p:nvPr>
        </p:nvSpPr>
        <p:spPr>
          <a:xfrm>
            <a:off x="6575076" y="1475117"/>
            <a:ext cx="4817168" cy="5060221"/>
          </a:xfrm>
        </p:spPr>
        <p:txBody>
          <a:bodyPr>
            <a:noAutofit/>
          </a:bodyPr>
          <a:lstStyle/>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PO7. Environment and sustainability: </a:t>
            </a:r>
            <a:r>
              <a:rPr lang="en-US" sz="1200" dirty="0">
                <a:latin typeface="Times New Roman" panose="02020603050405020304" pitchFamily="18" charset="0"/>
                <a:cs typeface="Times New Roman" panose="02020603050405020304" pitchFamily="18" charset="0"/>
              </a:rPr>
              <a:t>Understand the impact of the professional engineering solutions in societal and environmental contexts, and demonstrate the knowledge of and need for sustainable development.</a:t>
            </a:r>
          </a:p>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PO8. Ethics:</a:t>
            </a:r>
            <a:r>
              <a:rPr lang="en-US" sz="1200" dirty="0">
                <a:latin typeface="Times New Roman" panose="02020603050405020304" pitchFamily="18" charset="0"/>
                <a:cs typeface="Times New Roman" panose="02020603050405020304" pitchFamily="18" charset="0"/>
              </a:rPr>
              <a:t> Apply ethical principles and commit to professional ethics and responsibilities and norms of the engineering practice.</a:t>
            </a:r>
          </a:p>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PO9. Individual and team work: </a:t>
            </a:r>
            <a:r>
              <a:rPr lang="en-US" sz="1200" dirty="0">
                <a:latin typeface="Times New Roman" panose="02020603050405020304" pitchFamily="18" charset="0"/>
                <a:cs typeface="Times New Roman" panose="02020603050405020304" pitchFamily="18" charset="0"/>
              </a:rPr>
              <a:t>Function effectively as an individual, and as a member or leader in teams, and in multidisciplinary settings.</a:t>
            </a:r>
          </a:p>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PO10. Communications: </a:t>
            </a:r>
            <a:r>
              <a:rPr lang="en-US" sz="1200" dirty="0">
                <a:latin typeface="Times New Roman" panose="02020603050405020304" pitchFamily="18" charset="0"/>
                <a:cs typeface="Times New Roman" panose="02020603050405020304" pitchFamily="18" charset="0"/>
              </a:rPr>
              <a:t>Communicate effectively with the engineering community and with the society at large. Be able to comprehend and write effective reports documentation. Make effective presentations and give and </a:t>
            </a:r>
          </a:p>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PO11. Project management and finance: </a:t>
            </a:r>
            <a:r>
              <a:rPr lang="en-US" sz="1200" dirty="0">
                <a:latin typeface="Times New Roman" panose="02020603050405020304" pitchFamily="18" charset="0"/>
                <a:cs typeface="Times New Roman" panose="02020603050405020304" pitchFamily="18" charset="0"/>
              </a:rPr>
              <a:t>Demonstrate knowledge and understanding of engineering and management principles and apply these to one’s own work, as a member and leader in a team. Manage projects in multidisciplinary environments.</a:t>
            </a:r>
          </a:p>
          <a:p>
            <a:pPr algn="just"/>
            <a:r>
              <a:rPr lang="en-US" sz="1200" b="1" dirty="0">
                <a:solidFill>
                  <a:schemeClr val="accent2">
                    <a:lumMod val="75000"/>
                  </a:schemeClr>
                </a:solidFill>
                <a:latin typeface="Times New Roman" panose="02020603050405020304" pitchFamily="18" charset="0"/>
                <a:cs typeface="Times New Roman" panose="02020603050405020304" pitchFamily="18" charset="0"/>
              </a:rPr>
              <a:t>PO12. Life-long learning: </a:t>
            </a:r>
            <a:r>
              <a:rPr lang="en-US" sz="1200" dirty="0">
                <a:latin typeface="Times New Roman" panose="02020603050405020304" pitchFamily="18" charset="0"/>
                <a:cs typeface="Times New Roman" panose="02020603050405020304" pitchFamily="18" charset="0"/>
              </a:rPr>
              <a:t>Recognize the need for, and have the preparation and ability to engage in independent and lifelong learning in the broadest context of technological change.</a:t>
            </a:r>
            <a:endParaRPr lang="en-IN" sz="1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048CD0C-3091-D1A4-0ABD-A682A698D118}"/>
              </a:ext>
            </a:extLst>
          </p:cNvPr>
          <p:cNvSpPr>
            <a:spLocks noGrp="1"/>
          </p:cNvSpPr>
          <p:nvPr>
            <p:ph type="dt" sz="half" idx="10"/>
          </p:nvPr>
        </p:nvSpPr>
        <p:spPr/>
        <p:txBody>
          <a:bodyPr/>
          <a:lstStyle/>
          <a:p>
            <a:fld id="{57C78D4A-3585-4DEB-BEA2-CCA9FF06945D}" type="datetime1">
              <a:rPr lang="en-US" smtClean="0"/>
              <a:t>7/22/2024</a:t>
            </a:fld>
            <a:endParaRPr lang="en-US" dirty="0"/>
          </a:p>
        </p:txBody>
      </p:sp>
      <p:sp>
        <p:nvSpPr>
          <p:cNvPr id="6" name="Slide Number Placeholder 5">
            <a:extLst>
              <a:ext uri="{FF2B5EF4-FFF2-40B4-BE49-F238E27FC236}">
                <a16:creationId xmlns:a16="http://schemas.microsoft.com/office/drawing/2014/main" id="{A2DA39F6-DBC4-E5FB-E155-F51E63EF572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64810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E7AA-EAB1-F380-26AE-868BE9E6200B}"/>
              </a:ext>
            </a:extLst>
          </p:cNvPr>
          <p:cNvSpPr>
            <a:spLocks noGrp="1"/>
          </p:cNvSpPr>
          <p:nvPr>
            <p:ph type="title"/>
          </p:nvPr>
        </p:nvSpPr>
        <p:spPr>
          <a:xfrm>
            <a:off x="2061812" y="624109"/>
            <a:ext cx="9106469" cy="1280890"/>
          </a:xfrm>
        </p:spPr>
        <p:txBody>
          <a:bodyPr/>
          <a:lstStyle/>
          <a:p>
            <a:pPr algn="ctr"/>
            <a:r>
              <a:rPr lang="en-US" sz="3600" b="1" dirty="0">
                <a:solidFill>
                  <a:schemeClr val="accent1">
                    <a:lumMod val="60000"/>
                    <a:lumOff val="40000"/>
                  </a:schemeClr>
                </a:solidFill>
                <a:latin typeface="Times New Roman" panose="02020603050405020304" pitchFamily="18" charset="0"/>
                <a:ea typeface="Roboto Slab" pitchFamily="2" charset="0"/>
                <a:cs typeface="Times New Roman" panose="02020603050405020304" pitchFamily="18" charset="0"/>
              </a:rPr>
              <a:t>PROGRAM SPECIFIC OUTCOMES (PSOs)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C4C601-F5A0-0851-64DD-651F09EDB59B}"/>
              </a:ext>
            </a:extLst>
          </p:cNvPr>
          <p:cNvSpPr>
            <a:spLocks noGrp="1"/>
          </p:cNvSpPr>
          <p:nvPr>
            <p:ph idx="1"/>
          </p:nvPr>
        </p:nvSpPr>
        <p:spPr>
          <a:xfrm>
            <a:off x="1821957" y="2128907"/>
            <a:ext cx="8915400" cy="3777622"/>
          </a:xfrm>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PSO1: </a:t>
            </a:r>
            <a:r>
              <a:rPr lang="en-US" sz="2400" dirty="0">
                <a:solidFill>
                  <a:schemeClr val="tx1"/>
                </a:solidFill>
                <a:latin typeface="Times New Roman" panose="02020603050405020304" pitchFamily="18" charset="0"/>
                <a:cs typeface="Times New Roman" panose="02020603050405020304" pitchFamily="18" charset="0"/>
              </a:rPr>
              <a:t>Ability to develop the solutions for scientific, analytical and other complex problems </a:t>
            </a:r>
            <a:r>
              <a:rPr lang="en-US" sz="2400" dirty="0" smtClean="0">
                <a:solidFill>
                  <a:schemeClr val="tx1"/>
                </a:solidFill>
                <a:latin typeface="Times New Roman" panose="02020603050405020304" pitchFamily="18" charset="0"/>
                <a:cs typeface="Times New Roman" panose="02020603050405020304" pitchFamily="18" charset="0"/>
              </a:rPr>
              <a:t>in the </a:t>
            </a:r>
            <a:r>
              <a:rPr lang="en-US" sz="2400" dirty="0">
                <a:solidFill>
                  <a:schemeClr val="tx1"/>
                </a:solidFill>
                <a:latin typeface="Times New Roman" panose="02020603050405020304" pitchFamily="18" charset="0"/>
                <a:cs typeface="Times New Roman" panose="02020603050405020304" pitchFamily="18" charset="0"/>
              </a:rPr>
              <a:t>area of Computer Science and Engineering.</a:t>
            </a:r>
          </a:p>
          <a:p>
            <a:pPr algn="just"/>
            <a:r>
              <a:rPr lang="en-US" sz="2400" b="1" dirty="0">
                <a:solidFill>
                  <a:schemeClr val="tx1"/>
                </a:solidFill>
                <a:latin typeface="Times New Roman" panose="02020603050405020304" pitchFamily="18" charset="0"/>
                <a:cs typeface="Times New Roman" panose="02020603050405020304" pitchFamily="18" charset="0"/>
              </a:rPr>
              <a:t>PSO2: </a:t>
            </a:r>
            <a:r>
              <a:rPr lang="en-US" sz="2400" dirty="0">
                <a:solidFill>
                  <a:schemeClr val="tx1"/>
                </a:solidFill>
                <a:latin typeface="Times New Roman" panose="02020603050405020304" pitchFamily="18" charset="0"/>
                <a:cs typeface="Times New Roman" panose="02020603050405020304" pitchFamily="18" charset="0"/>
              </a:rPr>
              <a:t>Ability to apply suitable problem solving skill integrated with professional </a:t>
            </a:r>
            <a:r>
              <a:rPr lang="en-US" sz="2400" dirty="0" smtClean="0">
                <a:solidFill>
                  <a:schemeClr val="tx1"/>
                </a:solidFill>
                <a:latin typeface="Times New Roman" panose="02020603050405020304" pitchFamily="18" charset="0"/>
                <a:cs typeface="Times New Roman" panose="02020603050405020304" pitchFamily="18" charset="0"/>
              </a:rPr>
              <a:t>competence to </a:t>
            </a:r>
            <a:r>
              <a:rPr lang="en-US" sz="2400" dirty="0">
                <a:solidFill>
                  <a:schemeClr val="tx1"/>
                </a:solidFill>
                <a:latin typeface="Times New Roman" panose="02020603050405020304" pitchFamily="18" charset="0"/>
                <a:cs typeface="Times New Roman" panose="02020603050405020304" pitchFamily="18" charset="0"/>
              </a:rPr>
              <a:t>develop solutions catering to the industry, research and societal needs in the field </a:t>
            </a:r>
            <a:r>
              <a:rPr lang="en-US" sz="2400" dirty="0" smtClean="0">
                <a:solidFill>
                  <a:schemeClr val="tx1"/>
                </a:solidFill>
                <a:latin typeface="Times New Roman" panose="02020603050405020304" pitchFamily="18" charset="0"/>
                <a:cs typeface="Times New Roman" panose="02020603050405020304" pitchFamily="18" charset="0"/>
              </a:rPr>
              <a:t>of Computer </a:t>
            </a:r>
            <a:r>
              <a:rPr lang="en-US" sz="2400" dirty="0">
                <a:solidFill>
                  <a:schemeClr val="tx1"/>
                </a:solidFill>
                <a:latin typeface="Times New Roman" panose="02020603050405020304" pitchFamily="18" charset="0"/>
                <a:cs typeface="Times New Roman" panose="02020603050405020304" pitchFamily="18" charset="0"/>
              </a:rPr>
              <a:t>Science and Engineering and its allied areas.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F33F7A3-2E9F-03DD-A49A-4483B521E5C4}"/>
              </a:ext>
            </a:extLst>
          </p:cNvPr>
          <p:cNvSpPr>
            <a:spLocks noGrp="1"/>
          </p:cNvSpPr>
          <p:nvPr>
            <p:ph type="dt" sz="half" idx="10"/>
          </p:nvPr>
        </p:nvSpPr>
        <p:spPr/>
        <p:txBody>
          <a:bodyPr/>
          <a:lstStyle/>
          <a:p>
            <a:fld id="{0F289A75-072D-4018-9008-92D6C99ACC9D}" type="datetime1">
              <a:rPr lang="en-US" smtClean="0"/>
              <a:t>7/22/2024</a:t>
            </a:fld>
            <a:endParaRPr lang="en-US" dirty="0"/>
          </a:p>
        </p:txBody>
      </p:sp>
      <p:sp>
        <p:nvSpPr>
          <p:cNvPr id="5" name="Slide Number Placeholder 4">
            <a:extLst>
              <a:ext uri="{FF2B5EF4-FFF2-40B4-BE49-F238E27FC236}">
                <a16:creationId xmlns:a16="http://schemas.microsoft.com/office/drawing/2014/main" id="{D118AB60-B0A4-3172-44C6-43C42979D7F6}"/>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124373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Course Outcomes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04482138"/>
              </p:ext>
            </p:extLst>
          </p:nvPr>
        </p:nvGraphicFramePr>
        <p:xfrm>
          <a:off x="2525485" y="1480457"/>
          <a:ext cx="8682445" cy="4354287"/>
        </p:xfrm>
        <a:graphic>
          <a:graphicData uri="http://schemas.openxmlformats.org/drawingml/2006/table">
            <a:tbl>
              <a:tblPr firstRow="1" firstCol="1" bandRow="1">
                <a:tableStyleId>{5C22544A-7EE6-4342-B048-85BDC9FD1C3A}</a:tableStyleId>
              </a:tblPr>
              <a:tblGrid>
                <a:gridCol w="1124088">
                  <a:extLst>
                    <a:ext uri="{9D8B030D-6E8A-4147-A177-3AD203B41FA5}">
                      <a16:colId xmlns:a16="http://schemas.microsoft.com/office/drawing/2014/main" val="2329300094"/>
                    </a:ext>
                  </a:extLst>
                </a:gridCol>
                <a:gridCol w="7558357">
                  <a:extLst>
                    <a:ext uri="{9D8B030D-6E8A-4147-A177-3AD203B41FA5}">
                      <a16:colId xmlns:a16="http://schemas.microsoft.com/office/drawing/2014/main" val="1839578867"/>
                    </a:ext>
                  </a:extLst>
                </a:gridCol>
              </a:tblGrid>
              <a:tr h="933062">
                <a:tc>
                  <a:txBody>
                    <a:bodyPr/>
                    <a:lstStyle/>
                    <a:p>
                      <a:pPr algn="ctr">
                        <a:spcAft>
                          <a:spcPts val="0"/>
                        </a:spcAft>
                      </a:pPr>
                      <a:r>
                        <a:rPr lang="en-US" sz="1400" dirty="0">
                          <a:effectLst/>
                          <a:latin typeface="Times New Roman" panose="02020603050405020304" pitchFamily="18" charset="0"/>
                          <a:cs typeface="Times New Roman" panose="02020603050405020304" pitchFamily="18" charset="0"/>
                        </a:rPr>
                        <a:t>ESC-501.1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265"/>
                        </a:lnSpc>
                        <a:spcAft>
                          <a:spcPts val="0"/>
                        </a:spcAft>
                      </a:pPr>
                      <a:r>
                        <a:rPr lang="en-US" sz="1400" b="1" i="1" dirty="0">
                          <a:solidFill>
                            <a:schemeClr val="tx1"/>
                          </a:solidFill>
                          <a:effectLst/>
                          <a:latin typeface="Times New Roman" panose="02020603050405020304" pitchFamily="18" charset="0"/>
                          <a:cs typeface="Times New Roman" panose="02020603050405020304" pitchFamily="18" charset="0"/>
                        </a:rPr>
                        <a:t>Identify</a:t>
                      </a:r>
                      <a:r>
                        <a:rPr lang="en-US" sz="1200" b="0" dirty="0">
                          <a:solidFill>
                            <a:schemeClr val="tx1"/>
                          </a:solidFill>
                          <a:effectLst/>
                          <a:latin typeface="Times New Roman" panose="02020603050405020304" pitchFamily="18" charset="0"/>
                          <a:cs typeface="Times New Roman" panose="02020603050405020304" pitchFamily="18" charset="0"/>
                        </a:rPr>
                        <a:t> a suitable life cycle model that meets specification, performance, maintenance and quality requirements for a given software development problem.</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FAD1C6"/>
                    </a:solidFill>
                  </a:tcPr>
                </a:tc>
                <a:extLst>
                  <a:ext uri="{0D108BD9-81ED-4DB2-BD59-A6C34878D82A}">
                    <a16:rowId xmlns:a16="http://schemas.microsoft.com/office/drawing/2014/main" val="184085164"/>
                  </a:ext>
                </a:extLst>
              </a:tr>
              <a:tr h="622041">
                <a:tc>
                  <a:txBody>
                    <a:bodyPr/>
                    <a:lstStyle/>
                    <a:p>
                      <a:pPr algn="ctr">
                        <a:spcAft>
                          <a:spcPts val="0"/>
                        </a:spcAft>
                      </a:pPr>
                      <a:r>
                        <a:rPr lang="en-US" sz="1400">
                          <a:effectLst/>
                          <a:latin typeface="Times New Roman" panose="02020603050405020304" pitchFamily="18" charset="0"/>
                          <a:cs typeface="Times New Roman" panose="02020603050405020304" pitchFamily="18" charset="0"/>
                        </a:rPr>
                        <a:t>ESC-501.2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265"/>
                        </a:lnSpc>
                        <a:spcAft>
                          <a:spcPts val="0"/>
                        </a:spcAft>
                      </a:pPr>
                      <a:r>
                        <a:rPr lang="en-US" sz="1400" b="1" i="1" dirty="0">
                          <a:effectLst/>
                          <a:latin typeface="Times New Roman" panose="02020603050405020304" pitchFamily="18" charset="0"/>
                          <a:cs typeface="Times New Roman" panose="02020603050405020304" pitchFamily="18" charset="0"/>
                        </a:rPr>
                        <a:t>Construct</a:t>
                      </a:r>
                      <a:r>
                        <a:rPr lang="en-US" sz="1200" b="0" dirty="0">
                          <a:effectLst/>
                          <a:latin typeface="Times New Roman" panose="02020603050405020304" pitchFamily="18" charset="0"/>
                          <a:cs typeface="Times New Roman" panose="02020603050405020304" pitchFamily="18" charset="0"/>
                        </a:rPr>
                        <a:t> a design model using appropriate software engineering methodologies from the given specifications.</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3732350"/>
                  </a:ext>
                </a:extLst>
              </a:tr>
              <a:tr h="1244081">
                <a:tc>
                  <a:txBody>
                    <a:bodyPr/>
                    <a:lstStyle/>
                    <a:p>
                      <a:pPr algn="ctr">
                        <a:spcAft>
                          <a:spcPts val="0"/>
                        </a:spcAft>
                      </a:pPr>
                      <a:r>
                        <a:rPr lang="en-US" sz="1400">
                          <a:effectLst/>
                          <a:latin typeface="Times New Roman" panose="02020603050405020304" pitchFamily="18" charset="0"/>
                          <a:cs typeface="Times New Roman" panose="02020603050405020304" pitchFamily="18" charset="0"/>
                        </a:rPr>
                        <a:t>ESC-501.3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265"/>
                        </a:lnSpc>
                      </a:pPr>
                      <a:r>
                        <a:rPr lang="en-US" sz="1400" b="1" i="1" dirty="0">
                          <a:solidFill>
                            <a:srgbClr val="000000"/>
                          </a:solidFill>
                          <a:effectLst/>
                          <a:latin typeface="Times New Roman" panose="02020603050405020304" pitchFamily="18" charset="0"/>
                          <a:ea typeface="Times New Roman" panose="02020603050405020304" pitchFamily="18" charset="0"/>
                        </a:rPr>
                        <a:t>Analyze</a:t>
                      </a:r>
                      <a:r>
                        <a:rPr lang="en-US" sz="1200" b="0" dirty="0">
                          <a:solidFill>
                            <a:srgbClr val="000000"/>
                          </a:solidFill>
                          <a:effectLst/>
                          <a:latin typeface="Times New Roman" panose="02020603050405020304" pitchFamily="18" charset="0"/>
                          <a:ea typeface="Times New Roman" panose="02020603050405020304" pitchFamily="18" charset="0"/>
                        </a:rPr>
                        <a:t> software requirements through a productive working relationship with various stakeholders of the project to come up with a viable project plan to deliver the software product with optimized size, effort, time and cost using suitable estimation methods.</a:t>
                      </a:r>
                      <a:endParaRPr lang="en-IN" sz="1200" b="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07577531"/>
                  </a:ext>
                </a:extLst>
              </a:tr>
              <a:tr h="933062">
                <a:tc>
                  <a:txBody>
                    <a:bodyPr/>
                    <a:lstStyle/>
                    <a:p>
                      <a:pPr algn="ctr">
                        <a:spcAft>
                          <a:spcPts val="0"/>
                        </a:spcAft>
                      </a:pPr>
                      <a:r>
                        <a:rPr lang="en-US" sz="1400">
                          <a:effectLst/>
                          <a:latin typeface="Times New Roman" panose="02020603050405020304" pitchFamily="18" charset="0"/>
                          <a:cs typeface="Times New Roman" panose="02020603050405020304" pitchFamily="18" charset="0"/>
                        </a:rPr>
                        <a:t>ESC-501.4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265"/>
                        </a:lnSpc>
                        <a:spcAft>
                          <a:spcPts val="0"/>
                        </a:spcAft>
                      </a:pPr>
                      <a:r>
                        <a:rPr lang="en-US" sz="1400" b="1" i="1" dirty="0">
                          <a:effectLst/>
                          <a:latin typeface="Times New Roman" panose="02020603050405020304" pitchFamily="18" charset="0"/>
                          <a:cs typeface="Times New Roman" panose="02020603050405020304" pitchFamily="18" charset="0"/>
                        </a:rPr>
                        <a:t>Develop</a:t>
                      </a:r>
                      <a:r>
                        <a:rPr lang="en-US" sz="1200" b="0" dirty="0">
                          <a:effectLst/>
                          <a:latin typeface="Times New Roman" panose="02020603050405020304" pitchFamily="18" charset="0"/>
                          <a:cs typeface="Times New Roman" panose="02020603050405020304" pitchFamily="18" charset="0"/>
                        </a:rPr>
                        <a:t> a working model to monitor the progress of the project and ensure that it provides quality assurance in the short and long run by utilizing relevant standards and suitable testing practices. </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0653446"/>
                  </a:ext>
                </a:extLst>
              </a:tr>
              <a:tr h="622041">
                <a:tc>
                  <a:txBody>
                    <a:bodyPr/>
                    <a:lstStyle/>
                    <a:p>
                      <a:pPr algn="ctr">
                        <a:spcAft>
                          <a:spcPts val="0"/>
                        </a:spcAft>
                      </a:pPr>
                      <a:r>
                        <a:rPr lang="en-US" sz="1400">
                          <a:effectLst/>
                          <a:latin typeface="Times New Roman" panose="02020603050405020304" pitchFamily="18" charset="0"/>
                          <a:cs typeface="Times New Roman" panose="02020603050405020304" pitchFamily="18" charset="0"/>
                        </a:rPr>
                        <a:t>ESC-501.5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ts val="1265"/>
                        </a:lnSpc>
                        <a:spcAft>
                          <a:spcPts val="0"/>
                        </a:spcAft>
                      </a:pPr>
                      <a:r>
                        <a:rPr lang="en-US" sz="1400" b="1" i="1" dirty="0">
                          <a:effectLst/>
                          <a:latin typeface="Times New Roman" panose="02020603050405020304" pitchFamily="18" charset="0"/>
                          <a:cs typeface="Times New Roman" panose="02020603050405020304" pitchFamily="18" charset="0"/>
                        </a:rPr>
                        <a:t>Design</a:t>
                      </a:r>
                      <a:r>
                        <a:rPr lang="en-US" sz="1200" b="0" dirty="0">
                          <a:effectLst/>
                          <a:latin typeface="Times New Roman" panose="02020603050405020304" pitchFamily="18" charset="0"/>
                          <a:cs typeface="Times New Roman" panose="02020603050405020304" pitchFamily="18" charset="0"/>
                        </a:rPr>
                        <a:t> software products/prototypes related to various real life/IT problems by relating the software architectural styles.</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881101"/>
                  </a:ext>
                </a:extLst>
              </a:tr>
            </a:tbl>
          </a:graphicData>
        </a:graphic>
      </p:graphicFrame>
      <p:sp>
        <p:nvSpPr>
          <p:cNvPr id="4" name="Date Placeholder 3"/>
          <p:cNvSpPr>
            <a:spLocks noGrp="1"/>
          </p:cNvSpPr>
          <p:nvPr>
            <p:ph type="dt" sz="half" idx="10"/>
          </p:nvPr>
        </p:nvSpPr>
        <p:spPr/>
        <p:txBody>
          <a:bodyPr/>
          <a:lstStyle/>
          <a:p>
            <a:fld id="{26A76AB0-0580-43B6-8697-C053DF476E01}" type="datetime1">
              <a:rPr lang="en-US" smtClean="0"/>
              <a:t>7/22/2024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85438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ILOs (Intended Learning Outcomes)</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Identify the scope and necessity of software engineering.</a:t>
            </a:r>
          </a:p>
          <a:p>
            <a:pPr algn="just"/>
            <a:r>
              <a:rPr lang="en-US" dirty="0">
                <a:latin typeface="Times New Roman" panose="02020603050405020304" pitchFamily="18" charset="0"/>
                <a:cs typeface="Times New Roman" panose="02020603050405020304" pitchFamily="18" charset="0"/>
              </a:rPr>
              <a:t>Identify the causes of and solutions for software crisis.</a:t>
            </a:r>
          </a:p>
          <a:p>
            <a:pPr algn="just"/>
            <a:r>
              <a:rPr lang="en-US" dirty="0">
                <a:latin typeface="Times New Roman" panose="02020603050405020304" pitchFamily="18" charset="0"/>
                <a:cs typeface="Times New Roman" panose="02020603050405020304" pitchFamily="18" charset="0"/>
              </a:rPr>
              <a:t>Differentiate a piece of program from a software product.</a:t>
            </a:r>
          </a:p>
          <a:p>
            <a:pPr marL="0" indent="0" algn="just">
              <a:buNone/>
            </a:pPr>
            <a:r>
              <a:rPr lang="en-US" dirty="0"/>
              <a:t> </a:t>
            </a:r>
            <a:br>
              <a:rPr lang="en-US" dirty="0"/>
            </a:br>
            <a:endParaRPr lang="en-US" dirty="0"/>
          </a:p>
        </p:txBody>
      </p:sp>
      <p:sp>
        <p:nvSpPr>
          <p:cNvPr id="4" name="Date Placeholder 3"/>
          <p:cNvSpPr>
            <a:spLocks noGrp="1"/>
          </p:cNvSpPr>
          <p:nvPr>
            <p:ph type="dt" sz="half" idx="10"/>
          </p:nvPr>
        </p:nvSpPr>
        <p:spPr/>
        <p:txBody>
          <a:bodyPr/>
          <a:lstStyle/>
          <a:p>
            <a:fld id="{1AF5990D-8D3B-4221-A513-6333B025EF1D}" type="datetime1">
              <a:rPr lang="en-US" smtClean="0"/>
              <a:t>7/22/2024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7548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What is software engineering?</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Software engineering is composed of two words, </a:t>
            </a:r>
            <a:r>
              <a:rPr lang="en-US" b="1" dirty="0">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engineering</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 is defined as a collection of programs, procedures, rules, data and associated documentation. The s/w is developed keeping in mind certain h/w and operating system consideration commonly known as platform.</a:t>
            </a:r>
          </a:p>
          <a:p>
            <a:pPr algn="just"/>
            <a:r>
              <a:rPr lang="en-US" b="1" dirty="0">
                <a:latin typeface="Times New Roman" panose="02020603050405020304" pitchFamily="18" charset="0"/>
                <a:cs typeface="Times New Roman" panose="02020603050405020304" pitchFamily="18" charset="0"/>
              </a:rPr>
              <a:t>Engineering</a:t>
            </a:r>
            <a:r>
              <a:rPr lang="en-US" dirty="0">
                <a:latin typeface="Times New Roman" panose="02020603050405020304" pitchFamily="18" charset="0"/>
                <a:cs typeface="Times New Roman" panose="02020603050405020304" pitchFamily="18" charset="0"/>
              </a:rPr>
              <a:t> means systematic procedure to develop software.</a:t>
            </a:r>
          </a:p>
          <a:p>
            <a:pPr algn="just"/>
            <a:r>
              <a:rPr lang="en-US" b="1" dirty="0">
                <a:latin typeface="Times New Roman" panose="02020603050405020304" pitchFamily="18" charset="0"/>
                <a:cs typeface="Times New Roman" panose="02020603050405020304" pitchFamily="18" charset="0"/>
              </a:rPr>
              <a:t>Software engineering </a:t>
            </a:r>
            <a:r>
              <a:rPr lang="en-US" dirty="0">
                <a:latin typeface="Times New Roman" panose="02020603050405020304" pitchFamily="18" charset="0"/>
                <a:cs typeface="Times New Roman" panose="02020603050405020304" pitchFamily="18" charset="0"/>
              </a:rPr>
              <a:t>as an engineering branch is associated with the development of software product using well-defined scientific principles, methods and procedures. The outcome of software engineering is an efficient and reliable software product.</a:t>
            </a:r>
          </a:p>
          <a:p>
            <a:pPr algn="just"/>
            <a:r>
              <a:rPr lang="en-US" b="1" dirty="0">
                <a:latin typeface="Times New Roman" panose="02020603050405020304" pitchFamily="18" charset="0"/>
                <a:cs typeface="Times New Roman" panose="02020603050405020304" pitchFamily="18" charset="0"/>
              </a:rPr>
              <a:t>IEEE Definition: </a:t>
            </a:r>
            <a:r>
              <a:rPr lang="en-US" dirty="0">
                <a:latin typeface="Times New Roman" panose="02020603050405020304" pitchFamily="18" charset="0"/>
                <a:cs typeface="Times New Roman" panose="02020603050405020304" pitchFamily="18" charset="0"/>
              </a:rPr>
              <a:t>The application of a systematic, disciplined, quantifiable approach to the development, operation and maintenance of software.</a:t>
            </a:r>
          </a:p>
        </p:txBody>
      </p:sp>
      <p:sp>
        <p:nvSpPr>
          <p:cNvPr id="4" name="Date Placeholder 3"/>
          <p:cNvSpPr>
            <a:spLocks noGrp="1"/>
          </p:cNvSpPr>
          <p:nvPr>
            <p:ph type="dt" sz="half" idx="10"/>
          </p:nvPr>
        </p:nvSpPr>
        <p:spPr/>
        <p:txBody>
          <a:bodyPr/>
          <a:lstStyle/>
          <a:p>
            <a:fld id="{CDA83C0B-7A33-408D-A5F5-1422E05E6A75}" type="datetime1">
              <a:rPr lang="en-US" smtClean="0"/>
              <a:t>7/22/2024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6278031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1398</TotalTime>
  <Words>1674</Words>
  <Application>Microsoft Office PowerPoint</Application>
  <PresentationFormat>Widescreen</PresentationFormat>
  <Paragraphs>193</Paragraphs>
  <Slides>23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Calibri</vt:lpstr>
      <vt:lpstr>Century Gothic</vt:lpstr>
      <vt:lpstr>Roboto Slab</vt:lpstr>
      <vt:lpstr>times</vt:lpstr>
      <vt:lpstr>Times New Roman</vt:lpstr>
      <vt:lpstr>Wingdings 3</vt:lpstr>
      <vt:lpstr>Wisp</vt:lpstr>
      <vt:lpstr>Software Engineering – ESC501</vt:lpstr>
      <vt:lpstr>DEPARTMENTAL VISION</vt:lpstr>
      <vt:lpstr>DEPARTMENTAL MISSION</vt:lpstr>
      <vt:lpstr>PROGRAM EDUCATIONAL OBJECTIVES (PEOs)</vt:lpstr>
      <vt:lpstr>PROGRAM OUTCOMES (POs)</vt:lpstr>
      <vt:lpstr>PROGRAM SPECIFIC OUTCOMES (PSOs)</vt:lpstr>
      <vt:lpstr>Course Outcomes</vt:lpstr>
      <vt:lpstr>ILOs (Intended Learning Outcomes)</vt:lpstr>
      <vt:lpstr>What is software engineering?</vt:lpstr>
      <vt:lpstr>Technology Development Pattern</vt:lpstr>
      <vt:lpstr>Why Study Software Engineering?</vt:lpstr>
      <vt:lpstr>Software Quality</vt:lpstr>
      <vt:lpstr>Types of Software</vt:lpstr>
      <vt:lpstr>Software Crisis</vt:lpstr>
      <vt:lpstr>Software Crisis (cont.)</vt:lpstr>
      <vt:lpstr>Factors contributing to the software crisis</vt:lpstr>
      <vt:lpstr>Need for Software Engineering</vt:lpstr>
      <vt:lpstr>Programs versus Software Products</vt:lpstr>
      <vt:lpstr>Software Engineering Principles</vt:lpstr>
      <vt:lpstr>Software Engineering Principles (cont.)</vt:lpstr>
      <vt:lpstr>Emergence of Software Engineering</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 ESC501</dc:title>
  <dc:creator>Ms. Poulami Dutta</dc:creator>
  <cp:lastModifiedBy>POULAMI</cp:lastModifiedBy>
  <cp:revision>128</cp:revision>
  <dcterms:created xsi:type="dcterms:W3CDTF">2020-07-30T06:04:33Z</dcterms:created>
  <dcterms:modified xsi:type="dcterms:W3CDTF">2024-07-22T08:11:56Z</dcterms:modified>
</cp:coreProperties>
</file>