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306" r:id="rId25"/>
    <p:sldId id="318" r:id="rId26"/>
    <p:sldId id="283" r:id="rId27"/>
    <p:sldId id="284" r:id="rId28"/>
    <p:sldId id="285" r:id="rId29"/>
    <p:sldId id="286" r:id="rId30"/>
    <p:sldId id="320" r:id="rId31"/>
    <p:sldId id="288" r:id="rId32"/>
    <p:sldId id="307" r:id="rId33"/>
    <p:sldId id="308" r:id="rId34"/>
    <p:sldId id="309" r:id="rId35"/>
    <p:sldId id="310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300" r:id="rId46"/>
    <p:sldId id="302" r:id="rId47"/>
    <p:sldId id="311" r:id="rId48"/>
    <p:sldId id="303" r:id="rId49"/>
    <p:sldId id="304" r:id="rId50"/>
    <p:sldId id="312" r:id="rId51"/>
    <p:sldId id="314" r:id="rId52"/>
    <p:sldId id="315" r:id="rId53"/>
    <p:sldId id="316" r:id="rId54"/>
    <p:sldId id="317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FBF60-AFFE-45F9-9367-75138BBD1A41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84AC5-9F72-47C8-B171-70453502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3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3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82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6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40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97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8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3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63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7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3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2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66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2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8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79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70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30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76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16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6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27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8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20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9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66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397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63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89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3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467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7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7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2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1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38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2DDF-CBD7-4A7E-9DE1-36635E02D64E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DFD3-6DAF-459A-A8E1-85EE21A389C1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82E-DBF0-4E8A-B492-1EADD9800919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F794-E7BD-4022-994F-DBE2D56AE2F4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C7B-9BC1-4829-A9D7-0F595835125D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C6C2-24A5-4E23-B152-F53BCA7AF548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16EA-E1E1-4363-9854-3460C5FDDE0F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4BFA-0531-4BEC-9833-C7F461AE1CAB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228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85950"/>
            <a:ext cx="5350933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63734" y="1885950"/>
            <a:ext cx="5350933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5733" y="6229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F4B8D5A-DB99-4DFF-952B-652E1BE57E7E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2935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74667" y="6229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9E88B88-D359-4EBA-98D0-0766C3FC67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7F-6C31-4981-A585-36EEB56812DE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E9E1-43EC-4B84-B220-18974CAAF25A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7528-7C80-4739-86C9-3D3F17134AA8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366A-DEFF-476B-A4F3-5F144B8ABF7A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EE9D-E348-4F72-B967-99CD320CBF66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EC4C-2012-4C90-A499-091A162879F5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CC71-7857-444E-8C49-75E55D4FB572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443B-10C4-4A56-906E-5608891636F5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AA23-BBBD-4E5D-890C-310D03D5D2FB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Software Engineering – ESC501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- Prof. Poulami Dutta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55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BA49-88D4-4E08-9F3C-F52D5757A520}" type="slidenum">
              <a:rPr lang="en-US"/>
              <a:pPr/>
              <a:t>10</a:t>
            </a:fld>
            <a:endParaRPr lang="en-US"/>
          </a:p>
        </p:txBody>
      </p:sp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14534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Model (CONT.)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744664"/>
            <a:ext cx="7770813" cy="4198937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GB" dirty="0"/>
              <a:t> 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project will never succeed if: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engineer starts writing code,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concentrates on writing the test document first,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 another engineer first defines the file </a:t>
            </a: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structure,</a:t>
            </a: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defines the I/O for his portion first.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C97A-548F-4033-8848-AB094B33C46A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2549-B196-4797-94ED-0EF3A7181032}" type="slidenum">
              <a:rPr lang="en-US"/>
              <a:pPr/>
              <a:t>11</a:t>
            </a:fld>
            <a:endParaRPr lang="en-US"/>
          </a:p>
        </p:txBody>
      </p:sp>
      <p:sp>
        <p:nvSpPr>
          <p:cNvPr id="7577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Model (CONT.)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601788"/>
            <a:ext cx="7770813" cy="4113212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life cycle model: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entry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exit criteria for every phase.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phase is considered to be complete: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when all its exit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satisfied.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266A-B261-4BB2-8172-00714E0DC1E5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5101-F122-4F5D-8A25-27AE227C39DC}" type="slidenum">
              <a:rPr lang="en-US"/>
              <a:pPr/>
              <a:t>12</a:t>
            </a:fld>
            <a:endParaRPr lang="en-US"/>
          </a:p>
        </p:txBody>
      </p:sp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Model (CONT.)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677988"/>
            <a:ext cx="7770813" cy="4113212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phase exit criteria for the software requirements specification phase: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 (SRS) document is complete, reviewed, and approved by the customer. 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phase can start: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if its phase-entry criteria have been satisfied.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B64A-4B2F-4DF4-86B2-AD64710B3992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0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3D60-3E2E-4FFE-8736-988941C4C1FC}" type="slidenum">
              <a:rPr lang="en-US"/>
              <a:pPr/>
              <a:t>13</a:t>
            </a:fld>
            <a:endParaRPr lang="en-US"/>
          </a:p>
        </p:txBody>
      </p:sp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Model (CONT.)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601787"/>
            <a:ext cx="7770813" cy="4855283"/>
          </a:xfrm>
          <a:ln/>
        </p:spPr>
        <p:txBody>
          <a:bodyPr vert="horz" lIns="18000" tIns="46800" rIns="18000" bIns="46800" rtlCol="0">
            <a:noAutofit/>
          </a:bodyPr>
          <a:lstStyle/>
          <a:p>
            <a:pPr algn="just">
              <a:lnSpc>
                <a:spcPct val="150000"/>
              </a:lnSpc>
              <a:spcBef>
                <a:spcPts val="888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becomes easier for software project managers:</a:t>
            </a:r>
          </a:p>
          <a:p>
            <a:pPr lvl="1" algn="just">
              <a:lnSpc>
                <a:spcPct val="150000"/>
              </a:lnSpc>
              <a:spcBef>
                <a:spcPts val="80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the progress of the project. </a:t>
            </a: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25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life cycle model is adhered to, </a:t>
            </a:r>
          </a:p>
          <a:p>
            <a:pPr lvl="1" algn="just">
              <a:lnSpc>
                <a:spcPct val="150000"/>
              </a:lnSpc>
              <a:spcBef>
                <a:spcPts val="5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manager can at any time fairly accurately tell, </a:t>
            </a:r>
          </a:p>
          <a:p>
            <a:pPr lvl="2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which stage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design, code, test, etc. )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is. </a:t>
            </a:r>
          </a:p>
          <a:p>
            <a:pPr lvl="1" algn="just">
              <a:lnSpc>
                <a:spcPct val="150000"/>
              </a:lnSpc>
              <a:spcBef>
                <a:spcPts val="5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it becomes very difficult to track the progress of the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manager would have to depend on the guesses of the team members.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D5B3-6FFE-44B6-9ADB-366B5DE700E8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DE89-9272-46C8-8004-A5A047F68DC7}" type="slidenum">
              <a:rPr lang="en-US"/>
              <a:pPr/>
              <a:t>14</a:t>
            </a:fld>
            <a:endParaRPr lang="en-US"/>
          </a:p>
        </p:txBody>
      </p:sp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Model (CONT.)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0401" y="1830387"/>
            <a:ext cx="8050213" cy="4528209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888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usually leads to a problem:</a:t>
            </a:r>
          </a:p>
          <a:p>
            <a:pPr lvl="1" algn="just">
              <a:lnSpc>
                <a:spcPct val="150000"/>
              </a:lnSpc>
              <a:spcBef>
                <a:spcPts val="800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as the  99% complete </a:t>
            </a: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syndrome, which is in reality far from complete.</a:t>
            </a:r>
          </a:p>
          <a:p>
            <a:pPr marL="457200" lvl="1" indent="0" algn="just">
              <a:lnSpc>
                <a:spcPct val="150000"/>
              </a:lnSpc>
              <a:spcBef>
                <a:spcPts val="800"/>
              </a:spcBef>
              <a:buNone/>
            </a:pPr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209801" y="3011280"/>
            <a:ext cx="6800555" cy="3080031"/>
            <a:chOff x="2209801" y="3011280"/>
            <a:chExt cx="6800555" cy="3080031"/>
          </a:xfrm>
        </p:grpSpPr>
        <p:sp>
          <p:nvSpPr>
            <p:cNvPr id="2" name="Rectangle 1"/>
            <p:cNvSpPr/>
            <p:nvPr/>
          </p:nvSpPr>
          <p:spPr>
            <a:xfrm>
              <a:off x="2209801" y="4079631"/>
              <a:ext cx="1927273" cy="8440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 flipV="1">
              <a:off x="2982351" y="3348111"/>
              <a:ext cx="14067" cy="731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996418" y="3348111"/>
              <a:ext cx="1674056" cy="14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684541" y="3011280"/>
              <a:ext cx="1927273" cy="8440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6611814" y="3348111"/>
              <a:ext cx="1448974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9" idx="0"/>
            </p:cNvCxnSpPr>
            <p:nvPr/>
          </p:nvCxnSpPr>
          <p:spPr>
            <a:xfrm>
              <a:off x="8046720" y="3362178"/>
              <a:ext cx="0" cy="75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083083" y="4117974"/>
              <a:ext cx="1927273" cy="8440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VERIFICATION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/>
            <p:cNvCxnSpPr>
              <a:stCxn id="19" idx="1"/>
              <a:endCxn id="2" idx="3"/>
            </p:cNvCxnSpPr>
            <p:nvPr/>
          </p:nvCxnSpPr>
          <p:spPr>
            <a:xfrm flipH="1" flipV="1">
              <a:off x="4137074" y="4501662"/>
              <a:ext cx="2946009" cy="3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9" idx="2"/>
            </p:cNvCxnSpPr>
            <p:nvPr/>
          </p:nvCxnSpPr>
          <p:spPr>
            <a:xfrm>
              <a:off x="8046720" y="4962035"/>
              <a:ext cx="14068" cy="8131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6611814" y="5761118"/>
              <a:ext cx="1448974" cy="14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909625" y="5247250"/>
              <a:ext cx="1688122" cy="8440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6432-61BF-4E9C-9D62-EC8FD2E2343F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239" y="633495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software life cycle models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important and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cycle models are as follows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lvl="1" algn="just">
              <a:lnSpc>
                <a:spcPct val="150000"/>
              </a:lnSpc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lvl="1" algn="just">
              <a:lnSpc>
                <a:spcPct val="150000"/>
              </a:lnSpc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Prototyping Model</a:t>
            </a:r>
          </a:p>
          <a:p>
            <a:pPr lvl="1" algn="just">
              <a:lnSpc>
                <a:spcPct val="150000"/>
              </a:lnSpc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Model</a:t>
            </a:r>
          </a:p>
          <a:p>
            <a:pPr lvl="1" algn="just">
              <a:lnSpc>
                <a:spcPct val="150000"/>
              </a:lnSpc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6B8A-A5BF-4B99-9A54-5C52094218D3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066" y="633495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Waterfall Model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200" y="2133600"/>
            <a:ext cx="8915400" cy="3777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waterfall model divides the life cycle into the following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study, 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 and specification,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design,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and unit testing,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system testing, 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maintenance.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340E-5836-42BF-AF4E-68ED17391BD5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164932"/>
            <a:ext cx="8763416" cy="12457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Waterfall Model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(contd.)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8331" y="1410632"/>
            <a:ext cx="5181600" cy="440303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501224" y="1410632"/>
            <a:ext cx="3913919" cy="4262436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practical model in the sense that it can not be used in actual software development projects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way of developing software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life cycle models are essentially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classical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2C9C-9F72-4EA1-BE64-989D7F8F227E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371498" y="360120"/>
            <a:ext cx="8749348" cy="976312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Effort for Phases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5919205" y="1406686"/>
            <a:ext cx="5015548" cy="4438651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550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Phases between feasibility study and testing 	</a:t>
            </a:r>
          </a:p>
          <a:p>
            <a:pPr lvl="1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as development phases.</a:t>
            </a:r>
          </a:p>
          <a:p>
            <a:pPr algn="just">
              <a:lnSpc>
                <a:spcPct val="150000"/>
              </a:lnSpc>
              <a:spcBef>
                <a:spcPts val="550"/>
              </a:spcBef>
            </a:pP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Among all life cycle phases</a:t>
            </a:r>
          </a:p>
          <a:p>
            <a:pPr lvl="1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maintenance phase consumes  maximum effort.</a:t>
            </a:r>
          </a:p>
          <a:p>
            <a:pPr algn="just">
              <a:lnSpc>
                <a:spcPct val="150000"/>
              </a:lnSpc>
              <a:spcBef>
                <a:spcPts val="550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development phases,</a:t>
            </a:r>
          </a:p>
          <a:p>
            <a:pPr lvl="1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 consumes the maximum effort.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24814" y="1588707"/>
            <a:ext cx="3505199" cy="42624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8F92-72CF-45ED-8843-F63520F79A54}" type="datetime1">
              <a:rPr lang="en-US" smtClean="0"/>
              <a:t>9/10/2021</a:t>
            </a:fld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0FAD-8C73-4B06-8EC0-D9AFE0207BD5}" type="slidenum">
              <a:rPr lang="en-US"/>
              <a:pPr/>
              <a:t>18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3841" y="1422400"/>
            <a:ext cx="3860800" cy="4159250"/>
          </a:xfrm>
          <a:prstGeom prst="rect">
            <a:avLst/>
          </a:prstGeom>
          <a:noFill/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519270" y="2122976"/>
            <a:ext cx="175611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85000"/>
              </a:lnSpc>
              <a:spcBef>
                <a:spcPts val="1038"/>
              </a:spcBef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b="1" dirty="0">
                <a:latin typeface="times" charset="0"/>
              </a:rPr>
              <a:t>Relative Effort</a:t>
            </a:r>
          </a:p>
        </p:txBody>
      </p:sp>
    </p:spTree>
    <p:extLst>
      <p:ext uri="{BB962C8B-B14F-4D97-AF65-F5344CB8AC3E}">
        <p14:creationId xmlns:p14="http://schemas.microsoft.com/office/powerpoint/2010/main" val="40387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113954" y="633495"/>
            <a:ext cx="8911687" cy="1280890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Waterfall Model (CONT.)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2354081" y="1905676"/>
            <a:ext cx="8915400" cy="3777622"/>
          </a:xfrm>
          <a:ln/>
        </p:spPr>
        <p:txBody>
          <a:bodyPr vert="horz" lIns="18000" tIns="46800" rIns="18000" bIns="46800" rtlCol="0">
            <a:no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organizations usually define: </a:t>
            </a:r>
          </a:p>
          <a:p>
            <a:pPr lvl="1" algn="just"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on the outputs (deliverables) produced at the end of every phase </a:t>
            </a:r>
          </a:p>
          <a:p>
            <a:pPr lvl="1" algn="just"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and exit criteria for every phase. </a:t>
            </a: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prescribe specific methodologies for:</a:t>
            </a:r>
          </a:p>
          <a:p>
            <a:pPr lvl="1" algn="just"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specification, </a:t>
            </a:r>
          </a:p>
          <a:p>
            <a:pPr lvl="1" algn="just"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design, </a:t>
            </a: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725"/>
              </a:spcBef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Coding,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 </a:t>
            </a:r>
          </a:p>
          <a:p>
            <a:pPr lvl="1" algn="just"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management, etc.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22CF-1FF0-4E7A-9218-ED8545DE8A26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EB32-3F68-456B-ADCD-34A67E51C086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Intended Learning Outcomes (ILOs)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what is a life-cycle model.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what problems would occur if no life-cycle model is followed.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different software life-cycle models.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different phases of the classical waterfall model.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activities undertaken in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shortcomings of the classical waterfall model.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phase-entry and phase-exit criteria of each phase.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3F63-9987-40E0-B0F7-DFB05D3E22C8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322959" y="633495"/>
            <a:ext cx="8911687" cy="1280890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Waterfall Model (CONT.)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1761897" y="1923094"/>
            <a:ext cx="8915400" cy="3777622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725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guidelines and methodologies </a:t>
            </a: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organization: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the </a:t>
            </a:r>
            <a:r>
              <a:rPr lang="en-GB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organization's </a:t>
            </a:r>
            <a:r>
              <a:rPr lang="en-GB" sz="1800" u="sng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GB" sz="1800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development methodology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725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organizations: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 fresh </a:t>
            </a: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engineers to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the organization's software development methodology.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77EF-1170-4876-9405-CE8DAA78BBB9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EC0C-33E3-4E03-A311-8E074DBA46F9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BC41-599D-4D12-8715-8B6F8A64FCB1}" type="slidenum">
              <a:rPr lang="en-US"/>
              <a:pPr/>
              <a:t>21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1" y="1473690"/>
            <a:ext cx="7770813" cy="4656747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aim of feasibility study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determine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developing the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product: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financially worthwhile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technically </a:t>
            </a: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feasible</a:t>
            </a: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roughly understand what the customer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wants by visiting the client site: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data which would be input to the system,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needed on these data,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 to be produced by the system, 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constraints on the </a:t>
            </a: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system.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E122-FE82-445D-A77D-71387DAA5859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6840-C62E-4AB4-A193-014D0B0F07AD}" type="slidenum">
              <a:rPr lang="en-US"/>
              <a:pPr/>
              <a:t>22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3429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during Feasibility Study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652588"/>
            <a:ext cx="7770813" cy="4595812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out an overall understanding of the problem.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different solution strategies.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alternate solution strategies in terms of:</a:t>
            </a:r>
          </a:p>
          <a:p>
            <a:pPr lvl="2"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required, </a:t>
            </a:r>
          </a:p>
          <a:p>
            <a:pPr lvl="2"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development, and </a:t>
            </a:r>
          </a:p>
          <a:p>
            <a:pPr lvl="2"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time.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D8A-413E-47ED-84CF-61BADD740D01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D61B-FF8D-448E-90DC-7CFE38AC62A3}" type="slidenum">
              <a:rPr lang="en-US"/>
              <a:pPr/>
              <a:t>23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3429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during Feasibility Study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0401" y="1484314"/>
            <a:ext cx="7725094" cy="4449682"/>
          </a:xfrm>
          <a:ln/>
        </p:spPr>
        <p:txBody>
          <a:bodyPr vert="horz" lIns="18000" tIns="46800" rIns="18000" bIns="4680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cost/benefit analysis: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which solution is the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</a:p>
          <a:p>
            <a:pPr lvl="2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customer budget</a:t>
            </a:r>
          </a:p>
          <a:p>
            <a:pPr lvl="2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expertise of the development team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determine that none of the solutions is feasible due to: </a:t>
            </a:r>
          </a:p>
          <a:p>
            <a:pPr lvl="2"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cost, </a:t>
            </a:r>
          </a:p>
          <a:p>
            <a:pPr lvl="2"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constraints,  </a:t>
            </a:r>
          </a:p>
          <a:p>
            <a:pPr lvl="2"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reasons.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FC0C-9FBE-48F0-A1CD-0363F41D7143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943" y="512462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 Company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7F-6C31-4981-A585-36EEB56812DE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366" y="512462"/>
            <a:ext cx="8911687" cy="1280890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 and Specification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645" y="1778278"/>
            <a:ext cx="9115108" cy="4367233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basic questions pertaining to the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should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clearly understood by the analyst in order to obtain a good grasp of the problem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important to solve the problem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possible solutions to the problem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exactly are the data input to the system and what exactly are the data output by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system?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likely complexities that might arise while solving the problem?</a:t>
            </a:r>
          </a:p>
          <a:p>
            <a:pPr algn="just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external software or hardware with which the developed software has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interface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what exactly would the data interchange formats with the external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be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endParaRPr lang="en-US" sz="4500" dirty="0" smtClean="0"/>
          </a:p>
          <a:p>
            <a:pPr marL="0" indent="0" algn="just">
              <a:buNone/>
            </a:pPr>
            <a:r>
              <a:rPr lang="en-US" sz="4500" dirty="0"/>
              <a:t/>
            </a:r>
            <a:br>
              <a:rPr lang="en-US" sz="4500" dirty="0"/>
            </a:br>
            <a:endParaRPr lang="en-US" sz="4500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7F-6C31-4981-A585-36EEB56812DE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55C8-DB0F-4B59-B1BD-1726C14AF905}" type="slidenum">
              <a:rPr lang="en-US"/>
              <a:pPr/>
              <a:t>26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19076"/>
            <a:ext cx="7770813" cy="1160463"/>
          </a:xfrm>
          <a:ln/>
        </p:spPr>
        <p:txBody>
          <a:bodyPr vert="horz" lIns="18000" tIns="46800" rIns="18000" bIns="46800" rtlCol="0" anchor="ctr"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 and </a:t>
            </a: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(Contd.)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0401" y="1381145"/>
            <a:ext cx="7770813" cy="5119688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of this phase: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</a:t>
            </a:r>
            <a:r>
              <a:rPr lang="en-GB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requirements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customer, 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them properly.</a:t>
            </a:r>
          </a:p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two distinct activities: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 and analysis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104C-E922-4D62-8E9B-395F4BFB1AD6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F8B8-23AA-497A-B4C4-3366D1BA314E}" type="slidenum">
              <a:rPr lang="en-US"/>
              <a:pPr/>
              <a:t>27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8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 of Requirements Analysis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447800"/>
            <a:ext cx="7770813" cy="5067300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all related data from the customer: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 to clearly understand what the customer wants,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out any inconsistencies and incompleteness in the requirements,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 all inconsistencies and incompleteness.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8591-10F8-491D-B844-28D8BF38518B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54E9-F308-4548-815C-B6B90F18DE2E}" type="slidenum">
              <a:rPr lang="en-US"/>
              <a:pPr/>
              <a:t>28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8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447800"/>
            <a:ext cx="7770813" cy="4610100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relevant data: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collected from the end-users through interviews and discussions.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business accounting software:</a:t>
            </a:r>
          </a:p>
          <a:p>
            <a:pPr lvl="2"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all the accountants of the organization to find out their requirements.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D185-D87F-4263-9EC6-70DE645431D4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1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8A05-0C56-4544-9263-66672C3E8506}" type="slidenum">
              <a:rPr lang="en-US"/>
              <a:pPr/>
              <a:t>29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8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 (CONT.)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3047" y="1240973"/>
            <a:ext cx="7770813" cy="4773613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913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you initially collect from the users:</a:t>
            </a:r>
          </a:p>
          <a:p>
            <a:pPr lvl="1" algn="just">
              <a:lnSpc>
                <a:spcPct val="150000"/>
              </a:lnSpc>
              <a:spcBef>
                <a:spcPts val="8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usually contain several contradictions and </a:t>
            </a: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ambiguities </a:t>
            </a: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8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user  typically has only a partial and incomplete view of the system</a:t>
            </a: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Ambiguities and contradictions: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identified </a:t>
            </a:r>
          </a:p>
          <a:p>
            <a:pPr lvl="1" algn="just">
              <a:lnSpc>
                <a:spcPct val="150000"/>
              </a:lnSpc>
              <a:spcBef>
                <a:spcPts val="8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resolved by discussions with the customers. </a:t>
            </a:r>
          </a:p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Next, requirements are organized: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a Software Requirements Specification (SRS) document.</a:t>
            </a:r>
          </a:p>
          <a:p>
            <a:pPr algn="just">
              <a:lnSpc>
                <a:spcPct val="150000"/>
              </a:lnSpc>
              <a:spcBef>
                <a:spcPts val="825"/>
              </a:spcBef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9401-E25F-4C5F-BD7C-BE63BAC06FB1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7B4A-5E0B-49EE-955C-A3D70ED7A254}" type="slidenum">
              <a:rPr lang="en-US"/>
              <a:pPr/>
              <a:t>3</a:t>
            </a:fld>
            <a:endParaRPr lang="en-US"/>
          </a:p>
        </p:txBody>
      </p:sp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Life Cycle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447801"/>
            <a:ext cx="8833337" cy="4113213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625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Cycle: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538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of identifiable stages that a software product undergoes during its life time: </a:t>
            </a:r>
          </a:p>
          <a:p>
            <a:pPr lvl="2" algn="just">
              <a:lnSpc>
                <a:spcPct val="150000"/>
              </a:lnSpc>
              <a:spcBef>
                <a:spcPts val="463"/>
              </a:spcBef>
            </a:pPr>
            <a:r>
              <a:rPr lang="en-GB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  <a:r>
              <a:rPr lang="en-GB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study,</a:t>
            </a: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specification, </a:t>
            </a:r>
          </a:p>
          <a:p>
            <a:pPr lvl="2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2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2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Testing,</a:t>
            </a: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5DDC-EBBC-4B80-B8B0-C0CEF1DD1624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114" y="232224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a SRS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009" y="1336431"/>
            <a:ext cx="10733649" cy="5164402"/>
          </a:xfrm>
        </p:spPr>
        <p:txBody>
          <a:bodyPr>
            <a:normAutofit fontScale="25000" lnSpcReduction="20000"/>
          </a:bodyPr>
          <a:lstStyle/>
          <a:p>
            <a:pPr marL="342900" lvl="1" indent="-342900" algn="just">
              <a:lnSpc>
                <a:spcPct val="170000"/>
              </a:lnSpc>
            </a:pP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system -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those that refer to the functionality of the system, i.e., what services it will provide to the user. </a:t>
            </a:r>
          </a:p>
          <a:p>
            <a:pPr marL="342900" lvl="1" indent="-342900" algn="just">
              <a:lnSpc>
                <a:spcPct val="170000"/>
              </a:lnSpc>
            </a:pP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pertain to other information needed to produce the correct system and are detailed separately. Nonfunctional requirements deal with the characteristics of the system which cannot be expressed as functions - such as the maintainability of the system, portability of the system, usability of the system, etc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implementation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goals of implementation part documents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some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suggestions regarding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development.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guide trade-off among design goals. The goals of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section might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issues such as revisions to the system functionalities that may be required in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devices to be supported in the future, reusability issues, etc. </a:t>
            </a: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7200" dirty="0" smtClean="0"/>
          </a:p>
          <a:p>
            <a:pPr marL="0" indent="0" algn="just">
              <a:lnSpc>
                <a:spcPct val="170000"/>
              </a:lnSpc>
              <a:buNone/>
            </a:pPr>
            <a:endParaRPr lang="en-US" sz="7200" dirty="0" smtClean="0"/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4500" dirty="0"/>
              <a:t/>
            </a:r>
            <a:br>
              <a:rPr lang="en-US" sz="4500" dirty="0"/>
            </a:br>
            <a:endParaRPr lang="en-US" sz="45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7F-6C31-4981-A585-36EEB56812DE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063151" y="108681"/>
            <a:ext cx="8911687" cy="1095691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800"/>
              </a:spcBef>
            </a:pP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Documenting Functional Requirements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1533377" y="1204372"/>
            <a:ext cx="9971234" cy="5477781"/>
          </a:xfrm>
          <a:ln/>
        </p:spPr>
        <p:txBody>
          <a:bodyPr vert="horz" lIns="18000" tIns="46800" rIns="18000" bIns="46800" rtlCol="0">
            <a:noAutofit/>
          </a:bodyPr>
          <a:lstStyle/>
          <a:p>
            <a:pPr algn="just">
              <a:spcBef>
                <a:spcPts val="950"/>
              </a:spcBef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Withdraw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from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</a:t>
            </a:r>
          </a:p>
          <a:p>
            <a:pPr algn="just">
              <a:spcBef>
                <a:spcPts val="95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R1: withdraw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cash</a:t>
            </a:r>
          </a:p>
          <a:p>
            <a:pPr algn="just">
              <a:spcBef>
                <a:spcPts val="950"/>
              </a:spcBef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withdraw cash function first determines the type of account that the user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account number from which the user wishes to withdraw cash. It checks the balance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requested amount is available in the account. If enough balance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available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outputs the required cash; otherwise it generates an error message.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950"/>
              </a:spcBef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R1.1: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withdraw amount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</a:p>
          <a:p>
            <a:pPr lvl="1" algn="just">
              <a:spcBef>
                <a:spcPts val="95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“withdraw amount”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</a:p>
          <a:p>
            <a:pPr lvl="1" algn="just">
              <a:spcBef>
                <a:spcPts val="95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prompted to enter the account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algn="just">
              <a:spcBef>
                <a:spcPts val="950"/>
              </a:spcBef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R1.2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account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lvl="1" algn="just">
              <a:spcBef>
                <a:spcPts val="95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 for selecting the account number</a:t>
            </a:r>
          </a:p>
          <a:p>
            <a:pPr lvl="1" algn="just">
              <a:spcBef>
                <a:spcPts val="95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prompt to enter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  <a:p>
            <a:pPr algn="just">
              <a:spcBef>
                <a:spcPts val="950"/>
              </a:spcBef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R1.3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required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  <a:p>
            <a:pPr lvl="1" algn="just">
              <a:spcBef>
                <a:spcPts val="95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amount to be withdrawn in integer values greater than 100 and less than 10,000 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100.</a:t>
            </a:r>
          </a:p>
          <a:p>
            <a:pPr lvl="1" algn="just">
              <a:spcBef>
                <a:spcPts val="95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requested cash and printed transaction statement.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95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 algn="just">
              <a:spcBef>
                <a:spcPts val="95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 algn="just">
              <a:spcBef>
                <a:spcPts val="950"/>
              </a:spcBef>
              <a:buNone/>
            </a:pPr>
            <a:r>
              <a:rPr lang="en-US" sz="2000" dirty="0" smtClean="0"/>
              <a:t> </a:t>
            </a:r>
            <a:br>
              <a:rPr lang="en-US" sz="2000" dirty="0" smtClean="0"/>
            </a:b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5D85-196F-4E57-809E-C24C75FEFD73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1BA2-F39F-4628-9265-EA04809F3473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959" y="422031"/>
            <a:ext cx="8911687" cy="886264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201" y="1173114"/>
            <a:ext cx="8915400" cy="5092505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Web-Publishing System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local editor of a regional historical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society.</a:t>
            </a:r>
          </a:p>
          <a:p>
            <a:pPr lvl="1"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the editor’s productivity by providing tools to assist in automating the article review and publishing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</a:p>
          <a:p>
            <a:pPr algn="just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Reader chooses how to search the Web site. The choices are by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Author, by Category, and by Keyword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search is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system creates and presents an alphabetical list of all authors in the database. In the case of an article with multiple authors, each is contained in the list.</a:t>
            </a:r>
          </a:p>
          <a:p>
            <a:pPr lvl="3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Reader selects an author.</a:t>
            </a:r>
          </a:p>
          <a:p>
            <a:pPr lvl="3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creates and presents a list of all articles by that author in the database.</a:t>
            </a:r>
          </a:p>
          <a:p>
            <a:pPr lvl="3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Reader selects an article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displays the Abstract for the article.</a:t>
            </a:r>
          </a:p>
          <a:p>
            <a:pPr lvl="3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Reader selects to download the article or to return to the article list or to the previous list.</a:t>
            </a:r>
          </a:p>
          <a:p>
            <a:pPr lvl="3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7F-6C31-4981-A585-36EEB56812DE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753" y="450166"/>
            <a:ext cx="8911687" cy="858129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(CONTD.)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703" y="1251265"/>
            <a:ext cx="8915400" cy="5092505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Reader selects to search by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system creates and presents a list of all categories in the database.</a:t>
            </a:r>
          </a:p>
          <a:p>
            <a:pPr lvl="2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Reader selects a category.</a:t>
            </a:r>
          </a:p>
          <a:p>
            <a:pPr lvl="2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creates and presents a list of all articles in that category in the database.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 selects to search by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system presents a dialog box to enter the keyword or phrase.</a:t>
            </a:r>
          </a:p>
          <a:p>
            <a:pPr lvl="2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Reader enters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phrase.</a:t>
            </a:r>
          </a:p>
          <a:p>
            <a:pPr lvl="2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searches the Abstracts for all articles with that keyword or phrase and creates and presents a list of all such articles in the database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7F-6C31-4981-A585-36EEB56812DE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377" y="294778"/>
            <a:ext cx="8911687" cy="858129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(CONTD.)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451" y="1207722"/>
            <a:ext cx="8915400" cy="5092505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structure of the data to be stored in the internal Article Manager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7F-6C31-4981-A585-36EEB56812DE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90" y="2100428"/>
            <a:ext cx="7308922" cy="380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(CONTD.)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618096265"/>
              </p:ext>
            </p:extLst>
          </p:nvPr>
        </p:nvGraphicFramePr>
        <p:xfrm>
          <a:off x="4079630" y="635000"/>
          <a:ext cx="4909623" cy="1576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8298">
                  <a:extLst>
                    <a:ext uri="{9D8B030D-6E8A-4147-A177-3AD203B41FA5}">
                      <a16:colId xmlns:a16="http://schemas.microsoft.com/office/drawing/2014/main" val="3422741866"/>
                    </a:ext>
                  </a:extLst>
                </a:gridCol>
                <a:gridCol w="994160">
                  <a:extLst>
                    <a:ext uri="{9D8B030D-6E8A-4147-A177-3AD203B41FA5}">
                      <a16:colId xmlns:a16="http://schemas.microsoft.com/office/drawing/2014/main" val="1397423801"/>
                    </a:ext>
                  </a:extLst>
                </a:gridCol>
                <a:gridCol w="2447165">
                  <a:extLst>
                    <a:ext uri="{9D8B030D-6E8A-4147-A177-3AD203B41FA5}">
                      <a16:colId xmlns:a16="http://schemas.microsoft.com/office/drawing/2014/main" val="179465784"/>
                    </a:ext>
                  </a:extLst>
                </a:gridCol>
              </a:tblGrid>
              <a:tr h="2627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Data Item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6657" marR="1666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Type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6657" marR="1666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Description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6657" marR="166657" marT="0" marB="0" anchor="ctr"/>
                </a:tc>
                <a:extLst>
                  <a:ext uri="{0D108BD9-81ED-4DB2-BD59-A6C34878D82A}">
                    <a16:rowId xmlns:a16="http://schemas.microsoft.com/office/drawing/2014/main" val="4163661859"/>
                  </a:ext>
                </a:extLst>
              </a:tr>
              <a:tr h="5254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6657" marR="1666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6657" marR="1666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 of principle author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6657" marR="166657" marT="0" marB="0" anchor="ctr"/>
                </a:tc>
                <a:extLst>
                  <a:ext uri="{0D108BD9-81ED-4DB2-BD59-A6C34878D82A}">
                    <a16:rowId xmlns:a16="http://schemas.microsoft.com/office/drawing/2014/main" val="1795394903"/>
                  </a:ext>
                </a:extLst>
              </a:tr>
              <a:tr h="5254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 Address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6657" marR="1666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6657" marR="1666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Internet address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6657" marR="166657" marT="0" marB="0" anchor="ctr"/>
                </a:tc>
                <a:extLst>
                  <a:ext uri="{0D108BD9-81ED-4DB2-BD59-A6C34878D82A}">
                    <a16:rowId xmlns:a16="http://schemas.microsoft.com/office/drawing/2014/main" val="3527646631"/>
                  </a:ext>
                </a:extLst>
              </a:tr>
              <a:tr h="2627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Article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6657" marR="1666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Pointer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6657" marR="1666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Article entity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6657" marR="166657" marT="0" marB="0" anchor="ctr"/>
                </a:tc>
                <a:extLst>
                  <a:ext uri="{0D108BD9-81ED-4DB2-BD59-A6C34878D82A}">
                    <a16:rowId xmlns:a16="http://schemas.microsoft.com/office/drawing/2014/main" val="3352176881"/>
                  </a:ext>
                </a:extLst>
              </a:tr>
            </a:tbl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2435469" y="5375865"/>
            <a:ext cx="8915400" cy="49371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 – Review – Reviewer Data Entities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7F-6C31-4981-A585-36EEB56812DE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1378634" y="-12942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Author Data Entity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70424"/>
              </p:ext>
            </p:extLst>
          </p:nvPr>
        </p:nvGraphicFramePr>
        <p:xfrm>
          <a:off x="6893169" y="2327619"/>
          <a:ext cx="4768948" cy="2318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228">
                  <a:extLst>
                    <a:ext uri="{9D8B030D-6E8A-4147-A177-3AD203B41FA5}">
                      <a16:colId xmlns:a16="http://schemas.microsoft.com/office/drawing/2014/main" val="3276458182"/>
                    </a:ext>
                  </a:extLst>
                </a:gridCol>
                <a:gridCol w="1169127">
                  <a:extLst>
                    <a:ext uri="{9D8B030D-6E8A-4147-A177-3AD203B41FA5}">
                      <a16:colId xmlns:a16="http://schemas.microsoft.com/office/drawing/2014/main" val="997228936"/>
                    </a:ext>
                  </a:extLst>
                </a:gridCol>
                <a:gridCol w="2173593">
                  <a:extLst>
                    <a:ext uri="{9D8B030D-6E8A-4147-A177-3AD203B41FA5}">
                      <a16:colId xmlns:a16="http://schemas.microsoft.com/office/drawing/2014/main" val="1465649556"/>
                    </a:ext>
                  </a:extLst>
                </a:gridCol>
              </a:tblGrid>
              <a:tr h="1730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Data Item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Type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Description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3098274"/>
                  </a:ext>
                </a:extLst>
              </a:tr>
              <a:tr h="3461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 of principle author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6228890"/>
                  </a:ext>
                </a:extLst>
              </a:tr>
              <a:tr h="3461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 number of Historical Society member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8016259"/>
                  </a:ext>
                </a:extLst>
              </a:tr>
              <a:tr h="3461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 Address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Internet address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9003040"/>
                  </a:ext>
                </a:extLst>
              </a:tr>
              <a:tr h="1730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Article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Pointer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Article entity of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0923052"/>
                  </a:ext>
                </a:extLst>
              </a:tr>
              <a:tr h="1730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 Review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Review entity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4311030"/>
                  </a:ext>
                </a:extLst>
              </a:tr>
              <a:tr h="3461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History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Comments on past performance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4900165"/>
                  </a:ext>
                </a:extLst>
              </a:tr>
              <a:tr h="3461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Specialty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Area of expertise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59125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04332"/>
              </p:ext>
            </p:extLst>
          </p:nvPr>
        </p:nvGraphicFramePr>
        <p:xfrm>
          <a:off x="2589213" y="2377108"/>
          <a:ext cx="3669030" cy="1929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38667335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978099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44484403"/>
                    </a:ext>
                  </a:extLst>
                </a:gridCol>
              </a:tblGrid>
              <a:tr h="275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Data Item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Type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Description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9679871"/>
                  </a:ext>
                </a:extLst>
              </a:tr>
              <a:tr h="275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Article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Pointer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Article entity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1942697"/>
                  </a:ext>
                </a:extLst>
              </a:tr>
              <a:tr h="275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Reviewer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Pointer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Reviewer entity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4896252"/>
                  </a:ext>
                </a:extLst>
              </a:tr>
              <a:tr h="275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 Sent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Date sent to reviewer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3758085"/>
                  </a:ext>
                </a:extLst>
              </a:tr>
              <a:tr h="551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Date returned; null if not returned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3034404"/>
                  </a:ext>
                </a:extLst>
              </a:tr>
              <a:tr h="275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Contents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Text of review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552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9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F7-2379-4A90-9D2D-F95A13C2BB56}" type="slidenum">
              <a:rPr lang="en-US"/>
              <a:pPr/>
              <a:t>36</a:t>
            </a:fld>
            <a:endParaRPr lang="en-US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967" y="1370014"/>
            <a:ext cx="7770813" cy="4376224"/>
          </a:xfrm>
          <a:ln/>
        </p:spPr>
        <p:txBody>
          <a:bodyPr vert="horz" lIns="18000" tIns="46800" rIns="18000" bIns="46800" rtlCol="0">
            <a:noAutofit/>
          </a:bodyPr>
          <a:lstStyle/>
          <a:p>
            <a:pPr algn="just">
              <a:lnSpc>
                <a:spcPct val="150000"/>
              </a:lnSpc>
              <a:spcBef>
                <a:spcPts val="913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 phase transforms  requirements  specification:</a:t>
            </a:r>
          </a:p>
          <a:p>
            <a:pPr lvl="1" algn="just">
              <a:lnSpc>
                <a:spcPct val="150000"/>
              </a:lnSpc>
              <a:spcBef>
                <a:spcPts val="8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 form suitable for implementation in some programming language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technical terms: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design phase,  </a:t>
            </a:r>
            <a:r>
              <a:rPr lang="en-GB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derived from the SRS document.  </a:t>
            </a:r>
          </a:p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design approaches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approach,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approach. </a:t>
            </a:r>
          </a:p>
          <a:p>
            <a:pPr algn="just">
              <a:spcBef>
                <a:spcPts val="825"/>
              </a:spcBef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873D-3D63-4C99-9816-B249D7B0D346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E691-D951-4CA3-A379-CE555BC5972D}" type="slidenum">
              <a:rPr lang="en-US"/>
              <a:pPr/>
              <a:t>37</a:t>
            </a:fld>
            <a:endParaRPr lang="en-US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8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Design Approach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754188"/>
            <a:ext cx="7770813" cy="4113212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 two activities:</a:t>
            </a:r>
          </a:p>
          <a:p>
            <a:pPr lvl="1" algn="just">
              <a:lnSpc>
                <a:spcPct val="150000"/>
              </a:lnSpc>
              <a:spcBef>
                <a:spcPts val="88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analysis </a:t>
            </a:r>
          </a:p>
          <a:p>
            <a:pPr lvl="1" algn="just">
              <a:lnSpc>
                <a:spcPct val="150000"/>
              </a:lnSpc>
              <a:spcBef>
                <a:spcPts val="88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design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FCE7-120B-4336-9E24-A7DC1EE9730B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85FC1-A1BB-4065-BFF4-0200937666F8}" type="slidenum">
              <a:rPr lang="en-US"/>
              <a:pPr/>
              <a:t>38</a:t>
            </a:fld>
            <a:endParaRPr lang="en-US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Analysis Activity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26921" y="1465761"/>
            <a:ext cx="7770813" cy="4210050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all the functions to be performed.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data flow among the functions. 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each function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sub-functions. 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data flow among the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functions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DE4-5514-4A26-B375-AF6C151227F4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2F99-E4D6-4658-9615-C6A145295541}" type="slidenum">
              <a:rPr lang="en-US"/>
              <a:pPr/>
              <a:t>39</a:t>
            </a:fld>
            <a:endParaRPr lang="en-US"/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Analysis (CONT.)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1" y="1432719"/>
            <a:ext cx="8228011" cy="5068114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Carried out using Data flow diagrams (DFDs). </a:t>
            </a:r>
          </a:p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structured analysis, carry out structured design: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 (or high-level design)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 (or low-level design).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919C-01CD-48C9-BF8B-923DC5BAD6C9}" type="datetime1">
              <a:rPr lang="en-US" smtClean="0"/>
              <a:t>9/10/2021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67001" y="3699669"/>
            <a:ext cx="7313613" cy="2640807"/>
            <a:chOff x="990600" y="1812131"/>
            <a:chExt cx="7313613" cy="2640807"/>
          </a:xfrm>
        </p:grpSpPr>
        <p:grpSp>
          <p:nvGrpSpPr>
            <p:cNvPr id="8" name="Group 7"/>
            <p:cNvGrpSpPr/>
            <p:nvPr/>
          </p:nvGrpSpPr>
          <p:grpSpPr>
            <a:xfrm>
              <a:off x="1295400" y="2819400"/>
              <a:ext cx="5868988" cy="1633538"/>
              <a:chOff x="1295400" y="2819400"/>
              <a:chExt cx="5868988" cy="1633538"/>
            </a:xfrm>
          </p:grpSpPr>
          <p:sp>
            <p:nvSpPr>
              <p:cNvPr id="35" name="Text Box 2"/>
              <p:cNvSpPr txBox="1">
                <a:spLocks noChangeArrowheads="1"/>
              </p:cNvSpPr>
              <p:nvPr/>
            </p:nvSpPr>
            <p:spPr bwMode="auto">
              <a:xfrm>
                <a:off x="1295400" y="2830513"/>
                <a:ext cx="928688" cy="754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46800" rIns="18000" bIns="46800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ts val="313"/>
                  </a:spcBef>
                </a:pPr>
                <a:r>
                  <a:rPr lang="en-GB" altLang="en-US" sz="1400" b="1" dirty="0">
                    <a:latin typeface="times" panose="02020603050405020304" pitchFamily="18" charset="0"/>
                  </a:rPr>
                  <a:t>        Fit</a:t>
                </a:r>
              </a:p>
              <a:p>
                <a:pPr>
                  <a:lnSpc>
                    <a:spcPct val="85000"/>
                  </a:lnSpc>
                  <a:spcBef>
                    <a:spcPts val="313"/>
                  </a:spcBef>
                </a:pPr>
                <a:r>
                  <a:rPr lang="en-GB" altLang="en-US" sz="1400" b="1" dirty="0">
                    <a:latin typeface="times" panose="02020603050405020304" pitchFamily="18" charset="0"/>
                  </a:rPr>
                  <a:t>     Engine</a:t>
                </a:r>
              </a:p>
            </p:txBody>
          </p:sp>
          <p:sp>
            <p:nvSpPr>
              <p:cNvPr id="36" name="Text Box 3"/>
              <p:cNvSpPr txBox="1">
                <a:spLocks noChangeArrowheads="1"/>
              </p:cNvSpPr>
              <p:nvPr/>
            </p:nvSpPr>
            <p:spPr bwMode="auto">
              <a:xfrm>
                <a:off x="6248400" y="2819400"/>
                <a:ext cx="915988" cy="754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46800" rIns="18000" bIns="46800"/>
              <a:lstStyle>
                <a:lvl1pPr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ts val="313"/>
                  </a:spcBef>
                </a:pPr>
                <a:r>
                  <a:rPr lang="en-GB" altLang="en-US" sz="1400" b="1">
                    <a:latin typeface="times" panose="02020603050405020304" pitchFamily="18" charset="0"/>
                  </a:rPr>
                  <a:t>Paint and</a:t>
                </a:r>
              </a:p>
              <a:p>
                <a:pPr>
                  <a:lnSpc>
                    <a:spcPct val="85000"/>
                  </a:lnSpc>
                  <a:spcBef>
                    <a:spcPts val="313"/>
                  </a:spcBef>
                </a:pPr>
                <a:r>
                  <a:rPr lang="en-GB" altLang="en-US" sz="1400" b="1">
                    <a:latin typeface="times" panose="02020603050405020304" pitchFamily="18" charset="0"/>
                  </a:rPr>
                  <a:t>   Test</a:t>
                </a:r>
              </a:p>
            </p:txBody>
          </p:sp>
          <p:sp>
            <p:nvSpPr>
              <p:cNvPr id="37" name="Text Box 4"/>
              <p:cNvSpPr txBox="1">
                <a:spLocks noChangeArrowheads="1"/>
              </p:cNvSpPr>
              <p:nvPr/>
            </p:nvSpPr>
            <p:spPr bwMode="auto">
              <a:xfrm>
                <a:off x="4495800" y="2819400"/>
                <a:ext cx="736600" cy="547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46800" rIns="18000" bIns="46800"/>
              <a:lstStyle>
                <a:lvl1pPr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ts val="313"/>
                  </a:spcBef>
                </a:pPr>
                <a:r>
                  <a:rPr lang="en-GB" altLang="en-US" sz="1400" b="1">
                    <a:latin typeface="times" panose="02020603050405020304" pitchFamily="18" charset="0"/>
                  </a:rPr>
                  <a:t>   Fit</a:t>
                </a:r>
              </a:p>
              <a:p>
                <a:pPr>
                  <a:lnSpc>
                    <a:spcPct val="85000"/>
                  </a:lnSpc>
                  <a:spcBef>
                    <a:spcPts val="313"/>
                  </a:spcBef>
                </a:pPr>
                <a:r>
                  <a:rPr lang="en-GB" altLang="en-US" sz="1400" b="1">
                    <a:latin typeface="times" panose="02020603050405020304" pitchFamily="18" charset="0"/>
                  </a:rPr>
                  <a:t>Wheels</a:t>
                </a:r>
              </a:p>
            </p:txBody>
          </p:sp>
          <p:sp>
            <p:nvSpPr>
              <p:cNvPr id="38" name="Text Box 5"/>
              <p:cNvSpPr txBox="1">
                <a:spLocks noChangeArrowheads="1"/>
              </p:cNvSpPr>
              <p:nvPr/>
            </p:nvSpPr>
            <p:spPr bwMode="auto">
              <a:xfrm>
                <a:off x="2819400" y="2819400"/>
                <a:ext cx="638175" cy="754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46800" rIns="18000" bIns="46800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ts val="313"/>
                  </a:spcBef>
                </a:pPr>
                <a:r>
                  <a:rPr lang="en-GB" altLang="en-US" sz="1400" b="1">
                    <a:latin typeface="times" panose="02020603050405020304" pitchFamily="18" charset="0"/>
                  </a:rPr>
                  <a:t>   Fit</a:t>
                </a:r>
              </a:p>
              <a:p>
                <a:pPr>
                  <a:lnSpc>
                    <a:spcPct val="85000"/>
                  </a:lnSpc>
                  <a:spcBef>
                    <a:spcPts val="313"/>
                  </a:spcBef>
                </a:pPr>
                <a:r>
                  <a:rPr lang="en-GB" altLang="en-US" sz="1400" b="1">
                    <a:latin typeface="times" panose="02020603050405020304" pitchFamily="18" charset="0"/>
                  </a:rPr>
                  <a:t>Doors</a:t>
                </a:r>
              </a:p>
            </p:txBody>
          </p:sp>
          <p:sp>
            <p:nvSpPr>
              <p:cNvPr id="39" name="Text Box 12"/>
              <p:cNvSpPr txBox="1">
                <a:spLocks noChangeArrowheads="1"/>
              </p:cNvSpPr>
              <p:nvPr/>
            </p:nvSpPr>
            <p:spPr bwMode="auto">
              <a:xfrm>
                <a:off x="3505200" y="3886200"/>
                <a:ext cx="1403350" cy="566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46800" rIns="18000" bIns="46800"/>
              <a:lstStyle>
                <a:lvl1pPr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ts val="363"/>
                  </a:spcBef>
                </a:pPr>
                <a:r>
                  <a:rPr lang="en-GB" altLang="en-US" sz="1600" b="1" dirty="0">
                    <a:latin typeface="times" panose="02020603050405020304" pitchFamily="18" charset="0"/>
                  </a:rPr>
                  <a:t>  Wheel  Store</a:t>
                </a:r>
              </a:p>
            </p:txBody>
          </p:sp>
          <p:sp>
            <p:nvSpPr>
              <p:cNvPr id="40" name="Line 22"/>
              <p:cNvSpPr>
                <a:spLocks noChangeShapeType="1"/>
              </p:cNvSpPr>
              <p:nvPr/>
            </p:nvSpPr>
            <p:spPr bwMode="auto">
              <a:xfrm>
                <a:off x="2209800" y="3124200"/>
                <a:ext cx="609600" cy="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3505200" y="3124200"/>
                <a:ext cx="990600" cy="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>
                <a:off x="5181600" y="3124200"/>
                <a:ext cx="1066800" cy="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90600" y="1812131"/>
              <a:ext cx="7313613" cy="2624138"/>
              <a:chOff x="990600" y="1828800"/>
              <a:chExt cx="7313613" cy="2624138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524000" y="2819400"/>
                <a:ext cx="684213" cy="608013"/>
              </a:xfrm>
              <a:prstGeom prst="ellips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>
                <a:off x="6248400" y="2667000"/>
                <a:ext cx="836613" cy="760413"/>
              </a:xfrm>
              <a:prstGeom prst="ellips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Oval 8"/>
              <p:cNvSpPr>
                <a:spLocks noChangeArrowheads="1"/>
              </p:cNvSpPr>
              <p:nvPr/>
            </p:nvSpPr>
            <p:spPr bwMode="auto">
              <a:xfrm>
                <a:off x="4495800" y="2819400"/>
                <a:ext cx="684213" cy="608013"/>
              </a:xfrm>
              <a:prstGeom prst="ellips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2819400" y="2819400"/>
                <a:ext cx="684213" cy="608013"/>
              </a:xfrm>
              <a:prstGeom prst="ellips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1219200" y="3886200"/>
                <a:ext cx="1403350" cy="566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46800" rIns="18000" bIns="46800"/>
              <a:lstStyle>
                <a:lvl1pPr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ts val="363"/>
                  </a:spcBef>
                </a:pPr>
                <a:r>
                  <a:rPr lang="en-GB" altLang="en-US" sz="1600" b="1">
                    <a:latin typeface="times" panose="02020603050405020304" pitchFamily="18" charset="0"/>
                  </a:rPr>
                  <a:t>Chassis  Store</a:t>
                </a:r>
              </a:p>
            </p:txBody>
          </p:sp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2895600" y="1828800"/>
                <a:ext cx="1339850" cy="566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46800" rIns="18000" bIns="46800"/>
              <a:lstStyle>
                <a:lvl1pPr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ts val="363"/>
                  </a:spcBef>
                </a:pPr>
                <a:r>
                  <a:rPr lang="en-GB" altLang="en-US" sz="1600" b="1">
                    <a:latin typeface="times" panose="02020603050405020304" pitchFamily="18" charset="0"/>
                  </a:rPr>
                  <a:t>  Door   Store</a:t>
                </a:r>
              </a:p>
            </p:txBody>
          </p: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993775" y="1828800"/>
                <a:ext cx="1357313" cy="566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46800" rIns="18000" bIns="46800"/>
              <a:lstStyle>
                <a:lvl1pPr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ts val="363"/>
                  </a:spcBef>
                </a:pPr>
                <a:r>
                  <a:rPr lang="en-GB" altLang="en-US" sz="1600" b="1">
                    <a:latin typeface="times" panose="02020603050405020304" pitchFamily="18" charset="0"/>
                  </a:rPr>
                  <a:t>Engine  Store</a:t>
                </a: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1295400" y="3886200"/>
                <a:ext cx="1295400" cy="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1295400" y="4419600"/>
                <a:ext cx="1295400" cy="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895600" y="2209800"/>
                <a:ext cx="1295400" cy="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2895600" y="1828800"/>
                <a:ext cx="1295400" cy="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990600" y="2209800"/>
                <a:ext cx="1295400" cy="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990600" y="1828800"/>
                <a:ext cx="1295400" cy="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3581400" y="4191000"/>
                <a:ext cx="1295400" cy="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3581400" y="3886200"/>
                <a:ext cx="1295400" cy="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7086600" y="3124200"/>
                <a:ext cx="609600" cy="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>
                <a:off x="1600200" y="2209800"/>
                <a:ext cx="152400" cy="60960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 flipV="1">
                <a:off x="1905000" y="3429000"/>
                <a:ext cx="0" cy="45720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V="1">
                <a:off x="4267200" y="3352800"/>
                <a:ext cx="381000" cy="53340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 flipH="1">
                <a:off x="3276600" y="2209800"/>
                <a:ext cx="228600" cy="60960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30"/>
              <p:cNvSpPr txBox="1">
                <a:spLocks noChangeArrowheads="1"/>
              </p:cNvSpPr>
              <p:nvPr/>
            </p:nvSpPr>
            <p:spPr bwMode="auto">
              <a:xfrm>
                <a:off x="7391400" y="2819400"/>
                <a:ext cx="912813" cy="334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46800" rIns="18000" bIns="46800"/>
              <a:lstStyle>
                <a:lvl1pPr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ts val="888"/>
                  </a:spcBef>
                </a:pPr>
                <a:r>
                  <a:rPr lang="en-GB" altLang="en-US" sz="1600">
                    <a:latin typeface="times" panose="02020603050405020304" pitchFamily="18" charset="0"/>
                  </a:rPr>
                  <a:t>Car</a:t>
                </a:r>
              </a:p>
            </p:txBody>
          </p:sp>
          <p:sp>
            <p:nvSpPr>
              <p:cNvPr id="31" name="Text Box 31"/>
              <p:cNvSpPr txBox="1">
                <a:spLocks noChangeArrowheads="1"/>
              </p:cNvSpPr>
              <p:nvPr/>
            </p:nvSpPr>
            <p:spPr bwMode="auto">
              <a:xfrm>
                <a:off x="3581400" y="2514600"/>
                <a:ext cx="912813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46800" rIns="18000" bIns="46800"/>
              <a:lstStyle>
                <a:lvl1pPr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ts val="738"/>
                  </a:spcBef>
                </a:pPr>
                <a:r>
                  <a:rPr lang="en-GB" altLang="en-US" sz="1200" b="1">
                    <a:latin typeface="times" panose="02020603050405020304" pitchFamily="18" charset="0"/>
                  </a:rPr>
                  <a:t>Partly Assembled Car</a:t>
                </a:r>
              </a:p>
            </p:txBody>
          </p:sp>
          <p:sp>
            <p:nvSpPr>
              <p:cNvPr id="32" name="Text Box 32"/>
              <p:cNvSpPr txBox="1">
                <a:spLocks noChangeArrowheads="1"/>
              </p:cNvSpPr>
              <p:nvPr/>
            </p:nvSpPr>
            <p:spPr bwMode="auto">
              <a:xfrm>
                <a:off x="5257800" y="3124200"/>
                <a:ext cx="912813" cy="473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46800" rIns="18000" bIns="46800"/>
              <a:lstStyle>
                <a:lvl1pPr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ts val="738"/>
                  </a:spcBef>
                </a:pPr>
                <a:r>
                  <a:rPr lang="en-GB" altLang="en-US" sz="1200" b="1">
                    <a:latin typeface="times" panose="02020603050405020304" pitchFamily="18" charset="0"/>
                  </a:rPr>
                  <a:t>Assembled Car</a:t>
                </a:r>
              </a:p>
            </p:txBody>
          </p:sp>
          <p:sp>
            <p:nvSpPr>
              <p:cNvPr id="33" name="Text Box 33"/>
              <p:cNvSpPr txBox="1">
                <a:spLocks noChangeArrowheads="1"/>
              </p:cNvSpPr>
              <p:nvPr/>
            </p:nvSpPr>
            <p:spPr bwMode="auto">
              <a:xfrm>
                <a:off x="2057400" y="2514600"/>
                <a:ext cx="1065213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46800" rIns="18000" bIns="46800"/>
              <a:lstStyle>
                <a:lvl1pPr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863600" algn="l"/>
                  </a:tabLs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ts val="738"/>
                  </a:spcBef>
                </a:pPr>
                <a:r>
                  <a:rPr lang="en-GB" altLang="en-US" sz="1200" b="1">
                    <a:latin typeface="times" panose="02020603050405020304" pitchFamily="18" charset="0"/>
                  </a:rPr>
                  <a:t>Chassis with Engine</a:t>
                </a:r>
              </a:p>
            </p:txBody>
          </p:sp>
          <p:pic>
            <p:nvPicPr>
              <p:cNvPr id="34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5200" y="3276600"/>
                <a:ext cx="912813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260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6963-A56E-472D-B441-825738E919A5}" type="slidenum">
              <a:rPr lang="en-US"/>
              <a:pPr/>
              <a:t>4</a:t>
            </a:fld>
            <a:endParaRPr lang="en-US"/>
          </a:p>
        </p:txBody>
      </p:sp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Model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447801"/>
            <a:ext cx="7770813" cy="4113213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software life cycle model (or  process model):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descriptive and diagrammatic model of software life </a:t>
            </a: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538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identifies all the activities required for product development, </a:t>
            </a:r>
          </a:p>
          <a:p>
            <a:pPr lvl="1" algn="just">
              <a:lnSpc>
                <a:spcPct val="150000"/>
              </a:lnSpc>
              <a:spcBef>
                <a:spcPts val="538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establishes a precedence ordering among the different activities,</a:t>
            </a:r>
          </a:p>
          <a:p>
            <a:pPr lvl="1" algn="just">
              <a:lnSpc>
                <a:spcPct val="150000"/>
              </a:lnSpc>
              <a:spcBef>
                <a:spcPts val="538"/>
              </a:spcBef>
            </a:pP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divides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into phases.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3B07-480B-41DD-84F1-3ECD412598ED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6D2B-DA69-4608-A339-62AE3E07DAC5}" type="slidenum">
              <a:rPr lang="en-US"/>
              <a:pPr/>
              <a:t>40</a:t>
            </a:fld>
            <a:endParaRPr lang="en-US"/>
          </a:p>
        </p:txBody>
      </p:sp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Design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370014"/>
            <a:ext cx="7770813" cy="4405313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design: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decompose the system into </a:t>
            </a:r>
            <a:r>
              <a:rPr lang="en-GB" sz="18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invocation relationships among the modules. </a:t>
            </a:r>
          </a:p>
          <a:p>
            <a:pPr algn="just">
              <a:lnSpc>
                <a:spcPct val="150000"/>
              </a:lnSpc>
            </a:pPr>
            <a:r>
              <a:rPr lang="en-GB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modules designed in greater detail:</a:t>
            </a:r>
          </a:p>
          <a:p>
            <a:pPr lvl="2"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and algorithms for each module are designed.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FD5-C962-4571-AF46-0CA86C392CDC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27D9-DEA1-4B22-BFEE-56385CB76F9A}" type="slidenum">
              <a:rPr lang="en-US"/>
              <a:pPr/>
              <a:t>41</a:t>
            </a:fld>
            <a:endParaRPr lang="en-US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8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Design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3046" y="1447801"/>
            <a:ext cx="7770813" cy="4113213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identify various objects (real world entities)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problem: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relationships among the objects. 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objects in a pay-roll software may be:</a:t>
            </a:r>
          </a:p>
          <a:p>
            <a:pPr lvl="2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employees, </a:t>
            </a:r>
          </a:p>
          <a:p>
            <a:pPr lvl="2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managers, </a:t>
            </a:r>
          </a:p>
          <a:p>
            <a:pPr lvl="2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pay-roll register,</a:t>
            </a:r>
          </a:p>
          <a:p>
            <a:pPr lvl="2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E448-A820-46A6-AF89-A064E176E789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6D0E-60AF-4C62-8DCA-50DFF0932E48}" type="slidenum">
              <a:rPr lang="en-US"/>
              <a:pPr/>
              <a:t>42</a:t>
            </a:fld>
            <a:endParaRPr lang="en-US"/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057011" y="217075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8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Design (CONT.)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447801"/>
            <a:ext cx="7770813" cy="4113213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structure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refined to obtain the detailed design.</a:t>
            </a:r>
          </a:p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OOD has several advantages: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development effort,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development time,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maintainability.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C84-2EFE-4D69-B165-97D58A92EB50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F8C4-95BA-4CA7-A468-09546F5B0FB0}" type="slidenum">
              <a:rPr lang="en-US"/>
              <a:pPr/>
              <a:t>43</a:t>
            </a:fld>
            <a:endParaRPr lang="en-US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695406" y="217075"/>
            <a:ext cx="9239347" cy="1141413"/>
          </a:xfrm>
          <a:ln/>
        </p:spPr>
        <p:txBody>
          <a:bodyPr vert="horz" lIns="18000" tIns="46800" rIns="18000" bIns="46800" rtlCol="0" anchor="ctr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(Coding &amp; Unit Testing)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83675" y="1525588"/>
            <a:ext cx="7770813" cy="4113212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913"/>
              </a:spcBef>
            </a:pPr>
            <a:r>
              <a:rPr lang="en-GB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implementation phase (aka coding and unit testing phase):</a:t>
            </a:r>
          </a:p>
          <a:p>
            <a:pPr lvl="1" algn="just">
              <a:lnSpc>
                <a:spcPct val="150000"/>
              </a:lnSpc>
              <a:spcBef>
                <a:spcPts val="825"/>
              </a:spcBef>
            </a:pPr>
            <a:r>
              <a:rPr lang="en-GB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software design into source code. </a:t>
            </a:r>
            <a:endParaRPr lang="en-GB" sz="1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module of the design is  coded,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module is unit tested</a:t>
            </a:r>
          </a:p>
          <a:p>
            <a:pPr lvl="2" algn="just">
              <a:lnSpc>
                <a:spcPct val="150000"/>
              </a:lnSpc>
              <a:spcBef>
                <a:spcPts val="638"/>
              </a:spcBef>
            </a:pPr>
            <a:r>
              <a:rPr lang="en-GB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 independently as a stand alone unit, and debugged,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module is documented.</a:t>
            </a:r>
          </a:p>
          <a:p>
            <a:pPr lvl="1" algn="just">
              <a:lnSpc>
                <a:spcPct val="150000"/>
              </a:lnSpc>
              <a:spcBef>
                <a:spcPts val="825"/>
              </a:spcBef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1878-456A-4013-8769-136BB828BFF3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2A28-C164-4E5D-9A6C-505E1C230635}" type="slidenum">
              <a:rPr lang="en-US"/>
              <a:pPr/>
              <a:t>44</a:t>
            </a:fld>
            <a:endParaRPr lang="en-US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1843315" y="217075"/>
            <a:ext cx="9239347" cy="1141413"/>
          </a:xfrm>
          <a:ln/>
        </p:spPr>
        <p:txBody>
          <a:bodyPr vert="horz" lIns="18000" tIns="46800" rIns="18000" bIns="46800" rtlCol="0" anchor="ctr">
            <a:normAutofit fontScale="90000"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(Coding &amp; Unit Testing</a:t>
            </a: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(Contd.)</a:t>
            </a:r>
            <a:endParaRPr lang="en-GB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677988"/>
            <a:ext cx="7770813" cy="4113212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 unit testing: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if individual modules work correctly.  </a:t>
            </a:r>
          </a:p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product of </a:t>
            </a:r>
            <a:r>
              <a:rPr lang="en-GB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GB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program modules that have been </a:t>
            </a: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individually.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6417-FA06-4CEC-8192-16A30289137C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D8F-837D-4184-A761-56D2B07B4309}" type="slidenum">
              <a:rPr lang="en-US"/>
              <a:pPr/>
              <a:t>45</a:t>
            </a:fld>
            <a:endParaRPr lang="en-US"/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8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System Testing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660526"/>
            <a:ext cx="7770813" cy="4511675"/>
          </a:xfrm>
          <a:ln/>
        </p:spPr>
        <p:txBody>
          <a:bodyPr vert="horz" lIns="18000" tIns="46800" rIns="18000" bIns="4680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modules are integrated in a planned manner: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are almost never integrated in one shot.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Normally integration is carried out through a number of steps.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each integration step,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partially integrated system is tested.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3750-5DF2-4B5B-8412-22AFF9DF944A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33E5-5FF4-4E06-B0E0-E24E973A7FA9}" type="slidenum">
              <a:rPr lang="en-US"/>
              <a:pPr/>
              <a:t>46</a:t>
            </a:fld>
            <a:endParaRPr lang="en-US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04275" y="217075"/>
            <a:ext cx="8001390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System </a:t>
            </a: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(Contd.)</a:t>
            </a:r>
            <a:endParaRPr lang="en-GB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4275" y="1640447"/>
            <a:ext cx="8177213" cy="4675188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all the modules have been successfully integrated and tested: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 is carried out.</a:t>
            </a:r>
          </a:p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system testing: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the developed system functions according to its requirements as specified in the SRS document.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8A4A-E612-4D43-AEC0-4C9B0F0CB0C5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5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290" y="329899"/>
            <a:ext cx="8911687" cy="1280890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System Testing (Contd.)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652" y="1364779"/>
            <a:ext cx="8915400" cy="436723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 usually consists of three different kinds of testing activities: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</a:t>
            </a:r>
          </a:p>
          <a:p>
            <a:pPr lvl="1" algn="just">
              <a:lnSpc>
                <a:spcPct val="15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– testing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is the system testing performed by the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team.</a:t>
            </a:r>
          </a:p>
          <a:p>
            <a:pPr lvl="1" algn="just">
              <a:lnSpc>
                <a:spcPct val="15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 – testing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is the system testing performed by a friendly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of customers.</a:t>
            </a:r>
          </a:p>
          <a:p>
            <a:pPr lvl="1" algn="just">
              <a:lnSpc>
                <a:spcPct val="15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is the system testing performed by the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himself after the product delivery to determine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to accept or reject the delivered product.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7F-6C31-4981-A585-36EEB56812DE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A345-493A-480D-8C93-9D1300A04E7B}" type="slidenum">
              <a:rPr lang="en-US"/>
              <a:pPr/>
              <a:t>48</a:t>
            </a:fld>
            <a:endParaRPr lang="en-US"/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0401" y="1356824"/>
            <a:ext cx="7770813" cy="4773613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913"/>
              </a:spcBef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of any software product: </a:t>
            </a:r>
          </a:p>
          <a:p>
            <a:pPr lvl="1" algn="just">
              <a:lnSpc>
                <a:spcPct val="150000"/>
              </a:lnSpc>
              <a:spcBef>
                <a:spcPts val="8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much more effort than the effort to develop the product itself.</a:t>
            </a:r>
          </a:p>
          <a:p>
            <a:pPr lvl="1" algn="just">
              <a:lnSpc>
                <a:spcPct val="150000"/>
              </a:lnSpc>
              <a:spcBef>
                <a:spcPts val="8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effort to maintenance effort is typically 40:60.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A63D-0B9C-42FA-8B46-A8C452D96248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4325-E76E-4AA0-8ED1-832B94F3E738}" type="slidenum">
              <a:rPr lang="en-US"/>
              <a:pPr/>
              <a:t>49</a:t>
            </a:fld>
            <a:endParaRPr lang="en-US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1799772" y="217075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(Contd.)</a:t>
            </a:r>
            <a:endParaRPr lang="en-GB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578" y="1314896"/>
            <a:ext cx="8077200" cy="4587875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Corrective maintenance: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errors which were not discovered during the product development  phases.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Perfective maintenance: 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implementation of the system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of the system.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maintenance: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software to a new environment, </a:t>
            </a:r>
          </a:p>
          <a:p>
            <a:pPr lvl="2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to a new computer or to a new operating system.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243-399A-4831-AFF8-769930E40B2C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A0DA-8FDB-49EB-870D-4A6B79D64B93}" type="slidenum">
              <a:rPr lang="en-US"/>
              <a:pPr/>
              <a:t>5</a:t>
            </a:fld>
            <a:endParaRPr lang="en-US"/>
          </a:p>
        </p:txBody>
      </p:sp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Model (CONT.)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525588"/>
            <a:ext cx="7770813" cy="4113212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888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different activities may be carried out in each life cycle phase.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design stage might consist of:</a:t>
            </a:r>
          </a:p>
          <a:p>
            <a:pPr lvl="2" algn="just">
              <a:lnSpc>
                <a:spcPct val="150000"/>
              </a:lnSpc>
              <a:spcBef>
                <a:spcPts val="6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analysis activity followed by  </a:t>
            </a:r>
          </a:p>
          <a:p>
            <a:pPr lvl="2" algn="just">
              <a:lnSpc>
                <a:spcPct val="150000"/>
              </a:lnSpc>
              <a:spcBef>
                <a:spcPts val="6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design activity.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B7C-B926-4BE2-8B2A-EDB4F82A2C8B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27" y="624110"/>
            <a:ext cx="10227212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Shortcomings of the classical waterfall 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246" y="1905000"/>
            <a:ext cx="8915400" cy="377762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spcBef>
                <a:spcPts val="825"/>
              </a:spcBef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waterfall model is idealistic:</a:t>
            </a:r>
          </a:p>
          <a:p>
            <a:pPr lvl="1" algn="just">
              <a:lnSpc>
                <a:spcPct val="120000"/>
              </a:lnSpc>
              <a:spcBef>
                <a:spcPts val="725"/>
              </a:spcBef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that no defect is introduced during any development activity.</a:t>
            </a:r>
          </a:p>
          <a:p>
            <a:pPr lvl="1" algn="just">
              <a:lnSpc>
                <a:spcPct val="120000"/>
              </a:lnSpc>
              <a:spcBef>
                <a:spcPts val="725"/>
              </a:spcBef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practice: </a:t>
            </a:r>
          </a:p>
          <a:p>
            <a:pPr lvl="2" algn="just">
              <a:lnSpc>
                <a:spcPct val="120000"/>
              </a:lnSpc>
              <a:spcBef>
                <a:spcPts val="638"/>
              </a:spcBef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do get introduced in almost every phase of the life cycle. </a:t>
            </a:r>
          </a:p>
          <a:p>
            <a:pPr algn="just">
              <a:lnSpc>
                <a:spcPct val="120000"/>
              </a:lnSpc>
              <a:spcBef>
                <a:spcPts val="913"/>
              </a:spcBef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usually get detected much later in the life cycle: </a:t>
            </a:r>
          </a:p>
          <a:p>
            <a:pPr lvl="1" algn="just">
              <a:lnSpc>
                <a:spcPct val="120000"/>
              </a:lnSpc>
              <a:spcBef>
                <a:spcPts val="825"/>
              </a:spcBef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design defect might go unnoticed till the coding or testing phase. </a:t>
            </a:r>
          </a:p>
          <a:p>
            <a:pPr algn="just">
              <a:lnSpc>
                <a:spcPct val="120000"/>
              </a:lnSpc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defect is detected:</a:t>
            </a:r>
          </a:p>
          <a:p>
            <a:pPr lvl="1" algn="just">
              <a:lnSpc>
                <a:spcPct val="120000"/>
              </a:lnSpc>
              <a:spcBef>
                <a:spcPts val="725"/>
              </a:spcBef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go back to the phase where it was introduced</a:t>
            </a:r>
          </a:p>
          <a:p>
            <a:pPr lvl="1" algn="just">
              <a:lnSpc>
                <a:spcPct val="120000"/>
              </a:lnSpc>
              <a:spcBef>
                <a:spcPts val="725"/>
              </a:spcBef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redo some of the work done during that and all subsequent phases. </a:t>
            </a:r>
          </a:p>
          <a:p>
            <a:pPr algn="just">
              <a:lnSpc>
                <a:spcPct val="120000"/>
              </a:lnSpc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we need feedback paths in the classical waterfall model.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7F-6C31-4981-A585-36EEB56812DE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D836-1B89-4765-B181-F7381E93644E}" type="slidenum">
              <a:rPr lang="en-US"/>
              <a:pPr/>
              <a:t>51</a:t>
            </a:fld>
            <a:endParaRPr lang="en-US"/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Waterfall </a:t>
            </a: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GB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352801" y="1600201"/>
            <a:ext cx="182721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85000"/>
              </a:lnSpc>
              <a:spcBef>
                <a:spcPts val="1038"/>
              </a:spcBef>
              <a:tabLst>
                <a:tab pos="863600" algn="l"/>
                <a:tab pos="1728788" algn="l"/>
              </a:tabLst>
            </a:pPr>
            <a:r>
              <a:rPr lang="en-GB" b="1">
                <a:latin typeface="times" charset="0"/>
              </a:rPr>
              <a:t>Feasibility Study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86201" y="2209801"/>
            <a:ext cx="18272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85000"/>
              </a:lnSpc>
              <a:spcBef>
                <a:spcPts val="1038"/>
              </a:spcBef>
              <a:tabLst>
                <a:tab pos="863600" algn="l"/>
                <a:tab pos="1728788" algn="l"/>
              </a:tabLst>
            </a:pPr>
            <a:r>
              <a:rPr lang="en-GB" b="1" dirty="0">
                <a:latin typeface="times" charset="0"/>
              </a:rPr>
              <a:t>Req.   Analysis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95801" y="2819401"/>
            <a:ext cx="1751013" cy="379413"/>
          </a:xfrm>
          <a:prstGeom prst="roundRect">
            <a:avLst>
              <a:gd name="adj" fmla="val 417"/>
            </a:avLst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105401" y="3429001"/>
            <a:ext cx="18272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85000"/>
              </a:lnSpc>
              <a:spcBef>
                <a:spcPts val="1038"/>
              </a:spcBef>
              <a:tabLst>
                <a:tab pos="863600" algn="l"/>
                <a:tab pos="1728788" algn="l"/>
              </a:tabLst>
            </a:pPr>
            <a:r>
              <a:rPr lang="en-GB" b="1">
                <a:latin typeface="times" charset="0"/>
              </a:rPr>
              <a:t>        Coding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715001" y="4038601"/>
            <a:ext cx="18272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85000"/>
              </a:lnSpc>
              <a:spcBef>
                <a:spcPts val="1038"/>
              </a:spcBef>
              <a:tabLst>
                <a:tab pos="863600" algn="l"/>
                <a:tab pos="1728788" algn="l"/>
              </a:tabLst>
            </a:pPr>
            <a:r>
              <a:rPr lang="en-GB" b="1">
                <a:latin typeface="times" charset="0"/>
              </a:rPr>
              <a:t>      Testing</a:t>
            </a:r>
          </a:p>
        </p:txBody>
      </p:sp>
      <p:sp>
        <p:nvSpPr>
          <p:cNvPr id="38925" name="AutoShape 13"/>
          <p:cNvSpPr>
            <a:spLocks noChangeArrowheads="1"/>
          </p:cNvSpPr>
          <p:nvPr/>
        </p:nvSpPr>
        <p:spPr bwMode="auto">
          <a:xfrm>
            <a:off x="6324601" y="4648201"/>
            <a:ext cx="1751013" cy="379413"/>
          </a:xfrm>
          <a:prstGeom prst="roundRect">
            <a:avLst>
              <a:gd name="adj" fmla="val 417"/>
            </a:avLst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V="1">
            <a:off x="5029200" y="1828800"/>
            <a:ext cx="304800" cy="45719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5638800" y="2438400"/>
            <a:ext cx="228600" cy="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6248400" y="3048000"/>
            <a:ext cx="228600" cy="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6858000" y="3657600"/>
            <a:ext cx="228600" cy="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7467600" y="4191000"/>
            <a:ext cx="228600" cy="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276601" y="1524000"/>
            <a:ext cx="4875213" cy="3489326"/>
            <a:chOff x="3276601" y="1524000"/>
            <a:chExt cx="4875213" cy="3489326"/>
          </a:xfrm>
        </p:grpSpPr>
        <p:sp>
          <p:nvSpPr>
            <p:cNvPr id="38915" name="AutoShape 3"/>
            <p:cNvSpPr>
              <a:spLocks noChangeArrowheads="1"/>
            </p:cNvSpPr>
            <p:nvPr/>
          </p:nvSpPr>
          <p:spPr bwMode="auto">
            <a:xfrm>
              <a:off x="3276601" y="1524000"/>
              <a:ext cx="1751013" cy="609600"/>
            </a:xfrm>
            <a:prstGeom prst="roundRect">
              <a:avLst>
                <a:gd name="adj" fmla="val 417"/>
              </a:avLst>
            </a:prstGeom>
            <a:noFill/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7" name="AutoShape 5"/>
            <p:cNvSpPr>
              <a:spLocks noChangeArrowheads="1"/>
            </p:cNvSpPr>
            <p:nvPr/>
          </p:nvSpPr>
          <p:spPr bwMode="auto">
            <a:xfrm>
              <a:off x="3886201" y="2209801"/>
              <a:ext cx="1751013" cy="379413"/>
            </a:xfrm>
            <a:prstGeom prst="roundRect">
              <a:avLst>
                <a:gd name="adj" fmla="val 417"/>
              </a:avLst>
            </a:prstGeom>
            <a:noFill/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4495801" y="2819401"/>
              <a:ext cx="1827213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46800" rIns="18000" bIns="46800"/>
            <a:lstStyle/>
            <a:p>
              <a:pPr>
                <a:lnSpc>
                  <a:spcPct val="85000"/>
                </a:lnSpc>
                <a:spcBef>
                  <a:spcPts val="1038"/>
                </a:spcBef>
                <a:tabLst>
                  <a:tab pos="863600" algn="l"/>
                  <a:tab pos="1728788" algn="l"/>
                </a:tabLst>
              </a:pPr>
              <a:r>
                <a:rPr lang="en-GB" b="1">
                  <a:latin typeface="times" charset="0"/>
                </a:rPr>
                <a:t>       Design</a:t>
              </a:r>
            </a:p>
          </p:txBody>
        </p:sp>
        <p:sp>
          <p:nvSpPr>
            <p:cNvPr id="38921" name="AutoShape 9"/>
            <p:cNvSpPr>
              <a:spLocks noChangeArrowheads="1"/>
            </p:cNvSpPr>
            <p:nvPr/>
          </p:nvSpPr>
          <p:spPr bwMode="auto">
            <a:xfrm>
              <a:off x="5105401" y="3429001"/>
              <a:ext cx="1751013" cy="379413"/>
            </a:xfrm>
            <a:prstGeom prst="roundRect">
              <a:avLst>
                <a:gd name="adj" fmla="val 417"/>
              </a:avLst>
            </a:prstGeom>
            <a:noFill/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AutoShape 11"/>
            <p:cNvSpPr>
              <a:spLocks noChangeArrowheads="1"/>
            </p:cNvSpPr>
            <p:nvPr/>
          </p:nvSpPr>
          <p:spPr bwMode="auto">
            <a:xfrm>
              <a:off x="5715001" y="4038601"/>
              <a:ext cx="1751013" cy="379413"/>
            </a:xfrm>
            <a:prstGeom prst="roundRect">
              <a:avLst>
                <a:gd name="adj" fmla="val 417"/>
              </a:avLst>
            </a:prstGeom>
            <a:noFill/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6324601" y="4648201"/>
              <a:ext cx="1827213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46800" rIns="18000" bIns="46800"/>
            <a:lstStyle/>
            <a:p>
              <a:pPr>
                <a:lnSpc>
                  <a:spcPct val="85000"/>
                </a:lnSpc>
                <a:spcBef>
                  <a:spcPts val="1038"/>
                </a:spcBef>
                <a:tabLst>
                  <a:tab pos="863600" algn="l"/>
                  <a:tab pos="1728788" algn="l"/>
                </a:tabLst>
              </a:pPr>
              <a:r>
                <a:rPr lang="en-GB" b="1">
                  <a:latin typeface="times" charset="0"/>
                </a:rPr>
                <a:t>    Maintenance</a:t>
              </a:r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5334000" y="1828800"/>
              <a:ext cx="0" cy="38100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5867400" y="2438400"/>
              <a:ext cx="0" cy="38100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6477000" y="3048000"/>
              <a:ext cx="0" cy="38100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>
              <a:off x="7086600" y="3657600"/>
              <a:ext cx="0" cy="38100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7696200" y="4191000"/>
              <a:ext cx="0" cy="45720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 flipV="1">
              <a:off x="5943600" y="4419600"/>
              <a:ext cx="0" cy="45720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 flipV="1">
              <a:off x="4800600" y="3200400"/>
              <a:ext cx="0" cy="167640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26"/>
            <p:cNvSpPr>
              <a:spLocks noChangeShapeType="1"/>
            </p:cNvSpPr>
            <p:nvPr/>
          </p:nvSpPr>
          <p:spPr bwMode="auto">
            <a:xfrm flipV="1">
              <a:off x="5334000" y="3810000"/>
              <a:ext cx="0" cy="106680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27"/>
            <p:cNvSpPr>
              <a:spLocks noChangeShapeType="1"/>
            </p:cNvSpPr>
            <p:nvPr/>
          </p:nvSpPr>
          <p:spPr bwMode="auto">
            <a:xfrm flipH="1">
              <a:off x="3581400" y="4876800"/>
              <a:ext cx="2743200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V="1">
              <a:off x="3581400" y="2133600"/>
              <a:ext cx="45719" cy="274320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29"/>
            <p:cNvSpPr>
              <a:spLocks noChangeShapeType="1"/>
            </p:cNvSpPr>
            <p:nvPr/>
          </p:nvSpPr>
          <p:spPr bwMode="auto">
            <a:xfrm flipV="1">
              <a:off x="4191000" y="2590800"/>
              <a:ext cx="0" cy="228600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07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4BE8-0AE9-49C5-9145-11855D927B5D}" type="slidenum">
              <a:rPr lang="en-US"/>
              <a:pPr/>
              <a:t>52</a:t>
            </a:fld>
            <a:endParaRPr lang="en-US"/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Waterfall </a:t>
            </a: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(Contd.)</a:t>
            </a:r>
            <a:endParaRPr lang="en-GB" sz="16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447800"/>
            <a:ext cx="7770813" cy="4173538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250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 should be detected </a:t>
            </a:r>
          </a:p>
          <a:p>
            <a:pPr lvl="1" algn="just">
              <a:lnSpc>
                <a:spcPct val="150000"/>
              </a:lnSpc>
              <a:spcBef>
                <a:spcPts val="175"/>
              </a:spcBef>
              <a:buFont typeface="Symbol" pitchFamily="18" charset="2"/>
              <a:buChar char="·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same phase in which they are introduced.</a:t>
            </a:r>
          </a:p>
          <a:p>
            <a:pPr algn="just">
              <a:lnSpc>
                <a:spcPct val="150000"/>
              </a:lnSpc>
              <a:spcBef>
                <a:spcPts val="250"/>
              </a:spcBef>
            </a:pPr>
            <a:r>
              <a:rPr lang="en-GB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175"/>
              </a:spcBef>
              <a:buFont typeface="Symbol" pitchFamily="18" charset="2"/>
              <a:buChar char="·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design problem is  detected in the design phase itself, </a:t>
            </a:r>
          </a:p>
          <a:p>
            <a:pPr lvl="2" algn="just">
              <a:lnSpc>
                <a:spcPct val="150000"/>
              </a:lnSpc>
              <a:spcBef>
                <a:spcPts val="150"/>
              </a:spcBef>
              <a:buFont typeface="Symbol" pitchFamily="18" charset="2"/>
              <a:buChar char="·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 can be taken care of much more easily</a:t>
            </a:r>
          </a:p>
          <a:p>
            <a:pPr lvl="2" algn="just">
              <a:lnSpc>
                <a:spcPct val="150000"/>
              </a:lnSpc>
              <a:spcBef>
                <a:spcPts val="150"/>
              </a:spcBef>
              <a:buFont typeface="Symbol" pitchFamily="18" charset="2"/>
              <a:buChar char="·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say if it is identified at the end of the integration and system testing phase.</a:t>
            </a:r>
          </a:p>
        </p:txBody>
      </p:sp>
    </p:spTree>
    <p:extLst>
      <p:ext uri="{BB962C8B-B14F-4D97-AF65-F5344CB8AC3E}">
        <p14:creationId xmlns:p14="http://schemas.microsoft.com/office/powerpoint/2010/main" val="10185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1915-B762-46AC-B128-EE5448978FE8}" type="slidenum">
              <a:rPr lang="en-US"/>
              <a:pPr/>
              <a:t>53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containment of errors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0401" y="1602377"/>
            <a:ext cx="8915400" cy="3777622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550"/>
              </a:spcBef>
            </a:pPr>
            <a:r>
              <a:rPr lang="en-GB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rework must be carried out not only to the design but also to  code and  test phases.</a:t>
            </a:r>
          </a:p>
          <a:p>
            <a:pPr algn="just">
              <a:lnSpc>
                <a:spcPct val="150000"/>
              </a:lnSpc>
              <a:spcBef>
                <a:spcPts val="550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detecting errors as close to its point of introduction as possible: </a:t>
            </a:r>
          </a:p>
          <a:p>
            <a:pPr lvl="1" algn="just">
              <a:lnSpc>
                <a:spcPct val="150000"/>
              </a:lnSpc>
              <a:spcBef>
                <a:spcPts val="488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known as phase containment of errors.</a:t>
            </a:r>
          </a:p>
          <a:p>
            <a:pPr algn="just">
              <a:lnSpc>
                <a:spcPct val="150000"/>
              </a:lnSpc>
              <a:spcBef>
                <a:spcPts val="550"/>
              </a:spcBef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waterfall model is by far the most widely used model.</a:t>
            </a:r>
          </a:p>
          <a:p>
            <a:pPr lvl="1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 every other model is derived from the waterfall model.</a:t>
            </a:r>
          </a:p>
        </p:txBody>
      </p:sp>
    </p:spTree>
    <p:extLst>
      <p:ext uri="{BB962C8B-B14F-4D97-AF65-F5344CB8AC3E}">
        <p14:creationId xmlns:p14="http://schemas.microsoft.com/office/powerpoint/2010/main" val="3310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EC4C-2012-4C90-A499-091A162879F5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221" y="1152907"/>
            <a:ext cx="8890789" cy="49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277F-5DB1-494E-A88C-76626DC2F5EB}" type="slidenum">
              <a:rPr lang="en-US"/>
              <a:pPr/>
              <a:t>6</a:t>
            </a:fld>
            <a:endParaRPr lang="en-US"/>
          </a:p>
        </p:txBody>
      </p:sp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Model  Life Cycle ?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447801"/>
            <a:ext cx="7770813" cy="4113213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written description: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a common understanding of activities among the software developers.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inconsistencies, redundancies, and omissions in the development process.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tailoring a process model for specific projects.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FC45-CA85-493F-A572-A4A5ACF9B4CE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7D18-1389-4DBD-9C55-D99986D806CE}" type="slidenum">
              <a:rPr lang="en-US"/>
              <a:pPr/>
              <a:t>7</a:t>
            </a:fld>
            <a:endParaRPr lang="en-US"/>
          </a:p>
        </p:txBody>
      </p:sp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Model  Life Cycle </a:t>
            </a: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(Contd.)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677988"/>
            <a:ext cx="7770813" cy="4113212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888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are tailored for special projects.</a:t>
            </a:r>
          </a:p>
          <a:p>
            <a:pPr lvl="1" algn="just">
              <a:lnSpc>
                <a:spcPct val="150000"/>
              </a:lnSpc>
              <a:spcBef>
                <a:spcPts val="913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documented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  <a:p>
            <a:pPr lvl="2" algn="just">
              <a:lnSpc>
                <a:spcPct val="150000"/>
              </a:lnSpc>
              <a:spcBef>
                <a:spcPts val="8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to identify where the tailoring is to occur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18FB-BF0E-47F7-9C76-D7E530F04860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F95-CDE9-48AD-8CB9-F9CE73F41DB7}" type="slidenum">
              <a:rPr lang="en-US"/>
              <a:pPr/>
              <a:t>8</a:t>
            </a:fld>
            <a:endParaRPr lang="en-US"/>
          </a:p>
        </p:txBody>
      </p:sp>
      <p:sp>
        <p:nvSpPr>
          <p:cNvPr id="71681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Model (CONT.)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677988"/>
            <a:ext cx="7770813" cy="4113212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team must identify a suitable life cycle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adhere to it.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advantage of adhering to a life cycle model:</a:t>
            </a:r>
          </a:p>
          <a:p>
            <a:pPr lvl="2" algn="just">
              <a:lnSpc>
                <a:spcPct val="150000"/>
              </a:lnSpc>
              <a:spcBef>
                <a:spcPts val="625"/>
              </a:spcBef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development of software in a systematic and  disciplined manner.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7F36-92BC-4794-9D5F-1301DF8C1370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E2E1-595C-4997-BFB4-B36D5D5AF95B}" type="slidenum">
              <a:rPr lang="en-US"/>
              <a:pPr/>
              <a:t>9</a:t>
            </a:fld>
            <a:endParaRPr lang="en-US"/>
          </a:p>
        </p:txBody>
      </p:sp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0401" y="276226"/>
            <a:ext cx="7770813" cy="1273175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Model (CONT.)</a:t>
            </a:r>
            <a:b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1677988"/>
            <a:ext cx="7770813" cy="4113212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program is developed by a single programmer ---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has the freedom to decide his exact steps. </a:t>
            </a: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software product is being developed by a team: 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must be a precise understanding among team members as to when to do what,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it would lead to chaos and project  failure.</a:t>
            </a:r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algn="just">
              <a:lnSpc>
                <a:spcPct val="150000"/>
              </a:lnSpc>
              <a:spcBef>
                <a:spcPts val="725"/>
              </a:spcBef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A6E3-387E-42B3-A6B4-F6747B784386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3110</TotalTime>
  <Words>2931</Words>
  <Application>Microsoft Office PowerPoint</Application>
  <PresentationFormat>Widescreen</PresentationFormat>
  <Paragraphs>525</Paragraphs>
  <Slides>54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Arial Black</vt:lpstr>
      <vt:lpstr>Calibri</vt:lpstr>
      <vt:lpstr>Century Gothic</vt:lpstr>
      <vt:lpstr>Symbol</vt:lpstr>
      <vt:lpstr>times</vt:lpstr>
      <vt:lpstr>Times New Roman</vt:lpstr>
      <vt:lpstr>Wingdings</vt:lpstr>
      <vt:lpstr>Wingdings 3</vt:lpstr>
      <vt:lpstr>Wisp</vt:lpstr>
      <vt:lpstr>Software Engineering – ESC501</vt:lpstr>
      <vt:lpstr>Intended Learning Outcomes (ILOs)</vt:lpstr>
      <vt:lpstr>Software Life Cycle</vt:lpstr>
      <vt:lpstr>Life Cycle Model</vt:lpstr>
      <vt:lpstr>Life Cycle Model (CONT.)</vt:lpstr>
      <vt:lpstr>Why Model  Life Cycle ?</vt:lpstr>
      <vt:lpstr>Why Model  Life Cycle ? (Contd.)</vt:lpstr>
      <vt:lpstr>Life Cycle Model (CONT.)</vt:lpstr>
      <vt:lpstr>Life Cycle Model (CONT.) </vt:lpstr>
      <vt:lpstr>Life Cycle Model (CONT.)</vt:lpstr>
      <vt:lpstr>Life Cycle Model (CONT.)</vt:lpstr>
      <vt:lpstr>Life Cycle Model (CONT.)</vt:lpstr>
      <vt:lpstr>Life Cycle Model (CONT.)</vt:lpstr>
      <vt:lpstr>Life Cycle Model (CONT.)</vt:lpstr>
      <vt:lpstr>Different software life cycle models  </vt:lpstr>
      <vt:lpstr>Classical Waterfall Model  </vt:lpstr>
      <vt:lpstr>Classical Waterfall Model (contd.) </vt:lpstr>
      <vt:lpstr>Relative Effort for Phases</vt:lpstr>
      <vt:lpstr>Classical Waterfall Model (CONT.)</vt:lpstr>
      <vt:lpstr>Classical Waterfall Model (CONT.)</vt:lpstr>
      <vt:lpstr>Feasibility Study</vt:lpstr>
      <vt:lpstr>Activities during Feasibility Study</vt:lpstr>
      <vt:lpstr>Activities during Feasibility Study</vt:lpstr>
      <vt:lpstr>CASE STUDY</vt:lpstr>
      <vt:lpstr>Requirements Analysis and Specification</vt:lpstr>
      <vt:lpstr>Requirements Analysis and Specification (Contd.)</vt:lpstr>
      <vt:lpstr>Goals of Requirements Analysis</vt:lpstr>
      <vt:lpstr>Requirements Gathering</vt:lpstr>
      <vt:lpstr>Requirements Analysis (CONT.)</vt:lpstr>
      <vt:lpstr>Parts of a SRS document</vt:lpstr>
      <vt:lpstr>Documenting Functional Requirements</vt:lpstr>
      <vt:lpstr>CASE STUDY</vt:lpstr>
      <vt:lpstr>CASE STUDY (CONTD.)</vt:lpstr>
      <vt:lpstr>CASE STUDY (CONTD.)</vt:lpstr>
      <vt:lpstr>CASE STUDY (CONTD.)</vt:lpstr>
      <vt:lpstr>Design</vt:lpstr>
      <vt:lpstr>Traditional Design Approach</vt:lpstr>
      <vt:lpstr>Structured Analysis Activity</vt:lpstr>
      <vt:lpstr>Structured Analysis (CONT.)</vt:lpstr>
      <vt:lpstr>Structured Design</vt:lpstr>
      <vt:lpstr>Object Oriented Design</vt:lpstr>
      <vt:lpstr>Object Oriented Design (CONT.)</vt:lpstr>
      <vt:lpstr>Implementation (Coding &amp; Unit Testing)</vt:lpstr>
      <vt:lpstr>Implementation (Coding &amp; Unit Testing) (Contd.)</vt:lpstr>
      <vt:lpstr>Integration and System Testing</vt:lpstr>
      <vt:lpstr>Integration and System Testing (Contd.)</vt:lpstr>
      <vt:lpstr>Integration and System Testing (Contd.)</vt:lpstr>
      <vt:lpstr>Maintenance</vt:lpstr>
      <vt:lpstr>Maintenance (Contd.)</vt:lpstr>
      <vt:lpstr>Shortcomings of the classical waterfall model  </vt:lpstr>
      <vt:lpstr>Iterative Waterfall Model</vt:lpstr>
      <vt:lpstr>Iterative Waterfall Model (Contd.)</vt:lpstr>
      <vt:lpstr>Phase containment of errors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– ESC501</dc:title>
  <dc:creator>Ms. Poulami Dutta</dc:creator>
  <cp:lastModifiedBy>user</cp:lastModifiedBy>
  <cp:revision>145</cp:revision>
  <dcterms:created xsi:type="dcterms:W3CDTF">2020-07-31T15:16:16Z</dcterms:created>
  <dcterms:modified xsi:type="dcterms:W3CDTF">2021-09-10T05:23:40Z</dcterms:modified>
</cp:coreProperties>
</file>