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media/image1.png" ContentType="image/png"/>
  <Override PartName="/ppt/media/image9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21.png" ContentType="image/png"/>
  <Override PartName="/ppt/media/image6.jpeg" ContentType="image/jpe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8160" cy="703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8160" cy="703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8160" cy="703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8160" cy="703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8160" cy="703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8160" cy="703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8160" cy="703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D12D7BB-CE21-46F1-A950-5BB92198D8B8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47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50EC6DAD-0146-443E-A2FA-4CE68DE5DA04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 rot="16200000">
            <a:off x="113400" y="-105120"/>
            <a:ext cx="5141880" cy="5364000"/>
          </a:xfrm>
          <a:prstGeom prst="diagStripe">
            <a:avLst>
              <a:gd name="adj" fmla="val 50343"/>
            </a:avLst>
          </a:prstGeom>
          <a:blipFill rotWithShape="0">
            <a:blip r:embed="rId2"/>
            <a:stretch>
              <a:fillRect l="806400" t="316366" r="806400" b="68459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017960" y="1567440"/>
            <a:ext cx="4318200" cy="17665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82297A63-A55D-43AF-9B22-4A3215F7FCDF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0" y="0"/>
            <a:ext cx="632520" cy="58824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212040" y="22176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7"/>
          <p:cNvSpPr/>
          <p:nvPr/>
        </p:nvSpPr>
        <p:spPr>
          <a:xfrm>
            <a:off x="212040" y="28440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8"/>
          <p:cNvSpPr/>
          <p:nvPr/>
        </p:nvSpPr>
        <p:spPr>
          <a:xfrm>
            <a:off x="212040" y="34668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" name="Group 9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95" name="CustomShape 10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1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13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7" name="PlaceHolder 5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3813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721080" y="2781720"/>
            <a:ext cx="3300480" cy="15973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9438DDC-4086-4686-BF31-8F7A529F3F68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177" name="CustomShape 2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3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9" name="PlaceHolder 4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2888811-65D1-4D33-AF20-80E048E8448B}" type="slidenum">
              <a:rPr b="0" lang="en-US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F382C006-9006-4B04-9B49-7DCEA515EDE9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1EE001C3-00C1-416E-B816-0C0824B0CA3F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7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7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7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7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7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7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7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6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6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6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6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6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7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docs.scrapy.org/en/latest/" TargetMode="External"/><Relationship Id="rId2" Type="http://schemas.openxmlformats.org/officeDocument/2006/relationships/hyperlink" Target="https://docs.sqlalchemy.org/en/13/dialects/postgresql.html" TargetMode="External"/><Relationship Id="rId3" Type="http://schemas.openxmlformats.org/officeDocument/2006/relationships/hyperlink" Target="https://docs.sqlalchemy.org/en/13/" TargetMode="External"/><Relationship Id="rId4" Type="http://schemas.openxmlformats.org/officeDocument/2006/relationships/hyperlink" Target="https://devcenter.heroku.com/categories/reference" TargetMode="External"/><Relationship Id="rId5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727920" y="15580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a1a1a"/>
                </a:solidFill>
                <a:latin typeface="Raleway"/>
                <a:ea typeface="Raleway"/>
              </a:rPr>
              <a:t>Time Series Analysis of Amazon Products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5682600" y="3666240"/>
            <a:ext cx="315900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Team: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Samyak S Sarnayak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S Sai Rahul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Chirag Ganti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1558080" y="420480"/>
            <a:ext cx="6027120" cy="10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Introduction to Data Science Project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UE18CS203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99" name="Google Shape;101;p14" descr=""/>
          <p:cNvPicPr/>
          <p:nvPr/>
        </p:nvPicPr>
        <p:blipFill>
          <a:blip r:embed="rId1"/>
          <a:stretch/>
        </p:blipFill>
        <p:spPr>
          <a:xfrm>
            <a:off x="7585920" y="233280"/>
            <a:ext cx="1324440" cy="132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155;p23" descr=""/>
          <p:cNvPicPr/>
          <p:nvPr/>
        </p:nvPicPr>
        <p:blipFill>
          <a:blip r:embed="rId1"/>
          <a:stretch/>
        </p:blipFill>
        <p:spPr>
          <a:xfrm>
            <a:off x="613440" y="152280"/>
            <a:ext cx="7916760" cy="48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1306440" y="600840"/>
            <a:ext cx="6052320" cy="585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Cleaning the Dataset (contd.)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1437840" y="1185840"/>
            <a:ext cx="6243120" cy="36388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Gave a common name to products whose names changed during the time period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Converted time column to datetime objects and added 5 hour 30 mins to the time to convert it to IST. Set time as the index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For each product, if the price is null, replaced it with the previous value. Similarly for the number of reviews, number of answered questions, deal price, lowest price.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Replaced seller rating with the mean, for each product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Filled other values with generic values: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Brand - “No brand”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Return_policy - ”No Return Policy”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Warranty - “No Warranty”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…</a:t>
            </a: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166;p25" descr=""/>
          <p:cNvPicPr/>
          <p:nvPr/>
        </p:nvPicPr>
        <p:blipFill>
          <a:blip r:embed="rId1"/>
          <a:stretch/>
        </p:blipFill>
        <p:spPr>
          <a:xfrm>
            <a:off x="2239920" y="152280"/>
            <a:ext cx="4762440" cy="4838400"/>
          </a:xfrm>
          <a:prstGeom prst="rect">
            <a:avLst/>
          </a:prstGeom>
          <a:ln>
            <a:noFill/>
          </a:ln>
        </p:spPr>
      </p:pic>
      <p:sp>
        <p:nvSpPr>
          <p:cNvPr id="321" name="CustomShape 1"/>
          <p:cNvSpPr/>
          <p:nvPr/>
        </p:nvSpPr>
        <p:spPr>
          <a:xfrm rot="16200000">
            <a:off x="1684440" y="2261160"/>
            <a:ext cx="89172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price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172;p26" descr=""/>
          <p:cNvPicPr/>
          <p:nvPr/>
        </p:nvPicPr>
        <p:blipFill>
          <a:blip r:embed="rId1"/>
          <a:stretch/>
        </p:blipFill>
        <p:spPr>
          <a:xfrm>
            <a:off x="592200" y="152280"/>
            <a:ext cx="7959240" cy="48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1297440" y="546840"/>
            <a:ext cx="3798720" cy="585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Normalising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1297440" y="1557000"/>
            <a:ext cx="6225120" cy="3272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Normalization is to change the values of the numeric columns in the dataset to a common scale, without distorting differences in the range of values.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Normalized price in a range of -1 to 1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183;p28" descr=""/>
          <p:cNvPicPr/>
          <p:nvPr/>
        </p:nvPicPr>
        <p:blipFill>
          <a:blip r:embed="rId1"/>
          <a:stretch/>
        </p:blipFill>
        <p:spPr>
          <a:xfrm>
            <a:off x="1223280" y="83880"/>
            <a:ext cx="6571800" cy="4739760"/>
          </a:xfrm>
          <a:prstGeom prst="rect">
            <a:avLst/>
          </a:prstGeom>
          <a:ln>
            <a:noFill/>
          </a:ln>
        </p:spPr>
      </p:pic>
      <p:sp>
        <p:nvSpPr>
          <p:cNvPr id="326" name="CustomShape 1"/>
          <p:cNvSpPr/>
          <p:nvPr/>
        </p:nvSpPr>
        <p:spPr>
          <a:xfrm>
            <a:off x="4005000" y="4770000"/>
            <a:ext cx="149472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Price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 rot="16200000">
            <a:off x="727920" y="1746360"/>
            <a:ext cx="1329120" cy="13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Frequency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669240" y="4770000"/>
            <a:ext cx="713844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X : price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Y : frequency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729360" y="1322280"/>
            <a:ext cx="7688160" cy="1518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aleway"/>
                <a:ea typeface="Raleway"/>
              </a:rPr>
              <a:t>Visualisation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196;p30" descr=""/>
          <p:cNvPicPr/>
          <p:nvPr/>
        </p:nvPicPr>
        <p:blipFill>
          <a:blip r:embed="rId1"/>
          <a:stretch/>
        </p:blipFill>
        <p:spPr>
          <a:xfrm>
            <a:off x="2309400" y="207720"/>
            <a:ext cx="4528440" cy="457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201;p31" descr=""/>
          <p:cNvPicPr/>
          <p:nvPr/>
        </p:nvPicPr>
        <p:blipFill>
          <a:blip r:embed="rId1"/>
          <a:stretch/>
        </p:blipFill>
        <p:spPr>
          <a:xfrm>
            <a:off x="557640" y="600120"/>
            <a:ext cx="3733560" cy="3943080"/>
          </a:xfrm>
          <a:prstGeom prst="rect">
            <a:avLst/>
          </a:prstGeom>
          <a:ln>
            <a:noFill/>
          </a:ln>
        </p:spPr>
      </p:pic>
      <p:pic>
        <p:nvPicPr>
          <p:cNvPr id="332" name="Google Shape;202;p31" descr=""/>
          <p:cNvPicPr/>
          <p:nvPr/>
        </p:nvPicPr>
        <p:blipFill>
          <a:blip r:embed="rId2"/>
          <a:stretch/>
        </p:blipFill>
        <p:spPr>
          <a:xfrm>
            <a:off x="4894200" y="701280"/>
            <a:ext cx="3733560" cy="336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05360" y="4413960"/>
            <a:ext cx="827784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Variation of number of reviews with time (for 2 products)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34" name="Google Shape;208;p32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4381200" cy="3781080"/>
          </a:xfrm>
          <a:prstGeom prst="rect">
            <a:avLst/>
          </a:prstGeom>
          <a:ln>
            <a:noFill/>
          </a:ln>
        </p:spPr>
      </p:pic>
      <p:pic>
        <p:nvPicPr>
          <p:cNvPr id="335" name="Google Shape;209;p32" descr=""/>
          <p:cNvPicPr/>
          <p:nvPr/>
        </p:nvPicPr>
        <p:blipFill>
          <a:blip r:embed="rId2"/>
          <a:stretch/>
        </p:blipFill>
        <p:spPr>
          <a:xfrm>
            <a:off x="4686480" y="152280"/>
            <a:ext cx="4304880" cy="361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865800" y="57492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Introduction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1285200" y="145692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This project deals with the analysis of Amazon products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Amazon product prices and other details vary a lot with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Product details are scraped from Amazon India over a period of few months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Analysis is done for each product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214;p33" descr=""/>
          <p:cNvPicPr/>
          <p:nvPr/>
        </p:nvPicPr>
        <p:blipFill>
          <a:blip r:embed="rId1"/>
          <a:stretch/>
        </p:blipFill>
        <p:spPr>
          <a:xfrm>
            <a:off x="817920" y="152280"/>
            <a:ext cx="7507800" cy="48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219;p34" descr=""/>
          <p:cNvPicPr/>
          <p:nvPr/>
        </p:nvPicPr>
        <p:blipFill>
          <a:blip r:embed="rId1"/>
          <a:stretch/>
        </p:blipFill>
        <p:spPr>
          <a:xfrm>
            <a:off x="783000" y="84960"/>
            <a:ext cx="7384320" cy="2378520"/>
          </a:xfrm>
          <a:prstGeom prst="rect">
            <a:avLst/>
          </a:prstGeom>
          <a:ln>
            <a:noFill/>
          </a:ln>
        </p:spPr>
      </p:pic>
      <p:pic>
        <p:nvPicPr>
          <p:cNvPr id="338" name="Google Shape;220;p34" descr=""/>
          <p:cNvPicPr/>
          <p:nvPr/>
        </p:nvPicPr>
        <p:blipFill>
          <a:blip r:embed="rId2"/>
          <a:stretch/>
        </p:blipFill>
        <p:spPr>
          <a:xfrm>
            <a:off x="1119600" y="2683800"/>
            <a:ext cx="6710760" cy="216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225;p35" descr=""/>
          <p:cNvPicPr/>
          <p:nvPr/>
        </p:nvPicPr>
        <p:blipFill>
          <a:blip r:embed="rId1"/>
          <a:stretch/>
        </p:blipFill>
        <p:spPr>
          <a:xfrm>
            <a:off x="806040" y="660960"/>
            <a:ext cx="7531560" cy="382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230;p36" descr=""/>
          <p:cNvPicPr/>
          <p:nvPr/>
        </p:nvPicPr>
        <p:blipFill>
          <a:blip r:embed="rId1"/>
          <a:stretch/>
        </p:blipFill>
        <p:spPr>
          <a:xfrm>
            <a:off x="276480" y="115200"/>
            <a:ext cx="3723840" cy="4066920"/>
          </a:xfrm>
          <a:prstGeom prst="rect">
            <a:avLst/>
          </a:prstGeom>
          <a:ln>
            <a:noFill/>
          </a:ln>
        </p:spPr>
      </p:pic>
      <p:pic>
        <p:nvPicPr>
          <p:cNvPr id="341" name="Google Shape;231;p36" descr=""/>
          <p:cNvPicPr/>
          <p:nvPr/>
        </p:nvPicPr>
        <p:blipFill>
          <a:blip r:embed="rId2"/>
          <a:stretch/>
        </p:blipFill>
        <p:spPr>
          <a:xfrm>
            <a:off x="4983480" y="115200"/>
            <a:ext cx="3676320" cy="406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725040" y="4372560"/>
            <a:ext cx="7697160" cy="460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Box Plot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3" name="Google Shape;237;p37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838720" cy="394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729360" y="1322280"/>
            <a:ext cx="7688160" cy="1518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aleway"/>
                <a:ea typeface="Raleway"/>
              </a:rPr>
              <a:t>Hypothesis Testing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1297440" y="545400"/>
            <a:ext cx="647316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Hypothesis Testing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1297440" y="1512000"/>
            <a:ext cx="6311880" cy="2900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Hypothesis testing tells  the analyst whether his primary hypothesis is true or not. Every analyst should produce two hypothesis so that any one of the hypothesis tests are true. 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AutoNum type="romanUcPeriod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First Hypothesis Test: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914400" indent="-323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Null hypothesis: The average value of the normalized price is 0 (i.e. price mostly stays at the mean value)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914400" indent="-323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Alternate hypothesis: The average value of normalized price is less than 0 i.e., on an average, the price of a product is lesser than it’s mean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Hypothesis Testing (contd.)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After calculating the Z-score and the p-value of this test, we find that the p-value is very much less than 0.05.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Thus the null hypothesis is rejected and we can conclude that, on an average, the price is lower than the mean value.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9" name="Google Shape;255;p40" descr=""/>
          <p:cNvPicPr/>
          <p:nvPr/>
        </p:nvPicPr>
        <p:blipFill>
          <a:blip r:embed="rId1"/>
          <a:stretch/>
        </p:blipFill>
        <p:spPr>
          <a:xfrm>
            <a:off x="1053360" y="2611440"/>
            <a:ext cx="6814800" cy="101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Hypothesis Test 2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Null hypothesis: There is no difference between the mean values of stars (rating) for the categories “Computers &amp; Accessories” and “Shoes &amp; Handbags”.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Alternate hypothesis: There is a difference between the mean values of stars (rating) for the categories “Computers &amp; Accessories” and “Shoes &amp; Handbags”.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We use Student’s T-test for this hypothesis.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We get a t score of 14.981940916825545 and a p-value of 9.636128634908406e-51, which is very much less than 0.05.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Hence the null hypothesis is rejected and it can be concluded that there is a difference between the mean values of stars (rating) for the categories “Computers &amp; Accessories” and “Shoes &amp; Handbags”.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266;p42" descr=""/>
          <p:cNvPicPr/>
          <p:nvPr/>
        </p:nvPicPr>
        <p:blipFill>
          <a:blip r:embed="rId1"/>
          <a:stretch/>
        </p:blipFill>
        <p:spPr>
          <a:xfrm>
            <a:off x="1738800" y="197280"/>
            <a:ext cx="5666400" cy="474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Raleway"/>
                <a:ea typeface="Raleway"/>
              </a:rPr>
              <a:t>Scope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1297440" y="2003760"/>
            <a:ext cx="732600" cy="8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01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2030400" y="2003760"/>
            <a:ext cx="5877000" cy="808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A customer can know the best time to buy a product - before, during or after a sale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1297440" y="3186720"/>
            <a:ext cx="732600" cy="8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02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06" name="TextShape 5"/>
          <p:cNvSpPr txBox="1"/>
          <p:nvPr/>
        </p:nvSpPr>
        <p:spPr>
          <a:xfrm>
            <a:off x="2030400" y="3186720"/>
            <a:ext cx="5877000" cy="808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A company can understand how their product prices, ratings, offers etc. are varying.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Hypothesis Test - 3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Null hypothesis: There is no relationship between the number of product reviews and number of seller ratings.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Alternate hypothesis:  There is a relationship between the number of product reviews and number of seller ratings.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We use a Chi-Squared distribution test for this test, since the sample size is small.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Hypothesis Test - 3 (contd.)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Results of the chi-squared test: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Since the p-value is smaller than 0.05, the null hypothesis is rejected and it can be concluded that there is relationship between number of product reviews and number of seller reviews.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7" name="Google Shape;279;p44" descr=""/>
          <p:cNvPicPr/>
          <p:nvPr/>
        </p:nvPicPr>
        <p:blipFill>
          <a:blip r:embed="rId1"/>
          <a:stretch/>
        </p:blipFill>
        <p:spPr>
          <a:xfrm>
            <a:off x="1778040" y="2422440"/>
            <a:ext cx="5590800" cy="168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Hypothesis test - 4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Null hypothesis: There is no relationship between the 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price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and if the product is 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amazon delivered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or not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Alternate hypothesis:  There is a relationship between the 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price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and if the product is 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amazon delivered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or not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We use a Chi-Squared distribution test for this test, since the sample size is small.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Hypothesis Test - 4 (contd.)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Results of the chi-squared test: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Since the p-value is not smaller than 0.05, the null hypothesis cannot be rejected and there is no relationship between the price and amazon delivered.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2" name="Google Shape;292;p46" descr=""/>
          <p:cNvPicPr/>
          <p:nvPr/>
        </p:nvPicPr>
        <p:blipFill>
          <a:blip r:embed="rId1"/>
          <a:stretch/>
        </p:blipFill>
        <p:spPr>
          <a:xfrm>
            <a:off x="2040480" y="2452320"/>
            <a:ext cx="5600520" cy="166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297;p47" descr=""/>
          <p:cNvPicPr/>
          <p:nvPr/>
        </p:nvPicPr>
        <p:blipFill>
          <a:blip r:embed="rId1"/>
          <a:stretch/>
        </p:blipFill>
        <p:spPr>
          <a:xfrm>
            <a:off x="1600200" y="152280"/>
            <a:ext cx="5804640" cy="48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02;p48" descr=""/>
          <p:cNvPicPr/>
          <p:nvPr/>
        </p:nvPicPr>
        <p:blipFill>
          <a:blip r:embed="rId1"/>
          <a:stretch/>
        </p:blipFill>
        <p:spPr>
          <a:xfrm>
            <a:off x="1219320" y="152280"/>
            <a:ext cx="6321960" cy="48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07;p49" descr=""/>
          <p:cNvPicPr/>
          <p:nvPr/>
        </p:nvPicPr>
        <p:blipFill>
          <a:blip r:embed="rId1"/>
          <a:stretch/>
        </p:blipFill>
        <p:spPr>
          <a:xfrm>
            <a:off x="533520" y="228600"/>
            <a:ext cx="7972200" cy="465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729360" y="1322280"/>
            <a:ext cx="7688160" cy="1518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aleway"/>
                <a:ea typeface="Raleway"/>
              </a:rPr>
              <a:t>Correlation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17;p51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838720" cy="2236320"/>
          </a:xfrm>
          <a:prstGeom prst="rect">
            <a:avLst/>
          </a:prstGeom>
          <a:ln>
            <a:noFill/>
          </a:ln>
        </p:spPr>
      </p:pic>
      <p:pic>
        <p:nvPicPr>
          <p:cNvPr id="368" name="Google Shape;318;p51" descr=""/>
          <p:cNvPicPr/>
          <p:nvPr/>
        </p:nvPicPr>
        <p:blipFill>
          <a:blip r:embed="rId2"/>
          <a:stretch/>
        </p:blipFill>
        <p:spPr>
          <a:xfrm>
            <a:off x="152280" y="2617560"/>
            <a:ext cx="8838720" cy="229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23;p52" descr=""/>
          <p:cNvPicPr/>
          <p:nvPr/>
        </p:nvPicPr>
        <p:blipFill>
          <a:blip r:embed="rId1"/>
          <a:stretch/>
        </p:blipFill>
        <p:spPr>
          <a:xfrm>
            <a:off x="152280" y="2590920"/>
            <a:ext cx="8838720" cy="2278440"/>
          </a:xfrm>
          <a:prstGeom prst="rect">
            <a:avLst/>
          </a:prstGeom>
          <a:ln>
            <a:noFill/>
          </a:ln>
        </p:spPr>
      </p:pic>
      <p:pic>
        <p:nvPicPr>
          <p:cNvPr id="370" name="Google Shape;324;p52" descr=""/>
          <p:cNvPicPr/>
          <p:nvPr/>
        </p:nvPicPr>
        <p:blipFill>
          <a:blip r:embed="rId2"/>
          <a:stretch/>
        </p:blipFill>
        <p:spPr>
          <a:xfrm>
            <a:off x="152280" y="221400"/>
            <a:ext cx="8838720" cy="2313720"/>
          </a:xfrm>
          <a:prstGeom prst="rect">
            <a:avLst/>
          </a:prstGeom>
          <a:ln>
            <a:noFill/>
          </a:ln>
        </p:spPr>
      </p:pic>
      <p:sp>
        <p:nvSpPr>
          <p:cNvPr id="371" name="CustomShape 1"/>
          <p:cNvSpPr/>
          <p:nvPr/>
        </p:nvSpPr>
        <p:spPr>
          <a:xfrm>
            <a:off x="3467880" y="2432160"/>
            <a:ext cx="238680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Lag Plots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Raleway"/>
                <a:ea typeface="Raleway"/>
              </a:rPr>
              <a:t>Motivation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4017960" y="972720"/>
            <a:ext cx="4318200" cy="2756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1a1a1a"/>
                </a:solidFill>
                <a:latin typeface="Lato"/>
                <a:ea typeface="Lato"/>
              </a:rPr>
              <a:t>E-commerce product prices vary considerably over time. Knowing when to buy a product can help a consumer save money. It can be difficult to decide if a product should be bought at that point of time, or if the price will decrease or increase further.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500" spc="-1" strike="noStrike">
                <a:solidFill>
                  <a:srgbClr val="1a1a1a"/>
                </a:solidFill>
                <a:latin typeface="Lato"/>
                <a:ea typeface="Lato"/>
              </a:rPr>
              <a:t>There is a lack of analysis of Amazon product data, especially Amazon India products. We want to show how the product prices and other details vary over time - before, during and after a sale.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30;p53" descr=""/>
          <p:cNvPicPr/>
          <p:nvPr/>
        </p:nvPicPr>
        <p:blipFill>
          <a:blip r:embed="rId1"/>
          <a:stretch/>
        </p:blipFill>
        <p:spPr>
          <a:xfrm>
            <a:off x="152280" y="609480"/>
            <a:ext cx="8838720" cy="2993040"/>
          </a:xfrm>
          <a:prstGeom prst="rect">
            <a:avLst/>
          </a:prstGeom>
          <a:ln>
            <a:noFill/>
          </a:ln>
        </p:spPr>
      </p:pic>
      <p:sp>
        <p:nvSpPr>
          <p:cNvPr id="373" name="CustomShape 1"/>
          <p:cNvSpPr/>
          <p:nvPr/>
        </p:nvSpPr>
        <p:spPr>
          <a:xfrm>
            <a:off x="2107800" y="4521960"/>
            <a:ext cx="435960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Lag plots with different times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725040" y="4372560"/>
            <a:ext cx="7697160" cy="460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Autocorrelation plots of number of reviews for 2 products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5" name="Google Shape;337;p54" descr=""/>
          <p:cNvPicPr/>
          <p:nvPr/>
        </p:nvPicPr>
        <p:blipFill>
          <a:blip r:embed="rId1"/>
          <a:stretch/>
        </p:blipFill>
        <p:spPr>
          <a:xfrm>
            <a:off x="228600" y="152280"/>
            <a:ext cx="8700480" cy="406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725040" y="4372560"/>
            <a:ext cx="7697160" cy="460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Autocorrelation plots of price for 2 products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7" name="Google Shape;343;p55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655480" cy="406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725040" y="4677480"/>
            <a:ext cx="7697160" cy="460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Heatmap of correlation coefficients for each column.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9" name="Google Shape;349;p56" descr=""/>
          <p:cNvPicPr/>
          <p:nvPr/>
        </p:nvPicPr>
        <p:blipFill>
          <a:blip r:embed="rId1"/>
          <a:stretch/>
        </p:blipFill>
        <p:spPr>
          <a:xfrm>
            <a:off x="2044800" y="72000"/>
            <a:ext cx="4964760" cy="455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725040" y="4372560"/>
            <a:ext cx="7697160" cy="460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Google Shape;355;p57" descr=""/>
          <p:cNvPicPr/>
          <p:nvPr/>
        </p:nvPicPr>
        <p:blipFill>
          <a:blip r:embed="rId1"/>
          <a:stretch/>
        </p:blipFill>
        <p:spPr>
          <a:xfrm>
            <a:off x="527040" y="102960"/>
            <a:ext cx="8089200" cy="437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60;p58" descr=""/>
          <p:cNvPicPr/>
          <p:nvPr/>
        </p:nvPicPr>
        <p:blipFill>
          <a:blip r:embed="rId1"/>
          <a:stretch/>
        </p:blipFill>
        <p:spPr>
          <a:xfrm>
            <a:off x="370080" y="810360"/>
            <a:ext cx="3809520" cy="2580840"/>
          </a:xfrm>
          <a:prstGeom prst="rect">
            <a:avLst/>
          </a:prstGeom>
          <a:ln>
            <a:noFill/>
          </a:ln>
        </p:spPr>
      </p:pic>
      <p:pic>
        <p:nvPicPr>
          <p:cNvPr id="383" name="Google Shape;361;p58" descr=""/>
          <p:cNvPicPr/>
          <p:nvPr/>
        </p:nvPicPr>
        <p:blipFill>
          <a:blip r:embed="rId2"/>
          <a:stretch/>
        </p:blipFill>
        <p:spPr>
          <a:xfrm>
            <a:off x="4727520" y="810360"/>
            <a:ext cx="3809520" cy="2580840"/>
          </a:xfrm>
          <a:prstGeom prst="rect">
            <a:avLst/>
          </a:prstGeom>
          <a:ln>
            <a:noFill/>
          </a:ln>
        </p:spPr>
      </p:pic>
      <p:sp>
        <p:nvSpPr>
          <p:cNvPr id="384" name="CustomShape 1"/>
          <p:cNvSpPr/>
          <p:nvPr/>
        </p:nvSpPr>
        <p:spPr>
          <a:xfrm>
            <a:off x="491760" y="3890160"/>
            <a:ext cx="3659760" cy="8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Linear regression with seller rating and product rating. This shows a weak linear relationship.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5103360" y="3805920"/>
            <a:ext cx="3385800" cy="8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Regression of second order with seller rating and product rating.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68;p59" descr=""/>
          <p:cNvPicPr/>
          <p:nvPr/>
        </p:nvPicPr>
        <p:blipFill>
          <a:blip r:embed="rId1"/>
          <a:stretch/>
        </p:blipFill>
        <p:spPr>
          <a:xfrm>
            <a:off x="533520" y="304920"/>
            <a:ext cx="3781080" cy="2580840"/>
          </a:xfrm>
          <a:prstGeom prst="rect">
            <a:avLst/>
          </a:prstGeom>
          <a:ln>
            <a:noFill/>
          </a:ln>
        </p:spPr>
      </p:pic>
      <p:pic>
        <p:nvPicPr>
          <p:cNvPr id="387" name="Google Shape;369;p59" descr=""/>
          <p:cNvPicPr/>
          <p:nvPr/>
        </p:nvPicPr>
        <p:blipFill>
          <a:blip r:embed="rId2"/>
          <a:stretch/>
        </p:blipFill>
        <p:spPr>
          <a:xfrm>
            <a:off x="4791960" y="258120"/>
            <a:ext cx="3838320" cy="2580840"/>
          </a:xfrm>
          <a:prstGeom prst="rect">
            <a:avLst/>
          </a:prstGeom>
          <a:ln>
            <a:noFill/>
          </a:ln>
        </p:spPr>
      </p:pic>
      <p:sp>
        <p:nvSpPr>
          <p:cNvPr id="388" name="CustomShape 1"/>
          <p:cNvSpPr/>
          <p:nvPr/>
        </p:nvSpPr>
        <p:spPr>
          <a:xfrm>
            <a:off x="1128600" y="3418200"/>
            <a:ext cx="3337920" cy="14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Linear regression with number of reviews and number of answered questions. This shows a strong linear relationship.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5280480" y="3442320"/>
            <a:ext cx="330516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Linear regression with number of reviews and number of answered questions, using a model which is more robust against outliers.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689760" y="592920"/>
            <a:ext cx="3300480" cy="567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References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1554480" y="1005840"/>
            <a:ext cx="6779520" cy="375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Amazon India - amazon.in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Scrapy documentation - </a:t>
            </a:r>
            <a:r>
              <a:rPr b="0" lang="en-US" sz="16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https://docs.scrapy.org/en/latest/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PostgreSQL in SQLalchemy - </a:t>
            </a:r>
            <a:r>
              <a:rPr b="0" lang="en-US" sz="16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https://docs.sqlalchemy.org/en/13/dialects/postgresql.html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SQLalchemy documentation - </a:t>
            </a:r>
            <a:r>
              <a:rPr b="0" lang="en-US" sz="16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3"/>
              </a:rPr>
              <a:t>https://docs.sqlalchemy.org/en/13/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Heroku - </a:t>
            </a:r>
            <a:r>
              <a:rPr b="0" lang="en-US" sz="16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4"/>
              </a:rPr>
              <a:t>https://devcenter.heroku.com/categories/reference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Pandas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Matplotlib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Seaborn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Jupyter Notebook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Numpy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Statsmodels API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Scipy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727920" y="1877760"/>
            <a:ext cx="7688160" cy="1518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aleway"/>
                <a:ea typeface="Raleway"/>
              </a:rPr>
              <a:t>Thank You!</a:t>
            </a:r>
            <a:br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730080" y="1318680"/>
            <a:ext cx="3300480" cy="138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Description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1182600" y="1873800"/>
            <a:ext cx="6778800" cy="2622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The data is collected by performing web scraping on amazon.in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Details of 10 products are scraped periodically over the course of a few months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Web scraper is made using Scrapy library of python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A PostgreSQL database is used to store the data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The scraper and database are deployed to Heroku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The data consists of 29 columns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The dataset does not have a fixed number of rows. As of 18-11-19, the dataset contains 1918 rows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729360" y="1322280"/>
            <a:ext cx="7688160" cy="1518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aleway"/>
                <a:ea typeface="Raleway"/>
              </a:rPr>
              <a:t>Cleaning and Normalising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306440" y="600840"/>
            <a:ext cx="4700880" cy="585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Cleaning the Dataset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1522080" y="1504080"/>
            <a:ext cx="6243120" cy="36388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Data scientists spend a large amount of their time cleaning datasets and getting them down to a  form  which they can work.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Our dataset had a lot of missing values because not every product page has every detail, and most details were not available when the product was out of stock.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Some products were always out of stock throughout the whole time period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Some product’s names changed during the time period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The time of scraping was in UTC timezone instead of IST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595959"/>
                </a:solidFill>
                <a:latin typeface="Lato"/>
                <a:ea typeface="Lato"/>
              </a:rPr>
              <a:t>Price data was not normalized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725040" y="4372560"/>
            <a:ext cx="7697160" cy="460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5" name="Google Shape;145;p21" descr=""/>
          <p:cNvPicPr/>
          <p:nvPr/>
        </p:nvPicPr>
        <p:blipFill>
          <a:blip r:embed="rId1"/>
          <a:stretch/>
        </p:blipFill>
        <p:spPr>
          <a:xfrm>
            <a:off x="1035720" y="0"/>
            <a:ext cx="707184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150;p22" descr=""/>
          <p:cNvPicPr/>
          <p:nvPr/>
        </p:nvPicPr>
        <p:blipFill>
          <a:blip r:embed="rId1"/>
          <a:stretch/>
        </p:blipFill>
        <p:spPr>
          <a:xfrm>
            <a:off x="1169280" y="76320"/>
            <a:ext cx="6805080" cy="499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LibreOffice/6.3.1.2$Windows_X86_64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2019-11-22T13:45:20Z</dcterms:modified>
  <cp:revision>1</cp:revision>
  <dc:subject/>
  <dc:title/>
</cp:coreProperties>
</file>