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c03d6ac9b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c03d6ac9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c03d6ac9b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c03d6ac9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c03d6ac9b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c03d6ac9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c03d6ac9b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c03d6ac9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c03d6ac9b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c03d6ac9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c03d6ac9b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c03d6ac9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c03d6ac9b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c03d6ac9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c03d6ac9b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c03d6ac9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c03d6ac9b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c03d6ac9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437400" y="630225"/>
            <a:ext cx="82659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HackRush ‘24:</a:t>
            </a:r>
            <a:br>
              <a:rPr lang="en"/>
            </a:br>
            <a:r>
              <a:rPr lang="en" sz="3800"/>
              <a:t>Volatility Forecasting Challenge</a:t>
            </a:r>
            <a:endParaRPr sz="3800"/>
          </a:p>
          <a:p>
            <a:pPr indent="0" lvl="0" marL="0" rtl="0" algn="l">
              <a:spcBef>
                <a:spcPts val="0"/>
              </a:spcBef>
              <a:spcAft>
                <a:spcPts val="0"/>
              </a:spcAft>
              <a:buNone/>
            </a:pPr>
            <a:r>
              <a:rPr lang="en" sz="3800"/>
              <a:t>Quantitative Finance</a:t>
            </a:r>
            <a:endParaRPr sz="3800"/>
          </a:p>
        </p:txBody>
      </p:sp>
      <p:sp>
        <p:nvSpPr>
          <p:cNvPr id="73" name="Google Shape;73;p13"/>
          <p:cNvSpPr txBox="1"/>
          <p:nvPr>
            <p:ph idx="1" type="subTitle"/>
          </p:nvPr>
        </p:nvSpPr>
        <p:spPr>
          <a:xfrm>
            <a:off x="437392" y="3400125"/>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Samyak Gosalia (22110086)</a:t>
            </a:r>
            <a:endParaRPr/>
          </a:p>
          <a:p>
            <a:pPr indent="0" lvl="0" marL="0" rtl="0" algn="l">
              <a:spcBef>
                <a:spcPts val="0"/>
              </a:spcBef>
              <a:spcAft>
                <a:spcPts val="0"/>
              </a:spcAft>
              <a:buNone/>
            </a:pPr>
            <a:r>
              <a:rPr lang="en"/>
              <a:t>Farhan Obaid (2211081)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for Trading Strategy</a:t>
            </a:r>
            <a:endParaRPr/>
          </a:p>
        </p:txBody>
      </p:sp>
      <p:sp>
        <p:nvSpPr>
          <p:cNvPr id="130" name="Google Shape;130;p22"/>
          <p:cNvSpPr txBox="1"/>
          <p:nvPr>
            <p:ph idx="1" type="body"/>
          </p:nvPr>
        </p:nvSpPr>
        <p:spPr>
          <a:xfrm>
            <a:off x="2410112" y="13671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a:t>
            </a:r>
            <a:r>
              <a:rPr b="1" lang="en"/>
              <a:t>define a bullish market trend</a:t>
            </a:r>
            <a:r>
              <a:rPr lang="en"/>
              <a:t> as a scenario where the price of the stock increases for a continuous period of at least five days, allowing for occasional minor decreases (not exceeding 1%) within this period. Similarly, </a:t>
            </a:r>
            <a:r>
              <a:rPr b="1" lang="en"/>
              <a:t>a bearish market trend will be identified</a:t>
            </a:r>
            <a:r>
              <a:rPr lang="en"/>
              <a:t> when the price decreases continuously for five days, with occasional minor increases permitted. We anticipate that this strategy will enable us to capitalize on changes in volatility while aligning with the prevailing market sentiment, leading to profitable trading opportunities.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Buy and Sell Signal</a:t>
            </a:r>
            <a:endParaRPr/>
          </a:p>
        </p:txBody>
      </p:sp>
      <p:pic>
        <p:nvPicPr>
          <p:cNvPr id="136" name="Google Shape;136;p23"/>
          <p:cNvPicPr preferRelativeResize="0"/>
          <p:nvPr/>
        </p:nvPicPr>
        <p:blipFill>
          <a:blip r:embed="rId3">
            <a:alphaModFix/>
          </a:blip>
          <a:stretch>
            <a:fillRect/>
          </a:stretch>
        </p:blipFill>
        <p:spPr>
          <a:xfrm>
            <a:off x="2538475" y="1211350"/>
            <a:ext cx="5465626" cy="339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Trade Details</a:t>
            </a:r>
            <a:endParaRPr/>
          </a:p>
        </p:txBody>
      </p:sp>
      <p:pic>
        <p:nvPicPr>
          <p:cNvPr id="142" name="Google Shape;142;p24"/>
          <p:cNvPicPr preferRelativeResize="0"/>
          <p:nvPr/>
        </p:nvPicPr>
        <p:blipFill>
          <a:blip r:embed="rId3">
            <a:alphaModFix/>
          </a:blip>
          <a:stretch>
            <a:fillRect/>
          </a:stretch>
        </p:blipFill>
        <p:spPr>
          <a:xfrm>
            <a:off x="2133600" y="1287550"/>
            <a:ext cx="5501576" cy="290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Trade Details</a:t>
            </a:r>
            <a:endParaRPr/>
          </a:p>
        </p:txBody>
      </p:sp>
      <p:pic>
        <p:nvPicPr>
          <p:cNvPr id="148" name="Google Shape;148;p25"/>
          <p:cNvPicPr preferRelativeResize="0"/>
          <p:nvPr/>
        </p:nvPicPr>
        <p:blipFill>
          <a:blip r:embed="rId3">
            <a:alphaModFix/>
          </a:blip>
          <a:stretch>
            <a:fillRect/>
          </a:stretch>
        </p:blipFill>
        <p:spPr>
          <a:xfrm>
            <a:off x="1752600" y="1135150"/>
            <a:ext cx="5962650" cy="343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Returns for all trades</a:t>
            </a:r>
            <a:endParaRPr/>
          </a:p>
        </p:txBody>
      </p:sp>
      <p:pic>
        <p:nvPicPr>
          <p:cNvPr id="154" name="Google Shape;154;p26"/>
          <p:cNvPicPr preferRelativeResize="0"/>
          <p:nvPr/>
        </p:nvPicPr>
        <p:blipFill>
          <a:blip r:embed="rId3">
            <a:alphaModFix/>
          </a:blip>
          <a:stretch>
            <a:fillRect/>
          </a:stretch>
        </p:blipFill>
        <p:spPr>
          <a:xfrm>
            <a:off x="2590800" y="1211350"/>
            <a:ext cx="5149975" cy="3410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Management through </a:t>
            </a:r>
            <a:r>
              <a:rPr lang="en"/>
              <a:t>Sharpe</a:t>
            </a:r>
            <a:r>
              <a:rPr lang="en"/>
              <a:t> Ratio</a:t>
            </a:r>
            <a:endParaRPr/>
          </a:p>
        </p:txBody>
      </p:sp>
      <p:pic>
        <p:nvPicPr>
          <p:cNvPr id="160" name="Google Shape;160;p27"/>
          <p:cNvPicPr preferRelativeResize="0"/>
          <p:nvPr/>
        </p:nvPicPr>
        <p:blipFill>
          <a:blip r:embed="rId3">
            <a:alphaModFix/>
          </a:blip>
          <a:stretch>
            <a:fillRect/>
          </a:stretch>
        </p:blipFill>
        <p:spPr>
          <a:xfrm>
            <a:off x="3095525" y="1705350"/>
            <a:ext cx="3961600" cy="2758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Improvements</a:t>
            </a:r>
            <a:endParaRPr/>
          </a:p>
        </p:txBody>
      </p:sp>
      <p:sp>
        <p:nvSpPr>
          <p:cNvPr id="166" name="Google Shape;166;p28"/>
          <p:cNvSpPr txBox="1"/>
          <p:nvPr/>
        </p:nvSpPr>
        <p:spPr>
          <a:xfrm>
            <a:off x="4715525" y="370900"/>
            <a:ext cx="4045200" cy="3639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600">
                <a:solidFill>
                  <a:schemeClr val="dk2"/>
                </a:solidFill>
                <a:latin typeface="Lato"/>
                <a:ea typeface="Lato"/>
                <a:cs typeface="Lato"/>
                <a:sym typeface="Lato"/>
              </a:rPr>
              <a:t>Advanced Trading Strategies:</a:t>
            </a:r>
            <a:endParaRPr b="1" sz="1600">
              <a:solidFill>
                <a:schemeClr val="dk2"/>
              </a:solidFill>
              <a:latin typeface="Lato"/>
              <a:ea typeface="Lato"/>
              <a:cs typeface="Lato"/>
              <a:sym typeface="Lato"/>
            </a:endParaRPr>
          </a:p>
          <a:p>
            <a:pPr indent="0" lvl="0" marL="457200" rtl="0" algn="l">
              <a:spcBef>
                <a:spcPts val="0"/>
              </a:spcBef>
              <a:spcAft>
                <a:spcPts val="0"/>
              </a:spcAft>
              <a:buNone/>
            </a:pPr>
            <a:r>
              <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Integrate additional indicators such as MACD, RSI, etc for better trading strategies.</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Experiment with diverse methods and risk management </a:t>
            </a:r>
            <a:r>
              <a:rPr lang="en" sz="1600">
                <a:solidFill>
                  <a:schemeClr val="dk2"/>
                </a:solidFill>
                <a:latin typeface="Lato"/>
                <a:ea typeface="Lato"/>
                <a:cs typeface="Lato"/>
                <a:sym typeface="Lato"/>
              </a:rPr>
              <a:t>strategies</a:t>
            </a:r>
            <a:r>
              <a:rPr lang="en" sz="1600">
                <a:solidFill>
                  <a:schemeClr val="dk2"/>
                </a:solidFill>
                <a:latin typeface="Lato"/>
                <a:ea typeface="Lato"/>
                <a:cs typeface="Lato"/>
                <a:sym typeface="Lato"/>
              </a:rPr>
              <a:t> to optimize trading performance.</a:t>
            </a:r>
            <a:endParaRPr sz="1600">
              <a:solidFill>
                <a:schemeClr val="dk2"/>
              </a:solidFill>
              <a:latin typeface="Lato"/>
              <a:ea typeface="Lato"/>
              <a:cs typeface="Lato"/>
              <a:sym typeface="Lato"/>
            </a:endParaRPr>
          </a:p>
          <a:p>
            <a:pPr indent="0" lvl="0" marL="457200" rtl="0" algn="l">
              <a:spcBef>
                <a:spcPts val="0"/>
              </a:spcBef>
              <a:spcAft>
                <a:spcPts val="0"/>
              </a:spcAft>
              <a:buNone/>
            </a:pPr>
            <a:r>
              <a:t/>
            </a:r>
            <a:endParaRPr sz="1600">
              <a:solidFill>
                <a:schemeClr val="dk2"/>
              </a:solidFill>
              <a:latin typeface="Lato"/>
              <a:ea typeface="Lato"/>
              <a:cs typeface="Lato"/>
              <a:sym typeface="Lato"/>
            </a:endParaRPr>
          </a:p>
          <a:p>
            <a:pPr indent="0" lvl="0" marL="457200" rtl="0" algn="l">
              <a:spcBef>
                <a:spcPts val="0"/>
              </a:spcBef>
              <a:spcAft>
                <a:spcPts val="0"/>
              </a:spcAft>
              <a:buNone/>
            </a:pPr>
            <a:r>
              <a:rPr b="1" lang="en" sz="1600">
                <a:solidFill>
                  <a:schemeClr val="dk2"/>
                </a:solidFill>
                <a:latin typeface="Lato"/>
                <a:ea typeface="Lato"/>
                <a:cs typeface="Lato"/>
                <a:sym typeface="Lato"/>
              </a:rPr>
              <a:t>Machine Learning for Volatility Forecasting:</a:t>
            </a:r>
            <a:endParaRPr b="1" sz="1600">
              <a:solidFill>
                <a:schemeClr val="dk2"/>
              </a:solidFill>
              <a:latin typeface="Lato"/>
              <a:ea typeface="Lato"/>
              <a:cs typeface="Lato"/>
              <a:sym typeface="Lato"/>
            </a:endParaRPr>
          </a:p>
          <a:p>
            <a:pPr indent="0" lvl="0" marL="457200" rtl="0" algn="l">
              <a:spcBef>
                <a:spcPts val="0"/>
              </a:spcBef>
              <a:spcAft>
                <a:spcPts val="0"/>
              </a:spcAft>
              <a:buNone/>
            </a:pPr>
            <a:r>
              <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Use advanced ML like LSTM for better volatility forecasts.</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Explore ML techniques to optimize GARCH model.</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Incorporate deep learning for precise forecasts.</a:t>
            </a:r>
            <a:endParaRPr sz="16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79" name="Google Shape;79;p14"/>
          <p:cNvSpPr txBox="1"/>
          <p:nvPr>
            <p:ph idx="2" type="body"/>
          </p:nvPr>
        </p:nvSpPr>
        <p:spPr>
          <a:xfrm>
            <a:off x="4939500" y="533400"/>
            <a:ext cx="3837000" cy="44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500"/>
              <a:t>Volatility forecasting is crucial for managing risk and crafting successful trading strategies in financial markets. Accurate predictions empower investors and traders to optimize portfolios and make informed decisions, mitigating potential risks.</a:t>
            </a:r>
            <a:endParaRPr b="1" sz="1500"/>
          </a:p>
          <a:p>
            <a:pPr indent="0" lvl="0" marL="0" rtl="0" algn="l">
              <a:spcBef>
                <a:spcPts val="1600"/>
              </a:spcBef>
              <a:spcAft>
                <a:spcPts val="0"/>
              </a:spcAft>
              <a:buClr>
                <a:schemeClr val="dk2"/>
              </a:buClr>
              <a:buSzPts val="1100"/>
              <a:buFont typeface="Arial"/>
              <a:buNone/>
            </a:pPr>
            <a:r>
              <a:rPr b="1" lang="en" sz="1500"/>
              <a:t>We have created a trading strategy that utilizes volatility predictions for select stocks on the National Stock Exchange (NSE) of India. The goal was to develop a robust forecasting model and implement a strategy that maximizes returns based on these predictions.</a:t>
            </a:r>
            <a:endParaRPr b="1" sz="1500"/>
          </a:p>
          <a:p>
            <a:pPr indent="0" lvl="0" marL="0" rtl="0" algn="l">
              <a:spcBef>
                <a:spcPts val="1600"/>
              </a:spcBef>
              <a:spcAft>
                <a:spcPts val="1600"/>
              </a:spcAft>
              <a:buNone/>
            </a:pPr>
            <a:r>
              <a:t/>
            </a:r>
            <a:endParaRPr b="1"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NSE Top 20 Stocks</a:t>
            </a:r>
            <a:endParaRPr/>
          </a:p>
        </p:txBody>
      </p:sp>
      <p:pic>
        <p:nvPicPr>
          <p:cNvPr id="85" name="Google Shape;85;p15"/>
          <p:cNvPicPr preferRelativeResize="0"/>
          <p:nvPr/>
        </p:nvPicPr>
        <p:blipFill>
          <a:blip r:embed="rId3">
            <a:alphaModFix/>
          </a:blip>
          <a:stretch>
            <a:fillRect/>
          </a:stretch>
        </p:blipFill>
        <p:spPr>
          <a:xfrm>
            <a:off x="335300" y="1592350"/>
            <a:ext cx="8738426" cy="1269275"/>
          </a:xfrm>
          <a:prstGeom prst="rect">
            <a:avLst/>
          </a:prstGeom>
          <a:noFill/>
          <a:ln>
            <a:noFill/>
          </a:ln>
        </p:spPr>
      </p:pic>
      <p:sp>
        <p:nvSpPr>
          <p:cNvPr id="86" name="Google Shape;86;p15"/>
          <p:cNvSpPr txBox="1"/>
          <p:nvPr/>
        </p:nvSpPr>
        <p:spPr>
          <a:xfrm>
            <a:off x="269925" y="3158725"/>
            <a:ext cx="81516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We will be testing our trading strategies and forecasting volatility on the NSE's top 20 stocks, determined by market capitalization.</a:t>
            </a:r>
            <a:endParaRPr sz="180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from Yahoo Finance</a:t>
            </a:r>
            <a:endParaRPr/>
          </a:p>
        </p:txBody>
      </p:sp>
      <p:pic>
        <p:nvPicPr>
          <p:cNvPr id="92" name="Google Shape;92;p16"/>
          <p:cNvPicPr preferRelativeResize="0"/>
          <p:nvPr/>
        </p:nvPicPr>
        <p:blipFill>
          <a:blip r:embed="rId3">
            <a:alphaModFix/>
          </a:blip>
          <a:stretch>
            <a:fillRect/>
          </a:stretch>
        </p:blipFill>
        <p:spPr>
          <a:xfrm>
            <a:off x="1447800" y="1211350"/>
            <a:ext cx="7382951" cy="3179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Volatility </a:t>
            </a:r>
            <a:r>
              <a:rPr lang="en"/>
              <a:t>Comparison</a:t>
            </a:r>
            <a:endParaRPr/>
          </a:p>
        </p:txBody>
      </p:sp>
      <p:pic>
        <p:nvPicPr>
          <p:cNvPr id="98" name="Google Shape;98;p17"/>
          <p:cNvPicPr preferRelativeResize="0"/>
          <p:nvPr/>
        </p:nvPicPr>
        <p:blipFill>
          <a:blip r:embed="rId3">
            <a:alphaModFix/>
          </a:blip>
          <a:stretch>
            <a:fillRect/>
          </a:stretch>
        </p:blipFill>
        <p:spPr>
          <a:xfrm>
            <a:off x="381000" y="1287550"/>
            <a:ext cx="4194275" cy="2992999"/>
          </a:xfrm>
          <a:prstGeom prst="rect">
            <a:avLst/>
          </a:prstGeom>
          <a:noFill/>
          <a:ln>
            <a:noFill/>
          </a:ln>
        </p:spPr>
      </p:pic>
      <p:pic>
        <p:nvPicPr>
          <p:cNvPr id="99" name="Google Shape;99;p17"/>
          <p:cNvPicPr preferRelativeResize="0"/>
          <p:nvPr/>
        </p:nvPicPr>
        <p:blipFill>
          <a:blip r:embed="rId4">
            <a:alphaModFix/>
          </a:blip>
          <a:stretch>
            <a:fillRect/>
          </a:stretch>
        </p:blipFill>
        <p:spPr>
          <a:xfrm>
            <a:off x="4574925" y="1244825"/>
            <a:ext cx="4087396" cy="2992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400250" y="2711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GARCH Model for Volatility Forecasting</a:t>
            </a:r>
            <a:endParaRPr/>
          </a:p>
        </p:txBody>
      </p:sp>
      <p:pic>
        <p:nvPicPr>
          <p:cNvPr id="105" name="Google Shape;105;p18"/>
          <p:cNvPicPr preferRelativeResize="0"/>
          <p:nvPr/>
        </p:nvPicPr>
        <p:blipFill>
          <a:blip r:embed="rId3">
            <a:alphaModFix/>
          </a:blip>
          <a:stretch>
            <a:fillRect/>
          </a:stretch>
        </p:blipFill>
        <p:spPr>
          <a:xfrm>
            <a:off x="2114550" y="1244200"/>
            <a:ext cx="6757525" cy="1774925"/>
          </a:xfrm>
          <a:prstGeom prst="rect">
            <a:avLst/>
          </a:prstGeom>
          <a:noFill/>
          <a:ln>
            <a:noFill/>
          </a:ln>
        </p:spPr>
      </p:pic>
      <p:pic>
        <p:nvPicPr>
          <p:cNvPr id="106" name="Google Shape;106;p18"/>
          <p:cNvPicPr preferRelativeResize="0"/>
          <p:nvPr/>
        </p:nvPicPr>
        <p:blipFill>
          <a:blip r:embed="rId4">
            <a:alphaModFix/>
          </a:blip>
          <a:stretch>
            <a:fillRect/>
          </a:stretch>
        </p:blipFill>
        <p:spPr>
          <a:xfrm>
            <a:off x="2115225" y="3019125"/>
            <a:ext cx="4904724" cy="1849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Forecasted Volatility vs Actual Volatility ( 30 days rolling)</a:t>
            </a:r>
            <a:endParaRPr/>
          </a:p>
        </p:txBody>
      </p:sp>
      <p:pic>
        <p:nvPicPr>
          <p:cNvPr id="112" name="Google Shape;112;p19"/>
          <p:cNvPicPr preferRelativeResize="0"/>
          <p:nvPr/>
        </p:nvPicPr>
        <p:blipFill>
          <a:blip r:embed="rId3">
            <a:alphaModFix/>
          </a:blip>
          <a:stretch>
            <a:fillRect/>
          </a:stretch>
        </p:blipFill>
        <p:spPr>
          <a:xfrm>
            <a:off x="2544925" y="1710525"/>
            <a:ext cx="5152801" cy="2780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Forecasted Volatility vs Actual Volatility ( 30 days rolling)</a:t>
            </a:r>
            <a:endParaRPr/>
          </a:p>
        </p:txBody>
      </p:sp>
      <p:pic>
        <p:nvPicPr>
          <p:cNvPr id="118" name="Google Shape;118;p20"/>
          <p:cNvPicPr preferRelativeResize="0"/>
          <p:nvPr/>
        </p:nvPicPr>
        <p:blipFill>
          <a:blip r:embed="rId3">
            <a:alphaModFix/>
          </a:blip>
          <a:stretch>
            <a:fillRect/>
          </a:stretch>
        </p:blipFill>
        <p:spPr>
          <a:xfrm>
            <a:off x="2819400" y="1668550"/>
            <a:ext cx="4514651" cy="280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for Trading Strategy</a:t>
            </a:r>
            <a:endParaRPr/>
          </a:p>
        </p:txBody>
      </p:sp>
      <p:sp>
        <p:nvSpPr>
          <p:cNvPr id="124" name="Google Shape;124;p21"/>
          <p:cNvSpPr txBox="1"/>
          <p:nvPr>
            <p:ph idx="1" type="body"/>
          </p:nvPr>
        </p:nvSpPr>
        <p:spPr>
          <a:xfrm>
            <a:off x="2410112" y="13671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We hypothesize that trading based on forecasted volatility and current market trends will yield profitable outcomes. Specifically, we will </a:t>
            </a:r>
            <a:r>
              <a:rPr b="1" lang="en"/>
              <a:t>initiate trades when the forecasted volatility for the next data point exceeds the volatility of the current data point.</a:t>
            </a:r>
            <a:r>
              <a:rPr lang="en"/>
              <a:t> The decision to take a buy (long) or sell (short) position will be determined by the prevailing market trend. </a:t>
            </a:r>
            <a:r>
              <a:rPr b="1" lang="en"/>
              <a:t>We will take </a:t>
            </a:r>
            <a:r>
              <a:rPr b="1" lang="en"/>
              <a:t>buy (long) for bullish market trend and sell (short) position for bearish market trend.</a:t>
            </a:r>
            <a:endParaRPr b="1"/>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