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" y="5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A64D3-FACF-4D52-8933-BE7CFBC811CD}" type="doc">
      <dgm:prSet loTypeId="urn:microsoft.com/office/officeart/2005/8/layout/cycle6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9730DCD-CB34-4B79-8248-E0CF94D63D7A}">
      <dgm:prSet phldrT="[Text]"/>
      <dgm:spPr/>
      <dgm:t>
        <a:bodyPr/>
        <a:lstStyle/>
        <a:p>
          <a:r>
            <a:rPr lang="en-IN" dirty="0"/>
            <a:t>Learn functioning of </a:t>
          </a:r>
          <a:r>
            <a:rPr lang="en-IN" dirty="0" err="1"/>
            <a:t>PowerBI</a:t>
          </a:r>
          <a:endParaRPr lang="en-IN" dirty="0"/>
        </a:p>
      </dgm:t>
    </dgm:pt>
    <dgm:pt modelId="{860FEEBE-0DE6-47C6-902B-37EB0AA604E4}" type="parTrans" cxnId="{EF13115C-76C0-491C-BAB8-52F232405A9E}">
      <dgm:prSet/>
      <dgm:spPr/>
      <dgm:t>
        <a:bodyPr/>
        <a:lstStyle/>
        <a:p>
          <a:endParaRPr lang="en-IN"/>
        </a:p>
      </dgm:t>
    </dgm:pt>
    <dgm:pt modelId="{81933DA0-E2C9-488F-8945-62B1E60AE8EB}" type="sibTrans" cxnId="{EF13115C-76C0-491C-BAB8-52F232405A9E}">
      <dgm:prSet/>
      <dgm:spPr/>
      <dgm:t>
        <a:bodyPr/>
        <a:lstStyle/>
        <a:p>
          <a:endParaRPr lang="en-IN"/>
        </a:p>
      </dgm:t>
    </dgm:pt>
    <dgm:pt modelId="{2DEF14D9-3C87-4013-BF53-27C54DE3C242}">
      <dgm:prSet phldrT="[Text]"/>
      <dgm:spPr/>
      <dgm:t>
        <a:bodyPr/>
        <a:lstStyle/>
        <a:p>
          <a:r>
            <a:rPr lang="en-IN" dirty="0" err="1"/>
            <a:t>Analyzing</a:t>
          </a:r>
          <a:r>
            <a:rPr lang="en-IN" dirty="0"/>
            <a:t> supplier’s and manufacturer’s performance</a:t>
          </a:r>
        </a:p>
      </dgm:t>
    </dgm:pt>
    <dgm:pt modelId="{B0FB52D4-315D-46C7-9D53-E18FDE972E6F}" type="parTrans" cxnId="{FEB35326-2014-437A-BD5D-6038E300D0E9}">
      <dgm:prSet/>
      <dgm:spPr/>
      <dgm:t>
        <a:bodyPr/>
        <a:lstStyle/>
        <a:p>
          <a:endParaRPr lang="en-IN"/>
        </a:p>
      </dgm:t>
    </dgm:pt>
    <dgm:pt modelId="{C0DBF029-78BF-4491-A000-768A9503116C}" type="sibTrans" cxnId="{FEB35326-2014-437A-BD5D-6038E300D0E9}">
      <dgm:prSet/>
      <dgm:spPr/>
      <dgm:t>
        <a:bodyPr/>
        <a:lstStyle/>
        <a:p>
          <a:endParaRPr lang="en-IN"/>
        </a:p>
      </dgm:t>
    </dgm:pt>
    <dgm:pt modelId="{73D1B10A-195A-46B5-B4D9-59B860C7BBB9}">
      <dgm:prSet phldrT="[Text]"/>
      <dgm:spPr/>
      <dgm:t>
        <a:bodyPr/>
        <a:lstStyle/>
        <a:p>
          <a:r>
            <a:rPr lang="en-IN" dirty="0"/>
            <a:t>Explore various Visualization Techniques</a:t>
          </a:r>
        </a:p>
      </dgm:t>
    </dgm:pt>
    <dgm:pt modelId="{699902DA-5419-4966-8F04-CDA15BBAFF08}" type="parTrans" cxnId="{5755126C-F169-40E4-B38D-907102F3B26C}">
      <dgm:prSet/>
      <dgm:spPr/>
      <dgm:t>
        <a:bodyPr/>
        <a:lstStyle/>
        <a:p>
          <a:endParaRPr lang="en-IN"/>
        </a:p>
      </dgm:t>
    </dgm:pt>
    <dgm:pt modelId="{134E2DFD-958E-4ACC-ABCA-971A127FBCE8}" type="sibTrans" cxnId="{5755126C-F169-40E4-B38D-907102F3B26C}">
      <dgm:prSet/>
      <dgm:spPr/>
      <dgm:t>
        <a:bodyPr/>
        <a:lstStyle/>
        <a:p>
          <a:endParaRPr lang="en-IN"/>
        </a:p>
      </dgm:t>
    </dgm:pt>
    <dgm:pt modelId="{628ADE83-CFFB-4269-BF78-61BC03A6BD95}">
      <dgm:prSet phldrT="[Text]"/>
      <dgm:spPr/>
      <dgm:t>
        <a:bodyPr/>
        <a:lstStyle/>
        <a:p>
          <a:r>
            <a:rPr lang="en-IN" dirty="0"/>
            <a:t>Build interactive Dashboards </a:t>
          </a:r>
        </a:p>
      </dgm:t>
    </dgm:pt>
    <dgm:pt modelId="{2C8071FE-1C83-4856-83BA-82DB9B3E38A3}" type="sibTrans" cxnId="{4064B7DA-798D-4D4C-BB58-E8F51434DADD}">
      <dgm:prSet/>
      <dgm:spPr/>
      <dgm:t>
        <a:bodyPr/>
        <a:lstStyle/>
        <a:p>
          <a:endParaRPr lang="en-IN"/>
        </a:p>
      </dgm:t>
    </dgm:pt>
    <dgm:pt modelId="{B916C36C-F671-4F9A-8C8C-910FFB961F58}" type="parTrans" cxnId="{4064B7DA-798D-4D4C-BB58-E8F51434DADD}">
      <dgm:prSet/>
      <dgm:spPr/>
      <dgm:t>
        <a:bodyPr/>
        <a:lstStyle/>
        <a:p>
          <a:endParaRPr lang="en-IN"/>
        </a:p>
      </dgm:t>
    </dgm:pt>
    <dgm:pt modelId="{333D1839-6586-490E-A40B-E17B11404169}">
      <dgm:prSet phldrT="[Text]"/>
      <dgm:spPr/>
      <dgm:t>
        <a:bodyPr/>
        <a:lstStyle/>
        <a:p>
          <a:r>
            <a:rPr lang="en-IN" dirty="0"/>
            <a:t>Understanding key Supply Chain metrics</a:t>
          </a:r>
        </a:p>
      </dgm:t>
    </dgm:pt>
    <dgm:pt modelId="{5DDFF5BB-CC59-4515-916B-87471808605B}" type="sibTrans" cxnId="{1F84C101-07EC-42D7-94EB-DA179D0FE659}">
      <dgm:prSet/>
      <dgm:spPr/>
      <dgm:t>
        <a:bodyPr/>
        <a:lstStyle/>
        <a:p>
          <a:endParaRPr lang="en-IN"/>
        </a:p>
      </dgm:t>
    </dgm:pt>
    <dgm:pt modelId="{68A2086A-D2E5-4228-80CA-58B4A188524D}" type="parTrans" cxnId="{1F84C101-07EC-42D7-94EB-DA179D0FE659}">
      <dgm:prSet/>
      <dgm:spPr/>
      <dgm:t>
        <a:bodyPr/>
        <a:lstStyle/>
        <a:p>
          <a:endParaRPr lang="en-IN"/>
        </a:p>
      </dgm:t>
    </dgm:pt>
    <dgm:pt modelId="{F8FF2F11-5998-4085-9C56-B4641D6F91A9}" type="pres">
      <dgm:prSet presAssocID="{637A64D3-FACF-4D52-8933-BE7CFBC811CD}" presName="cycle" presStyleCnt="0">
        <dgm:presLayoutVars>
          <dgm:dir/>
          <dgm:resizeHandles val="exact"/>
        </dgm:presLayoutVars>
      </dgm:prSet>
      <dgm:spPr/>
    </dgm:pt>
    <dgm:pt modelId="{A803BF0F-38FA-47DD-ACED-9514503F8A44}" type="pres">
      <dgm:prSet presAssocID="{79730DCD-CB34-4B79-8248-E0CF94D63D7A}" presName="node" presStyleLbl="node1" presStyleIdx="0" presStyleCnt="5">
        <dgm:presLayoutVars>
          <dgm:bulletEnabled val="1"/>
        </dgm:presLayoutVars>
      </dgm:prSet>
      <dgm:spPr/>
    </dgm:pt>
    <dgm:pt modelId="{D1D1751A-B62D-408D-ACBC-D2EBCCB7574C}" type="pres">
      <dgm:prSet presAssocID="{79730DCD-CB34-4B79-8248-E0CF94D63D7A}" presName="spNode" presStyleCnt="0"/>
      <dgm:spPr/>
    </dgm:pt>
    <dgm:pt modelId="{0038AB92-25BE-4AC7-B4EF-13CF50C799A5}" type="pres">
      <dgm:prSet presAssocID="{81933DA0-E2C9-488F-8945-62B1E60AE8EB}" presName="sibTrans" presStyleLbl="sibTrans1D1" presStyleIdx="0" presStyleCnt="5"/>
      <dgm:spPr/>
    </dgm:pt>
    <dgm:pt modelId="{0E014D17-71D0-44BD-BCA8-8A8D2E4FA6F4}" type="pres">
      <dgm:prSet presAssocID="{628ADE83-CFFB-4269-BF78-61BC03A6BD95}" presName="node" presStyleLbl="node1" presStyleIdx="1" presStyleCnt="5">
        <dgm:presLayoutVars>
          <dgm:bulletEnabled val="1"/>
        </dgm:presLayoutVars>
      </dgm:prSet>
      <dgm:spPr/>
    </dgm:pt>
    <dgm:pt modelId="{396F62F4-28FC-49B0-AB5D-56A77EA05ADB}" type="pres">
      <dgm:prSet presAssocID="{628ADE83-CFFB-4269-BF78-61BC03A6BD95}" presName="spNode" presStyleCnt="0"/>
      <dgm:spPr/>
    </dgm:pt>
    <dgm:pt modelId="{2F1FA0D6-840A-439C-8DEA-06044AF91A1F}" type="pres">
      <dgm:prSet presAssocID="{2C8071FE-1C83-4856-83BA-82DB9B3E38A3}" presName="sibTrans" presStyleLbl="sibTrans1D1" presStyleIdx="1" presStyleCnt="5"/>
      <dgm:spPr/>
    </dgm:pt>
    <dgm:pt modelId="{9C3D845E-B9BE-4023-A675-2BE2CCEF822F}" type="pres">
      <dgm:prSet presAssocID="{333D1839-6586-490E-A40B-E17B11404169}" presName="node" presStyleLbl="node1" presStyleIdx="2" presStyleCnt="5">
        <dgm:presLayoutVars>
          <dgm:bulletEnabled val="1"/>
        </dgm:presLayoutVars>
      </dgm:prSet>
      <dgm:spPr/>
    </dgm:pt>
    <dgm:pt modelId="{4A7C837D-D5EB-4C19-9589-CE9E85947AF7}" type="pres">
      <dgm:prSet presAssocID="{333D1839-6586-490E-A40B-E17B11404169}" presName="spNode" presStyleCnt="0"/>
      <dgm:spPr/>
    </dgm:pt>
    <dgm:pt modelId="{9C6A548E-8004-42B6-AB70-8B7EC8CB55B7}" type="pres">
      <dgm:prSet presAssocID="{5DDFF5BB-CC59-4515-916B-87471808605B}" presName="sibTrans" presStyleLbl="sibTrans1D1" presStyleIdx="2" presStyleCnt="5"/>
      <dgm:spPr/>
    </dgm:pt>
    <dgm:pt modelId="{698B4F8A-DA3B-481C-8DAB-C4FCDBD38F36}" type="pres">
      <dgm:prSet presAssocID="{2DEF14D9-3C87-4013-BF53-27C54DE3C242}" presName="node" presStyleLbl="node1" presStyleIdx="3" presStyleCnt="5">
        <dgm:presLayoutVars>
          <dgm:bulletEnabled val="1"/>
        </dgm:presLayoutVars>
      </dgm:prSet>
      <dgm:spPr/>
    </dgm:pt>
    <dgm:pt modelId="{5C877F96-91C8-4BC6-B48C-002098FC675D}" type="pres">
      <dgm:prSet presAssocID="{2DEF14D9-3C87-4013-BF53-27C54DE3C242}" presName="spNode" presStyleCnt="0"/>
      <dgm:spPr/>
    </dgm:pt>
    <dgm:pt modelId="{5EF7A745-8948-4E2B-81BE-11C16A337E97}" type="pres">
      <dgm:prSet presAssocID="{C0DBF029-78BF-4491-A000-768A9503116C}" presName="sibTrans" presStyleLbl="sibTrans1D1" presStyleIdx="3" presStyleCnt="5"/>
      <dgm:spPr/>
    </dgm:pt>
    <dgm:pt modelId="{6325F2BC-B685-47AC-9536-80D8DABD8D4D}" type="pres">
      <dgm:prSet presAssocID="{73D1B10A-195A-46B5-B4D9-59B860C7BBB9}" presName="node" presStyleLbl="node1" presStyleIdx="4" presStyleCnt="5">
        <dgm:presLayoutVars>
          <dgm:bulletEnabled val="1"/>
        </dgm:presLayoutVars>
      </dgm:prSet>
      <dgm:spPr/>
    </dgm:pt>
    <dgm:pt modelId="{4D9F29B2-C10B-4CF4-AE16-6B89B3D21DED}" type="pres">
      <dgm:prSet presAssocID="{73D1B10A-195A-46B5-B4D9-59B860C7BBB9}" presName="spNode" presStyleCnt="0"/>
      <dgm:spPr/>
    </dgm:pt>
    <dgm:pt modelId="{A68D3CDB-DAB5-4AB1-8FB5-9387575DDAA0}" type="pres">
      <dgm:prSet presAssocID="{134E2DFD-958E-4ACC-ABCA-971A127FBCE8}" presName="sibTrans" presStyleLbl="sibTrans1D1" presStyleIdx="4" presStyleCnt="5"/>
      <dgm:spPr/>
    </dgm:pt>
  </dgm:ptLst>
  <dgm:cxnLst>
    <dgm:cxn modelId="{1F84C101-07EC-42D7-94EB-DA179D0FE659}" srcId="{637A64D3-FACF-4D52-8933-BE7CFBC811CD}" destId="{333D1839-6586-490E-A40B-E17B11404169}" srcOrd="2" destOrd="0" parTransId="{68A2086A-D2E5-4228-80CA-58B4A188524D}" sibTransId="{5DDFF5BB-CC59-4515-916B-87471808605B}"/>
    <dgm:cxn modelId="{4DA33415-B8AE-4DAC-8248-A2AA6FA7239D}" type="presOf" srcId="{2DEF14D9-3C87-4013-BF53-27C54DE3C242}" destId="{698B4F8A-DA3B-481C-8DAB-C4FCDBD38F36}" srcOrd="0" destOrd="0" presId="urn:microsoft.com/office/officeart/2005/8/layout/cycle6"/>
    <dgm:cxn modelId="{8F6B951A-0122-449A-88AD-7E95720EAF26}" type="presOf" srcId="{79730DCD-CB34-4B79-8248-E0CF94D63D7A}" destId="{A803BF0F-38FA-47DD-ACED-9514503F8A44}" srcOrd="0" destOrd="0" presId="urn:microsoft.com/office/officeart/2005/8/layout/cycle6"/>
    <dgm:cxn modelId="{FEB35326-2014-437A-BD5D-6038E300D0E9}" srcId="{637A64D3-FACF-4D52-8933-BE7CFBC811CD}" destId="{2DEF14D9-3C87-4013-BF53-27C54DE3C242}" srcOrd="3" destOrd="0" parTransId="{B0FB52D4-315D-46C7-9D53-E18FDE972E6F}" sibTransId="{C0DBF029-78BF-4491-A000-768A9503116C}"/>
    <dgm:cxn modelId="{EF13115C-76C0-491C-BAB8-52F232405A9E}" srcId="{637A64D3-FACF-4D52-8933-BE7CFBC811CD}" destId="{79730DCD-CB34-4B79-8248-E0CF94D63D7A}" srcOrd="0" destOrd="0" parTransId="{860FEEBE-0DE6-47C6-902B-37EB0AA604E4}" sibTransId="{81933DA0-E2C9-488F-8945-62B1E60AE8EB}"/>
    <dgm:cxn modelId="{5814C260-F4F9-4DEE-9AB4-DA2FAF66009B}" type="presOf" srcId="{628ADE83-CFFB-4269-BF78-61BC03A6BD95}" destId="{0E014D17-71D0-44BD-BCA8-8A8D2E4FA6F4}" srcOrd="0" destOrd="0" presId="urn:microsoft.com/office/officeart/2005/8/layout/cycle6"/>
    <dgm:cxn modelId="{763A936A-CA64-4607-9D35-50D38A33F27E}" type="presOf" srcId="{333D1839-6586-490E-A40B-E17B11404169}" destId="{9C3D845E-B9BE-4023-A675-2BE2CCEF822F}" srcOrd="0" destOrd="0" presId="urn:microsoft.com/office/officeart/2005/8/layout/cycle6"/>
    <dgm:cxn modelId="{5755126C-F169-40E4-B38D-907102F3B26C}" srcId="{637A64D3-FACF-4D52-8933-BE7CFBC811CD}" destId="{73D1B10A-195A-46B5-B4D9-59B860C7BBB9}" srcOrd="4" destOrd="0" parTransId="{699902DA-5419-4966-8F04-CDA15BBAFF08}" sibTransId="{134E2DFD-958E-4ACC-ABCA-971A127FBCE8}"/>
    <dgm:cxn modelId="{5F614179-E58A-4F75-BD62-AD6D0ED328FA}" type="presOf" srcId="{81933DA0-E2C9-488F-8945-62B1E60AE8EB}" destId="{0038AB92-25BE-4AC7-B4EF-13CF50C799A5}" srcOrd="0" destOrd="0" presId="urn:microsoft.com/office/officeart/2005/8/layout/cycle6"/>
    <dgm:cxn modelId="{D0841C96-F15C-4354-BC76-5900B372CC2E}" type="presOf" srcId="{5DDFF5BB-CC59-4515-916B-87471808605B}" destId="{9C6A548E-8004-42B6-AB70-8B7EC8CB55B7}" srcOrd="0" destOrd="0" presId="urn:microsoft.com/office/officeart/2005/8/layout/cycle6"/>
    <dgm:cxn modelId="{E1D12D96-52FA-4685-82C2-0A27A806515C}" type="presOf" srcId="{C0DBF029-78BF-4491-A000-768A9503116C}" destId="{5EF7A745-8948-4E2B-81BE-11C16A337E97}" srcOrd="0" destOrd="0" presId="urn:microsoft.com/office/officeart/2005/8/layout/cycle6"/>
    <dgm:cxn modelId="{7A0FBF9B-42C8-45E2-96ED-D026D414CEE9}" type="presOf" srcId="{2C8071FE-1C83-4856-83BA-82DB9B3E38A3}" destId="{2F1FA0D6-840A-439C-8DEA-06044AF91A1F}" srcOrd="0" destOrd="0" presId="urn:microsoft.com/office/officeart/2005/8/layout/cycle6"/>
    <dgm:cxn modelId="{98D0ECA4-AEC8-49DA-9036-8CFA62155B93}" type="presOf" srcId="{134E2DFD-958E-4ACC-ABCA-971A127FBCE8}" destId="{A68D3CDB-DAB5-4AB1-8FB5-9387575DDAA0}" srcOrd="0" destOrd="0" presId="urn:microsoft.com/office/officeart/2005/8/layout/cycle6"/>
    <dgm:cxn modelId="{F083C6AD-6DA5-45EF-A557-A24E08082F28}" type="presOf" srcId="{637A64D3-FACF-4D52-8933-BE7CFBC811CD}" destId="{F8FF2F11-5998-4085-9C56-B4641D6F91A9}" srcOrd="0" destOrd="0" presId="urn:microsoft.com/office/officeart/2005/8/layout/cycle6"/>
    <dgm:cxn modelId="{4FE9DEB9-E6E2-4AB0-8EDE-23D74D015818}" type="presOf" srcId="{73D1B10A-195A-46B5-B4D9-59B860C7BBB9}" destId="{6325F2BC-B685-47AC-9536-80D8DABD8D4D}" srcOrd="0" destOrd="0" presId="urn:microsoft.com/office/officeart/2005/8/layout/cycle6"/>
    <dgm:cxn modelId="{4064B7DA-798D-4D4C-BB58-E8F51434DADD}" srcId="{637A64D3-FACF-4D52-8933-BE7CFBC811CD}" destId="{628ADE83-CFFB-4269-BF78-61BC03A6BD95}" srcOrd="1" destOrd="0" parTransId="{B916C36C-F671-4F9A-8C8C-910FFB961F58}" sibTransId="{2C8071FE-1C83-4856-83BA-82DB9B3E38A3}"/>
    <dgm:cxn modelId="{A73C598E-9DCD-4393-BA86-F279B0694E4D}" type="presParOf" srcId="{F8FF2F11-5998-4085-9C56-B4641D6F91A9}" destId="{A803BF0F-38FA-47DD-ACED-9514503F8A44}" srcOrd="0" destOrd="0" presId="urn:microsoft.com/office/officeart/2005/8/layout/cycle6"/>
    <dgm:cxn modelId="{F25D5131-A36F-4403-8C7A-44BC0EEAB46C}" type="presParOf" srcId="{F8FF2F11-5998-4085-9C56-B4641D6F91A9}" destId="{D1D1751A-B62D-408D-ACBC-D2EBCCB7574C}" srcOrd="1" destOrd="0" presId="urn:microsoft.com/office/officeart/2005/8/layout/cycle6"/>
    <dgm:cxn modelId="{CA8990C8-9C66-402E-A707-0C7759F1EEBE}" type="presParOf" srcId="{F8FF2F11-5998-4085-9C56-B4641D6F91A9}" destId="{0038AB92-25BE-4AC7-B4EF-13CF50C799A5}" srcOrd="2" destOrd="0" presId="urn:microsoft.com/office/officeart/2005/8/layout/cycle6"/>
    <dgm:cxn modelId="{463B64B4-C92D-481C-BA5F-7C694D124C53}" type="presParOf" srcId="{F8FF2F11-5998-4085-9C56-B4641D6F91A9}" destId="{0E014D17-71D0-44BD-BCA8-8A8D2E4FA6F4}" srcOrd="3" destOrd="0" presId="urn:microsoft.com/office/officeart/2005/8/layout/cycle6"/>
    <dgm:cxn modelId="{A1643CF3-1E0A-4A66-9BCE-41CDEDB3F8FB}" type="presParOf" srcId="{F8FF2F11-5998-4085-9C56-B4641D6F91A9}" destId="{396F62F4-28FC-49B0-AB5D-56A77EA05ADB}" srcOrd="4" destOrd="0" presId="urn:microsoft.com/office/officeart/2005/8/layout/cycle6"/>
    <dgm:cxn modelId="{7967A294-A818-4CB8-A45F-C8041C7CB092}" type="presParOf" srcId="{F8FF2F11-5998-4085-9C56-B4641D6F91A9}" destId="{2F1FA0D6-840A-439C-8DEA-06044AF91A1F}" srcOrd="5" destOrd="0" presId="urn:microsoft.com/office/officeart/2005/8/layout/cycle6"/>
    <dgm:cxn modelId="{22584812-D209-488B-BDFD-76C7DC65B4E8}" type="presParOf" srcId="{F8FF2F11-5998-4085-9C56-B4641D6F91A9}" destId="{9C3D845E-B9BE-4023-A675-2BE2CCEF822F}" srcOrd="6" destOrd="0" presId="urn:microsoft.com/office/officeart/2005/8/layout/cycle6"/>
    <dgm:cxn modelId="{4B24956E-D6FE-4BE0-AEDA-66269F460BDD}" type="presParOf" srcId="{F8FF2F11-5998-4085-9C56-B4641D6F91A9}" destId="{4A7C837D-D5EB-4C19-9589-CE9E85947AF7}" srcOrd="7" destOrd="0" presId="urn:microsoft.com/office/officeart/2005/8/layout/cycle6"/>
    <dgm:cxn modelId="{2E7C2D1A-0D94-44D2-877F-AE9C6B01340D}" type="presParOf" srcId="{F8FF2F11-5998-4085-9C56-B4641D6F91A9}" destId="{9C6A548E-8004-42B6-AB70-8B7EC8CB55B7}" srcOrd="8" destOrd="0" presId="urn:microsoft.com/office/officeart/2005/8/layout/cycle6"/>
    <dgm:cxn modelId="{9AA2F51C-781D-482A-A2F7-0C70211AF6DC}" type="presParOf" srcId="{F8FF2F11-5998-4085-9C56-B4641D6F91A9}" destId="{698B4F8A-DA3B-481C-8DAB-C4FCDBD38F36}" srcOrd="9" destOrd="0" presId="urn:microsoft.com/office/officeart/2005/8/layout/cycle6"/>
    <dgm:cxn modelId="{68D39D48-1FE6-424F-9667-7DD66ED093A0}" type="presParOf" srcId="{F8FF2F11-5998-4085-9C56-B4641D6F91A9}" destId="{5C877F96-91C8-4BC6-B48C-002098FC675D}" srcOrd="10" destOrd="0" presId="urn:microsoft.com/office/officeart/2005/8/layout/cycle6"/>
    <dgm:cxn modelId="{B03169E0-12CD-4653-8036-E9A7C74D9C42}" type="presParOf" srcId="{F8FF2F11-5998-4085-9C56-B4641D6F91A9}" destId="{5EF7A745-8948-4E2B-81BE-11C16A337E97}" srcOrd="11" destOrd="0" presId="urn:microsoft.com/office/officeart/2005/8/layout/cycle6"/>
    <dgm:cxn modelId="{B4C2225C-F8D9-412B-B931-43F104E57F60}" type="presParOf" srcId="{F8FF2F11-5998-4085-9C56-B4641D6F91A9}" destId="{6325F2BC-B685-47AC-9536-80D8DABD8D4D}" srcOrd="12" destOrd="0" presId="urn:microsoft.com/office/officeart/2005/8/layout/cycle6"/>
    <dgm:cxn modelId="{5E43C340-4927-4262-964E-855A5929AA2A}" type="presParOf" srcId="{F8FF2F11-5998-4085-9C56-B4641D6F91A9}" destId="{4D9F29B2-C10B-4CF4-AE16-6B89B3D21DED}" srcOrd="13" destOrd="0" presId="urn:microsoft.com/office/officeart/2005/8/layout/cycle6"/>
    <dgm:cxn modelId="{30AE6F5A-5C3A-47B5-B3AA-417FFDA58EE1}" type="presParOf" srcId="{F8FF2F11-5998-4085-9C56-B4641D6F91A9}" destId="{A68D3CDB-DAB5-4AB1-8FB5-9387575DDAA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46219-C501-4747-9E2C-CDE718732C44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7ADE4A6-38E1-4E40-98D8-480008662E88}">
      <dgm:prSet phldrT="[Text]"/>
      <dgm:spPr/>
      <dgm:t>
        <a:bodyPr/>
        <a:lstStyle/>
        <a:p>
          <a:r>
            <a:rPr lang="en-IN" dirty="0"/>
            <a:t>Define the Objective</a:t>
          </a:r>
        </a:p>
      </dgm:t>
    </dgm:pt>
    <dgm:pt modelId="{9A444156-A134-416A-976F-244187D5705E}" type="parTrans" cxnId="{CAA9C28E-36D0-4FEB-BCC2-97E0B05A855E}">
      <dgm:prSet/>
      <dgm:spPr/>
      <dgm:t>
        <a:bodyPr/>
        <a:lstStyle/>
        <a:p>
          <a:endParaRPr lang="en-IN"/>
        </a:p>
      </dgm:t>
    </dgm:pt>
    <dgm:pt modelId="{04B4F4DE-29F6-4849-BA8B-8C9D3A734D5E}" type="sibTrans" cxnId="{CAA9C28E-36D0-4FEB-BCC2-97E0B05A855E}">
      <dgm:prSet/>
      <dgm:spPr/>
      <dgm:t>
        <a:bodyPr/>
        <a:lstStyle/>
        <a:p>
          <a:endParaRPr lang="en-IN"/>
        </a:p>
      </dgm:t>
    </dgm:pt>
    <dgm:pt modelId="{0322CA3F-CC07-4435-BCAC-B69B0117E2B4}">
      <dgm:prSet phldrT="[Text]"/>
      <dgm:spPr/>
      <dgm:t>
        <a:bodyPr/>
        <a:lstStyle/>
        <a:p>
          <a:r>
            <a:rPr lang="en-IN" dirty="0"/>
            <a:t>Learn basics of </a:t>
          </a:r>
          <a:r>
            <a:rPr lang="en-IN" dirty="0" err="1"/>
            <a:t>PowerBI</a:t>
          </a:r>
          <a:endParaRPr lang="en-IN" dirty="0"/>
        </a:p>
      </dgm:t>
    </dgm:pt>
    <dgm:pt modelId="{02814DC2-CC8F-480F-A725-013463B14977}" type="parTrans" cxnId="{8434662B-51A3-4519-92C6-093BF87C4CD6}">
      <dgm:prSet/>
      <dgm:spPr/>
      <dgm:t>
        <a:bodyPr/>
        <a:lstStyle/>
        <a:p>
          <a:endParaRPr lang="en-IN"/>
        </a:p>
      </dgm:t>
    </dgm:pt>
    <dgm:pt modelId="{DC79E8D2-73BD-4C01-87C9-2852180F445D}" type="sibTrans" cxnId="{8434662B-51A3-4519-92C6-093BF87C4CD6}">
      <dgm:prSet/>
      <dgm:spPr/>
      <dgm:t>
        <a:bodyPr/>
        <a:lstStyle/>
        <a:p>
          <a:endParaRPr lang="en-IN"/>
        </a:p>
      </dgm:t>
    </dgm:pt>
    <dgm:pt modelId="{D31655C5-6A7F-4709-BAD5-8B6319D791FE}">
      <dgm:prSet phldrT="[Text]"/>
      <dgm:spPr/>
      <dgm:t>
        <a:bodyPr/>
        <a:lstStyle/>
        <a:p>
          <a:r>
            <a:rPr lang="en-IN" dirty="0"/>
            <a:t>Preprocess and Transform Data (if required)</a:t>
          </a:r>
        </a:p>
      </dgm:t>
    </dgm:pt>
    <dgm:pt modelId="{951B18CE-7A9A-4EBC-90FC-477B470F8B24}" type="parTrans" cxnId="{ED9A24B0-EC88-40E3-87D6-313F01391F2C}">
      <dgm:prSet/>
      <dgm:spPr/>
      <dgm:t>
        <a:bodyPr/>
        <a:lstStyle/>
        <a:p>
          <a:endParaRPr lang="en-IN"/>
        </a:p>
      </dgm:t>
    </dgm:pt>
    <dgm:pt modelId="{9A5ABB6A-65CD-4D30-ACF8-CB8D1CA1AC41}" type="sibTrans" cxnId="{ED9A24B0-EC88-40E3-87D6-313F01391F2C}">
      <dgm:prSet/>
      <dgm:spPr/>
      <dgm:t>
        <a:bodyPr/>
        <a:lstStyle/>
        <a:p>
          <a:endParaRPr lang="en-IN"/>
        </a:p>
      </dgm:t>
    </dgm:pt>
    <dgm:pt modelId="{3F1AEA68-76DB-4D1D-97D6-B06030202B22}">
      <dgm:prSet phldrT="[Text]"/>
      <dgm:spPr/>
      <dgm:t>
        <a:bodyPr/>
        <a:lstStyle/>
        <a:p>
          <a:r>
            <a:rPr lang="en-IN" dirty="0"/>
            <a:t>Exploratory Data Analysis(EDA)</a:t>
          </a:r>
        </a:p>
      </dgm:t>
    </dgm:pt>
    <dgm:pt modelId="{FC99248C-F518-4841-93B9-7939A1190ADF}" type="parTrans" cxnId="{A4648BB6-045C-48A3-AD11-A7C51A411025}">
      <dgm:prSet/>
      <dgm:spPr/>
      <dgm:t>
        <a:bodyPr/>
        <a:lstStyle/>
        <a:p>
          <a:endParaRPr lang="en-IN"/>
        </a:p>
      </dgm:t>
    </dgm:pt>
    <dgm:pt modelId="{521FDBA3-67A2-4AA0-9BCD-F552F7815CA6}" type="sibTrans" cxnId="{A4648BB6-045C-48A3-AD11-A7C51A411025}">
      <dgm:prSet/>
      <dgm:spPr/>
      <dgm:t>
        <a:bodyPr/>
        <a:lstStyle/>
        <a:p>
          <a:endParaRPr lang="en-IN"/>
        </a:p>
      </dgm:t>
    </dgm:pt>
    <dgm:pt modelId="{F362C9EB-F015-4FC8-AF8C-C46438773AFA}">
      <dgm:prSet phldrT="[Text]"/>
      <dgm:spPr/>
      <dgm:t>
        <a:bodyPr/>
        <a:lstStyle/>
        <a:p>
          <a:r>
            <a:rPr lang="en-IN" dirty="0"/>
            <a:t>Use basic Visuals</a:t>
          </a:r>
        </a:p>
      </dgm:t>
    </dgm:pt>
    <dgm:pt modelId="{221E8220-40AE-411E-9948-4DB036805B5F}" type="parTrans" cxnId="{43F5FD5C-E893-421F-808F-8C9C00537C34}">
      <dgm:prSet/>
      <dgm:spPr/>
      <dgm:t>
        <a:bodyPr/>
        <a:lstStyle/>
        <a:p>
          <a:endParaRPr lang="en-IN"/>
        </a:p>
      </dgm:t>
    </dgm:pt>
    <dgm:pt modelId="{10EDC352-E173-4D0F-ACF2-0AAF70576C1A}" type="sibTrans" cxnId="{43F5FD5C-E893-421F-808F-8C9C00537C34}">
      <dgm:prSet/>
      <dgm:spPr/>
      <dgm:t>
        <a:bodyPr/>
        <a:lstStyle/>
        <a:p>
          <a:endParaRPr lang="en-IN"/>
        </a:p>
      </dgm:t>
    </dgm:pt>
    <dgm:pt modelId="{C45D6F5D-DDC0-48EC-A95C-184F0EE0C2C6}">
      <dgm:prSet/>
      <dgm:spPr/>
      <dgm:t>
        <a:bodyPr/>
        <a:lstStyle/>
        <a:p>
          <a:r>
            <a:rPr lang="en-IN" dirty="0"/>
            <a:t>Compare performance of distinct  categorical values </a:t>
          </a:r>
        </a:p>
      </dgm:t>
    </dgm:pt>
    <dgm:pt modelId="{89DDF752-CB39-42DC-BA40-C3B2BDAE27E0}" type="parTrans" cxnId="{237167F6-4EB7-4FDE-B3AE-FD41E794F9C0}">
      <dgm:prSet/>
      <dgm:spPr/>
      <dgm:t>
        <a:bodyPr/>
        <a:lstStyle/>
        <a:p>
          <a:endParaRPr lang="en-IN"/>
        </a:p>
      </dgm:t>
    </dgm:pt>
    <dgm:pt modelId="{A9C04D1B-3F55-4648-877D-06E3B276DD14}" type="sibTrans" cxnId="{237167F6-4EB7-4FDE-B3AE-FD41E794F9C0}">
      <dgm:prSet/>
      <dgm:spPr/>
      <dgm:t>
        <a:bodyPr/>
        <a:lstStyle/>
        <a:p>
          <a:endParaRPr lang="en-IN"/>
        </a:p>
      </dgm:t>
    </dgm:pt>
    <dgm:pt modelId="{51036308-59CC-4119-AA9C-D768FF7CB741}">
      <dgm:prSet/>
      <dgm:spPr/>
      <dgm:t>
        <a:bodyPr/>
        <a:lstStyle/>
        <a:p>
          <a:r>
            <a:rPr lang="en-IN" dirty="0"/>
            <a:t>Use advanced features like Matrix, DAX for better insights</a:t>
          </a:r>
        </a:p>
      </dgm:t>
    </dgm:pt>
    <dgm:pt modelId="{568152A7-FD57-48F0-8EBB-06224C8B4463}" type="parTrans" cxnId="{036ADF24-B31A-458E-B488-7783370BA21E}">
      <dgm:prSet/>
      <dgm:spPr/>
      <dgm:t>
        <a:bodyPr/>
        <a:lstStyle/>
        <a:p>
          <a:endParaRPr lang="en-IN"/>
        </a:p>
      </dgm:t>
    </dgm:pt>
    <dgm:pt modelId="{0CDBE277-33AB-4FAF-9A2E-76F49D8BD25E}" type="sibTrans" cxnId="{036ADF24-B31A-458E-B488-7783370BA21E}">
      <dgm:prSet/>
      <dgm:spPr/>
      <dgm:t>
        <a:bodyPr/>
        <a:lstStyle/>
        <a:p>
          <a:endParaRPr lang="en-IN"/>
        </a:p>
      </dgm:t>
    </dgm:pt>
    <dgm:pt modelId="{08445028-8DD8-4D60-B866-0FDFFE437B97}">
      <dgm:prSet/>
      <dgm:spPr/>
      <dgm:t>
        <a:bodyPr/>
        <a:lstStyle/>
        <a:p>
          <a:r>
            <a:rPr lang="en-IN" dirty="0"/>
            <a:t>Generate Auto-inferences by Copilot</a:t>
          </a:r>
        </a:p>
      </dgm:t>
    </dgm:pt>
    <dgm:pt modelId="{24C8AFAB-ADCD-4141-8B70-F13015E29075}" type="parTrans" cxnId="{4DB56005-B3CC-4091-B26C-2E5DC380C4CD}">
      <dgm:prSet/>
      <dgm:spPr/>
      <dgm:t>
        <a:bodyPr/>
        <a:lstStyle/>
        <a:p>
          <a:endParaRPr lang="en-IN"/>
        </a:p>
      </dgm:t>
    </dgm:pt>
    <dgm:pt modelId="{A848C2EB-2683-486D-AC6C-12796AB87F5A}" type="sibTrans" cxnId="{4DB56005-B3CC-4091-B26C-2E5DC380C4CD}">
      <dgm:prSet/>
      <dgm:spPr/>
      <dgm:t>
        <a:bodyPr/>
        <a:lstStyle/>
        <a:p>
          <a:endParaRPr lang="en-IN"/>
        </a:p>
      </dgm:t>
    </dgm:pt>
    <dgm:pt modelId="{82B2DE4B-4089-447F-A855-17CA885E5C8B}" type="pres">
      <dgm:prSet presAssocID="{BEE46219-C501-4747-9E2C-CDE718732C44}" presName="diagram" presStyleCnt="0">
        <dgm:presLayoutVars>
          <dgm:dir/>
          <dgm:resizeHandles val="exact"/>
        </dgm:presLayoutVars>
      </dgm:prSet>
      <dgm:spPr/>
    </dgm:pt>
    <dgm:pt modelId="{118D6BA5-5662-43A1-932E-30C7F455DAEE}" type="pres">
      <dgm:prSet presAssocID="{A7ADE4A6-38E1-4E40-98D8-480008662E88}" presName="node" presStyleLbl="node1" presStyleIdx="0" presStyleCnt="8">
        <dgm:presLayoutVars>
          <dgm:bulletEnabled val="1"/>
        </dgm:presLayoutVars>
      </dgm:prSet>
      <dgm:spPr/>
    </dgm:pt>
    <dgm:pt modelId="{C0083E28-242B-4A53-B8E4-632CF6024ACB}" type="pres">
      <dgm:prSet presAssocID="{04B4F4DE-29F6-4849-BA8B-8C9D3A734D5E}" presName="sibTrans" presStyleLbl="sibTrans2D1" presStyleIdx="0" presStyleCnt="7"/>
      <dgm:spPr/>
    </dgm:pt>
    <dgm:pt modelId="{80947D03-6292-4F12-B2A5-47787494F8A9}" type="pres">
      <dgm:prSet presAssocID="{04B4F4DE-29F6-4849-BA8B-8C9D3A734D5E}" presName="connectorText" presStyleLbl="sibTrans2D1" presStyleIdx="0" presStyleCnt="7"/>
      <dgm:spPr/>
    </dgm:pt>
    <dgm:pt modelId="{A15865B8-5561-4B9A-8986-6D29B096663A}" type="pres">
      <dgm:prSet presAssocID="{0322CA3F-CC07-4435-BCAC-B69B0117E2B4}" presName="node" presStyleLbl="node1" presStyleIdx="1" presStyleCnt="8">
        <dgm:presLayoutVars>
          <dgm:bulletEnabled val="1"/>
        </dgm:presLayoutVars>
      </dgm:prSet>
      <dgm:spPr/>
    </dgm:pt>
    <dgm:pt modelId="{5503E556-1675-4958-B196-AB3EE79F18AE}" type="pres">
      <dgm:prSet presAssocID="{DC79E8D2-73BD-4C01-87C9-2852180F445D}" presName="sibTrans" presStyleLbl="sibTrans2D1" presStyleIdx="1" presStyleCnt="7"/>
      <dgm:spPr/>
    </dgm:pt>
    <dgm:pt modelId="{1FE62AED-BF82-4DDB-9FDD-CBD54416E36E}" type="pres">
      <dgm:prSet presAssocID="{DC79E8D2-73BD-4C01-87C9-2852180F445D}" presName="connectorText" presStyleLbl="sibTrans2D1" presStyleIdx="1" presStyleCnt="7"/>
      <dgm:spPr/>
    </dgm:pt>
    <dgm:pt modelId="{68D3A648-4B1B-4DFE-B319-FFED91CC1DEA}" type="pres">
      <dgm:prSet presAssocID="{D31655C5-6A7F-4709-BAD5-8B6319D791FE}" presName="node" presStyleLbl="node1" presStyleIdx="2" presStyleCnt="8">
        <dgm:presLayoutVars>
          <dgm:bulletEnabled val="1"/>
        </dgm:presLayoutVars>
      </dgm:prSet>
      <dgm:spPr/>
    </dgm:pt>
    <dgm:pt modelId="{CF9EB073-9483-441C-A919-2A356210B52E}" type="pres">
      <dgm:prSet presAssocID="{9A5ABB6A-65CD-4D30-ACF8-CB8D1CA1AC41}" presName="sibTrans" presStyleLbl="sibTrans2D1" presStyleIdx="2" presStyleCnt="7"/>
      <dgm:spPr/>
    </dgm:pt>
    <dgm:pt modelId="{B73FC5BB-F50F-4EE5-B96E-E5801CEA3D8B}" type="pres">
      <dgm:prSet presAssocID="{9A5ABB6A-65CD-4D30-ACF8-CB8D1CA1AC41}" presName="connectorText" presStyleLbl="sibTrans2D1" presStyleIdx="2" presStyleCnt="7"/>
      <dgm:spPr/>
    </dgm:pt>
    <dgm:pt modelId="{AFF228B4-6AA3-4F3C-B648-DB61CF8369BD}" type="pres">
      <dgm:prSet presAssocID="{3F1AEA68-76DB-4D1D-97D6-B06030202B22}" presName="node" presStyleLbl="node1" presStyleIdx="3" presStyleCnt="8">
        <dgm:presLayoutVars>
          <dgm:bulletEnabled val="1"/>
        </dgm:presLayoutVars>
      </dgm:prSet>
      <dgm:spPr/>
    </dgm:pt>
    <dgm:pt modelId="{2D5BA217-076A-43DC-96D2-BE0250D98E95}" type="pres">
      <dgm:prSet presAssocID="{521FDBA3-67A2-4AA0-9BCD-F552F7815CA6}" presName="sibTrans" presStyleLbl="sibTrans2D1" presStyleIdx="3" presStyleCnt="7"/>
      <dgm:spPr/>
    </dgm:pt>
    <dgm:pt modelId="{324EFC96-E154-4E97-8B20-FE323670C419}" type="pres">
      <dgm:prSet presAssocID="{521FDBA3-67A2-4AA0-9BCD-F552F7815CA6}" presName="connectorText" presStyleLbl="sibTrans2D1" presStyleIdx="3" presStyleCnt="7"/>
      <dgm:spPr/>
    </dgm:pt>
    <dgm:pt modelId="{078AA5FD-142D-495D-8601-61AE4F7FFD9B}" type="pres">
      <dgm:prSet presAssocID="{F362C9EB-F015-4FC8-AF8C-C46438773AFA}" presName="node" presStyleLbl="node1" presStyleIdx="4" presStyleCnt="8">
        <dgm:presLayoutVars>
          <dgm:bulletEnabled val="1"/>
        </dgm:presLayoutVars>
      </dgm:prSet>
      <dgm:spPr/>
    </dgm:pt>
    <dgm:pt modelId="{C739C667-E44F-4E46-948D-2C87441D1148}" type="pres">
      <dgm:prSet presAssocID="{10EDC352-E173-4D0F-ACF2-0AAF70576C1A}" presName="sibTrans" presStyleLbl="sibTrans2D1" presStyleIdx="4" presStyleCnt="7"/>
      <dgm:spPr/>
    </dgm:pt>
    <dgm:pt modelId="{C9850BAD-7D03-486F-A9B8-FB6084F19A40}" type="pres">
      <dgm:prSet presAssocID="{10EDC352-E173-4D0F-ACF2-0AAF70576C1A}" presName="connectorText" presStyleLbl="sibTrans2D1" presStyleIdx="4" presStyleCnt="7"/>
      <dgm:spPr/>
    </dgm:pt>
    <dgm:pt modelId="{EB0ABE57-1D5A-4825-9A57-C4F5EBB5753B}" type="pres">
      <dgm:prSet presAssocID="{C45D6F5D-DDC0-48EC-A95C-184F0EE0C2C6}" presName="node" presStyleLbl="node1" presStyleIdx="5" presStyleCnt="8">
        <dgm:presLayoutVars>
          <dgm:bulletEnabled val="1"/>
        </dgm:presLayoutVars>
      </dgm:prSet>
      <dgm:spPr/>
    </dgm:pt>
    <dgm:pt modelId="{5C77A503-8453-4D11-A904-421EB965AFA0}" type="pres">
      <dgm:prSet presAssocID="{A9C04D1B-3F55-4648-877D-06E3B276DD14}" presName="sibTrans" presStyleLbl="sibTrans2D1" presStyleIdx="5" presStyleCnt="7"/>
      <dgm:spPr/>
    </dgm:pt>
    <dgm:pt modelId="{99AC4EC1-7928-43A4-A9FD-06D0712E66C8}" type="pres">
      <dgm:prSet presAssocID="{A9C04D1B-3F55-4648-877D-06E3B276DD14}" presName="connectorText" presStyleLbl="sibTrans2D1" presStyleIdx="5" presStyleCnt="7"/>
      <dgm:spPr/>
    </dgm:pt>
    <dgm:pt modelId="{982AE709-E145-4538-BE2A-C757B5DBCDAD}" type="pres">
      <dgm:prSet presAssocID="{51036308-59CC-4119-AA9C-D768FF7CB741}" presName="node" presStyleLbl="node1" presStyleIdx="6" presStyleCnt="8">
        <dgm:presLayoutVars>
          <dgm:bulletEnabled val="1"/>
        </dgm:presLayoutVars>
      </dgm:prSet>
      <dgm:spPr/>
    </dgm:pt>
    <dgm:pt modelId="{FC65AD19-9D46-4D4D-91EF-EFE078267393}" type="pres">
      <dgm:prSet presAssocID="{0CDBE277-33AB-4FAF-9A2E-76F49D8BD25E}" presName="sibTrans" presStyleLbl="sibTrans2D1" presStyleIdx="6" presStyleCnt="7"/>
      <dgm:spPr/>
    </dgm:pt>
    <dgm:pt modelId="{74E4FE58-929B-41F2-B219-71CE1AC12E66}" type="pres">
      <dgm:prSet presAssocID="{0CDBE277-33AB-4FAF-9A2E-76F49D8BD25E}" presName="connectorText" presStyleLbl="sibTrans2D1" presStyleIdx="6" presStyleCnt="7"/>
      <dgm:spPr/>
    </dgm:pt>
    <dgm:pt modelId="{B82CF38E-A7E8-4B16-A353-B3B61C83013F}" type="pres">
      <dgm:prSet presAssocID="{08445028-8DD8-4D60-B866-0FDFFE437B97}" presName="node" presStyleLbl="node1" presStyleIdx="7" presStyleCnt="8">
        <dgm:presLayoutVars>
          <dgm:bulletEnabled val="1"/>
        </dgm:presLayoutVars>
      </dgm:prSet>
      <dgm:spPr/>
    </dgm:pt>
  </dgm:ptLst>
  <dgm:cxnLst>
    <dgm:cxn modelId="{76156002-FB5E-46E3-973E-EDFCC1438B1F}" type="presOf" srcId="{D31655C5-6A7F-4709-BAD5-8B6319D791FE}" destId="{68D3A648-4B1B-4DFE-B319-FFED91CC1DEA}" srcOrd="0" destOrd="0" presId="urn:microsoft.com/office/officeart/2005/8/layout/process5"/>
    <dgm:cxn modelId="{4DB56005-B3CC-4091-B26C-2E5DC380C4CD}" srcId="{BEE46219-C501-4747-9E2C-CDE718732C44}" destId="{08445028-8DD8-4D60-B866-0FDFFE437B97}" srcOrd="7" destOrd="0" parTransId="{24C8AFAB-ADCD-4141-8B70-F13015E29075}" sibTransId="{A848C2EB-2683-486D-AC6C-12796AB87F5A}"/>
    <dgm:cxn modelId="{0B2A2206-2B3A-4F8C-8545-1172B2BCB273}" type="presOf" srcId="{A7ADE4A6-38E1-4E40-98D8-480008662E88}" destId="{118D6BA5-5662-43A1-932E-30C7F455DAEE}" srcOrd="0" destOrd="0" presId="urn:microsoft.com/office/officeart/2005/8/layout/process5"/>
    <dgm:cxn modelId="{B18D1A0F-4D0C-4FF7-A004-1FC3CBD56ED5}" type="presOf" srcId="{10EDC352-E173-4D0F-ACF2-0AAF70576C1A}" destId="{C9850BAD-7D03-486F-A9B8-FB6084F19A40}" srcOrd="1" destOrd="0" presId="urn:microsoft.com/office/officeart/2005/8/layout/process5"/>
    <dgm:cxn modelId="{036ADF24-B31A-458E-B488-7783370BA21E}" srcId="{BEE46219-C501-4747-9E2C-CDE718732C44}" destId="{51036308-59CC-4119-AA9C-D768FF7CB741}" srcOrd="6" destOrd="0" parTransId="{568152A7-FD57-48F0-8EBB-06224C8B4463}" sibTransId="{0CDBE277-33AB-4FAF-9A2E-76F49D8BD25E}"/>
    <dgm:cxn modelId="{8434662B-51A3-4519-92C6-093BF87C4CD6}" srcId="{BEE46219-C501-4747-9E2C-CDE718732C44}" destId="{0322CA3F-CC07-4435-BCAC-B69B0117E2B4}" srcOrd="1" destOrd="0" parTransId="{02814DC2-CC8F-480F-A725-013463B14977}" sibTransId="{DC79E8D2-73BD-4C01-87C9-2852180F445D}"/>
    <dgm:cxn modelId="{43F5FD5C-E893-421F-808F-8C9C00537C34}" srcId="{BEE46219-C501-4747-9E2C-CDE718732C44}" destId="{F362C9EB-F015-4FC8-AF8C-C46438773AFA}" srcOrd="4" destOrd="0" parTransId="{221E8220-40AE-411E-9948-4DB036805B5F}" sibTransId="{10EDC352-E173-4D0F-ACF2-0AAF70576C1A}"/>
    <dgm:cxn modelId="{0FCE7267-4604-4B29-9F69-EE780C0EDE0C}" type="presOf" srcId="{04B4F4DE-29F6-4849-BA8B-8C9D3A734D5E}" destId="{80947D03-6292-4F12-B2A5-47787494F8A9}" srcOrd="1" destOrd="0" presId="urn:microsoft.com/office/officeart/2005/8/layout/process5"/>
    <dgm:cxn modelId="{0055724A-9B35-4EF9-A9B5-20542B2BEB4F}" type="presOf" srcId="{A9C04D1B-3F55-4648-877D-06E3B276DD14}" destId="{5C77A503-8453-4D11-A904-421EB965AFA0}" srcOrd="0" destOrd="0" presId="urn:microsoft.com/office/officeart/2005/8/layout/process5"/>
    <dgm:cxn modelId="{6BFAFA6E-1AFA-430F-9885-3792A8B23E12}" type="presOf" srcId="{0CDBE277-33AB-4FAF-9A2E-76F49D8BD25E}" destId="{FC65AD19-9D46-4D4D-91EF-EFE078267393}" srcOrd="0" destOrd="0" presId="urn:microsoft.com/office/officeart/2005/8/layout/process5"/>
    <dgm:cxn modelId="{F0B21570-7F91-437D-81AA-97948B802212}" type="presOf" srcId="{0322CA3F-CC07-4435-BCAC-B69B0117E2B4}" destId="{A15865B8-5561-4B9A-8986-6D29B096663A}" srcOrd="0" destOrd="0" presId="urn:microsoft.com/office/officeart/2005/8/layout/process5"/>
    <dgm:cxn modelId="{F954537D-D358-48C4-98CC-C68BA68672B7}" type="presOf" srcId="{521FDBA3-67A2-4AA0-9BCD-F552F7815CA6}" destId="{2D5BA217-076A-43DC-96D2-BE0250D98E95}" srcOrd="0" destOrd="0" presId="urn:microsoft.com/office/officeart/2005/8/layout/process5"/>
    <dgm:cxn modelId="{81DCD489-C1C3-4466-92FA-37E2B1CC3790}" type="presOf" srcId="{DC79E8D2-73BD-4C01-87C9-2852180F445D}" destId="{5503E556-1675-4958-B196-AB3EE79F18AE}" srcOrd="0" destOrd="0" presId="urn:microsoft.com/office/officeart/2005/8/layout/process5"/>
    <dgm:cxn modelId="{CAA9C28E-36D0-4FEB-BCC2-97E0B05A855E}" srcId="{BEE46219-C501-4747-9E2C-CDE718732C44}" destId="{A7ADE4A6-38E1-4E40-98D8-480008662E88}" srcOrd="0" destOrd="0" parTransId="{9A444156-A134-416A-976F-244187D5705E}" sibTransId="{04B4F4DE-29F6-4849-BA8B-8C9D3A734D5E}"/>
    <dgm:cxn modelId="{C6ED8099-6423-47C8-A0B2-B6225FD2F522}" type="presOf" srcId="{0CDBE277-33AB-4FAF-9A2E-76F49D8BD25E}" destId="{74E4FE58-929B-41F2-B219-71CE1AC12E66}" srcOrd="1" destOrd="0" presId="urn:microsoft.com/office/officeart/2005/8/layout/process5"/>
    <dgm:cxn modelId="{40351D9F-FFE0-445F-A9C0-9E09BA73AAF4}" type="presOf" srcId="{10EDC352-E173-4D0F-ACF2-0AAF70576C1A}" destId="{C739C667-E44F-4E46-948D-2C87441D1148}" srcOrd="0" destOrd="0" presId="urn:microsoft.com/office/officeart/2005/8/layout/process5"/>
    <dgm:cxn modelId="{769F8CA1-9EC7-4797-85B6-95A15642B53B}" type="presOf" srcId="{04B4F4DE-29F6-4849-BA8B-8C9D3A734D5E}" destId="{C0083E28-242B-4A53-B8E4-632CF6024ACB}" srcOrd="0" destOrd="0" presId="urn:microsoft.com/office/officeart/2005/8/layout/process5"/>
    <dgm:cxn modelId="{BE7A4BA6-2E8A-438F-8E66-B6C98DD3EB68}" type="presOf" srcId="{3F1AEA68-76DB-4D1D-97D6-B06030202B22}" destId="{AFF228B4-6AA3-4F3C-B648-DB61CF8369BD}" srcOrd="0" destOrd="0" presId="urn:microsoft.com/office/officeart/2005/8/layout/process5"/>
    <dgm:cxn modelId="{ED9A24B0-EC88-40E3-87D6-313F01391F2C}" srcId="{BEE46219-C501-4747-9E2C-CDE718732C44}" destId="{D31655C5-6A7F-4709-BAD5-8B6319D791FE}" srcOrd="2" destOrd="0" parTransId="{951B18CE-7A9A-4EBC-90FC-477B470F8B24}" sibTransId="{9A5ABB6A-65CD-4D30-ACF8-CB8D1CA1AC41}"/>
    <dgm:cxn modelId="{12FDA9B5-802C-4459-92CF-37894162CD53}" type="presOf" srcId="{F362C9EB-F015-4FC8-AF8C-C46438773AFA}" destId="{078AA5FD-142D-495D-8601-61AE4F7FFD9B}" srcOrd="0" destOrd="0" presId="urn:microsoft.com/office/officeart/2005/8/layout/process5"/>
    <dgm:cxn modelId="{A4648BB6-045C-48A3-AD11-A7C51A411025}" srcId="{BEE46219-C501-4747-9E2C-CDE718732C44}" destId="{3F1AEA68-76DB-4D1D-97D6-B06030202B22}" srcOrd="3" destOrd="0" parTransId="{FC99248C-F518-4841-93B9-7939A1190ADF}" sibTransId="{521FDBA3-67A2-4AA0-9BCD-F552F7815CA6}"/>
    <dgm:cxn modelId="{E34858B8-01A0-4712-B998-0AF79EA91920}" type="presOf" srcId="{C45D6F5D-DDC0-48EC-A95C-184F0EE0C2C6}" destId="{EB0ABE57-1D5A-4825-9A57-C4F5EBB5753B}" srcOrd="0" destOrd="0" presId="urn:microsoft.com/office/officeart/2005/8/layout/process5"/>
    <dgm:cxn modelId="{F6217FD2-1393-4390-AD5E-71999855788B}" type="presOf" srcId="{521FDBA3-67A2-4AA0-9BCD-F552F7815CA6}" destId="{324EFC96-E154-4E97-8B20-FE323670C419}" srcOrd="1" destOrd="0" presId="urn:microsoft.com/office/officeart/2005/8/layout/process5"/>
    <dgm:cxn modelId="{7FA78CD5-AC88-4294-9259-C1A9F5E3C5A7}" type="presOf" srcId="{51036308-59CC-4119-AA9C-D768FF7CB741}" destId="{982AE709-E145-4538-BE2A-C757B5DBCDAD}" srcOrd="0" destOrd="0" presId="urn:microsoft.com/office/officeart/2005/8/layout/process5"/>
    <dgm:cxn modelId="{E4A686D8-EEF7-4326-83AA-AB59297BCCE8}" type="presOf" srcId="{9A5ABB6A-65CD-4D30-ACF8-CB8D1CA1AC41}" destId="{CF9EB073-9483-441C-A919-2A356210B52E}" srcOrd="0" destOrd="0" presId="urn:microsoft.com/office/officeart/2005/8/layout/process5"/>
    <dgm:cxn modelId="{0E9CC8E1-3971-4F38-B587-C95D46AB9DA5}" type="presOf" srcId="{BEE46219-C501-4747-9E2C-CDE718732C44}" destId="{82B2DE4B-4089-447F-A855-17CA885E5C8B}" srcOrd="0" destOrd="0" presId="urn:microsoft.com/office/officeart/2005/8/layout/process5"/>
    <dgm:cxn modelId="{CA165CEB-DE7D-48CB-A8E8-EE5866390D81}" type="presOf" srcId="{DC79E8D2-73BD-4C01-87C9-2852180F445D}" destId="{1FE62AED-BF82-4DDB-9FDD-CBD54416E36E}" srcOrd="1" destOrd="0" presId="urn:microsoft.com/office/officeart/2005/8/layout/process5"/>
    <dgm:cxn modelId="{DBF2CEEB-BB91-4B24-914A-CBFEE67C4710}" type="presOf" srcId="{A9C04D1B-3F55-4648-877D-06E3B276DD14}" destId="{99AC4EC1-7928-43A4-A9FD-06D0712E66C8}" srcOrd="1" destOrd="0" presId="urn:microsoft.com/office/officeart/2005/8/layout/process5"/>
    <dgm:cxn modelId="{E701D0EB-F255-4B5F-A526-DBC13A0F6E37}" type="presOf" srcId="{9A5ABB6A-65CD-4D30-ACF8-CB8D1CA1AC41}" destId="{B73FC5BB-F50F-4EE5-B96E-E5801CEA3D8B}" srcOrd="1" destOrd="0" presId="urn:microsoft.com/office/officeart/2005/8/layout/process5"/>
    <dgm:cxn modelId="{237167F6-4EB7-4FDE-B3AE-FD41E794F9C0}" srcId="{BEE46219-C501-4747-9E2C-CDE718732C44}" destId="{C45D6F5D-DDC0-48EC-A95C-184F0EE0C2C6}" srcOrd="5" destOrd="0" parTransId="{89DDF752-CB39-42DC-BA40-C3B2BDAE27E0}" sibTransId="{A9C04D1B-3F55-4648-877D-06E3B276DD14}"/>
    <dgm:cxn modelId="{21B9A2F9-F210-4FFB-833A-B505DC818D4E}" type="presOf" srcId="{08445028-8DD8-4D60-B866-0FDFFE437B97}" destId="{B82CF38E-A7E8-4B16-A353-B3B61C83013F}" srcOrd="0" destOrd="0" presId="urn:microsoft.com/office/officeart/2005/8/layout/process5"/>
    <dgm:cxn modelId="{08521088-CC8C-4573-BEDE-A0D46B8AC45C}" type="presParOf" srcId="{82B2DE4B-4089-447F-A855-17CA885E5C8B}" destId="{118D6BA5-5662-43A1-932E-30C7F455DAEE}" srcOrd="0" destOrd="0" presId="urn:microsoft.com/office/officeart/2005/8/layout/process5"/>
    <dgm:cxn modelId="{96FB52C6-0E31-4B44-849D-5710D8682359}" type="presParOf" srcId="{82B2DE4B-4089-447F-A855-17CA885E5C8B}" destId="{C0083E28-242B-4A53-B8E4-632CF6024ACB}" srcOrd="1" destOrd="0" presId="urn:microsoft.com/office/officeart/2005/8/layout/process5"/>
    <dgm:cxn modelId="{329F1C55-080F-4364-AF87-1941F7E755DE}" type="presParOf" srcId="{C0083E28-242B-4A53-B8E4-632CF6024ACB}" destId="{80947D03-6292-4F12-B2A5-47787494F8A9}" srcOrd="0" destOrd="0" presId="urn:microsoft.com/office/officeart/2005/8/layout/process5"/>
    <dgm:cxn modelId="{10AFC723-A3CD-436F-8B3C-1F546B6AEDD6}" type="presParOf" srcId="{82B2DE4B-4089-447F-A855-17CA885E5C8B}" destId="{A15865B8-5561-4B9A-8986-6D29B096663A}" srcOrd="2" destOrd="0" presId="urn:microsoft.com/office/officeart/2005/8/layout/process5"/>
    <dgm:cxn modelId="{F9B8B11E-2A64-406C-8AA7-63C975995C79}" type="presParOf" srcId="{82B2DE4B-4089-447F-A855-17CA885E5C8B}" destId="{5503E556-1675-4958-B196-AB3EE79F18AE}" srcOrd="3" destOrd="0" presId="urn:microsoft.com/office/officeart/2005/8/layout/process5"/>
    <dgm:cxn modelId="{2105C0C4-0F9B-492A-92F3-F97FCA3AA667}" type="presParOf" srcId="{5503E556-1675-4958-B196-AB3EE79F18AE}" destId="{1FE62AED-BF82-4DDB-9FDD-CBD54416E36E}" srcOrd="0" destOrd="0" presId="urn:microsoft.com/office/officeart/2005/8/layout/process5"/>
    <dgm:cxn modelId="{0E905718-D6D6-454C-8828-BA49E7C9E466}" type="presParOf" srcId="{82B2DE4B-4089-447F-A855-17CA885E5C8B}" destId="{68D3A648-4B1B-4DFE-B319-FFED91CC1DEA}" srcOrd="4" destOrd="0" presId="urn:microsoft.com/office/officeart/2005/8/layout/process5"/>
    <dgm:cxn modelId="{B153E58B-E225-4679-AC9A-2CC666994A9D}" type="presParOf" srcId="{82B2DE4B-4089-447F-A855-17CA885E5C8B}" destId="{CF9EB073-9483-441C-A919-2A356210B52E}" srcOrd="5" destOrd="0" presId="urn:microsoft.com/office/officeart/2005/8/layout/process5"/>
    <dgm:cxn modelId="{E9888CE2-78AA-436B-87A0-230EBD9E4469}" type="presParOf" srcId="{CF9EB073-9483-441C-A919-2A356210B52E}" destId="{B73FC5BB-F50F-4EE5-B96E-E5801CEA3D8B}" srcOrd="0" destOrd="0" presId="urn:microsoft.com/office/officeart/2005/8/layout/process5"/>
    <dgm:cxn modelId="{207B26D8-21B7-454B-BCC5-92CEE8478963}" type="presParOf" srcId="{82B2DE4B-4089-447F-A855-17CA885E5C8B}" destId="{AFF228B4-6AA3-4F3C-B648-DB61CF8369BD}" srcOrd="6" destOrd="0" presId="urn:microsoft.com/office/officeart/2005/8/layout/process5"/>
    <dgm:cxn modelId="{4FDC43AA-6214-45F6-A0A1-35D303033945}" type="presParOf" srcId="{82B2DE4B-4089-447F-A855-17CA885E5C8B}" destId="{2D5BA217-076A-43DC-96D2-BE0250D98E95}" srcOrd="7" destOrd="0" presId="urn:microsoft.com/office/officeart/2005/8/layout/process5"/>
    <dgm:cxn modelId="{94EFC049-02CC-4056-8A65-8ED5BA5A9242}" type="presParOf" srcId="{2D5BA217-076A-43DC-96D2-BE0250D98E95}" destId="{324EFC96-E154-4E97-8B20-FE323670C419}" srcOrd="0" destOrd="0" presId="urn:microsoft.com/office/officeart/2005/8/layout/process5"/>
    <dgm:cxn modelId="{F47F82C4-ADBB-4063-9F3E-473CDD0649B5}" type="presParOf" srcId="{82B2DE4B-4089-447F-A855-17CA885E5C8B}" destId="{078AA5FD-142D-495D-8601-61AE4F7FFD9B}" srcOrd="8" destOrd="0" presId="urn:microsoft.com/office/officeart/2005/8/layout/process5"/>
    <dgm:cxn modelId="{3B4EEE0A-7816-48B2-9BF4-F6DD4A9F2F7D}" type="presParOf" srcId="{82B2DE4B-4089-447F-A855-17CA885E5C8B}" destId="{C739C667-E44F-4E46-948D-2C87441D1148}" srcOrd="9" destOrd="0" presId="urn:microsoft.com/office/officeart/2005/8/layout/process5"/>
    <dgm:cxn modelId="{F965AA90-F51C-4730-B127-E2C83C0197CB}" type="presParOf" srcId="{C739C667-E44F-4E46-948D-2C87441D1148}" destId="{C9850BAD-7D03-486F-A9B8-FB6084F19A40}" srcOrd="0" destOrd="0" presId="urn:microsoft.com/office/officeart/2005/8/layout/process5"/>
    <dgm:cxn modelId="{4BA252E1-C76A-41C7-BD5A-1C9BFF1F9F78}" type="presParOf" srcId="{82B2DE4B-4089-447F-A855-17CA885E5C8B}" destId="{EB0ABE57-1D5A-4825-9A57-C4F5EBB5753B}" srcOrd="10" destOrd="0" presId="urn:microsoft.com/office/officeart/2005/8/layout/process5"/>
    <dgm:cxn modelId="{50E5D616-F464-4DC1-B628-946DC958353F}" type="presParOf" srcId="{82B2DE4B-4089-447F-A855-17CA885E5C8B}" destId="{5C77A503-8453-4D11-A904-421EB965AFA0}" srcOrd="11" destOrd="0" presId="urn:microsoft.com/office/officeart/2005/8/layout/process5"/>
    <dgm:cxn modelId="{61F495DE-BED3-40DC-8C26-F4264DC4235E}" type="presParOf" srcId="{5C77A503-8453-4D11-A904-421EB965AFA0}" destId="{99AC4EC1-7928-43A4-A9FD-06D0712E66C8}" srcOrd="0" destOrd="0" presId="urn:microsoft.com/office/officeart/2005/8/layout/process5"/>
    <dgm:cxn modelId="{E3422CAF-2D9B-4CC5-B1DB-74F63715F6EB}" type="presParOf" srcId="{82B2DE4B-4089-447F-A855-17CA885E5C8B}" destId="{982AE709-E145-4538-BE2A-C757B5DBCDAD}" srcOrd="12" destOrd="0" presId="urn:microsoft.com/office/officeart/2005/8/layout/process5"/>
    <dgm:cxn modelId="{D231C297-5271-49F5-8CC8-68F0EC1B569A}" type="presParOf" srcId="{82B2DE4B-4089-447F-A855-17CA885E5C8B}" destId="{FC65AD19-9D46-4D4D-91EF-EFE078267393}" srcOrd="13" destOrd="0" presId="urn:microsoft.com/office/officeart/2005/8/layout/process5"/>
    <dgm:cxn modelId="{5AC64547-3100-45BF-81DB-45CF6FE317A0}" type="presParOf" srcId="{FC65AD19-9D46-4D4D-91EF-EFE078267393}" destId="{74E4FE58-929B-41F2-B219-71CE1AC12E66}" srcOrd="0" destOrd="0" presId="urn:microsoft.com/office/officeart/2005/8/layout/process5"/>
    <dgm:cxn modelId="{E73C23B1-5A63-40A7-AC19-376390652CF9}" type="presParOf" srcId="{82B2DE4B-4089-447F-A855-17CA885E5C8B}" destId="{B82CF38E-A7E8-4B16-A353-B3B61C83013F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3BF0F-38FA-47DD-ACED-9514503F8A44}">
      <dsp:nvSpPr>
        <dsp:cNvPr id="0" name=""/>
        <dsp:cNvSpPr/>
      </dsp:nvSpPr>
      <dsp:spPr>
        <a:xfrm>
          <a:off x="3678726" y="551"/>
          <a:ext cx="1819199" cy="11824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Learn functioning of </a:t>
          </a:r>
          <a:r>
            <a:rPr lang="en-IN" sz="1700" kern="1200" dirty="0" err="1"/>
            <a:t>PowerBI</a:t>
          </a:r>
          <a:endParaRPr lang="en-IN" sz="1700" kern="1200" dirty="0"/>
        </a:p>
      </dsp:txBody>
      <dsp:txXfrm>
        <a:off x="3736450" y="58275"/>
        <a:ext cx="1703751" cy="1067031"/>
      </dsp:txXfrm>
    </dsp:sp>
    <dsp:sp modelId="{0038AB92-25BE-4AC7-B4EF-13CF50C799A5}">
      <dsp:nvSpPr>
        <dsp:cNvPr id="0" name=""/>
        <dsp:cNvSpPr/>
      </dsp:nvSpPr>
      <dsp:spPr>
        <a:xfrm>
          <a:off x="2225045" y="591791"/>
          <a:ext cx="4726562" cy="4726562"/>
        </a:xfrm>
        <a:custGeom>
          <a:avLst/>
          <a:gdLst/>
          <a:ahLst/>
          <a:cxnLst/>
          <a:rect l="0" t="0" r="0" b="0"/>
          <a:pathLst>
            <a:path>
              <a:moveTo>
                <a:pt x="3285388" y="187317"/>
              </a:moveTo>
              <a:arcTo wR="2363281" hR="2363281" stAng="17577945" swAng="196231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14D17-71D0-44BD-BCA8-8A8D2E4FA6F4}">
      <dsp:nvSpPr>
        <dsp:cNvPr id="0" name=""/>
        <dsp:cNvSpPr/>
      </dsp:nvSpPr>
      <dsp:spPr>
        <a:xfrm>
          <a:off x="5926340" y="1633538"/>
          <a:ext cx="1819199" cy="1182479"/>
        </a:xfrm>
        <a:prstGeom prst="roundRect">
          <a:avLst/>
        </a:prstGeom>
        <a:solidFill>
          <a:schemeClr val="accent2">
            <a:hueOff val="3000017"/>
            <a:satOff val="3846"/>
            <a:lumOff val="1029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Build interactive Dashboards </a:t>
          </a:r>
        </a:p>
      </dsp:txBody>
      <dsp:txXfrm>
        <a:off x="5984064" y="1691262"/>
        <a:ext cx="1703751" cy="1067031"/>
      </dsp:txXfrm>
    </dsp:sp>
    <dsp:sp modelId="{2F1FA0D6-840A-439C-8DEA-06044AF91A1F}">
      <dsp:nvSpPr>
        <dsp:cNvPr id="0" name=""/>
        <dsp:cNvSpPr/>
      </dsp:nvSpPr>
      <dsp:spPr>
        <a:xfrm>
          <a:off x="2225045" y="591791"/>
          <a:ext cx="4726562" cy="4726562"/>
        </a:xfrm>
        <a:custGeom>
          <a:avLst/>
          <a:gdLst/>
          <a:ahLst/>
          <a:cxnLst/>
          <a:rect l="0" t="0" r="0" b="0"/>
          <a:pathLst>
            <a:path>
              <a:moveTo>
                <a:pt x="4723310" y="2239337"/>
              </a:moveTo>
              <a:arcTo wR="2363281" hR="2363281" stAng="21419623" swAng="2196897"/>
            </a:path>
          </a:pathLst>
        </a:custGeom>
        <a:noFill/>
        <a:ln w="9525" cap="flat" cmpd="sng" algn="ctr">
          <a:solidFill>
            <a:schemeClr val="accent2">
              <a:hueOff val="3000017"/>
              <a:satOff val="3846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D845E-B9BE-4023-A675-2BE2CCEF822F}">
      <dsp:nvSpPr>
        <dsp:cNvPr id="0" name=""/>
        <dsp:cNvSpPr/>
      </dsp:nvSpPr>
      <dsp:spPr>
        <a:xfrm>
          <a:off x="5067828" y="4275767"/>
          <a:ext cx="1819199" cy="1182479"/>
        </a:xfrm>
        <a:prstGeom prst="roundRect">
          <a:avLst/>
        </a:prstGeom>
        <a:solidFill>
          <a:schemeClr val="accent2">
            <a:hueOff val="6000035"/>
            <a:satOff val="7693"/>
            <a:lumOff val="2058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Understanding key Supply Chain metrics</a:t>
          </a:r>
        </a:p>
      </dsp:txBody>
      <dsp:txXfrm>
        <a:off x="5125552" y="4333491"/>
        <a:ext cx="1703751" cy="1067031"/>
      </dsp:txXfrm>
    </dsp:sp>
    <dsp:sp modelId="{9C6A548E-8004-42B6-AB70-8B7EC8CB55B7}">
      <dsp:nvSpPr>
        <dsp:cNvPr id="0" name=""/>
        <dsp:cNvSpPr/>
      </dsp:nvSpPr>
      <dsp:spPr>
        <a:xfrm>
          <a:off x="2225045" y="591791"/>
          <a:ext cx="4726562" cy="4726562"/>
        </a:xfrm>
        <a:custGeom>
          <a:avLst/>
          <a:gdLst/>
          <a:ahLst/>
          <a:cxnLst/>
          <a:rect l="0" t="0" r="0" b="0"/>
          <a:pathLst>
            <a:path>
              <a:moveTo>
                <a:pt x="2833388" y="4679333"/>
              </a:moveTo>
              <a:arcTo wR="2363281" hR="2363281" stAng="4711566" swAng="1376868"/>
            </a:path>
          </a:pathLst>
        </a:custGeom>
        <a:noFill/>
        <a:ln w="9525" cap="flat" cmpd="sng" algn="ctr">
          <a:solidFill>
            <a:schemeClr val="accent2">
              <a:hueOff val="6000035"/>
              <a:satOff val="7693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B4F8A-DA3B-481C-8DAB-C4FCDBD38F36}">
      <dsp:nvSpPr>
        <dsp:cNvPr id="0" name=""/>
        <dsp:cNvSpPr/>
      </dsp:nvSpPr>
      <dsp:spPr>
        <a:xfrm>
          <a:off x="2289624" y="4275767"/>
          <a:ext cx="1819199" cy="1182479"/>
        </a:xfrm>
        <a:prstGeom prst="roundRect">
          <a:avLst/>
        </a:prstGeom>
        <a:solidFill>
          <a:schemeClr val="accent2">
            <a:hueOff val="9000052"/>
            <a:satOff val="11539"/>
            <a:lumOff val="3088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Analyzing</a:t>
          </a:r>
          <a:r>
            <a:rPr lang="en-IN" sz="1700" kern="1200" dirty="0"/>
            <a:t> supplier’s and manufacturer’s performance</a:t>
          </a:r>
        </a:p>
      </dsp:txBody>
      <dsp:txXfrm>
        <a:off x="2347348" y="4333491"/>
        <a:ext cx="1703751" cy="1067031"/>
      </dsp:txXfrm>
    </dsp:sp>
    <dsp:sp modelId="{5EF7A745-8948-4E2B-81BE-11C16A337E97}">
      <dsp:nvSpPr>
        <dsp:cNvPr id="0" name=""/>
        <dsp:cNvSpPr/>
      </dsp:nvSpPr>
      <dsp:spPr>
        <a:xfrm>
          <a:off x="2225045" y="591791"/>
          <a:ext cx="4726562" cy="4726562"/>
        </a:xfrm>
        <a:custGeom>
          <a:avLst/>
          <a:gdLst/>
          <a:ahLst/>
          <a:cxnLst/>
          <a:rect l="0" t="0" r="0" b="0"/>
          <a:pathLst>
            <a:path>
              <a:moveTo>
                <a:pt x="395051" y="3671398"/>
              </a:moveTo>
              <a:arcTo wR="2363281" hR="2363281" stAng="8783480" swAng="2196897"/>
            </a:path>
          </a:pathLst>
        </a:custGeom>
        <a:noFill/>
        <a:ln w="9525" cap="flat" cmpd="sng" algn="ctr">
          <a:solidFill>
            <a:schemeClr val="accent2">
              <a:hueOff val="9000052"/>
              <a:satOff val="11539"/>
              <a:lumOff val="308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5F2BC-B685-47AC-9536-80D8DABD8D4D}">
      <dsp:nvSpPr>
        <dsp:cNvPr id="0" name=""/>
        <dsp:cNvSpPr/>
      </dsp:nvSpPr>
      <dsp:spPr>
        <a:xfrm>
          <a:off x="1431112" y="1633538"/>
          <a:ext cx="1819199" cy="1182479"/>
        </a:xfrm>
        <a:prstGeom prst="roundRect">
          <a:avLst/>
        </a:prstGeom>
        <a:solidFill>
          <a:schemeClr val="accent2">
            <a:hueOff val="12000070"/>
            <a:satOff val="15385"/>
            <a:lumOff val="411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Explore various Visualization Techniques</a:t>
          </a:r>
        </a:p>
      </dsp:txBody>
      <dsp:txXfrm>
        <a:off x="1488836" y="1691262"/>
        <a:ext cx="1703751" cy="1067031"/>
      </dsp:txXfrm>
    </dsp:sp>
    <dsp:sp modelId="{A68D3CDB-DAB5-4AB1-8FB5-9387575DDAA0}">
      <dsp:nvSpPr>
        <dsp:cNvPr id="0" name=""/>
        <dsp:cNvSpPr/>
      </dsp:nvSpPr>
      <dsp:spPr>
        <a:xfrm>
          <a:off x="2225045" y="591791"/>
          <a:ext cx="4726562" cy="4726562"/>
        </a:xfrm>
        <a:custGeom>
          <a:avLst/>
          <a:gdLst/>
          <a:ahLst/>
          <a:cxnLst/>
          <a:rect l="0" t="0" r="0" b="0"/>
          <a:pathLst>
            <a:path>
              <a:moveTo>
                <a:pt x="411654" y="1030521"/>
              </a:moveTo>
              <a:arcTo wR="2363281" hR="2363281" stAng="12859743" swAng="1962311"/>
            </a:path>
          </a:pathLst>
        </a:custGeom>
        <a:noFill/>
        <a:ln w="9525" cap="flat" cmpd="sng" algn="ctr">
          <a:solidFill>
            <a:schemeClr val="accent2">
              <a:hueOff val="12000070"/>
              <a:satOff val="15385"/>
              <a:lumOff val="4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D6BA5-5662-43A1-932E-30C7F455DAEE}">
      <dsp:nvSpPr>
        <dsp:cNvPr id="0" name=""/>
        <dsp:cNvSpPr/>
      </dsp:nvSpPr>
      <dsp:spPr>
        <a:xfrm>
          <a:off x="555925" y="1954"/>
          <a:ext cx="2212547" cy="1327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Define the Objective</a:t>
          </a:r>
        </a:p>
      </dsp:txBody>
      <dsp:txXfrm>
        <a:off x="594807" y="40836"/>
        <a:ext cx="2134783" cy="1249764"/>
      </dsp:txXfrm>
    </dsp:sp>
    <dsp:sp modelId="{C0083E28-242B-4A53-B8E4-632CF6024ACB}">
      <dsp:nvSpPr>
        <dsp:cNvPr id="0" name=""/>
        <dsp:cNvSpPr/>
      </dsp:nvSpPr>
      <dsp:spPr>
        <a:xfrm>
          <a:off x="2963178" y="391363"/>
          <a:ext cx="469060" cy="548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2963178" y="501105"/>
        <a:ext cx="328342" cy="329227"/>
      </dsp:txXfrm>
    </dsp:sp>
    <dsp:sp modelId="{A15865B8-5561-4B9A-8986-6D29B096663A}">
      <dsp:nvSpPr>
        <dsp:cNvPr id="0" name=""/>
        <dsp:cNvSpPr/>
      </dsp:nvSpPr>
      <dsp:spPr>
        <a:xfrm>
          <a:off x="3653493" y="1954"/>
          <a:ext cx="2212547" cy="1327528"/>
        </a:xfrm>
        <a:prstGeom prst="roundRect">
          <a:avLst>
            <a:gd name="adj" fmla="val 10000"/>
          </a:avLst>
        </a:prstGeom>
        <a:solidFill>
          <a:schemeClr val="accent2">
            <a:hueOff val="1714296"/>
            <a:satOff val="2198"/>
            <a:lumOff val="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Learn basics of </a:t>
          </a:r>
          <a:r>
            <a:rPr lang="en-IN" sz="1900" kern="1200" dirty="0" err="1"/>
            <a:t>PowerBI</a:t>
          </a:r>
          <a:endParaRPr lang="en-IN" sz="1900" kern="1200" dirty="0"/>
        </a:p>
      </dsp:txBody>
      <dsp:txXfrm>
        <a:off x="3692375" y="40836"/>
        <a:ext cx="2134783" cy="1249764"/>
      </dsp:txXfrm>
    </dsp:sp>
    <dsp:sp modelId="{5503E556-1675-4958-B196-AB3EE79F18AE}">
      <dsp:nvSpPr>
        <dsp:cNvPr id="0" name=""/>
        <dsp:cNvSpPr/>
      </dsp:nvSpPr>
      <dsp:spPr>
        <a:xfrm>
          <a:off x="6060745" y="391363"/>
          <a:ext cx="469060" cy="548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000012"/>
            <a:satOff val="2564"/>
            <a:lumOff val="6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6060745" y="501105"/>
        <a:ext cx="328342" cy="329227"/>
      </dsp:txXfrm>
    </dsp:sp>
    <dsp:sp modelId="{68D3A648-4B1B-4DFE-B319-FFED91CC1DEA}">
      <dsp:nvSpPr>
        <dsp:cNvPr id="0" name=""/>
        <dsp:cNvSpPr/>
      </dsp:nvSpPr>
      <dsp:spPr>
        <a:xfrm>
          <a:off x="6751060" y="1954"/>
          <a:ext cx="2212547" cy="1327528"/>
        </a:xfrm>
        <a:prstGeom prst="roundRect">
          <a:avLst>
            <a:gd name="adj" fmla="val 10000"/>
          </a:avLst>
        </a:prstGeom>
        <a:solidFill>
          <a:schemeClr val="accent2">
            <a:hueOff val="3428592"/>
            <a:satOff val="4396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Preprocess and Transform Data (if required)</a:t>
          </a:r>
        </a:p>
      </dsp:txBody>
      <dsp:txXfrm>
        <a:off x="6789942" y="40836"/>
        <a:ext cx="2134783" cy="1249764"/>
      </dsp:txXfrm>
    </dsp:sp>
    <dsp:sp modelId="{CF9EB073-9483-441C-A919-2A356210B52E}">
      <dsp:nvSpPr>
        <dsp:cNvPr id="0" name=""/>
        <dsp:cNvSpPr/>
      </dsp:nvSpPr>
      <dsp:spPr>
        <a:xfrm rot="5400000">
          <a:off x="7622804" y="1484361"/>
          <a:ext cx="469060" cy="548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000023"/>
            <a:satOff val="5128"/>
            <a:lumOff val="13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7692721" y="1524186"/>
        <a:ext cx="329227" cy="328342"/>
      </dsp:txXfrm>
    </dsp:sp>
    <dsp:sp modelId="{AFF228B4-6AA3-4F3C-B648-DB61CF8369BD}">
      <dsp:nvSpPr>
        <dsp:cNvPr id="0" name=""/>
        <dsp:cNvSpPr/>
      </dsp:nvSpPr>
      <dsp:spPr>
        <a:xfrm>
          <a:off x="6751060" y="2214502"/>
          <a:ext cx="2212547" cy="1327528"/>
        </a:xfrm>
        <a:prstGeom prst="roundRect">
          <a:avLst>
            <a:gd name="adj" fmla="val 10000"/>
          </a:avLst>
        </a:prstGeom>
        <a:solidFill>
          <a:schemeClr val="accent2">
            <a:hueOff val="5142887"/>
            <a:satOff val="6594"/>
            <a:lumOff val="17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Exploratory Data Analysis(EDA)</a:t>
          </a:r>
        </a:p>
      </dsp:txBody>
      <dsp:txXfrm>
        <a:off x="6789942" y="2253384"/>
        <a:ext cx="2134783" cy="1249764"/>
      </dsp:txXfrm>
    </dsp:sp>
    <dsp:sp modelId="{2D5BA217-076A-43DC-96D2-BE0250D98E95}">
      <dsp:nvSpPr>
        <dsp:cNvPr id="0" name=""/>
        <dsp:cNvSpPr/>
      </dsp:nvSpPr>
      <dsp:spPr>
        <a:xfrm rot="10800000">
          <a:off x="6087295" y="2603911"/>
          <a:ext cx="469060" cy="548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000035"/>
            <a:satOff val="7693"/>
            <a:lumOff val="20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0800000">
        <a:off x="6228013" y="2713653"/>
        <a:ext cx="328342" cy="329227"/>
      </dsp:txXfrm>
    </dsp:sp>
    <dsp:sp modelId="{078AA5FD-142D-495D-8601-61AE4F7FFD9B}">
      <dsp:nvSpPr>
        <dsp:cNvPr id="0" name=""/>
        <dsp:cNvSpPr/>
      </dsp:nvSpPr>
      <dsp:spPr>
        <a:xfrm>
          <a:off x="3653493" y="2214502"/>
          <a:ext cx="2212547" cy="1327528"/>
        </a:xfrm>
        <a:prstGeom prst="roundRect">
          <a:avLst>
            <a:gd name="adj" fmla="val 10000"/>
          </a:avLst>
        </a:prstGeom>
        <a:solidFill>
          <a:schemeClr val="accent2">
            <a:hueOff val="6857183"/>
            <a:satOff val="8791"/>
            <a:lumOff val="23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Use basic Visuals</a:t>
          </a:r>
        </a:p>
      </dsp:txBody>
      <dsp:txXfrm>
        <a:off x="3692375" y="2253384"/>
        <a:ext cx="2134783" cy="1249764"/>
      </dsp:txXfrm>
    </dsp:sp>
    <dsp:sp modelId="{C739C667-E44F-4E46-948D-2C87441D1148}">
      <dsp:nvSpPr>
        <dsp:cNvPr id="0" name=""/>
        <dsp:cNvSpPr/>
      </dsp:nvSpPr>
      <dsp:spPr>
        <a:xfrm rot="10800000">
          <a:off x="2989728" y="2603911"/>
          <a:ext cx="469060" cy="548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8000046"/>
            <a:satOff val="10257"/>
            <a:lumOff val="27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0800000">
        <a:off x="3130446" y="2713653"/>
        <a:ext cx="328342" cy="329227"/>
      </dsp:txXfrm>
    </dsp:sp>
    <dsp:sp modelId="{EB0ABE57-1D5A-4825-9A57-C4F5EBB5753B}">
      <dsp:nvSpPr>
        <dsp:cNvPr id="0" name=""/>
        <dsp:cNvSpPr/>
      </dsp:nvSpPr>
      <dsp:spPr>
        <a:xfrm>
          <a:off x="555925" y="2214502"/>
          <a:ext cx="2212547" cy="1327528"/>
        </a:xfrm>
        <a:prstGeom prst="roundRect">
          <a:avLst>
            <a:gd name="adj" fmla="val 10000"/>
          </a:avLst>
        </a:prstGeom>
        <a:solidFill>
          <a:schemeClr val="accent2">
            <a:hueOff val="8571478"/>
            <a:satOff val="10989"/>
            <a:lumOff val="294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Compare performance of distinct  categorical values </a:t>
          </a:r>
        </a:p>
      </dsp:txBody>
      <dsp:txXfrm>
        <a:off x="594807" y="2253384"/>
        <a:ext cx="2134783" cy="1249764"/>
      </dsp:txXfrm>
    </dsp:sp>
    <dsp:sp modelId="{5C77A503-8453-4D11-A904-421EB965AFA0}">
      <dsp:nvSpPr>
        <dsp:cNvPr id="0" name=""/>
        <dsp:cNvSpPr/>
      </dsp:nvSpPr>
      <dsp:spPr>
        <a:xfrm rot="5400000">
          <a:off x="1427669" y="3696909"/>
          <a:ext cx="469060" cy="548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0000058"/>
            <a:satOff val="12821"/>
            <a:lumOff val="343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1497586" y="3736734"/>
        <a:ext cx="329227" cy="328342"/>
      </dsp:txXfrm>
    </dsp:sp>
    <dsp:sp modelId="{982AE709-E145-4538-BE2A-C757B5DBCDAD}">
      <dsp:nvSpPr>
        <dsp:cNvPr id="0" name=""/>
        <dsp:cNvSpPr/>
      </dsp:nvSpPr>
      <dsp:spPr>
        <a:xfrm>
          <a:off x="555925" y="4427050"/>
          <a:ext cx="2212547" cy="1327528"/>
        </a:xfrm>
        <a:prstGeom prst="roundRect">
          <a:avLst>
            <a:gd name="adj" fmla="val 10000"/>
          </a:avLst>
        </a:prstGeom>
        <a:solidFill>
          <a:schemeClr val="accent2">
            <a:hueOff val="10285774"/>
            <a:satOff val="13187"/>
            <a:lumOff val="35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Use advanced features like Matrix, DAX for better insights</a:t>
          </a:r>
        </a:p>
      </dsp:txBody>
      <dsp:txXfrm>
        <a:off x="594807" y="4465932"/>
        <a:ext cx="2134783" cy="1249764"/>
      </dsp:txXfrm>
    </dsp:sp>
    <dsp:sp modelId="{FC65AD19-9D46-4D4D-91EF-EFE078267393}">
      <dsp:nvSpPr>
        <dsp:cNvPr id="0" name=""/>
        <dsp:cNvSpPr/>
      </dsp:nvSpPr>
      <dsp:spPr>
        <a:xfrm>
          <a:off x="2963178" y="4816458"/>
          <a:ext cx="469060" cy="548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2000070"/>
            <a:satOff val="15385"/>
            <a:lumOff val="41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2963178" y="4926200"/>
        <a:ext cx="328342" cy="329227"/>
      </dsp:txXfrm>
    </dsp:sp>
    <dsp:sp modelId="{B82CF38E-A7E8-4B16-A353-B3B61C83013F}">
      <dsp:nvSpPr>
        <dsp:cNvPr id="0" name=""/>
        <dsp:cNvSpPr/>
      </dsp:nvSpPr>
      <dsp:spPr>
        <a:xfrm>
          <a:off x="3653493" y="4427050"/>
          <a:ext cx="2212547" cy="1327528"/>
        </a:xfrm>
        <a:prstGeom prst="roundRect">
          <a:avLst>
            <a:gd name="adj" fmla="val 10000"/>
          </a:avLst>
        </a:prstGeom>
        <a:solidFill>
          <a:schemeClr val="accent2">
            <a:hueOff val="12000070"/>
            <a:satOff val="15385"/>
            <a:lumOff val="4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Generate Auto-inferences by Copilot</a:t>
          </a:r>
        </a:p>
      </dsp:txBody>
      <dsp:txXfrm>
        <a:off x="3692375" y="4465932"/>
        <a:ext cx="2134783" cy="1249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amyakDahale/Supply-Chain-Dashboard-using-powerBI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Sustainable Supply Chain Performance in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3206331" y="878355"/>
            <a:ext cx="5694263" cy="586136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9E52EC5-F38E-5D00-2EE6-96E17D2764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300669"/>
              </p:ext>
            </p:extLst>
          </p:nvPr>
        </p:nvGraphicFramePr>
        <p:xfrm>
          <a:off x="1465135" y="802639"/>
          <a:ext cx="9176653" cy="5537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4961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Objectives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1911" y="6500543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90257" y="6500542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5344159" y="3255773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T</a:t>
            </a:r>
            <a:r>
              <a:rPr lang="en-IN" sz="2400" b="1" dirty="0" err="1">
                <a:solidFill>
                  <a:srgbClr val="213163"/>
                </a:solidFill>
              </a:rPr>
              <a:t>ools</a:t>
            </a:r>
            <a:r>
              <a:rPr lang="en-IN" sz="24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253CF-02A8-B6E7-C413-99B0B56CBBEC}"/>
              </a:ext>
            </a:extLst>
          </p:cNvPr>
          <p:cNvSpPr txBox="1"/>
          <p:nvPr/>
        </p:nvSpPr>
        <p:spPr>
          <a:xfrm>
            <a:off x="1814307" y="1873043"/>
            <a:ext cx="11093793" cy="444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IN" sz="2200" b="1" dirty="0"/>
              <a:t>Excel / CSV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pPr lvl="1">
              <a:lnSpc>
                <a:spcPct val="125000"/>
              </a:lnSpc>
            </a:pPr>
            <a:r>
              <a:rPr lang="en-US" sz="2000" dirty="0"/>
              <a:t>Data storage, pre-processing, and integration with Power BI.</a:t>
            </a:r>
            <a:br>
              <a:rPr lang="en-US" sz="2000" dirty="0"/>
            </a:b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2200" b="1" dirty="0"/>
              <a:t>Power BI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/>
              <a:t>Data visualization, dashboard creation, and real-time analytics</a:t>
            </a:r>
            <a:br>
              <a:rPr lang="en-US" sz="2000" dirty="0"/>
            </a:br>
            <a:endParaRPr kumimoji="0" lang="en-US" alt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IN" sz="2200" b="1" dirty="0"/>
              <a:t>Power Query </a:t>
            </a: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b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/>
              <a:t>Data transformation, cleaning, and ETL (Extract, Transform, Load) operations.</a:t>
            </a:r>
            <a:br>
              <a:rPr lang="en-US" sz="2000" dirty="0"/>
            </a:br>
            <a:endParaRPr kumimoji="0" lang="en-I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IN" sz="2200" b="1" dirty="0"/>
              <a:t>DAX (Data Analysis Expressions</a:t>
            </a:r>
            <a:r>
              <a:rPr lang="en-IN" sz="2000" b="1" dirty="0"/>
              <a:t>)</a:t>
            </a:r>
            <a:r>
              <a:rPr lang="en-IN" sz="2000" dirty="0"/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/>
              <a:t>Custom calculations and measures in Power BI.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ower BI Logo, symbol, meaning, history ...">
            <a:extLst>
              <a:ext uri="{FF2B5EF4-FFF2-40B4-BE49-F238E27FC236}">
                <a16:creationId xmlns:a16="http://schemas.microsoft.com/office/drawing/2014/main" id="{F002BFCA-B4BE-795B-5142-8B2905D89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4" r="19704"/>
          <a:stretch/>
        </p:blipFill>
        <p:spPr bwMode="auto">
          <a:xfrm>
            <a:off x="9583838" y="2659421"/>
            <a:ext cx="1412112" cy="143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47BC43-2D23-53D0-07CB-36B16DD9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17" y="1873043"/>
            <a:ext cx="1100138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wer Query: Everything you Need to ...">
            <a:extLst>
              <a:ext uri="{FF2B5EF4-FFF2-40B4-BE49-F238E27FC236}">
                <a16:creationId xmlns:a16="http://schemas.microsoft.com/office/drawing/2014/main" id="{ABCB75D2-848E-045E-EC5A-9EC0450E6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9" t="21704" r="37682" b="19176"/>
          <a:stretch/>
        </p:blipFill>
        <p:spPr bwMode="auto">
          <a:xfrm>
            <a:off x="211807" y="3798570"/>
            <a:ext cx="1380773" cy="12458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ing DAX — Data Analysis ...">
            <a:extLst>
              <a:ext uri="{FF2B5EF4-FFF2-40B4-BE49-F238E27FC236}">
                <a16:creationId xmlns:a16="http://schemas.microsoft.com/office/drawing/2014/main" id="{8A707F1F-CD10-0275-A5C2-E8A5A6681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717" y="5422700"/>
            <a:ext cx="1239951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Methodology </a:t>
            </a:r>
            <a:endParaRPr lang="en-IN" sz="2400" dirty="0">
              <a:solidFill>
                <a:srgbClr val="213163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284F1B-ACD3-FAEE-F505-65397721E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372661"/>
              </p:ext>
            </p:extLst>
          </p:nvPr>
        </p:nvGraphicFramePr>
        <p:xfrm>
          <a:off x="2066724" y="1014656"/>
          <a:ext cx="9519534" cy="575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Problem Statement: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17E12-0140-9E4E-4911-75A850B4DEE6}"/>
              </a:ext>
            </a:extLst>
          </p:cNvPr>
          <p:cNvSpPr txBox="1"/>
          <p:nvPr/>
        </p:nvSpPr>
        <p:spPr>
          <a:xfrm>
            <a:off x="754283" y="1516077"/>
            <a:ext cx="10683433" cy="512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The modern supply chain faces critical challenges in balancing cost efficiency, operational performance, and environmental sustainability. Companies struggle with:</a:t>
            </a:r>
            <a:br>
              <a:rPr lang="en-US" dirty="0"/>
            </a:br>
            <a:endParaRPr lang="en-US" dirty="0"/>
          </a:p>
          <a:p>
            <a:pPr marL="358775" indent="-185738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High Transportation Costs</a:t>
            </a:r>
            <a:r>
              <a:rPr lang="en-US" dirty="0"/>
              <a:t>– </a:t>
            </a:r>
            <a:br>
              <a:rPr lang="en-US" dirty="0"/>
            </a:br>
            <a:r>
              <a:rPr lang="en-US" dirty="0"/>
              <a:t>Inefficient routes and reliance on high-emission transport modes (Air, Road).</a:t>
            </a:r>
          </a:p>
          <a:p>
            <a:pPr marL="358775" indent="-185738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Supplier &amp; Manufacturing Inefficiencies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Long lead times, high defect rates, and production delays impacting sustainability.</a:t>
            </a:r>
          </a:p>
          <a:p>
            <a:pPr marL="358775" indent="-185738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Inventory &amp; Demand Mismatch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Overstocking or understocking leading to financial loss and resource wastage.</a:t>
            </a:r>
          </a:p>
          <a:p>
            <a:pPr marL="358775" indent="-185738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Inspection &amp; Quality Control Failures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Increased rework, waste, and customer dissatisfaction.</a:t>
            </a:r>
          </a:p>
          <a:p>
            <a:pPr marL="358775" indent="-185738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Lack of Data-Driven Insights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Inability to track and optimize supply chain sustainability metrics.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Solution: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E24C8D-E10C-A574-8EBF-AA1AB1D38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379" y="1844367"/>
            <a:ext cx="97536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IN" sz="1800" dirty="0"/>
              <a:t>1. </a:t>
            </a:r>
            <a:r>
              <a:rPr lang="en-IN" sz="1800" b="1" dirty="0"/>
              <a:t>Improved Data Tracking &amp; Organization</a:t>
            </a:r>
          </a:p>
          <a:p>
            <a:r>
              <a:rPr lang="en-IN" sz="1800" dirty="0"/>
              <a:t>--&gt; Standardize data collection across all weeks to maintain consistency.</a:t>
            </a:r>
            <a:br>
              <a:rPr lang="en-IN" sz="1800" dirty="0"/>
            </a:br>
            <a:r>
              <a:rPr lang="en-IN" sz="1800" dirty="0"/>
              <a:t>--&gt; Introduce automated dashboards (e.g., Power BI, Tableau) for real-time tracking.</a:t>
            </a:r>
            <a:br>
              <a:rPr lang="en-IN" sz="1800" dirty="0"/>
            </a:br>
            <a:r>
              <a:rPr lang="en-IN" sz="1800" dirty="0"/>
              <a:t>--&gt; Segment data into "Revenue," "Shipments," "Customer Demographics," and "Logistics" for clearer insights.</a:t>
            </a:r>
          </a:p>
          <a:p>
            <a:endParaRPr lang="en-IN" sz="1800" dirty="0"/>
          </a:p>
          <a:p>
            <a:pPr>
              <a:buNone/>
            </a:pPr>
            <a:r>
              <a:rPr lang="en-US" sz="1800" dirty="0"/>
              <a:t>2. </a:t>
            </a:r>
            <a:r>
              <a:rPr lang="en-US" sz="1800" b="1" dirty="0"/>
              <a:t>Revenue Growth &amp; Efficiency Optimization</a:t>
            </a:r>
          </a:p>
          <a:p>
            <a:r>
              <a:rPr lang="en-US" sz="1800" dirty="0"/>
              <a:t>--&gt; Focus on top-performing suppliers &amp; SKUs (e.g., highest revenue generators).</a:t>
            </a:r>
            <a:br>
              <a:rPr lang="en-US" sz="1800" dirty="0"/>
            </a:br>
            <a:r>
              <a:rPr lang="en-US" sz="1800" dirty="0"/>
              <a:t>--&gt; Reduce dependency on low-performing suppliers or negotiate better deals.</a:t>
            </a:r>
            <a:br>
              <a:rPr lang="en-US" sz="1800" dirty="0"/>
            </a:br>
            <a:r>
              <a:rPr lang="en-US" sz="1800" dirty="0"/>
              <a:t>--&gt; Optimize inventory levels based on sales trends to reduce overstock or shortages.</a:t>
            </a:r>
          </a:p>
          <a:p>
            <a:endParaRPr lang="en-IN" sz="1800" dirty="0"/>
          </a:p>
          <a:p>
            <a:pPr>
              <a:buNone/>
            </a:pPr>
            <a:r>
              <a:rPr lang="en-US" sz="1800" dirty="0"/>
              <a:t>5. </a:t>
            </a:r>
            <a:r>
              <a:rPr lang="en-US" sz="1800" b="1" dirty="0"/>
              <a:t>SKU &amp; Product Optimization</a:t>
            </a:r>
          </a:p>
          <a:p>
            <a:r>
              <a:rPr lang="en-US" sz="1800" dirty="0"/>
              <a:t>--&gt; Expand product categories that show higher sales growth (e.g., skincare &amp; cosmetics).</a:t>
            </a:r>
            <a:br>
              <a:rPr lang="en-US" sz="1800" dirty="0"/>
            </a:br>
            <a:r>
              <a:rPr lang="en-US" sz="1800" dirty="0"/>
              <a:t>--&gt; Reduce investment in slow-moving SKUs while testing new variants.</a:t>
            </a:r>
            <a:br>
              <a:rPr lang="en-US" sz="1800" dirty="0"/>
            </a:br>
            <a:r>
              <a:rPr lang="en-US" sz="1800" dirty="0"/>
              <a:t>--&gt; Introduce customer feedback mechanisms to identify trending products faster.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8139980" y="103448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 of Output: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9B6C60-770D-E673-6351-C3D241FBD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483" y="1900776"/>
            <a:ext cx="5823837" cy="3167272"/>
          </a:xfrm>
          <a:prstGeom prst="rect">
            <a:avLst/>
          </a:prstGeom>
        </p:spPr>
      </p:pic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9FE7E49-AA73-C887-2DCD-D1371637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" y="3429000"/>
            <a:ext cx="5909678" cy="3278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14EC7F-BC08-F509-47D6-A04D459C6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7" y="99660"/>
            <a:ext cx="5909678" cy="3291637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283FABD-7E75-017B-50F9-A11385F1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519" y="5415641"/>
            <a:ext cx="9753600" cy="93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Visit this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 for better visualization –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https://github.com/SamyakDahale/Supply-Chain-Dashboard-using-powerBI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Conclusion:</a:t>
            </a:r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D1EC4AD-FE6C-3877-D578-E9AD28CE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14156"/>
            <a:ext cx="9753600" cy="416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800" dirty="0">
                <a:latin typeface="+mj-lt"/>
              </a:rPr>
              <a:t>There are multiple suppliers, with </a:t>
            </a:r>
            <a:r>
              <a:rPr lang="en-US" sz="1800" b="1" dirty="0">
                <a:latin typeface="+mj-lt"/>
              </a:rPr>
              <a:t>Supplier 1 and Supplier 5 </a:t>
            </a:r>
            <a:r>
              <a:rPr lang="en-US" sz="1800" dirty="0">
                <a:latin typeface="+mj-lt"/>
              </a:rPr>
              <a:t>appearing prominent in terms of sale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800" b="1" dirty="0" err="1">
                <a:latin typeface="+mj-lt"/>
              </a:rPr>
              <a:t>SkinCare</a:t>
            </a:r>
            <a:r>
              <a:rPr lang="en-US" sz="1800" dirty="0">
                <a:latin typeface="+mj-lt"/>
              </a:rPr>
              <a:t> products were the highest selling type.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800" dirty="0">
                <a:latin typeface="+mj-lt"/>
              </a:rPr>
              <a:t>Breakdown of revenue by locations: Bangalore, Chennai, Delhi, Kolkata, and Mumbai. </a:t>
            </a:r>
            <a:r>
              <a:rPr lang="en-US" sz="1800" b="1" dirty="0">
                <a:latin typeface="+mj-lt"/>
              </a:rPr>
              <a:t>Mumbai</a:t>
            </a:r>
            <a:r>
              <a:rPr lang="en-US" sz="1800" dirty="0">
                <a:latin typeface="+mj-lt"/>
              </a:rPr>
              <a:t> gave the highest gross revenue.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800" dirty="0">
                <a:latin typeface="+mj-lt"/>
              </a:rPr>
              <a:t>Production volumes are tracked, showing a significant difference between the highest and lowest production figures.</a:t>
            </a:r>
          </a:p>
          <a:p>
            <a:pPr marL="285750" indent="-285750"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i="0" dirty="0">
                <a:solidFill>
                  <a:srgbClr val="1F2328"/>
                </a:solidFill>
                <a:effectLst/>
                <a:latin typeface="+mj-lt"/>
              </a:rPr>
              <a:t>Roadways</a:t>
            </a:r>
            <a:r>
              <a:rPr lang="en-US" sz="1800" b="0" i="0" dirty="0">
                <a:solidFill>
                  <a:srgbClr val="1F2328"/>
                </a:solidFill>
                <a:effectLst/>
                <a:latin typeface="+mj-lt"/>
              </a:rPr>
              <a:t> emerged as the primary mode of transportation, followed by seaways.</a:t>
            </a:r>
          </a:p>
          <a:p>
            <a:pPr marL="285750" indent="-285750"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1F2328"/>
                </a:solidFill>
                <a:effectLst/>
                <a:latin typeface="+mj-lt"/>
              </a:rPr>
              <a:t>The average lead time for delivery stands at </a:t>
            </a:r>
            <a:r>
              <a:rPr lang="en-US" sz="1800" b="1" i="0" dirty="0">
                <a:solidFill>
                  <a:srgbClr val="1F2328"/>
                </a:solidFill>
                <a:effectLst/>
                <a:latin typeface="+mj-lt"/>
              </a:rPr>
              <a:t>14.77 days.</a:t>
            </a:r>
          </a:p>
          <a:p>
            <a:pPr marL="285750" indent="-285750"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1F2328"/>
                </a:solidFill>
                <a:latin typeface="+mj-lt"/>
              </a:rPr>
              <a:t>Total Revenue from all products stands at </a:t>
            </a:r>
            <a:r>
              <a:rPr lang="en-US" sz="1800" b="1" dirty="0">
                <a:solidFill>
                  <a:srgbClr val="1F2328"/>
                </a:solidFill>
                <a:latin typeface="+mj-lt"/>
              </a:rPr>
              <a:t>5,77,600.</a:t>
            </a:r>
            <a:endParaRPr lang="en-US" sz="1800" b="1" i="0" dirty="0">
              <a:solidFill>
                <a:srgbClr val="1F2328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176</TotalTime>
  <Words>553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Samyak Dahale</cp:lastModifiedBy>
  <cp:revision>23</cp:revision>
  <dcterms:created xsi:type="dcterms:W3CDTF">2024-12-31T09:40:01Z</dcterms:created>
  <dcterms:modified xsi:type="dcterms:W3CDTF">2025-03-15T02:37:15Z</dcterms:modified>
</cp:coreProperties>
</file>