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56" r:id="rId2"/>
    <p:sldId id="257" r:id="rId3"/>
    <p:sldId id="258" r:id="rId4"/>
    <p:sldId id="259" r:id="rId5"/>
    <p:sldId id="260" r:id="rId6"/>
    <p:sldId id="264" r:id="rId7"/>
    <p:sldId id="261" r:id="rId8"/>
    <p:sldId id="274" r:id="rId9"/>
    <p:sldId id="275" r:id="rId10"/>
    <p:sldId id="273" r:id="rId11"/>
    <p:sldId id="265" r:id="rId12"/>
    <p:sldId id="276" r:id="rId13"/>
    <p:sldId id="277" r:id="rId14"/>
    <p:sldId id="278" r:id="rId15"/>
    <p:sldId id="279" r:id="rId16"/>
    <p:sldId id="263" r:id="rId17"/>
    <p:sldId id="266" r:id="rId18"/>
    <p:sldId id="262"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E44"/>
    <a:srgbClr val="212121"/>
    <a:srgbClr val="9ECD33"/>
    <a:srgbClr val="99C731"/>
    <a:srgbClr val="BDFD83"/>
    <a:srgbClr val="A6FF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11" d="100"/>
          <a:sy n="111"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92B1A-FBFF-4E0B-87F6-8BBD10D9617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5E3422-8D7B-484E-9831-84C196B1E270}">
      <dgm:prSet/>
      <dgm:spPr/>
      <dgm:t>
        <a:bodyPr/>
        <a:lstStyle/>
        <a:p>
          <a:pPr>
            <a:lnSpc>
              <a:spcPct val="100000"/>
            </a:lnSpc>
          </a:pPr>
          <a:r>
            <a:rPr lang="en-US" b="1" dirty="0"/>
            <a:t>Introduction</a:t>
          </a:r>
        </a:p>
      </dgm:t>
    </dgm:pt>
    <dgm:pt modelId="{23B04C14-CBF0-458B-8A4F-31912EDA9B83}" type="parTrans" cxnId="{8AC749A3-5C7C-4E76-B83C-1651E80325A4}">
      <dgm:prSet/>
      <dgm:spPr/>
      <dgm:t>
        <a:bodyPr/>
        <a:lstStyle/>
        <a:p>
          <a:endParaRPr lang="en-US"/>
        </a:p>
      </dgm:t>
    </dgm:pt>
    <dgm:pt modelId="{7149D0FC-BC94-4931-A110-9EEE4D0F791F}" type="sibTrans" cxnId="{8AC749A3-5C7C-4E76-B83C-1651E80325A4}">
      <dgm:prSet/>
      <dgm:spPr/>
      <dgm:t>
        <a:bodyPr/>
        <a:lstStyle/>
        <a:p>
          <a:pPr>
            <a:lnSpc>
              <a:spcPct val="100000"/>
            </a:lnSpc>
          </a:pPr>
          <a:endParaRPr lang="en-US"/>
        </a:p>
      </dgm:t>
    </dgm:pt>
    <dgm:pt modelId="{DC2F5000-AC39-4096-B426-D578B3FC021E}">
      <dgm:prSet/>
      <dgm:spPr/>
      <dgm:t>
        <a:bodyPr/>
        <a:lstStyle/>
        <a:p>
          <a:pPr>
            <a:lnSpc>
              <a:spcPct val="100000"/>
            </a:lnSpc>
          </a:pPr>
          <a:r>
            <a:rPr lang="en-US" b="1" dirty="0"/>
            <a:t>Objectives</a:t>
          </a:r>
        </a:p>
      </dgm:t>
    </dgm:pt>
    <dgm:pt modelId="{BB6DA5A3-B33E-437E-9A54-429D3537BDFA}" type="parTrans" cxnId="{2A6D770D-BDD2-4247-BF7D-863BC857EDFB}">
      <dgm:prSet/>
      <dgm:spPr/>
      <dgm:t>
        <a:bodyPr/>
        <a:lstStyle/>
        <a:p>
          <a:endParaRPr lang="en-US"/>
        </a:p>
      </dgm:t>
    </dgm:pt>
    <dgm:pt modelId="{CAB34393-5498-404A-897B-F858E0398B08}" type="sibTrans" cxnId="{2A6D770D-BDD2-4247-BF7D-863BC857EDFB}">
      <dgm:prSet/>
      <dgm:spPr/>
      <dgm:t>
        <a:bodyPr/>
        <a:lstStyle/>
        <a:p>
          <a:pPr>
            <a:lnSpc>
              <a:spcPct val="100000"/>
            </a:lnSpc>
          </a:pPr>
          <a:endParaRPr lang="en-US"/>
        </a:p>
      </dgm:t>
    </dgm:pt>
    <dgm:pt modelId="{B30E7143-6334-4E56-817E-98016D4E7552}">
      <dgm:prSet/>
      <dgm:spPr/>
      <dgm:t>
        <a:bodyPr/>
        <a:lstStyle/>
        <a:p>
          <a:pPr>
            <a:lnSpc>
              <a:spcPct val="100000"/>
            </a:lnSpc>
          </a:pPr>
          <a:r>
            <a:rPr lang="en-US" b="1" dirty="0"/>
            <a:t>Findings</a:t>
          </a:r>
        </a:p>
      </dgm:t>
    </dgm:pt>
    <dgm:pt modelId="{EF03163B-B3AC-4786-A8C5-73DE6FF0240C}" type="parTrans" cxnId="{352FDA6B-66D1-4ADC-B40E-5387C092D5BE}">
      <dgm:prSet/>
      <dgm:spPr/>
      <dgm:t>
        <a:bodyPr/>
        <a:lstStyle/>
        <a:p>
          <a:endParaRPr lang="en-US"/>
        </a:p>
      </dgm:t>
    </dgm:pt>
    <dgm:pt modelId="{231E39C5-7B44-48C2-82E4-84383F1817B0}" type="sibTrans" cxnId="{352FDA6B-66D1-4ADC-B40E-5387C092D5BE}">
      <dgm:prSet/>
      <dgm:spPr/>
      <dgm:t>
        <a:bodyPr/>
        <a:lstStyle/>
        <a:p>
          <a:pPr>
            <a:lnSpc>
              <a:spcPct val="100000"/>
            </a:lnSpc>
          </a:pPr>
          <a:endParaRPr lang="en-US"/>
        </a:p>
      </dgm:t>
    </dgm:pt>
    <dgm:pt modelId="{A0449BAC-2AD9-4838-A806-73429000E63C}">
      <dgm:prSet/>
      <dgm:spPr/>
      <dgm:t>
        <a:bodyPr/>
        <a:lstStyle/>
        <a:p>
          <a:pPr>
            <a:lnSpc>
              <a:spcPct val="100000"/>
            </a:lnSpc>
          </a:pPr>
          <a:r>
            <a:rPr lang="en-US" b="1" dirty="0"/>
            <a:t>Conclusion</a:t>
          </a:r>
        </a:p>
      </dgm:t>
    </dgm:pt>
    <dgm:pt modelId="{B2FFC458-78C3-481C-B0E2-7A5EEE73D1B7}" type="parTrans" cxnId="{A27F8C84-395F-4D39-8873-6DA241071F8F}">
      <dgm:prSet/>
      <dgm:spPr/>
      <dgm:t>
        <a:bodyPr/>
        <a:lstStyle/>
        <a:p>
          <a:endParaRPr lang="en-US"/>
        </a:p>
      </dgm:t>
    </dgm:pt>
    <dgm:pt modelId="{9264B0D7-0879-44E8-84C7-D973CF873837}" type="sibTrans" cxnId="{A27F8C84-395F-4D39-8873-6DA241071F8F}">
      <dgm:prSet/>
      <dgm:spPr/>
      <dgm:t>
        <a:bodyPr/>
        <a:lstStyle/>
        <a:p>
          <a:pPr>
            <a:lnSpc>
              <a:spcPct val="100000"/>
            </a:lnSpc>
          </a:pPr>
          <a:endParaRPr lang="en-US"/>
        </a:p>
      </dgm:t>
    </dgm:pt>
    <dgm:pt modelId="{3CEC4145-DC24-449D-8919-ED5A967E733F}">
      <dgm:prSet/>
      <dgm:spPr/>
      <dgm:t>
        <a:bodyPr/>
        <a:lstStyle/>
        <a:p>
          <a:pPr>
            <a:lnSpc>
              <a:spcPct val="100000"/>
            </a:lnSpc>
          </a:pPr>
          <a:r>
            <a:rPr lang="en-US" b="1" dirty="0"/>
            <a:t>References</a:t>
          </a:r>
        </a:p>
      </dgm:t>
    </dgm:pt>
    <dgm:pt modelId="{C0344EC5-9CBE-4A65-98F0-39F05BE62F98}" type="parTrans" cxnId="{1A8C0F99-6F5A-4788-8E41-16052FC973E5}">
      <dgm:prSet/>
      <dgm:spPr/>
      <dgm:t>
        <a:bodyPr/>
        <a:lstStyle/>
        <a:p>
          <a:endParaRPr lang="en-US"/>
        </a:p>
      </dgm:t>
    </dgm:pt>
    <dgm:pt modelId="{C7541C64-4940-4BBD-BBA4-C390523EC3BE}" type="sibTrans" cxnId="{1A8C0F99-6F5A-4788-8E41-16052FC973E5}">
      <dgm:prSet/>
      <dgm:spPr/>
      <dgm:t>
        <a:bodyPr/>
        <a:lstStyle/>
        <a:p>
          <a:endParaRPr lang="en-US"/>
        </a:p>
      </dgm:t>
    </dgm:pt>
    <dgm:pt modelId="{9CC21BD7-2388-4543-B2CD-9633499180A5}" type="pres">
      <dgm:prSet presAssocID="{48892B1A-FBFF-4E0B-87F6-8BBD10D9617E}" presName="root" presStyleCnt="0">
        <dgm:presLayoutVars>
          <dgm:dir/>
          <dgm:resizeHandles val="exact"/>
        </dgm:presLayoutVars>
      </dgm:prSet>
      <dgm:spPr/>
    </dgm:pt>
    <dgm:pt modelId="{C03F77A0-C4C9-4F10-A465-EF0326334A5B}" type="pres">
      <dgm:prSet presAssocID="{7C5E3422-8D7B-484E-9831-84C196B1E270}" presName="compNode" presStyleCnt="0"/>
      <dgm:spPr/>
    </dgm:pt>
    <dgm:pt modelId="{0856C536-F945-4C72-8315-916D1E5E3C4F}" type="pres">
      <dgm:prSet presAssocID="{7C5E3422-8D7B-484E-9831-84C196B1E2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E5B1640-C272-4F8D-93CD-780ED6D37E04}" type="pres">
      <dgm:prSet presAssocID="{7C5E3422-8D7B-484E-9831-84C196B1E270}" presName="spaceRect" presStyleCnt="0"/>
      <dgm:spPr/>
    </dgm:pt>
    <dgm:pt modelId="{A99DB94F-47CB-44D6-BD21-9BA761001218}" type="pres">
      <dgm:prSet presAssocID="{7C5E3422-8D7B-484E-9831-84C196B1E270}" presName="textRect" presStyleLbl="revTx" presStyleIdx="0" presStyleCnt="5">
        <dgm:presLayoutVars>
          <dgm:chMax val="1"/>
          <dgm:chPref val="1"/>
        </dgm:presLayoutVars>
      </dgm:prSet>
      <dgm:spPr/>
    </dgm:pt>
    <dgm:pt modelId="{3A69BE52-1F57-48ED-9312-F6070E9B60FE}" type="pres">
      <dgm:prSet presAssocID="{7149D0FC-BC94-4931-A110-9EEE4D0F791F}" presName="sibTrans" presStyleCnt="0"/>
      <dgm:spPr/>
    </dgm:pt>
    <dgm:pt modelId="{6E9E1532-E1BE-46E6-8FDA-78758B6C948E}" type="pres">
      <dgm:prSet presAssocID="{DC2F5000-AC39-4096-B426-D578B3FC021E}" presName="compNode" presStyleCnt="0"/>
      <dgm:spPr/>
    </dgm:pt>
    <dgm:pt modelId="{24D3E7EE-D456-47A9-93E6-045EDF30C1A1}" type="pres">
      <dgm:prSet presAssocID="{DC2F5000-AC39-4096-B426-D578B3FC02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F56D6ECD-718A-4419-9128-BFAEF5A0C6CC}" type="pres">
      <dgm:prSet presAssocID="{DC2F5000-AC39-4096-B426-D578B3FC021E}" presName="spaceRect" presStyleCnt="0"/>
      <dgm:spPr/>
    </dgm:pt>
    <dgm:pt modelId="{5EFAF596-D23A-48AF-980A-27EDC3A65A39}" type="pres">
      <dgm:prSet presAssocID="{DC2F5000-AC39-4096-B426-D578B3FC021E}" presName="textRect" presStyleLbl="revTx" presStyleIdx="1" presStyleCnt="5">
        <dgm:presLayoutVars>
          <dgm:chMax val="1"/>
          <dgm:chPref val="1"/>
        </dgm:presLayoutVars>
      </dgm:prSet>
      <dgm:spPr/>
    </dgm:pt>
    <dgm:pt modelId="{2783B818-4C78-4ADC-B13C-9724DAF6F782}" type="pres">
      <dgm:prSet presAssocID="{CAB34393-5498-404A-897B-F858E0398B08}" presName="sibTrans" presStyleCnt="0"/>
      <dgm:spPr/>
    </dgm:pt>
    <dgm:pt modelId="{93933C14-42D1-4161-9309-9E828A85CBB3}" type="pres">
      <dgm:prSet presAssocID="{B30E7143-6334-4E56-817E-98016D4E7552}" presName="compNode" presStyleCnt="0"/>
      <dgm:spPr/>
    </dgm:pt>
    <dgm:pt modelId="{B3D56B03-6C09-40B0-AD05-C10A3E143B52}" type="pres">
      <dgm:prSet presAssocID="{B30E7143-6334-4E56-817E-98016D4E75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munications"/>
        </a:ext>
      </dgm:extLst>
    </dgm:pt>
    <dgm:pt modelId="{4B64F036-52D3-4B58-9375-962EBF6C07B3}" type="pres">
      <dgm:prSet presAssocID="{B30E7143-6334-4E56-817E-98016D4E7552}" presName="spaceRect" presStyleCnt="0"/>
      <dgm:spPr/>
    </dgm:pt>
    <dgm:pt modelId="{185441F7-DF95-48E0-8037-3F74D30E80FD}" type="pres">
      <dgm:prSet presAssocID="{B30E7143-6334-4E56-817E-98016D4E7552}" presName="textRect" presStyleLbl="revTx" presStyleIdx="2" presStyleCnt="5">
        <dgm:presLayoutVars>
          <dgm:chMax val="1"/>
          <dgm:chPref val="1"/>
        </dgm:presLayoutVars>
      </dgm:prSet>
      <dgm:spPr/>
    </dgm:pt>
    <dgm:pt modelId="{D0F81C34-C293-45ED-BDD6-5DDEA455469E}" type="pres">
      <dgm:prSet presAssocID="{231E39C5-7B44-48C2-82E4-84383F1817B0}" presName="sibTrans" presStyleCnt="0"/>
      <dgm:spPr/>
    </dgm:pt>
    <dgm:pt modelId="{0A5045F5-921C-40F3-B9C8-1F8A8BEF109A}" type="pres">
      <dgm:prSet presAssocID="{A0449BAC-2AD9-4838-A806-73429000E63C}" presName="compNode" presStyleCnt="0"/>
      <dgm:spPr/>
    </dgm:pt>
    <dgm:pt modelId="{E9FC57AC-8DDA-40EC-8AC3-905435B79684}" type="pres">
      <dgm:prSet presAssocID="{A0449BAC-2AD9-4838-A806-73429000E6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
        </a:ext>
      </dgm:extLst>
    </dgm:pt>
    <dgm:pt modelId="{7C66B487-96A8-41B6-96C2-F15A4E9A3B5F}" type="pres">
      <dgm:prSet presAssocID="{A0449BAC-2AD9-4838-A806-73429000E63C}" presName="spaceRect" presStyleCnt="0"/>
      <dgm:spPr/>
    </dgm:pt>
    <dgm:pt modelId="{0F2D2CB4-AEE5-422B-98D3-FC9900D48F0B}" type="pres">
      <dgm:prSet presAssocID="{A0449BAC-2AD9-4838-A806-73429000E63C}" presName="textRect" presStyleLbl="revTx" presStyleIdx="3" presStyleCnt="5">
        <dgm:presLayoutVars>
          <dgm:chMax val="1"/>
          <dgm:chPref val="1"/>
        </dgm:presLayoutVars>
      </dgm:prSet>
      <dgm:spPr/>
    </dgm:pt>
    <dgm:pt modelId="{0605C740-EBE7-4236-971F-AE9E7FD6FEE6}" type="pres">
      <dgm:prSet presAssocID="{9264B0D7-0879-44E8-84C7-D973CF873837}" presName="sibTrans" presStyleCnt="0"/>
      <dgm:spPr/>
    </dgm:pt>
    <dgm:pt modelId="{41C83F05-3723-4E92-B679-5F65E5E36D8E}" type="pres">
      <dgm:prSet presAssocID="{3CEC4145-DC24-449D-8919-ED5A967E733F}" presName="compNode" presStyleCnt="0"/>
      <dgm:spPr/>
    </dgm:pt>
    <dgm:pt modelId="{C25F7CDE-4003-4843-B12F-B61844083573}" type="pres">
      <dgm:prSet presAssocID="{3CEC4145-DC24-449D-8919-ED5A967E733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E3F39285-E248-443E-BAF2-7E4E1D971F5D}" type="pres">
      <dgm:prSet presAssocID="{3CEC4145-DC24-449D-8919-ED5A967E733F}" presName="spaceRect" presStyleCnt="0"/>
      <dgm:spPr/>
    </dgm:pt>
    <dgm:pt modelId="{206B42EC-49FA-48CB-8311-6012959D7603}" type="pres">
      <dgm:prSet presAssocID="{3CEC4145-DC24-449D-8919-ED5A967E733F}" presName="textRect" presStyleLbl="revTx" presStyleIdx="4" presStyleCnt="5">
        <dgm:presLayoutVars>
          <dgm:chMax val="1"/>
          <dgm:chPref val="1"/>
        </dgm:presLayoutVars>
      </dgm:prSet>
      <dgm:spPr/>
    </dgm:pt>
  </dgm:ptLst>
  <dgm:cxnLst>
    <dgm:cxn modelId="{2A6D770D-BDD2-4247-BF7D-863BC857EDFB}" srcId="{48892B1A-FBFF-4E0B-87F6-8BBD10D9617E}" destId="{DC2F5000-AC39-4096-B426-D578B3FC021E}" srcOrd="1" destOrd="0" parTransId="{BB6DA5A3-B33E-437E-9A54-429D3537BDFA}" sibTransId="{CAB34393-5498-404A-897B-F858E0398B08}"/>
    <dgm:cxn modelId="{FEB20C13-72AB-46C3-8C6B-A79B7A92DF5E}" type="presOf" srcId="{DC2F5000-AC39-4096-B426-D578B3FC021E}" destId="{5EFAF596-D23A-48AF-980A-27EDC3A65A39}" srcOrd="0" destOrd="0" presId="urn:microsoft.com/office/officeart/2018/2/layout/IconLabelList"/>
    <dgm:cxn modelId="{4DC67A67-640F-42E8-A913-F0BAF1A32895}" type="presOf" srcId="{3CEC4145-DC24-449D-8919-ED5A967E733F}" destId="{206B42EC-49FA-48CB-8311-6012959D7603}" srcOrd="0" destOrd="0" presId="urn:microsoft.com/office/officeart/2018/2/layout/IconLabelList"/>
    <dgm:cxn modelId="{352FDA6B-66D1-4ADC-B40E-5387C092D5BE}" srcId="{48892B1A-FBFF-4E0B-87F6-8BBD10D9617E}" destId="{B30E7143-6334-4E56-817E-98016D4E7552}" srcOrd="2" destOrd="0" parTransId="{EF03163B-B3AC-4786-A8C5-73DE6FF0240C}" sibTransId="{231E39C5-7B44-48C2-82E4-84383F1817B0}"/>
    <dgm:cxn modelId="{1B20F66F-CC8B-4F7C-B64A-B21B3E97728B}" type="presOf" srcId="{7C5E3422-8D7B-484E-9831-84C196B1E270}" destId="{A99DB94F-47CB-44D6-BD21-9BA761001218}" srcOrd="0" destOrd="0" presId="urn:microsoft.com/office/officeart/2018/2/layout/IconLabelList"/>
    <dgm:cxn modelId="{A27F8C84-395F-4D39-8873-6DA241071F8F}" srcId="{48892B1A-FBFF-4E0B-87F6-8BBD10D9617E}" destId="{A0449BAC-2AD9-4838-A806-73429000E63C}" srcOrd="3" destOrd="0" parTransId="{B2FFC458-78C3-481C-B0E2-7A5EEE73D1B7}" sibTransId="{9264B0D7-0879-44E8-84C7-D973CF873837}"/>
    <dgm:cxn modelId="{85AA6593-51EF-48CD-9062-0C9C3DCF1018}" type="presOf" srcId="{B30E7143-6334-4E56-817E-98016D4E7552}" destId="{185441F7-DF95-48E0-8037-3F74D30E80FD}" srcOrd="0" destOrd="0" presId="urn:microsoft.com/office/officeart/2018/2/layout/IconLabelList"/>
    <dgm:cxn modelId="{1A8C0F99-6F5A-4788-8E41-16052FC973E5}" srcId="{48892B1A-FBFF-4E0B-87F6-8BBD10D9617E}" destId="{3CEC4145-DC24-449D-8919-ED5A967E733F}" srcOrd="4" destOrd="0" parTransId="{C0344EC5-9CBE-4A65-98F0-39F05BE62F98}" sibTransId="{C7541C64-4940-4BBD-BBA4-C390523EC3BE}"/>
    <dgm:cxn modelId="{8AC749A3-5C7C-4E76-B83C-1651E80325A4}" srcId="{48892B1A-FBFF-4E0B-87F6-8BBD10D9617E}" destId="{7C5E3422-8D7B-484E-9831-84C196B1E270}" srcOrd="0" destOrd="0" parTransId="{23B04C14-CBF0-458B-8A4F-31912EDA9B83}" sibTransId="{7149D0FC-BC94-4931-A110-9EEE4D0F791F}"/>
    <dgm:cxn modelId="{00F782C5-D7CF-4542-AB3D-9BDD7E6F6F6A}" type="presOf" srcId="{48892B1A-FBFF-4E0B-87F6-8BBD10D9617E}" destId="{9CC21BD7-2388-4543-B2CD-9633499180A5}" srcOrd="0" destOrd="0" presId="urn:microsoft.com/office/officeart/2018/2/layout/IconLabelList"/>
    <dgm:cxn modelId="{B4ECAAF1-40EC-4B8E-BF43-7BB2548C77C2}" type="presOf" srcId="{A0449BAC-2AD9-4838-A806-73429000E63C}" destId="{0F2D2CB4-AEE5-422B-98D3-FC9900D48F0B}" srcOrd="0" destOrd="0" presId="urn:microsoft.com/office/officeart/2018/2/layout/IconLabelList"/>
    <dgm:cxn modelId="{CF9D0B4F-9FB8-4DDE-8A48-53D57BFB7ECD}" type="presParOf" srcId="{9CC21BD7-2388-4543-B2CD-9633499180A5}" destId="{C03F77A0-C4C9-4F10-A465-EF0326334A5B}" srcOrd="0" destOrd="0" presId="urn:microsoft.com/office/officeart/2018/2/layout/IconLabelList"/>
    <dgm:cxn modelId="{C4908AD7-6DC5-48A5-A490-C930680DA3F8}" type="presParOf" srcId="{C03F77A0-C4C9-4F10-A465-EF0326334A5B}" destId="{0856C536-F945-4C72-8315-916D1E5E3C4F}" srcOrd="0" destOrd="0" presId="urn:microsoft.com/office/officeart/2018/2/layout/IconLabelList"/>
    <dgm:cxn modelId="{52CB89D6-27B0-40F4-AAE3-ED119859DE79}" type="presParOf" srcId="{C03F77A0-C4C9-4F10-A465-EF0326334A5B}" destId="{8E5B1640-C272-4F8D-93CD-780ED6D37E04}" srcOrd="1" destOrd="0" presId="urn:microsoft.com/office/officeart/2018/2/layout/IconLabelList"/>
    <dgm:cxn modelId="{6E610739-D529-42AF-9FC0-B3BB13ECAB97}" type="presParOf" srcId="{C03F77A0-C4C9-4F10-A465-EF0326334A5B}" destId="{A99DB94F-47CB-44D6-BD21-9BA761001218}" srcOrd="2" destOrd="0" presId="urn:microsoft.com/office/officeart/2018/2/layout/IconLabelList"/>
    <dgm:cxn modelId="{4CB1FAEF-9C5F-4166-92F2-32042585DC2B}" type="presParOf" srcId="{9CC21BD7-2388-4543-B2CD-9633499180A5}" destId="{3A69BE52-1F57-48ED-9312-F6070E9B60FE}" srcOrd="1" destOrd="0" presId="urn:microsoft.com/office/officeart/2018/2/layout/IconLabelList"/>
    <dgm:cxn modelId="{04030301-59F3-45A8-BF49-5C32A50E0D98}" type="presParOf" srcId="{9CC21BD7-2388-4543-B2CD-9633499180A5}" destId="{6E9E1532-E1BE-46E6-8FDA-78758B6C948E}" srcOrd="2" destOrd="0" presId="urn:microsoft.com/office/officeart/2018/2/layout/IconLabelList"/>
    <dgm:cxn modelId="{BD328E5C-6E0C-4946-86DA-398C377BF0E0}" type="presParOf" srcId="{6E9E1532-E1BE-46E6-8FDA-78758B6C948E}" destId="{24D3E7EE-D456-47A9-93E6-045EDF30C1A1}" srcOrd="0" destOrd="0" presId="urn:microsoft.com/office/officeart/2018/2/layout/IconLabelList"/>
    <dgm:cxn modelId="{7EDCC157-8647-4886-A7B3-D523F5B37B2E}" type="presParOf" srcId="{6E9E1532-E1BE-46E6-8FDA-78758B6C948E}" destId="{F56D6ECD-718A-4419-9128-BFAEF5A0C6CC}" srcOrd="1" destOrd="0" presId="urn:microsoft.com/office/officeart/2018/2/layout/IconLabelList"/>
    <dgm:cxn modelId="{9D0BF9EB-B8B0-4E7C-9910-C588DB85C389}" type="presParOf" srcId="{6E9E1532-E1BE-46E6-8FDA-78758B6C948E}" destId="{5EFAF596-D23A-48AF-980A-27EDC3A65A39}" srcOrd="2" destOrd="0" presId="urn:microsoft.com/office/officeart/2018/2/layout/IconLabelList"/>
    <dgm:cxn modelId="{50DAC975-8420-4812-9450-2E1ACEB765A9}" type="presParOf" srcId="{9CC21BD7-2388-4543-B2CD-9633499180A5}" destId="{2783B818-4C78-4ADC-B13C-9724DAF6F782}" srcOrd="3" destOrd="0" presId="urn:microsoft.com/office/officeart/2018/2/layout/IconLabelList"/>
    <dgm:cxn modelId="{3F39CF79-CFAB-429B-A772-83CDC65E3B83}" type="presParOf" srcId="{9CC21BD7-2388-4543-B2CD-9633499180A5}" destId="{93933C14-42D1-4161-9309-9E828A85CBB3}" srcOrd="4" destOrd="0" presId="urn:microsoft.com/office/officeart/2018/2/layout/IconLabelList"/>
    <dgm:cxn modelId="{85D172A1-086D-4163-A0BA-C418AAF88834}" type="presParOf" srcId="{93933C14-42D1-4161-9309-9E828A85CBB3}" destId="{B3D56B03-6C09-40B0-AD05-C10A3E143B52}" srcOrd="0" destOrd="0" presId="urn:microsoft.com/office/officeart/2018/2/layout/IconLabelList"/>
    <dgm:cxn modelId="{E6F3C09C-A29C-4248-9949-B877BE64045B}" type="presParOf" srcId="{93933C14-42D1-4161-9309-9E828A85CBB3}" destId="{4B64F036-52D3-4B58-9375-962EBF6C07B3}" srcOrd="1" destOrd="0" presId="urn:microsoft.com/office/officeart/2018/2/layout/IconLabelList"/>
    <dgm:cxn modelId="{057B150E-86BE-47A7-98CD-27BECC6AD1A9}" type="presParOf" srcId="{93933C14-42D1-4161-9309-9E828A85CBB3}" destId="{185441F7-DF95-48E0-8037-3F74D30E80FD}" srcOrd="2" destOrd="0" presId="urn:microsoft.com/office/officeart/2018/2/layout/IconLabelList"/>
    <dgm:cxn modelId="{49E5C465-250B-4EA5-8B83-DEA744838966}" type="presParOf" srcId="{9CC21BD7-2388-4543-B2CD-9633499180A5}" destId="{D0F81C34-C293-45ED-BDD6-5DDEA455469E}" srcOrd="5" destOrd="0" presId="urn:microsoft.com/office/officeart/2018/2/layout/IconLabelList"/>
    <dgm:cxn modelId="{271CEC5D-77C1-4399-A556-597FD9B12EBA}" type="presParOf" srcId="{9CC21BD7-2388-4543-B2CD-9633499180A5}" destId="{0A5045F5-921C-40F3-B9C8-1F8A8BEF109A}" srcOrd="6" destOrd="0" presId="urn:microsoft.com/office/officeart/2018/2/layout/IconLabelList"/>
    <dgm:cxn modelId="{124D716D-6625-4904-A8C9-B60D66332EC7}" type="presParOf" srcId="{0A5045F5-921C-40F3-B9C8-1F8A8BEF109A}" destId="{E9FC57AC-8DDA-40EC-8AC3-905435B79684}" srcOrd="0" destOrd="0" presId="urn:microsoft.com/office/officeart/2018/2/layout/IconLabelList"/>
    <dgm:cxn modelId="{21EE9C28-C49E-4C70-B407-A551DDC5F6AA}" type="presParOf" srcId="{0A5045F5-921C-40F3-B9C8-1F8A8BEF109A}" destId="{7C66B487-96A8-41B6-96C2-F15A4E9A3B5F}" srcOrd="1" destOrd="0" presId="urn:microsoft.com/office/officeart/2018/2/layout/IconLabelList"/>
    <dgm:cxn modelId="{A80BDAFB-9C53-4E06-80C8-2CBC17375C60}" type="presParOf" srcId="{0A5045F5-921C-40F3-B9C8-1F8A8BEF109A}" destId="{0F2D2CB4-AEE5-422B-98D3-FC9900D48F0B}" srcOrd="2" destOrd="0" presId="urn:microsoft.com/office/officeart/2018/2/layout/IconLabelList"/>
    <dgm:cxn modelId="{8BC4E94E-59E2-461E-B0E4-AD6809646100}" type="presParOf" srcId="{9CC21BD7-2388-4543-B2CD-9633499180A5}" destId="{0605C740-EBE7-4236-971F-AE9E7FD6FEE6}" srcOrd="7" destOrd="0" presId="urn:microsoft.com/office/officeart/2018/2/layout/IconLabelList"/>
    <dgm:cxn modelId="{8AB96903-A48F-46DF-A9CC-FC1CD38DB9FF}" type="presParOf" srcId="{9CC21BD7-2388-4543-B2CD-9633499180A5}" destId="{41C83F05-3723-4E92-B679-5F65E5E36D8E}" srcOrd="8" destOrd="0" presId="urn:microsoft.com/office/officeart/2018/2/layout/IconLabelList"/>
    <dgm:cxn modelId="{2061C3BA-5964-4D4F-A350-0672FA1292A7}" type="presParOf" srcId="{41C83F05-3723-4E92-B679-5F65E5E36D8E}" destId="{C25F7CDE-4003-4843-B12F-B61844083573}" srcOrd="0" destOrd="0" presId="urn:microsoft.com/office/officeart/2018/2/layout/IconLabelList"/>
    <dgm:cxn modelId="{668EB21C-0154-4EA2-81EE-C29EF7E7FD7D}" type="presParOf" srcId="{41C83F05-3723-4E92-B679-5F65E5E36D8E}" destId="{E3F39285-E248-443E-BAF2-7E4E1D971F5D}" srcOrd="1" destOrd="0" presId="urn:microsoft.com/office/officeart/2018/2/layout/IconLabelList"/>
    <dgm:cxn modelId="{86C6882E-5A73-4BE9-99BE-6BF81D4BD9FF}" type="presParOf" srcId="{41C83F05-3723-4E92-B679-5F65E5E36D8E}" destId="{206B42EC-49FA-48CB-8311-6012959D76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6C536-F945-4C72-8315-916D1E5E3C4F}">
      <dsp:nvSpPr>
        <dsp:cNvPr id="0" name=""/>
        <dsp:cNvSpPr/>
      </dsp:nvSpPr>
      <dsp:spPr>
        <a:xfrm>
          <a:off x="641850" y="75538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DB94F-47CB-44D6-BD21-9BA761001218}">
      <dsp:nvSpPr>
        <dsp:cNvPr id="0" name=""/>
        <dsp:cNvSpPr/>
      </dsp:nvSpPr>
      <dsp:spPr>
        <a:xfrm>
          <a:off x="146850" y="183542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Introduction</a:t>
          </a:r>
        </a:p>
      </dsp:txBody>
      <dsp:txXfrm>
        <a:off x="146850" y="1835427"/>
        <a:ext cx="1800000" cy="720000"/>
      </dsp:txXfrm>
    </dsp:sp>
    <dsp:sp modelId="{24D3E7EE-D456-47A9-93E6-045EDF30C1A1}">
      <dsp:nvSpPr>
        <dsp:cNvPr id="0" name=""/>
        <dsp:cNvSpPr/>
      </dsp:nvSpPr>
      <dsp:spPr>
        <a:xfrm>
          <a:off x="2756850" y="75538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FAF596-D23A-48AF-980A-27EDC3A65A39}">
      <dsp:nvSpPr>
        <dsp:cNvPr id="0" name=""/>
        <dsp:cNvSpPr/>
      </dsp:nvSpPr>
      <dsp:spPr>
        <a:xfrm>
          <a:off x="2261850" y="183542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Objectives</a:t>
          </a:r>
        </a:p>
      </dsp:txBody>
      <dsp:txXfrm>
        <a:off x="2261850" y="1835427"/>
        <a:ext cx="1800000" cy="720000"/>
      </dsp:txXfrm>
    </dsp:sp>
    <dsp:sp modelId="{B3D56B03-6C09-40B0-AD05-C10A3E143B52}">
      <dsp:nvSpPr>
        <dsp:cNvPr id="0" name=""/>
        <dsp:cNvSpPr/>
      </dsp:nvSpPr>
      <dsp:spPr>
        <a:xfrm>
          <a:off x="4871850" y="75538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5441F7-DF95-48E0-8037-3F74D30E80FD}">
      <dsp:nvSpPr>
        <dsp:cNvPr id="0" name=""/>
        <dsp:cNvSpPr/>
      </dsp:nvSpPr>
      <dsp:spPr>
        <a:xfrm>
          <a:off x="4376850" y="183542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Findings</a:t>
          </a:r>
        </a:p>
      </dsp:txBody>
      <dsp:txXfrm>
        <a:off x="4376850" y="1835427"/>
        <a:ext cx="1800000" cy="720000"/>
      </dsp:txXfrm>
    </dsp:sp>
    <dsp:sp modelId="{E9FC57AC-8DDA-40EC-8AC3-905435B79684}">
      <dsp:nvSpPr>
        <dsp:cNvPr id="0" name=""/>
        <dsp:cNvSpPr/>
      </dsp:nvSpPr>
      <dsp:spPr>
        <a:xfrm>
          <a:off x="6986850" y="75538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2D2CB4-AEE5-422B-98D3-FC9900D48F0B}">
      <dsp:nvSpPr>
        <dsp:cNvPr id="0" name=""/>
        <dsp:cNvSpPr/>
      </dsp:nvSpPr>
      <dsp:spPr>
        <a:xfrm>
          <a:off x="6491850" y="183542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Conclusion</a:t>
          </a:r>
        </a:p>
      </dsp:txBody>
      <dsp:txXfrm>
        <a:off x="6491850" y="1835427"/>
        <a:ext cx="1800000" cy="720000"/>
      </dsp:txXfrm>
    </dsp:sp>
    <dsp:sp modelId="{C25F7CDE-4003-4843-B12F-B61844083573}">
      <dsp:nvSpPr>
        <dsp:cNvPr id="0" name=""/>
        <dsp:cNvSpPr/>
      </dsp:nvSpPr>
      <dsp:spPr>
        <a:xfrm>
          <a:off x="9101850" y="75538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6B42EC-49FA-48CB-8311-6012959D7603}">
      <dsp:nvSpPr>
        <dsp:cNvPr id="0" name=""/>
        <dsp:cNvSpPr/>
      </dsp:nvSpPr>
      <dsp:spPr>
        <a:xfrm>
          <a:off x="8606850" y="183542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References</a:t>
          </a:r>
        </a:p>
      </dsp:txBody>
      <dsp:txXfrm>
        <a:off x="8606850" y="183542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31971-CB98-4206-AEEB-8E7958802D54}"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95DD8-2939-460D-9CB1-1796DE28C332}" type="slidenum">
              <a:rPr lang="en-US" smtClean="0"/>
              <a:t>‹#›</a:t>
            </a:fld>
            <a:endParaRPr lang="en-US"/>
          </a:p>
        </p:txBody>
      </p:sp>
    </p:spTree>
    <p:extLst>
      <p:ext uri="{BB962C8B-B14F-4D97-AF65-F5344CB8AC3E}">
        <p14:creationId xmlns:p14="http://schemas.microsoft.com/office/powerpoint/2010/main" val="312451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is kind of an important study, as social interactions and mental health </a:t>
            </a:r>
            <a:r>
              <a:rPr lang="en-US" dirty="0" err="1"/>
              <a:t>kinda</a:t>
            </a:r>
            <a:r>
              <a:rPr lang="en-US" dirty="0"/>
              <a:t> link </a:t>
            </a:r>
            <a:r>
              <a:rPr lang="en-US"/>
              <a:t>in together.</a:t>
            </a:r>
          </a:p>
          <a:p>
            <a:endParaRPr lang="en-US" dirty="0"/>
          </a:p>
        </p:txBody>
      </p:sp>
      <p:sp>
        <p:nvSpPr>
          <p:cNvPr id="4" name="Slide Number Placeholder 3"/>
          <p:cNvSpPr>
            <a:spLocks noGrp="1"/>
          </p:cNvSpPr>
          <p:nvPr>
            <p:ph type="sldNum" sz="quarter" idx="5"/>
          </p:nvPr>
        </p:nvSpPr>
        <p:spPr/>
        <p:txBody>
          <a:bodyPr/>
          <a:lstStyle/>
          <a:p>
            <a:fld id="{FB695DD8-2939-460D-9CB1-1796DE28C332}" type="slidenum">
              <a:rPr lang="en-US" smtClean="0"/>
              <a:t>4</a:t>
            </a:fld>
            <a:endParaRPr lang="en-US"/>
          </a:p>
        </p:txBody>
      </p:sp>
    </p:spTree>
    <p:extLst>
      <p:ext uri="{BB962C8B-B14F-4D97-AF65-F5344CB8AC3E}">
        <p14:creationId xmlns:p14="http://schemas.microsoft.com/office/powerpoint/2010/main" val="390801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317817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5C6B1-291D-4699-9A90-B676CDA1CE4B}"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363806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77437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F35C6B1-291D-4699-9A90-B676CDA1CE4B}"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61691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433704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41450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275761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5C6B1-291D-4699-9A90-B676CDA1CE4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392345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5C6B1-291D-4699-9A90-B676CDA1CE4B}"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73722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5C6B1-291D-4699-9A90-B676CDA1CE4B}"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07423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5C6B1-291D-4699-9A90-B676CDA1CE4B}"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49445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5C6B1-291D-4699-9A90-B676CDA1CE4B}"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69148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5C6B1-291D-4699-9A90-B676CDA1CE4B}"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365834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F35C6B1-291D-4699-9A90-B676CDA1CE4B}" type="datetimeFigureOut">
              <a:rPr lang="en-US" smtClean="0"/>
              <a:t>4/23/2024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41D3CDC-A249-4868-91EE-CA2318E856BA}" type="slidenum">
              <a:rPr lang="en-US" smtClean="0"/>
              <a:t>‹#›</a:t>
            </a:fld>
            <a:endParaRPr lang="en-US"/>
          </a:p>
        </p:txBody>
      </p:sp>
    </p:spTree>
    <p:extLst>
      <p:ext uri="{BB962C8B-B14F-4D97-AF65-F5344CB8AC3E}">
        <p14:creationId xmlns:p14="http://schemas.microsoft.com/office/powerpoint/2010/main" val="161997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F35C6B1-291D-4699-9A90-B676CDA1CE4B}" type="datetimeFigureOut">
              <a:rPr lang="en-US" smtClean="0"/>
              <a:t>4/23/2024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41D3CDC-A249-4868-91EE-CA2318E856BA}" type="slidenum">
              <a:rPr lang="en-US" smtClean="0"/>
              <a:t>‹#›</a:t>
            </a:fld>
            <a:endParaRPr lang="en-US"/>
          </a:p>
        </p:txBody>
      </p:sp>
    </p:spTree>
    <p:extLst>
      <p:ext uri="{BB962C8B-B14F-4D97-AF65-F5344CB8AC3E}">
        <p14:creationId xmlns:p14="http://schemas.microsoft.com/office/powerpoint/2010/main" val="82266825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researchgate.net/publication/24221574_Do_New_Drugs_Increase_Life_Expectancy_A_Critique_of_a_Manhattan_Institute_Paper" TargetMode="External"/><Relationship Id="rId3" Type="http://schemas.openxmlformats.org/officeDocument/2006/relationships/hyperlink" Target="https://hdr.undp.org/data-center/specific-country-data#/countries/USA" TargetMode="External"/><Relationship Id="rId7" Type="http://schemas.openxmlformats.org/officeDocument/2006/relationships/hyperlink" Target="https://www.researchgate.net/publication/310240265_Factors_effecting_life_expectancy_in_developed_and_developing_countries_of_the_world_An_approach_to_available_literature" TargetMode="External"/><Relationship Id="rId2" Type="http://schemas.openxmlformats.org/officeDocument/2006/relationships/hyperlink" Target="https://www.kaggle.com/datasets/kumarajarshi/life-expectancy-who" TargetMode="External"/><Relationship Id="rId1" Type="http://schemas.openxmlformats.org/officeDocument/2006/relationships/slideLayout" Target="../slideLayouts/slideLayout7.xml"/><Relationship Id="rId6" Type="http://schemas.openxmlformats.org/officeDocument/2006/relationships/hyperlink" Target="https://www.ncbi.nlm.nih.gov/pmc/articles/PMC9650666/#:~:text=From%20the%20literature%20we%20identified,(7)%20other%20external%20factors" TargetMode="External"/><Relationship Id="rId5" Type="http://schemas.openxmlformats.org/officeDocument/2006/relationships/hyperlink" Target="https://datatopics.worldbank.org/world-development-indicators/" TargetMode="External"/><Relationship Id="rId4" Type="http://schemas.openxmlformats.org/officeDocument/2006/relationships/hyperlink" Target="https://www.czso.cz/csu/czso/ari/population-change-4-quarter-2014-q91zsn7atp"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0D856-6FA4-D833-C73B-95FD1BCCF685}"/>
              </a:ext>
            </a:extLst>
          </p:cNvPr>
          <p:cNvSpPr>
            <a:spLocks noGrp="1"/>
          </p:cNvSpPr>
          <p:nvPr>
            <p:ph type="ctrTitle"/>
          </p:nvPr>
        </p:nvSpPr>
        <p:spPr>
          <a:xfrm>
            <a:off x="965199" y="1240780"/>
            <a:ext cx="6086857" cy="4376440"/>
          </a:xfrm>
          <a:effectLst/>
        </p:spPr>
        <p:txBody>
          <a:bodyPr vert="horz" lIns="91440" tIns="45720" rIns="91440" bIns="45720" rtlCol="0" anchor="ctr">
            <a:normAutofit/>
          </a:bodyPr>
          <a:lstStyle/>
          <a:p>
            <a:pPr algn="r"/>
            <a:r>
              <a:rPr lang="en-US" sz="4400" dirty="0">
                <a:solidFill>
                  <a:srgbClr val="212121"/>
                </a:solidFill>
              </a:rPr>
              <a:t>Cross National Study on</a:t>
            </a:r>
            <a:br>
              <a:rPr lang="en-US" sz="4400" dirty="0">
                <a:solidFill>
                  <a:srgbClr val="212121"/>
                </a:solidFill>
              </a:rPr>
            </a:br>
            <a:r>
              <a:rPr lang="en-US" sz="4400" dirty="0">
                <a:solidFill>
                  <a:srgbClr val="212121"/>
                </a:solidFill>
              </a:rPr>
              <a:t>Life Expectancy and its Determinants</a:t>
            </a:r>
          </a:p>
        </p:txBody>
      </p:sp>
      <p:sp>
        <p:nvSpPr>
          <p:cNvPr id="3" name="Subtitle 2">
            <a:extLst>
              <a:ext uri="{FF2B5EF4-FFF2-40B4-BE49-F238E27FC236}">
                <a16:creationId xmlns:a16="http://schemas.microsoft.com/office/drawing/2014/main" id="{48686E8D-2D47-CC81-6C1E-21E83BFE19F2}"/>
              </a:ext>
            </a:extLst>
          </p:cNvPr>
          <p:cNvSpPr>
            <a:spLocks noGrp="1"/>
          </p:cNvSpPr>
          <p:nvPr>
            <p:ph type="subTitle" idx="1"/>
          </p:nvPr>
        </p:nvSpPr>
        <p:spPr>
          <a:xfrm>
            <a:off x="8017256" y="1240780"/>
            <a:ext cx="3364746" cy="4376440"/>
          </a:xfrm>
          <a:effectLst/>
        </p:spPr>
        <p:txBody>
          <a:bodyPr vert="horz" lIns="91440" tIns="45720" rIns="91440" bIns="45720" rtlCol="0" anchor="ctr">
            <a:normAutofit/>
          </a:bodyPr>
          <a:lstStyle/>
          <a:p>
            <a:r>
              <a:rPr lang="en-US" sz="2400" dirty="0"/>
              <a:t>Samyak Jain (21058)</a:t>
            </a:r>
          </a:p>
          <a:p>
            <a:r>
              <a:rPr lang="en-US" sz="2400" dirty="0"/>
              <a:t>April 2024</a:t>
            </a:r>
          </a:p>
        </p:txBody>
      </p:sp>
      <p:cxnSp>
        <p:nvCxnSpPr>
          <p:cNvPr id="23" name="Straight Connector 22">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3CCC7-BB3C-A5AB-2DEA-BBB7909E878E}"/>
              </a:ext>
            </a:extLst>
          </p:cNvPr>
          <p:cNvSpPr txBox="1">
            <a:spLocks/>
          </p:cNvSpPr>
          <p:nvPr/>
        </p:nvSpPr>
        <p:spPr>
          <a:xfrm>
            <a:off x="810001" y="2725271"/>
            <a:ext cx="10572000" cy="218925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rPr>
              <a:t>Important Factors</a:t>
            </a:r>
          </a:p>
          <a:p>
            <a:pPr algn="ctr"/>
            <a:endParaRPr lang="en-US" sz="4800" dirty="0">
              <a:solidFill>
                <a:schemeClr val="tx1"/>
              </a:solidFill>
            </a:endParaRPr>
          </a:p>
          <a:p>
            <a:pPr algn="ctr"/>
            <a:r>
              <a:rPr lang="en-US" sz="2400" dirty="0">
                <a:solidFill>
                  <a:schemeClr val="tx1"/>
                </a:solidFill>
              </a:rPr>
              <a:t>Adult Mortality, Schooling &amp; HIV/AIDS</a:t>
            </a:r>
          </a:p>
        </p:txBody>
      </p:sp>
    </p:spTree>
    <p:extLst>
      <p:ext uri="{BB962C8B-B14F-4D97-AF65-F5344CB8AC3E}">
        <p14:creationId xmlns:p14="http://schemas.microsoft.com/office/powerpoint/2010/main" val="1868402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2A2D96-33F0-E6C7-B489-ED95976D81F3}"/>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Adult Mortality Rate</a:t>
            </a:r>
          </a:p>
        </p:txBody>
      </p:sp>
      <p:sp>
        <p:nvSpPr>
          <p:cNvPr id="7" name="Title 1">
            <a:extLst>
              <a:ext uri="{FF2B5EF4-FFF2-40B4-BE49-F238E27FC236}">
                <a16:creationId xmlns:a16="http://schemas.microsoft.com/office/drawing/2014/main" id="{7F6AC989-94AC-53E2-7448-B10BC2E809C4}"/>
              </a:ext>
            </a:extLst>
          </p:cNvPr>
          <p:cNvSpPr txBox="1">
            <a:spLocks/>
          </p:cNvSpPr>
          <p:nvPr/>
        </p:nvSpPr>
        <p:spPr>
          <a:xfrm>
            <a:off x="818713" y="2413000"/>
            <a:ext cx="3404372" cy="36322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Correlation of -0.78</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Strong negative relation between the two, when adult mortality rate increases the life expectancy of the people of the country decreases and vice versa.</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p:txBody>
      </p:sp>
      <p:sp>
        <p:nvSpPr>
          <p:cNvPr id="41"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05B789CE-4DAB-748E-0D48-80954BCD40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56726" y="1055012"/>
            <a:ext cx="6114027" cy="4747976"/>
          </a:xfrm>
        </p:spPr>
      </p:pic>
    </p:spTree>
    <p:extLst>
      <p:ext uri="{BB962C8B-B14F-4D97-AF65-F5344CB8AC3E}">
        <p14:creationId xmlns:p14="http://schemas.microsoft.com/office/powerpoint/2010/main" val="83579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2A2D96-33F0-E6C7-B489-ED95976D81F3}"/>
              </a:ext>
            </a:extLst>
          </p:cNvPr>
          <p:cNvSpPr>
            <a:spLocks noGrp="1"/>
          </p:cNvSpPr>
          <p:nvPr>
            <p:ph type="title"/>
          </p:nvPr>
        </p:nvSpPr>
        <p:spPr>
          <a:xfrm>
            <a:off x="810001" y="447188"/>
            <a:ext cx="3413084" cy="1559412"/>
          </a:xfrm>
        </p:spPr>
        <p:txBody>
          <a:bodyPr vert="horz" lIns="91440" tIns="45720" rIns="91440" bIns="45720" rtlCol="0" anchor="b">
            <a:normAutofit fontScale="90000"/>
          </a:bodyPr>
          <a:lstStyle/>
          <a:p>
            <a:r>
              <a:rPr lang="en-US" sz="3200" dirty="0"/>
              <a:t>Average Number of years of Schooling</a:t>
            </a:r>
          </a:p>
        </p:txBody>
      </p:sp>
      <p:sp>
        <p:nvSpPr>
          <p:cNvPr id="7" name="Title 1">
            <a:extLst>
              <a:ext uri="{FF2B5EF4-FFF2-40B4-BE49-F238E27FC236}">
                <a16:creationId xmlns:a16="http://schemas.microsoft.com/office/drawing/2014/main" id="{7F6AC989-94AC-53E2-7448-B10BC2E809C4}"/>
              </a:ext>
            </a:extLst>
          </p:cNvPr>
          <p:cNvSpPr txBox="1">
            <a:spLocks/>
          </p:cNvSpPr>
          <p:nvPr/>
        </p:nvSpPr>
        <p:spPr>
          <a:xfrm>
            <a:off x="818713" y="2413000"/>
            <a:ext cx="3404372" cy="36322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Correlation of 0.82</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Strong positive relation between the two, when years of schooling increases the life expectancy of the people of the country also increases and vice versa.</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p:txBody>
      </p:sp>
      <p:sp>
        <p:nvSpPr>
          <p:cNvPr id="41"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05B789CE-4DAB-748E-0D48-80954BCD40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56726" y="1055012"/>
            <a:ext cx="6114027" cy="4747976"/>
          </a:xfrm>
        </p:spPr>
      </p:pic>
    </p:spTree>
    <p:extLst>
      <p:ext uri="{BB962C8B-B14F-4D97-AF65-F5344CB8AC3E}">
        <p14:creationId xmlns:p14="http://schemas.microsoft.com/office/powerpoint/2010/main" val="3405015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2A2D96-33F0-E6C7-B489-ED95976D81F3}"/>
              </a:ext>
            </a:extLst>
          </p:cNvPr>
          <p:cNvSpPr>
            <a:spLocks noGrp="1"/>
          </p:cNvSpPr>
          <p:nvPr>
            <p:ph type="title"/>
          </p:nvPr>
        </p:nvSpPr>
        <p:spPr>
          <a:xfrm>
            <a:off x="810001" y="447188"/>
            <a:ext cx="3413084" cy="1559412"/>
          </a:xfrm>
        </p:spPr>
        <p:txBody>
          <a:bodyPr vert="horz" lIns="91440" tIns="45720" rIns="91440" bIns="45720" rtlCol="0" anchor="b">
            <a:normAutofit fontScale="90000"/>
          </a:bodyPr>
          <a:lstStyle/>
          <a:p>
            <a:r>
              <a:rPr lang="en-US" sz="3200" dirty="0"/>
              <a:t>HIV/AIDS death per 1000 births up to the age of 4</a:t>
            </a:r>
          </a:p>
        </p:txBody>
      </p:sp>
      <p:sp>
        <p:nvSpPr>
          <p:cNvPr id="7" name="Title 1">
            <a:extLst>
              <a:ext uri="{FF2B5EF4-FFF2-40B4-BE49-F238E27FC236}">
                <a16:creationId xmlns:a16="http://schemas.microsoft.com/office/drawing/2014/main" id="{7F6AC989-94AC-53E2-7448-B10BC2E809C4}"/>
              </a:ext>
            </a:extLst>
          </p:cNvPr>
          <p:cNvSpPr txBox="1">
            <a:spLocks/>
          </p:cNvSpPr>
          <p:nvPr/>
        </p:nvSpPr>
        <p:spPr>
          <a:xfrm>
            <a:off x="818713" y="2413000"/>
            <a:ext cx="3404372" cy="36322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Correlation of -0.62</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Strong negative relation between the two, when deaths due to HIV/AIDS increases the life expectancy of the people of the country decreases and vice versa.</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p:txBody>
      </p:sp>
      <p:sp>
        <p:nvSpPr>
          <p:cNvPr id="41"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05B789CE-4DAB-748E-0D48-80954BCD40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56726" y="1055012"/>
            <a:ext cx="6114027" cy="4747976"/>
          </a:xfrm>
        </p:spPr>
      </p:pic>
    </p:spTree>
    <p:extLst>
      <p:ext uri="{BB962C8B-B14F-4D97-AF65-F5344CB8AC3E}">
        <p14:creationId xmlns:p14="http://schemas.microsoft.com/office/powerpoint/2010/main" val="3015842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3CCC7-BB3C-A5AB-2DEA-BBB7909E878E}"/>
              </a:ext>
            </a:extLst>
          </p:cNvPr>
          <p:cNvSpPr txBox="1">
            <a:spLocks/>
          </p:cNvSpPr>
          <p:nvPr/>
        </p:nvSpPr>
        <p:spPr>
          <a:xfrm>
            <a:off x="405442" y="2725271"/>
            <a:ext cx="11309230" cy="218925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rPr>
              <a:t>Comparing Developed and Developing Countries</a:t>
            </a:r>
          </a:p>
          <a:p>
            <a:pPr algn="ctr"/>
            <a:endParaRPr lang="en-US" sz="4800" dirty="0">
              <a:solidFill>
                <a:schemeClr val="tx1"/>
              </a:solidFill>
            </a:endParaRPr>
          </a:p>
          <a:p>
            <a:pPr algn="ctr"/>
            <a:r>
              <a:rPr lang="en-US" sz="2400" dirty="0">
                <a:solidFill>
                  <a:schemeClr val="tx1"/>
                </a:solidFill>
              </a:rPr>
              <a:t>On the basis of life expectancy and its important factors</a:t>
            </a:r>
            <a:endParaRPr lang="en-US" sz="1800" dirty="0">
              <a:solidFill>
                <a:schemeClr val="tx1"/>
              </a:solidFill>
            </a:endParaRPr>
          </a:p>
        </p:txBody>
      </p:sp>
    </p:spTree>
    <p:extLst>
      <p:ext uri="{BB962C8B-B14F-4D97-AF65-F5344CB8AC3E}">
        <p14:creationId xmlns:p14="http://schemas.microsoft.com/office/powerpoint/2010/main" val="65053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2D96-33F0-E6C7-B489-ED95976D81F3}"/>
              </a:ext>
            </a:extLst>
          </p:cNvPr>
          <p:cNvSpPr>
            <a:spLocks noGrp="1"/>
          </p:cNvSpPr>
          <p:nvPr>
            <p:ph type="title"/>
          </p:nvPr>
        </p:nvSpPr>
        <p:spPr>
          <a:xfrm>
            <a:off x="810000" y="447188"/>
            <a:ext cx="5039035" cy="511452"/>
          </a:xfrm>
        </p:spPr>
        <p:txBody>
          <a:bodyPr vert="horz" lIns="91440" tIns="45720" rIns="91440" bIns="45720" rtlCol="0" anchor="b">
            <a:normAutofit fontScale="90000"/>
          </a:bodyPr>
          <a:lstStyle/>
          <a:p>
            <a:r>
              <a:rPr lang="en-US" dirty="0"/>
              <a:t>Comparison</a:t>
            </a:r>
          </a:p>
        </p:txBody>
      </p:sp>
      <p:sp>
        <p:nvSpPr>
          <p:cNvPr id="7" name="Title 1">
            <a:extLst>
              <a:ext uri="{FF2B5EF4-FFF2-40B4-BE49-F238E27FC236}">
                <a16:creationId xmlns:a16="http://schemas.microsoft.com/office/drawing/2014/main" id="{7F6AC989-94AC-53E2-7448-B10BC2E809C4}"/>
              </a:ext>
            </a:extLst>
          </p:cNvPr>
          <p:cNvSpPr txBox="1">
            <a:spLocks/>
          </p:cNvSpPr>
          <p:nvPr/>
        </p:nvSpPr>
        <p:spPr>
          <a:xfrm>
            <a:off x="957533" y="1275123"/>
            <a:ext cx="5136944" cy="53068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Out of the 143 countries, 112 are developing (78%) and the rest 32 are developed (22%).</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a:lnSpc>
                <a:spcPct val="90000"/>
              </a:lnSpc>
              <a:spcBef>
                <a:spcPct val="20000"/>
              </a:spcBef>
              <a:spcAft>
                <a:spcPts val="600"/>
              </a:spcAft>
              <a:buClr>
                <a:schemeClr val="accent1"/>
              </a:buClr>
            </a:pPr>
            <a:r>
              <a:rPr lang="en-US" sz="1200" b="0" dirty="0">
                <a:solidFill>
                  <a:schemeClr val="tx1"/>
                </a:solidFill>
                <a:latin typeface="+mn-lt"/>
                <a:ea typeface="+mn-ea"/>
                <a:cs typeface="+mn-cs"/>
              </a:rPr>
              <a:t>Keeping that in mind, here are some insights:</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The average adult mortality rate of a developing country is 2.3x higher than that of a developed country.</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People of developed country are 1.4x more educated.</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A death due to HIV/AIDS among infants is 9x more likely in a developing country.</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The average life expectancy of the developing nation is even lower than the lowest of the developed nations.</a:t>
            </a:r>
          </a:p>
          <a:p>
            <a:pPr marL="457200" indent="-457200">
              <a:lnSpc>
                <a:spcPct val="90000"/>
              </a:lnSpc>
              <a:spcBef>
                <a:spcPct val="20000"/>
              </a:spcBef>
              <a:spcAft>
                <a:spcPts val="600"/>
              </a:spcAft>
              <a:buClr>
                <a:schemeClr val="accent1"/>
              </a:buClr>
              <a:buFont typeface="Wingdings 2" charset="2"/>
              <a:buChar char=""/>
            </a:pPr>
            <a:endParaRPr lang="en-US" sz="12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200" b="0" dirty="0">
                <a:solidFill>
                  <a:schemeClr val="tx1"/>
                </a:solidFill>
                <a:latin typeface="+mn-lt"/>
                <a:ea typeface="+mn-ea"/>
                <a:cs typeface="+mn-cs"/>
              </a:rPr>
              <a:t>When directly comparing the averages, a person from developed country is expected to live 1.2x longer.</a:t>
            </a:r>
          </a:p>
          <a:p>
            <a:pPr marL="457200" indent="-457200">
              <a:lnSpc>
                <a:spcPct val="90000"/>
              </a:lnSpc>
              <a:spcBef>
                <a:spcPct val="20000"/>
              </a:spcBef>
              <a:spcAft>
                <a:spcPts val="600"/>
              </a:spcAft>
              <a:buClr>
                <a:schemeClr val="accent1"/>
              </a:buClr>
              <a:buFont typeface="Wingdings 2" charset="2"/>
              <a:buChar char=""/>
            </a:pPr>
            <a:endParaRPr lang="en-US" sz="1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endParaRPr lang="en-US" sz="800" b="0" dirty="0">
              <a:solidFill>
                <a:schemeClr val="tx1"/>
              </a:solidFill>
              <a:latin typeface="+mn-lt"/>
              <a:ea typeface="+mn-ea"/>
              <a:cs typeface="+mn-cs"/>
            </a:endParaRPr>
          </a:p>
        </p:txBody>
      </p:sp>
      <p:sp>
        <p:nvSpPr>
          <p:cNvPr id="6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table with numbers and letters&#10;&#10;Description automatically generated">
            <a:extLst>
              <a:ext uri="{FF2B5EF4-FFF2-40B4-BE49-F238E27FC236}">
                <a16:creationId xmlns:a16="http://schemas.microsoft.com/office/drawing/2014/main" id="{AD9EE163-11AA-A2D2-2AFB-ED302EB4D4CF}"/>
              </a:ext>
            </a:extLst>
          </p:cNvPr>
          <p:cNvPicPr>
            <a:picLocks noChangeAspect="1"/>
          </p:cNvPicPr>
          <p:nvPr/>
        </p:nvPicPr>
        <p:blipFill>
          <a:blip r:embed="rId2"/>
          <a:stretch>
            <a:fillRect/>
          </a:stretch>
        </p:blipFill>
        <p:spPr>
          <a:xfrm>
            <a:off x="7209358" y="4345992"/>
            <a:ext cx="4258751" cy="1260481"/>
          </a:xfrm>
          <a:prstGeom prst="rect">
            <a:avLst/>
          </a:prstGeom>
        </p:spPr>
      </p:pic>
      <p:pic>
        <p:nvPicPr>
          <p:cNvPr id="6" name="Content Placeholder 5">
            <a:extLst>
              <a:ext uri="{FF2B5EF4-FFF2-40B4-BE49-F238E27FC236}">
                <a16:creationId xmlns:a16="http://schemas.microsoft.com/office/drawing/2014/main" id="{919A5C6B-51AB-A2BF-32FB-68EEACB6BC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7209358" y="1050836"/>
            <a:ext cx="4231641" cy="3059346"/>
          </a:xfrm>
          <a:prstGeom prst="rect">
            <a:avLst/>
          </a:prstGeom>
        </p:spPr>
      </p:pic>
    </p:spTree>
    <p:extLst>
      <p:ext uri="{BB962C8B-B14F-4D97-AF65-F5344CB8AC3E}">
        <p14:creationId xmlns:p14="http://schemas.microsoft.com/office/powerpoint/2010/main" val="299813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animEffect transition="in" filter="fade">
                                      <p:cBhvr>
                                        <p:cTn id="56" dur="1000"/>
                                        <p:tgtEl>
                                          <p:spTgt spid="7">
                                            <p:txEl>
                                              <p:pRg st="10" end="10"/>
                                            </p:txEl>
                                          </p:spTgt>
                                        </p:tgtEl>
                                      </p:cBhvr>
                                    </p:animEffect>
                                    <p:anim calcmode="lin" valueType="num">
                                      <p:cBhvr>
                                        <p:cTn id="57"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animEffect transition="in" filter="fade">
                                      <p:cBhvr>
                                        <p:cTn id="63" dur="1000"/>
                                        <p:tgtEl>
                                          <p:spTgt spid="7">
                                            <p:txEl>
                                              <p:pRg st="12" end="12"/>
                                            </p:txEl>
                                          </p:spTgt>
                                        </p:tgtEl>
                                      </p:cBhvr>
                                    </p:animEffect>
                                    <p:anim calcmode="lin" valueType="num">
                                      <p:cBhvr>
                                        <p:cTn id="64"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dirty="0">
                <a:solidFill>
                  <a:schemeClr val="tx1"/>
                </a:solidFill>
              </a:rPr>
              <a:t>Conclusion</a:t>
            </a:r>
          </a:p>
        </p:txBody>
      </p:sp>
      <p:sp>
        <p:nvSpPr>
          <p:cNvPr id="23" name="Freeform: Shape 2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35425458"/>
      </p:ext>
    </p:extLst>
  </p:cSld>
  <p:clrMapOvr>
    <a:masterClrMapping/>
  </p:clrMapOvr>
  <p:transition spd="slow">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CA4A0-59D6-E276-6298-6793F4FDBE55}"/>
              </a:ext>
            </a:extLst>
          </p:cNvPr>
          <p:cNvSpPr txBox="1">
            <a:spLocks/>
          </p:cNvSpPr>
          <p:nvPr/>
        </p:nvSpPr>
        <p:spPr>
          <a:xfrm>
            <a:off x="285911" y="139959"/>
            <a:ext cx="11620177" cy="650348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dirty="0">
                <a:solidFill>
                  <a:schemeClr val="tx1"/>
                </a:solidFill>
              </a:rPr>
              <a:t>To conclude, Life Expectancy of the people of a country seem to be greatly linked with it’s Adult Mortality Rate, Number of years of schooling and </a:t>
            </a:r>
            <a:r>
              <a:rPr lang="en-US" sz="2400" b="0" dirty="0"/>
              <a:t>HIV/AIDS death per 1000 births up to the age of 4</a:t>
            </a:r>
            <a:r>
              <a:rPr lang="en-US" sz="2400" b="0" dirty="0">
                <a:solidFill>
                  <a:schemeClr val="tx1"/>
                </a:solidFill>
              </a:rPr>
              <a:t>. Though, there are more factors.</a:t>
            </a:r>
          </a:p>
          <a:p>
            <a:pPr algn="just"/>
            <a:endParaRPr lang="en-US" sz="2400" b="0" dirty="0">
              <a:solidFill>
                <a:schemeClr val="tx1"/>
              </a:solidFill>
            </a:endParaRPr>
          </a:p>
          <a:p>
            <a:pPr algn="just"/>
            <a:r>
              <a:rPr lang="en-US" sz="2400" b="0" dirty="0">
                <a:solidFill>
                  <a:schemeClr val="tx1"/>
                </a:solidFill>
              </a:rPr>
              <a:t>The overall quality of life, judging from the comparison, of the developing countries is far behind that of developed countries. The focus of developing countries should be to work on these factors to improve the life expectancy and hence overall quality of life of their people.</a:t>
            </a:r>
          </a:p>
          <a:p>
            <a:pPr algn="just"/>
            <a:endParaRPr lang="en-US" sz="2400" b="0" dirty="0">
              <a:solidFill>
                <a:schemeClr val="tx1"/>
              </a:solidFill>
            </a:endParaRPr>
          </a:p>
        </p:txBody>
      </p:sp>
    </p:spTree>
    <p:extLst>
      <p:ext uri="{BB962C8B-B14F-4D97-AF65-F5344CB8AC3E}">
        <p14:creationId xmlns:p14="http://schemas.microsoft.com/office/powerpoint/2010/main" val="3526553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dirty="0">
                <a:solidFill>
                  <a:schemeClr val="tx1"/>
                </a:solidFill>
              </a:rPr>
              <a:t>References</a:t>
            </a:r>
          </a:p>
        </p:txBody>
      </p:sp>
      <p:sp>
        <p:nvSpPr>
          <p:cNvPr id="23" name="Freeform: Shape 2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27906350"/>
      </p:ext>
    </p:extLst>
  </p:cSld>
  <p:clrMapOvr>
    <a:masterClrMapping/>
  </p:clrMapOvr>
  <p:transition spd="slow">
    <p:push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CA4A0-59D6-E276-6298-6793F4FDBE55}"/>
              </a:ext>
            </a:extLst>
          </p:cNvPr>
          <p:cNvSpPr txBox="1">
            <a:spLocks/>
          </p:cNvSpPr>
          <p:nvPr/>
        </p:nvSpPr>
        <p:spPr>
          <a:xfrm>
            <a:off x="285911" y="354515"/>
            <a:ext cx="11620177" cy="650348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Life Expectancy (WHO) </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by </a:t>
            </a:r>
            <a:r>
              <a:rPr lang="en-US" sz="1400" b="1" kern="100" dirty="0">
                <a:solidFill>
                  <a:schemeClr val="tx1"/>
                </a:solidFill>
                <a:effectLst/>
                <a:latin typeface="Georgia" panose="02040502050405020303" pitchFamily="18" charset="0"/>
                <a:ea typeface="Yu Gothic" panose="020B0400000000000000" pitchFamily="34" charset="-128"/>
                <a:cs typeface="Times New Roman" panose="02020603050405020304" pitchFamily="18" charset="0"/>
              </a:rPr>
              <a:t>KUMARRAJARSHI.</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2"/>
              </a:rPr>
              <a:t>https://www.kaggle.com/datasets/kumarajarshi/life-expectancy-who</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Human Development Reports</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 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UNDP.</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3"/>
              </a:rPr>
              <a:t>https://hdr.undp.org/data-center/specific-country-data#/countries/USA</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Population change - year 2014 </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Czech Statistical Office.</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4"/>
              </a:rPr>
              <a:t>https://www.czso.cz/csu/czso/ari/population-change-4-quarter-2014-q91zsn7atp</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World Development Indications</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 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The World Bank.</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5"/>
              </a:rPr>
              <a:t>https://datatopics.worldbank.org/world-development-indicators/</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Determinants of life expectancy at birth: a longitudinal study on OECD countries </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Paolo </a:t>
            </a:r>
            <a:r>
              <a:rPr lang="en-US" sz="1400" b="1" kern="100" dirty="0" err="1">
                <a:effectLst/>
                <a:latin typeface="Times New Roman" panose="02020603050405020304" pitchFamily="18" charset="0"/>
                <a:ea typeface="Yu Gothic" panose="020B0400000000000000" pitchFamily="34" charset="-128"/>
                <a:cs typeface="Times New Roman" panose="02020603050405020304" pitchFamily="18" charset="0"/>
              </a:rPr>
              <a:t>Roffia</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 Alessandro </a:t>
            </a:r>
            <a:r>
              <a:rPr lang="en-US" sz="1400" b="1" kern="100" dirty="0" err="1">
                <a:effectLst/>
                <a:latin typeface="Times New Roman" panose="02020603050405020304" pitchFamily="18" charset="0"/>
                <a:ea typeface="Yu Gothic" panose="020B0400000000000000" pitchFamily="34" charset="-128"/>
                <a:cs typeface="Times New Roman" panose="02020603050405020304" pitchFamily="18" charset="0"/>
              </a:rPr>
              <a:t>Bucciol</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 and Sara </a:t>
            </a:r>
            <a:r>
              <a:rPr lang="en-US" sz="1400" b="1" kern="100" dirty="0" err="1">
                <a:effectLst/>
                <a:latin typeface="Times New Roman" panose="02020603050405020304" pitchFamily="18" charset="0"/>
                <a:ea typeface="Yu Gothic" panose="020B0400000000000000" pitchFamily="34" charset="-128"/>
                <a:cs typeface="Times New Roman" panose="02020603050405020304" pitchFamily="18" charset="0"/>
              </a:rPr>
              <a:t>Hashlamoun</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6"/>
              </a:rPr>
              <a:t>https://www.ncbi.nlm.nih.gov/pmc/articles/PMC9650666/#:~:text=From%20the%20literature%20we%20identified,(7)%20other%20external%20factors</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Factors effecting life </a:t>
            </a:r>
            <a:r>
              <a:rPr lang="en-US" sz="1400" i="1" kern="100" dirty="0" err="1">
                <a:effectLst/>
                <a:latin typeface="Times New Roman" panose="02020603050405020304" pitchFamily="18" charset="0"/>
                <a:ea typeface="Yu Gothic" panose="020B0400000000000000" pitchFamily="34" charset="-128"/>
                <a:cs typeface="Times New Roman" panose="02020603050405020304" pitchFamily="18" charset="0"/>
              </a:rPr>
              <a:t>expectency</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 in developed and developing countries of the world (An approach to available literature)</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 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Alamgir Khan, Dr. Salahuddin Khan, Manzoor Khan.</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7"/>
              </a:rPr>
              <a:t>https://www.researchgate.net/publication/310240265_Factors_effecting_life_expectancy_in_developed_and_developing_countries_of_the_world_An_approach_to_available_literature</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p>
          <a:p>
            <a:pPr lvl="0">
              <a:lnSpc>
                <a:spcPct val="115000"/>
              </a:lnSpc>
              <a:buClr>
                <a:srgbClr val="A2CE44"/>
              </a:buClr>
              <a:tabLst>
                <a:tab pos="1514475" algn="l"/>
              </a:tabLst>
            </a:pPr>
            <a:endParaRPr lang="en-US" sz="1400" kern="100" dirty="0">
              <a:latin typeface="Aptos" panose="020B0004020202020204" pitchFamily="34" charset="0"/>
              <a:ea typeface="Yu Gothic" panose="020B0400000000000000" pitchFamily="34" charset="-128"/>
              <a:cs typeface="Times New Roman" panose="02020603050405020304" pitchFamily="18" charset="0"/>
            </a:endParaRPr>
          </a:p>
          <a:p>
            <a:pPr marL="285750" lvl="0" indent="-285750">
              <a:lnSpc>
                <a:spcPct val="115000"/>
              </a:lnSpc>
              <a:buClr>
                <a:srgbClr val="A2CE44"/>
              </a:buClr>
              <a:buFont typeface="Courier New" panose="02070309020205020404" pitchFamily="49" charset="0"/>
              <a:buChar char="o"/>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Do New Drugs Increase Life Expectancy? A Critique of a Manhattan Institute Paper</a:t>
            </a:r>
            <a:r>
              <a:rPr lang="en-US" sz="1400" kern="100" dirty="0">
                <a:effectLst/>
                <a:latin typeface="Times New Roman" panose="02020603050405020304" pitchFamily="18" charset="0"/>
                <a:ea typeface="Yu Gothic" panose="020B0400000000000000" pitchFamily="34" charset="-128"/>
                <a:cs typeface="Times New Roman" panose="02020603050405020304" pitchFamily="18" charset="0"/>
              </a:rPr>
              <a:t> by </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Dean Baker, PhD and Adriane </a:t>
            </a:r>
            <a:r>
              <a:rPr lang="en-US" sz="1400" b="1" kern="100" dirty="0" err="1">
                <a:effectLst/>
                <a:latin typeface="Times New Roman" panose="02020603050405020304" pitchFamily="18" charset="0"/>
                <a:ea typeface="Yu Gothic" panose="020B0400000000000000" pitchFamily="34" charset="-128"/>
                <a:cs typeface="Times New Roman" panose="02020603050405020304" pitchFamily="18" charset="0"/>
              </a:rPr>
              <a:t>Fugh</a:t>
            </a:r>
            <a:r>
              <a:rPr lang="en-US" sz="1400" b="1" kern="100" dirty="0">
                <a:effectLst/>
                <a:latin typeface="Times New Roman" panose="02020603050405020304" pitchFamily="18" charset="0"/>
                <a:ea typeface="Yu Gothic" panose="020B0400000000000000" pitchFamily="34" charset="-128"/>
                <a:cs typeface="Times New Roman" panose="02020603050405020304" pitchFamily="18" charset="0"/>
              </a:rPr>
              <a:t>-Berman, MD.</a:t>
            </a:r>
          </a:p>
          <a:p>
            <a:pPr lvl="0">
              <a:lnSpc>
                <a:spcPct val="115000"/>
              </a:lnSpc>
              <a:buClr>
                <a:srgbClr val="A2CE44"/>
              </a:buClr>
              <a:tabLst>
                <a:tab pos="1514475" algn="l"/>
              </a:tabLst>
            </a:pP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r>
              <a:rPr lang="en-US" sz="1400" i="1" u="sng" kern="100" dirty="0">
                <a:solidFill>
                  <a:srgbClr val="467886"/>
                </a:solidFill>
                <a:effectLst/>
                <a:latin typeface="Times New Roman" panose="02020603050405020304" pitchFamily="18" charset="0"/>
                <a:ea typeface="Yu Gothic" panose="020B0400000000000000" pitchFamily="34" charset="-128"/>
                <a:cs typeface="Times New Roman" panose="02020603050405020304" pitchFamily="18" charset="0"/>
                <a:hlinkClick r:id="rId8"/>
              </a:rPr>
              <a:t>https://www.researchgate.net/publication/24221574_Do_New_Drugs_Increase_Life_Expectancy_A_Critique_of_a_Manhattan_Institute_Paper</a:t>
            </a:r>
            <a:r>
              <a:rPr lang="en-US" sz="1400" i="1" kern="100" dirty="0">
                <a:effectLst/>
                <a:latin typeface="Times New Roman" panose="02020603050405020304" pitchFamily="18" charset="0"/>
                <a:ea typeface="Yu Gothic" panose="020B0400000000000000" pitchFamily="34" charset="-128"/>
                <a:cs typeface="Times New Roman" panose="02020603050405020304" pitchFamily="18" charset="0"/>
              </a:rPr>
              <a:t>)</a:t>
            </a:r>
            <a:endParaRPr lang="en-US" sz="1400" kern="100" dirty="0">
              <a:effectLst/>
              <a:latin typeface="Aptos" panose="020B0004020202020204" pitchFamily="34" charset="0"/>
              <a:ea typeface="Yu Gothic" panose="020B0400000000000000" pitchFamily="34" charset="-128"/>
              <a:cs typeface="Times New Roman" panose="02020603050405020304" pitchFamily="18" charset="0"/>
            </a:endParaRPr>
          </a:p>
          <a:p>
            <a:pPr lvl="0">
              <a:lnSpc>
                <a:spcPct val="115000"/>
              </a:lnSpc>
              <a:tabLst>
                <a:tab pos="1514475" algn="l"/>
              </a:tabLst>
            </a:pPr>
            <a:endParaRPr lang="en-US" sz="1400" kern="100" dirty="0">
              <a:solidFill>
                <a:schemeClr val="tx1"/>
              </a:solidFill>
              <a:effectLst/>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41008892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5E1E7-501A-E359-F063-514A223AFEE2}"/>
              </a:ext>
            </a:extLst>
          </p:cNvPr>
          <p:cNvSpPr>
            <a:spLocks noGrp="1"/>
          </p:cNvSpPr>
          <p:nvPr>
            <p:ph type="title"/>
          </p:nvPr>
        </p:nvSpPr>
        <p:spPr>
          <a:xfrm>
            <a:off x="810000" y="447188"/>
            <a:ext cx="10571998" cy="970450"/>
          </a:xfrm>
        </p:spPr>
        <p:txBody>
          <a:bodyPr>
            <a:normAutofit/>
          </a:bodyPr>
          <a:lstStyle/>
          <a:p>
            <a:r>
              <a:rPr lang="en-US" dirty="0"/>
              <a:t>Table of Content</a:t>
            </a:r>
          </a:p>
        </p:txBody>
      </p:sp>
      <p:graphicFrame>
        <p:nvGraphicFramePr>
          <p:cNvPr id="14" name="Content Placeholder 4">
            <a:extLst>
              <a:ext uri="{FF2B5EF4-FFF2-40B4-BE49-F238E27FC236}">
                <a16:creationId xmlns:a16="http://schemas.microsoft.com/office/drawing/2014/main" id="{B1D74CA2-FF83-E79B-89D4-D3B2DECF432E}"/>
              </a:ext>
            </a:extLst>
          </p:cNvPr>
          <p:cNvGraphicFramePr>
            <a:graphicFrameLocks noGrp="1"/>
          </p:cNvGraphicFramePr>
          <p:nvPr>
            <p:ph idx="1"/>
            <p:extLst>
              <p:ext uri="{D42A27DB-BD31-4B8C-83A1-F6EECF244321}">
                <p14:modId xmlns:p14="http://schemas.microsoft.com/office/powerpoint/2010/main" val="3520320071"/>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25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1276923" y="1657350"/>
            <a:ext cx="9638153" cy="2668377"/>
          </a:xfrm>
          <a:effectLst/>
        </p:spPr>
        <p:txBody>
          <a:bodyPr vert="horz" lIns="91440" tIns="45720" rIns="91440" bIns="45720" rtlCol="0" anchor="b">
            <a:normAutofit/>
          </a:bodyPr>
          <a:lstStyle/>
          <a:p>
            <a:pPr algn="ctr"/>
            <a:r>
              <a:rPr lang="en-US" sz="9600" dirty="0">
                <a:solidFill>
                  <a:schemeClr val="tx1"/>
                </a:solidFill>
              </a:rPr>
              <a:t>Thank You</a:t>
            </a:r>
          </a:p>
        </p:txBody>
      </p:sp>
    </p:spTree>
    <p:extLst>
      <p:ext uri="{BB962C8B-B14F-4D97-AF65-F5344CB8AC3E}">
        <p14:creationId xmlns:p14="http://schemas.microsoft.com/office/powerpoint/2010/main" val="2922271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dirty="0">
                <a:solidFill>
                  <a:schemeClr val="tx1"/>
                </a:solidFill>
              </a:rPr>
              <a:t>Introduction</a:t>
            </a:r>
          </a:p>
        </p:txBody>
      </p:sp>
      <p:sp>
        <p:nvSpPr>
          <p:cNvPr id="23" name="Freeform: Shape 2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49857385"/>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CA4A0-59D6-E276-6298-6793F4FDBE55}"/>
              </a:ext>
            </a:extLst>
          </p:cNvPr>
          <p:cNvSpPr txBox="1">
            <a:spLocks/>
          </p:cNvSpPr>
          <p:nvPr/>
        </p:nvSpPr>
        <p:spPr>
          <a:xfrm>
            <a:off x="285911" y="139959"/>
            <a:ext cx="11620177" cy="650348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dirty="0">
                <a:solidFill>
                  <a:schemeClr val="tx1"/>
                </a:solidFill>
              </a:rPr>
              <a:t>Life expectancy stands as a fundamental metric reflecting the overall health and well-being of populations worldwide.</a:t>
            </a:r>
          </a:p>
          <a:p>
            <a:pPr algn="just"/>
            <a:endParaRPr lang="en-US" sz="2400" b="0" dirty="0">
              <a:solidFill>
                <a:schemeClr val="tx1"/>
              </a:solidFill>
            </a:endParaRPr>
          </a:p>
          <a:p>
            <a:pPr algn="just"/>
            <a:r>
              <a:rPr lang="en-US" sz="2400" b="0" dirty="0">
                <a:solidFill>
                  <a:schemeClr val="tx1"/>
                </a:solidFill>
              </a:rPr>
              <a:t>Drawing on a comprehensive dataset spanning various health indicators, GDP metrics, and educational parameters for a diverse array of countries (143), we embark on a systematic analysis to determine the influential metrics for life expectancy.</a:t>
            </a:r>
          </a:p>
          <a:p>
            <a:pPr algn="just"/>
            <a:endParaRPr lang="en-US" sz="2400" b="0" dirty="0">
              <a:solidFill>
                <a:schemeClr val="tx1"/>
              </a:solidFill>
            </a:endParaRPr>
          </a:p>
          <a:p>
            <a:pPr algn="just"/>
            <a:r>
              <a:rPr lang="en-US" sz="2400" b="0" dirty="0">
                <a:solidFill>
                  <a:schemeClr val="tx1"/>
                </a:solidFill>
              </a:rPr>
              <a:t>The significance of this research lies in its potential to inform evidence-based policymaking aimed at enhancing population health outcomes and promoting longevity globally.</a:t>
            </a:r>
          </a:p>
        </p:txBody>
      </p:sp>
    </p:spTree>
    <p:extLst>
      <p:ext uri="{BB962C8B-B14F-4D97-AF65-F5344CB8AC3E}">
        <p14:creationId xmlns:p14="http://schemas.microsoft.com/office/powerpoint/2010/main" val="1339024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charRg st="364" end="538"/>
                                            </p:txEl>
                                          </p:spTgt>
                                        </p:tgtEl>
                                        <p:attrNameLst>
                                          <p:attrName>style.visibility</p:attrName>
                                        </p:attrNameLst>
                                      </p:cBhvr>
                                      <p:to>
                                        <p:strVal val="visible"/>
                                      </p:to>
                                    </p:set>
                                    <p:animEffect transition="in" filter="fade">
                                      <p:cBhvr>
                                        <p:cTn id="21" dur="1000"/>
                                        <p:tgtEl>
                                          <p:spTgt spid="4">
                                            <p:txEl>
                                              <p:charRg st="364" end="538"/>
                                            </p:txEl>
                                          </p:spTgt>
                                        </p:tgtEl>
                                      </p:cBhvr>
                                    </p:animEffect>
                                    <p:anim calcmode="lin" valueType="num">
                                      <p:cBhvr>
                                        <p:cTn id="22" dur="1000" fill="hold"/>
                                        <p:tgtEl>
                                          <p:spTgt spid="4">
                                            <p:txEl>
                                              <p:charRg st="364" end="538"/>
                                            </p:txEl>
                                          </p:spTgt>
                                        </p:tgtEl>
                                        <p:attrNameLst>
                                          <p:attrName>ppt_x</p:attrName>
                                        </p:attrNameLst>
                                      </p:cBhvr>
                                      <p:tavLst>
                                        <p:tav tm="0">
                                          <p:val>
                                            <p:strVal val="#ppt_x"/>
                                          </p:val>
                                        </p:tav>
                                        <p:tav tm="100000">
                                          <p:val>
                                            <p:strVal val="#ppt_x"/>
                                          </p:val>
                                        </p:tav>
                                      </p:tavLst>
                                    </p:anim>
                                    <p:anim calcmode="lin" valueType="num">
                                      <p:cBhvr>
                                        <p:cTn id="23" dur="1000" fill="hold"/>
                                        <p:tgtEl>
                                          <p:spTgt spid="4">
                                            <p:txEl>
                                              <p:charRg st="364" end="53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dirty="0">
                <a:solidFill>
                  <a:schemeClr val="tx1"/>
                </a:solidFill>
              </a:rPr>
              <a:t>Objectives</a:t>
            </a:r>
          </a:p>
        </p:txBody>
      </p:sp>
      <p:sp>
        <p:nvSpPr>
          <p:cNvPr id="23" name="Freeform: Shape 2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05448186"/>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CA4A0-59D6-E276-6298-6793F4FDBE55}"/>
              </a:ext>
            </a:extLst>
          </p:cNvPr>
          <p:cNvSpPr txBox="1">
            <a:spLocks/>
          </p:cNvSpPr>
          <p:nvPr/>
        </p:nvSpPr>
        <p:spPr>
          <a:xfrm>
            <a:off x="285911" y="139959"/>
            <a:ext cx="11620177" cy="650348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lgn="just">
              <a:buAutoNum type="arabicPeriod"/>
            </a:pPr>
            <a:r>
              <a:rPr lang="en-US" sz="2800" b="0" dirty="0">
                <a:solidFill>
                  <a:schemeClr val="tx1"/>
                </a:solidFill>
              </a:rPr>
              <a:t>Analyze the cross-national data to determine some factors which influence the life expectancy of a country.</a:t>
            </a:r>
          </a:p>
          <a:p>
            <a:pPr marL="514350" indent="-514350" algn="just">
              <a:buAutoNum type="arabicPeriod"/>
            </a:pPr>
            <a:endParaRPr lang="en-US" sz="2800" b="0" dirty="0">
              <a:solidFill>
                <a:schemeClr val="tx1"/>
              </a:solidFill>
            </a:endParaRPr>
          </a:p>
          <a:p>
            <a:pPr marL="514350" indent="-514350" algn="just">
              <a:buAutoNum type="arabicPeriod"/>
            </a:pPr>
            <a:r>
              <a:rPr lang="en-US" sz="2800" b="0" dirty="0">
                <a:solidFill>
                  <a:schemeClr val="tx1"/>
                </a:solidFill>
              </a:rPr>
              <a:t>Compare developed and developing countries on the basis of these factors.</a:t>
            </a:r>
          </a:p>
        </p:txBody>
      </p:sp>
    </p:spTree>
    <p:extLst>
      <p:ext uri="{BB962C8B-B14F-4D97-AF65-F5344CB8AC3E}">
        <p14:creationId xmlns:p14="http://schemas.microsoft.com/office/powerpoint/2010/main" val="2321712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C383B1-F146-B3E6-9A62-E1467E108786}"/>
              </a:ext>
            </a:extLst>
          </p:cNvPr>
          <p:cNvSpPr>
            <a:spLocks noGrp="1"/>
          </p:cNvSpPr>
          <p:nvPr>
            <p:ph type="title"/>
          </p:nvPr>
        </p:nvSpPr>
        <p:spPr>
          <a:xfrm>
            <a:off x="810001" y="2725271"/>
            <a:ext cx="10572000" cy="2189254"/>
          </a:xfrm>
          <a:effectLst/>
        </p:spPr>
        <p:txBody>
          <a:bodyPr vert="horz" lIns="91440" tIns="45720" rIns="91440" bIns="45720" rtlCol="0" anchor="t">
            <a:normAutofit/>
          </a:bodyPr>
          <a:lstStyle/>
          <a:p>
            <a:pPr algn="ctr"/>
            <a:r>
              <a:rPr lang="en-US" sz="5400" dirty="0">
                <a:solidFill>
                  <a:schemeClr val="tx1"/>
                </a:solidFill>
              </a:rPr>
              <a:t>Findings</a:t>
            </a:r>
          </a:p>
        </p:txBody>
      </p:sp>
      <p:sp>
        <p:nvSpPr>
          <p:cNvPr id="23" name="Freeform: Shape 2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6955091"/>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3CCC7-BB3C-A5AB-2DEA-BBB7909E878E}"/>
              </a:ext>
            </a:extLst>
          </p:cNvPr>
          <p:cNvSpPr txBox="1">
            <a:spLocks/>
          </p:cNvSpPr>
          <p:nvPr/>
        </p:nvSpPr>
        <p:spPr>
          <a:xfrm>
            <a:off x="810001" y="2725271"/>
            <a:ext cx="10572000" cy="218925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rPr>
              <a:t>Multiple Regression</a:t>
            </a:r>
          </a:p>
        </p:txBody>
      </p:sp>
    </p:spTree>
    <p:extLst>
      <p:ext uri="{BB962C8B-B14F-4D97-AF65-F5344CB8AC3E}">
        <p14:creationId xmlns:p14="http://schemas.microsoft.com/office/powerpoint/2010/main" val="23659224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DDFE9F7-C936-4F4C-9EF6-679F30903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23">
            <a:extLst>
              <a:ext uri="{FF2B5EF4-FFF2-40B4-BE49-F238E27FC236}">
                <a16:creationId xmlns:a16="http://schemas.microsoft.com/office/drawing/2014/main" id="{83F36C5B-9ECA-4480-ABF2-496C48A49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2D96-33F0-E6C7-B489-ED95976D81F3}"/>
              </a:ext>
            </a:extLst>
          </p:cNvPr>
          <p:cNvSpPr>
            <a:spLocks noGrp="1"/>
          </p:cNvSpPr>
          <p:nvPr>
            <p:ph type="title"/>
          </p:nvPr>
        </p:nvSpPr>
        <p:spPr>
          <a:xfrm>
            <a:off x="810000" y="447188"/>
            <a:ext cx="6097955" cy="578048"/>
          </a:xfrm>
          <a:effectLst/>
        </p:spPr>
        <p:txBody>
          <a:bodyPr vert="horz" lIns="91440" tIns="45720" rIns="91440" bIns="45720" rtlCol="0" anchor="b">
            <a:normAutofit fontScale="90000"/>
          </a:bodyPr>
          <a:lstStyle/>
          <a:p>
            <a:r>
              <a:rPr lang="en-US" dirty="0">
                <a:solidFill>
                  <a:schemeClr val="tx1"/>
                </a:solidFill>
              </a:rPr>
              <a:t>Interpretation</a:t>
            </a:r>
          </a:p>
        </p:txBody>
      </p:sp>
      <p:sp>
        <p:nvSpPr>
          <p:cNvPr id="7" name="Title 1">
            <a:extLst>
              <a:ext uri="{FF2B5EF4-FFF2-40B4-BE49-F238E27FC236}">
                <a16:creationId xmlns:a16="http://schemas.microsoft.com/office/drawing/2014/main" id="{7F6AC989-94AC-53E2-7448-B10BC2E809C4}"/>
              </a:ext>
            </a:extLst>
          </p:cNvPr>
          <p:cNvSpPr txBox="1">
            <a:spLocks/>
          </p:cNvSpPr>
          <p:nvPr/>
        </p:nvSpPr>
        <p:spPr>
          <a:xfrm>
            <a:off x="818712" y="2413000"/>
            <a:ext cx="6075179" cy="349406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R2 is 0.84 or 84%</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That means about 84% of variation in the dependent variable is explained by our independent variables.</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The independent variables used are Adult Mortality, Alcohol consumption, GDP per capita, average number of years of schooling, HIV/AIDS deaths per 1000 births before 4 years of age, Polio, &amp; government expenditure on health as a percentage of total govt. expenditure.</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Coefficients of each variable are shown, these coefficients tell us how much of a change in the variable changes the dependent variable.</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Most notable variables are Schooling and HIV/AIDS with the highest coefficients.</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r>
              <a:rPr lang="en-US" sz="1400" b="0" dirty="0">
                <a:solidFill>
                  <a:schemeClr val="tx1"/>
                </a:solidFill>
                <a:latin typeface="+mn-lt"/>
                <a:ea typeface="+mn-ea"/>
                <a:cs typeface="+mn-cs"/>
              </a:rPr>
              <a:t>Out of these, only the variables corresponding to the green highlighted cells are of statistical significance, as their p value is less than 0.05.</a:t>
            </a: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a:p>
            <a:pPr marL="457200" indent="-457200">
              <a:lnSpc>
                <a:spcPct val="90000"/>
              </a:lnSpc>
              <a:spcBef>
                <a:spcPct val="20000"/>
              </a:spcBef>
              <a:spcAft>
                <a:spcPts val="600"/>
              </a:spcAft>
              <a:buClr>
                <a:schemeClr val="accent1"/>
              </a:buClr>
              <a:buFont typeface="Wingdings 2" charset="2"/>
              <a:buChar char=""/>
            </a:pPr>
            <a:endParaRPr lang="en-US" sz="1400" b="0" dirty="0">
              <a:solidFill>
                <a:schemeClr val="tx1"/>
              </a:solidFill>
              <a:latin typeface="+mn-lt"/>
              <a:ea typeface="+mn-ea"/>
              <a:cs typeface="+mn-cs"/>
            </a:endParaRPr>
          </a:p>
        </p:txBody>
      </p:sp>
      <p:sp>
        <p:nvSpPr>
          <p:cNvPr id="59" name="Rounded Rectangle 14">
            <a:extLst>
              <a:ext uri="{FF2B5EF4-FFF2-40B4-BE49-F238E27FC236}">
                <a16:creationId xmlns:a16="http://schemas.microsoft.com/office/drawing/2014/main" id="{AEAC84A3-6238-4BAD-92EF-D7746EE4A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with black text&#10;&#10;Description automatically generated">
            <a:extLst>
              <a:ext uri="{FF2B5EF4-FFF2-40B4-BE49-F238E27FC236}">
                <a16:creationId xmlns:a16="http://schemas.microsoft.com/office/drawing/2014/main" id="{919A5C6B-51AB-A2BF-32FB-68EEACB6BCBA}"/>
              </a:ext>
            </a:extLst>
          </p:cNvPr>
          <p:cNvPicPr>
            <a:picLocks noGrp="1" noChangeAspect="1"/>
          </p:cNvPicPr>
          <p:nvPr>
            <p:ph idx="1"/>
          </p:nvPr>
        </p:nvPicPr>
        <p:blipFill>
          <a:blip r:embed="rId2"/>
          <a:stretch>
            <a:fillRect/>
          </a:stretch>
        </p:blipFill>
        <p:spPr>
          <a:xfrm>
            <a:off x="8253405" y="738499"/>
            <a:ext cx="3226529" cy="1375064"/>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1DA7A7FB-28D3-4AC0-9006-C85B68CFD1D1}"/>
              </a:ext>
            </a:extLst>
          </p:cNvPr>
          <p:cNvPicPr>
            <a:picLocks noChangeAspect="1"/>
          </p:cNvPicPr>
          <p:nvPr/>
        </p:nvPicPr>
        <p:blipFill>
          <a:blip r:embed="rId3"/>
          <a:stretch>
            <a:fillRect/>
          </a:stretch>
        </p:blipFill>
        <p:spPr>
          <a:xfrm>
            <a:off x="8371655" y="2204630"/>
            <a:ext cx="2925449" cy="1828406"/>
          </a:xfrm>
          <a:prstGeom prst="rect">
            <a:avLst/>
          </a:prstGeom>
        </p:spPr>
      </p:pic>
      <p:pic>
        <p:nvPicPr>
          <p:cNvPr id="9" name="Picture 8">
            <a:extLst>
              <a:ext uri="{FF2B5EF4-FFF2-40B4-BE49-F238E27FC236}">
                <a16:creationId xmlns:a16="http://schemas.microsoft.com/office/drawing/2014/main" id="{CD6C8E69-7B92-D93F-EE4E-BC068AB327F5}"/>
              </a:ext>
            </a:extLst>
          </p:cNvPr>
          <p:cNvPicPr>
            <a:picLocks noChangeAspect="1"/>
          </p:cNvPicPr>
          <p:nvPr/>
        </p:nvPicPr>
        <p:blipFill>
          <a:blip r:embed="rId4"/>
          <a:stretch>
            <a:fillRect/>
          </a:stretch>
        </p:blipFill>
        <p:spPr>
          <a:xfrm>
            <a:off x="8371655" y="4241808"/>
            <a:ext cx="2925449" cy="1665256"/>
          </a:xfrm>
          <a:prstGeom prst="rect">
            <a:avLst/>
          </a:prstGeom>
        </p:spPr>
      </p:pic>
    </p:spTree>
    <p:extLst>
      <p:ext uri="{BB962C8B-B14F-4D97-AF65-F5344CB8AC3E}">
        <p14:creationId xmlns:p14="http://schemas.microsoft.com/office/powerpoint/2010/main" val="3708803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734</TotalTime>
  <Words>958</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Yu Gothic</vt:lpstr>
      <vt:lpstr>Aptos</vt:lpstr>
      <vt:lpstr>Century Gothic</vt:lpstr>
      <vt:lpstr>Courier New</vt:lpstr>
      <vt:lpstr>Georgia</vt:lpstr>
      <vt:lpstr>Times New Roman</vt:lpstr>
      <vt:lpstr>Wingdings 2</vt:lpstr>
      <vt:lpstr>Quotable</vt:lpstr>
      <vt:lpstr>Cross National Study on Life Expectancy and its Determinants</vt:lpstr>
      <vt:lpstr>Table of Content</vt:lpstr>
      <vt:lpstr>Introduction</vt:lpstr>
      <vt:lpstr>PowerPoint Presentation</vt:lpstr>
      <vt:lpstr>Objectives</vt:lpstr>
      <vt:lpstr>PowerPoint Presentation</vt:lpstr>
      <vt:lpstr>Findings</vt:lpstr>
      <vt:lpstr>PowerPoint Presentation</vt:lpstr>
      <vt:lpstr>Interpretation</vt:lpstr>
      <vt:lpstr>PowerPoint Presentation</vt:lpstr>
      <vt:lpstr>Adult Mortality Rate</vt:lpstr>
      <vt:lpstr>Average Number of years of Schooling</vt:lpstr>
      <vt:lpstr>HIV/AIDS death per 1000 births up to the age of 4</vt:lpstr>
      <vt:lpstr>PowerPoint Presentation</vt:lpstr>
      <vt:lpstr>Comparison</vt:lpstr>
      <vt:lpstr>Conclusion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between Social Media and Youth’s Mental Health.</dc:title>
  <dc:creator>Kiiroi Senko</dc:creator>
  <cp:lastModifiedBy>Kiiroi Senko</cp:lastModifiedBy>
  <cp:revision>4</cp:revision>
  <dcterms:created xsi:type="dcterms:W3CDTF">2024-04-06T06:17:40Z</dcterms:created>
  <dcterms:modified xsi:type="dcterms:W3CDTF">2024-04-23T17:34:27Z</dcterms:modified>
</cp:coreProperties>
</file>