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70" r:id="rId6"/>
    <p:sldId id="259" r:id="rId7"/>
    <p:sldId id="257" r:id="rId8"/>
    <p:sldId id="276" r:id="rId9"/>
    <p:sldId id="261" r:id="rId10"/>
    <p:sldId id="278" r:id="rId11"/>
    <p:sldId id="279" r:id="rId12"/>
    <p:sldId id="264" r:id="rId13"/>
    <p:sldId id="280"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718"/>
  </p:normalViewPr>
  <p:slideViewPr>
    <p:cSldViewPr snapToGrid="0">
      <p:cViewPr>
        <p:scale>
          <a:sx n="110" d="100"/>
          <a:sy n="110" d="100"/>
        </p:scale>
        <p:origin x="468" y="2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58FF46FB-368D-4E9C-A650-0513B8879DA8}">
      <dgm:prSet/>
      <dgm:spPr/>
      <dgm:t>
        <a:bodyPr/>
        <a:lstStyle/>
        <a:p>
          <a:pPr>
            <a:lnSpc>
              <a:spcPct val="100000"/>
            </a:lnSpc>
          </a:pPr>
          <a:r>
            <a:rPr lang="en-US" b="1">
              <a:latin typeface="Tenorite" pitchFamily="2" charset="0"/>
            </a:rPr>
            <a:t>Objective of the Study</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pPr>
            <a:lnSpc>
              <a:spcPct val="100000"/>
            </a:lnSpc>
          </a:pPr>
          <a:endParaRPr lang="en-US"/>
        </a:p>
      </dgm:t>
    </dgm:pt>
    <dgm:pt modelId="{D05E1923-5021-40F7-B4EF-E582E23A699D}">
      <dgm:prSet/>
      <dgm:spPr/>
      <dgm:t>
        <a:bodyPr/>
        <a:lstStyle/>
        <a:p>
          <a:pPr>
            <a:lnSpc>
              <a:spcPct val="100000"/>
            </a:lnSpc>
          </a:pPr>
          <a:r>
            <a:rPr lang="en-US" b="1">
              <a:latin typeface="Tenorite" pitchFamily="2" charset="0"/>
            </a:rPr>
            <a:t>Some Interesting Findings</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pPr>
            <a:lnSpc>
              <a:spcPct val="100000"/>
            </a:lnSpc>
          </a:pPr>
          <a:endParaRPr lang="en-US"/>
        </a:p>
      </dgm:t>
    </dgm:pt>
    <dgm:pt modelId="{FA8F44BD-C8C7-462C-9756-1EC498E86842}">
      <dgm:prSet/>
      <dgm:spPr/>
      <dgm:t>
        <a:bodyPr/>
        <a:lstStyle/>
        <a:p>
          <a:pPr>
            <a:lnSpc>
              <a:spcPct val="100000"/>
            </a:lnSpc>
          </a:pPr>
          <a:r>
            <a:rPr lang="en-US" b="1">
              <a:latin typeface="Tenorite" pitchFamily="2" charset="0"/>
            </a:rPr>
            <a:t>Conclusion &amp; Recommendations</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pPr>
            <a:lnSpc>
              <a:spcPct val="100000"/>
            </a:lnSpc>
          </a:pPr>
          <a:endParaRPr lang="en-US"/>
        </a:p>
      </dgm:t>
    </dgm:pt>
    <dgm:pt modelId="{8BAB5E6F-A65E-41DB-A296-0818B0E49F7C}">
      <dgm:prSet phldr="0"/>
      <dgm:spPr/>
      <dgm:t>
        <a:bodyPr/>
        <a:lstStyle/>
        <a:p>
          <a:pPr>
            <a:lnSpc>
              <a:spcPct val="100000"/>
            </a:lnSpc>
          </a:pPr>
          <a:r>
            <a:rPr lang="en-US" b="1">
              <a:latin typeface="Tenorite" pitchFamily="2" charset="0"/>
            </a:rPr>
            <a:t>Citations</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F5520C53-59E9-47F8-95B7-23ADF32F0145}" type="pres">
      <dgm:prSet presAssocID="{05A24E01-5535-46B9-A9A1-A9A07E639A88}" presName="root" presStyleCnt="0">
        <dgm:presLayoutVars>
          <dgm:dir/>
          <dgm:resizeHandles val="exact"/>
        </dgm:presLayoutVars>
      </dgm:prSet>
      <dgm:spPr/>
    </dgm:pt>
    <dgm:pt modelId="{13A143E3-DE0B-48B9-B51F-9D4AA4E91715}" type="pres">
      <dgm:prSet presAssocID="{05A24E01-5535-46B9-A9A1-A9A07E639A88}" presName="container" presStyleCnt="0">
        <dgm:presLayoutVars>
          <dgm:dir/>
          <dgm:resizeHandles val="exact"/>
        </dgm:presLayoutVars>
      </dgm:prSet>
      <dgm:spPr/>
    </dgm:pt>
    <dgm:pt modelId="{732C1163-6392-4CC1-B373-A490552D76DD}" type="pres">
      <dgm:prSet presAssocID="{58FF46FB-368D-4E9C-A650-0513B8879DA8}" presName="compNode" presStyleCnt="0"/>
      <dgm:spPr/>
    </dgm:pt>
    <dgm:pt modelId="{ADC2D367-B955-40F2-8F28-1E4F2579DC51}" type="pres">
      <dgm:prSet presAssocID="{58FF46FB-368D-4E9C-A650-0513B8879DA8}" presName="iconBgRect" presStyleLbl="bgShp" presStyleIdx="0" presStyleCnt="4"/>
      <dgm:spPr/>
    </dgm:pt>
    <dgm:pt modelId="{97199C7D-DA50-4DDB-8F78-F3B91198E5FF}" type="pres">
      <dgm:prSet presAssocID="{58FF46FB-368D-4E9C-A650-0513B8879D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3153538-195B-41DC-BB3E-DAE366869268}" type="pres">
      <dgm:prSet presAssocID="{58FF46FB-368D-4E9C-A650-0513B8879DA8}" presName="spaceRect" presStyleCnt="0"/>
      <dgm:spPr/>
    </dgm:pt>
    <dgm:pt modelId="{EFAE675A-B8C2-4754-82B4-75712059ADF3}" type="pres">
      <dgm:prSet presAssocID="{58FF46FB-368D-4E9C-A650-0513B8879DA8}" presName="textRect" presStyleLbl="revTx" presStyleIdx="0" presStyleCnt="4">
        <dgm:presLayoutVars>
          <dgm:chMax val="1"/>
          <dgm:chPref val="1"/>
        </dgm:presLayoutVars>
      </dgm:prSet>
      <dgm:spPr/>
    </dgm:pt>
    <dgm:pt modelId="{E1C8646B-03FC-4F4C-A385-588B914F2442}" type="pres">
      <dgm:prSet presAssocID="{CFA40740-0682-470C-AD5A-CFF53CD12BD2}" presName="sibTrans" presStyleLbl="sibTrans2D1" presStyleIdx="0" presStyleCnt="0"/>
      <dgm:spPr/>
    </dgm:pt>
    <dgm:pt modelId="{B432051D-88DB-41A9-9799-57149ED88596}" type="pres">
      <dgm:prSet presAssocID="{D05E1923-5021-40F7-B4EF-E582E23A699D}" presName="compNode" presStyleCnt="0"/>
      <dgm:spPr/>
    </dgm:pt>
    <dgm:pt modelId="{AD8E0683-C10C-49C9-B5CB-C4DCBAF0E3B4}" type="pres">
      <dgm:prSet presAssocID="{D05E1923-5021-40F7-B4EF-E582E23A699D}" presName="iconBgRect" presStyleLbl="bgShp" presStyleIdx="1" presStyleCnt="4"/>
      <dgm:spPr/>
    </dgm:pt>
    <dgm:pt modelId="{95867952-DB66-4822-B0A1-DF3B5F6D5E8B}" type="pres">
      <dgm:prSet presAssocID="{D05E1923-5021-40F7-B4EF-E582E23A69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8C27059-3AA8-496D-84E7-BA6B4ADC02F9}" type="pres">
      <dgm:prSet presAssocID="{D05E1923-5021-40F7-B4EF-E582E23A699D}" presName="spaceRect" presStyleCnt="0"/>
      <dgm:spPr/>
    </dgm:pt>
    <dgm:pt modelId="{B05EDB08-42D4-4BF3-AC7C-29002225DE80}" type="pres">
      <dgm:prSet presAssocID="{D05E1923-5021-40F7-B4EF-E582E23A699D}" presName="textRect" presStyleLbl="revTx" presStyleIdx="1" presStyleCnt="4">
        <dgm:presLayoutVars>
          <dgm:chMax val="1"/>
          <dgm:chPref val="1"/>
        </dgm:presLayoutVars>
      </dgm:prSet>
      <dgm:spPr/>
    </dgm:pt>
    <dgm:pt modelId="{B71CD39F-10EB-4A8E-A931-F15E8F1B9FFC}" type="pres">
      <dgm:prSet presAssocID="{F020958C-EF86-4274-85F9-318F2792F7B6}" presName="sibTrans" presStyleLbl="sibTrans2D1" presStyleIdx="0" presStyleCnt="0"/>
      <dgm:spPr/>
    </dgm:pt>
    <dgm:pt modelId="{5F1EC807-708E-48AE-8ADB-4B94DCE0A8C2}" type="pres">
      <dgm:prSet presAssocID="{FA8F44BD-C8C7-462C-9756-1EC498E86842}" presName="compNode" presStyleCnt="0"/>
      <dgm:spPr/>
    </dgm:pt>
    <dgm:pt modelId="{96925550-5965-4B29-BC90-BA8F6448F067}" type="pres">
      <dgm:prSet presAssocID="{FA8F44BD-C8C7-462C-9756-1EC498E86842}" presName="iconBgRect" presStyleLbl="bgShp" presStyleIdx="2" presStyleCnt="4"/>
      <dgm:spPr/>
    </dgm:pt>
    <dgm:pt modelId="{CC50C1DE-BF16-4366-92E3-11120D9BB9A3}" type="pres">
      <dgm:prSet presAssocID="{FA8F44BD-C8C7-462C-9756-1EC498E868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F93AAA61-51D6-4626-8675-7AA39FAABEAB}" type="pres">
      <dgm:prSet presAssocID="{FA8F44BD-C8C7-462C-9756-1EC498E86842}" presName="spaceRect" presStyleCnt="0"/>
      <dgm:spPr/>
    </dgm:pt>
    <dgm:pt modelId="{9F32E101-5107-40E2-88A6-402B7838904B}" type="pres">
      <dgm:prSet presAssocID="{FA8F44BD-C8C7-462C-9756-1EC498E86842}" presName="textRect" presStyleLbl="revTx" presStyleIdx="2" presStyleCnt="4">
        <dgm:presLayoutVars>
          <dgm:chMax val="1"/>
          <dgm:chPref val="1"/>
        </dgm:presLayoutVars>
      </dgm:prSet>
      <dgm:spPr/>
    </dgm:pt>
    <dgm:pt modelId="{53BB2A1D-96D1-43C4-8168-40D3F84BA7B9}" type="pres">
      <dgm:prSet presAssocID="{8C8A9736-03DA-4B1C-A590-10B4AD89452B}" presName="sibTrans" presStyleLbl="sibTrans2D1" presStyleIdx="0" presStyleCnt="0"/>
      <dgm:spPr/>
    </dgm:pt>
    <dgm:pt modelId="{26DA3446-5DD7-4663-B593-1B39B07FFC55}" type="pres">
      <dgm:prSet presAssocID="{8BAB5E6F-A65E-41DB-A296-0818B0E49F7C}" presName="compNode" presStyleCnt="0"/>
      <dgm:spPr/>
    </dgm:pt>
    <dgm:pt modelId="{6D9EC7AA-06E2-4E54-A966-08CCB02AF4A2}" type="pres">
      <dgm:prSet presAssocID="{8BAB5E6F-A65E-41DB-A296-0818B0E49F7C}" presName="iconBgRect" presStyleLbl="bgShp" presStyleIdx="3" presStyleCnt="4"/>
      <dgm:spPr/>
    </dgm:pt>
    <dgm:pt modelId="{416C2D96-C39C-4520-8BDF-26A6B33C43DE}" type="pres">
      <dgm:prSet presAssocID="{8BAB5E6F-A65E-41DB-A296-0818B0E49F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81F3B3-699E-4002-A34E-16603C47FD2D}" type="pres">
      <dgm:prSet presAssocID="{8BAB5E6F-A65E-41DB-A296-0818B0E49F7C}" presName="spaceRect" presStyleCnt="0"/>
      <dgm:spPr/>
    </dgm:pt>
    <dgm:pt modelId="{22223B94-E1D1-4000-9A4A-6E0266DD7303}" type="pres">
      <dgm:prSet presAssocID="{8BAB5E6F-A65E-41DB-A296-0818B0E49F7C}" presName="textRect" presStyleLbl="revTx" presStyleIdx="3" presStyleCnt="4">
        <dgm:presLayoutVars>
          <dgm:chMax val="1"/>
          <dgm:chPref val="1"/>
        </dgm:presLayoutVars>
      </dgm:prSet>
      <dgm:spPr/>
    </dgm:pt>
  </dgm:ptLst>
  <dgm:cxnLst>
    <dgm:cxn modelId="{0DE91A24-0E01-484A-9D37-B6D685C79B5A}" type="presOf" srcId="{58FF46FB-368D-4E9C-A650-0513B8879DA8}" destId="{EFAE675A-B8C2-4754-82B4-75712059ADF3}" srcOrd="0" destOrd="0" presId="urn:microsoft.com/office/officeart/2018/2/layout/IconCircleList"/>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19D71A41-A623-4B4B-8E8D-67BC23DB18BB}" type="presOf" srcId="{F020958C-EF86-4274-85F9-318F2792F7B6}" destId="{B71CD39F-10EB-4A8E-A931-F15E8F1B9FFC}" srcOrd="0" destOrd="0" presId="urn:microsoft.com/office/officeart/2018/2/layout/IconCircleList"/>
    <dgm:cxn modelId="{91DE0465-6624-4D7C-8810-960497D24FFC}" type="presOf" srcId="{CFA40740-0682-470C-AD5A-CFF53CD12BD2}" destId="{E1C8646B-03FC-4F4C-A385-588B914F2442}" srcOrd="0" destOrd="0" presId="urn:microsoft.com/office/officeart/2018/2/layout/IconCircleList"/>
    <dgm:cxn modelId="{66B49C6C-FAFD-47B4-BF22-05A295C23D4E}" srcId="{05A24E01-5535-46B9-A9A1-A9A07E639A88}" destId="{8BAB5E6F-A65E-41DB-A296-0818B0E49F7C}" srcOrd="3" destOrd="0" parTransId="{886842C6-3EFC-4BE7-B417-415595758830}" sibTransId="{B407F4C3-8FC9-4E91-A0EC-6B33713CC9A5}"/>
    <dgm:cxn modelId="{AFFE0880-1DE4-482D-A955-FFF4152E90F1}" type="presOf" srcId="{05A24E01-5535-46B9-A9A1-A9A07E639A88}" destId="{F5520C53-59E9-47F8-95B7-23ADF32F0145}" srcOrd="0" destOrd="0" presId="urn:microsoft.com/office/officeart/2018/2/layout/IconCircleList"/>
    <dgm:cxn modelId="{6E0D7C9B-2898-42C7-8982-7E0FB321EB94}" type="presOf" srcId="{FA8F44BD-C8C7-462C-9756-1EC498E86842}" destId="{9F32E101-5107-40E2-88A6-402B7838904B}" srcOrd="0" destOrd="0" presId="urn:microsoft.com/office/officeart/2018/2/layout/IconCircleList"/>
    <dgm:cxn modelId="{D939F9AF-D334-435E-A260-5D489567A54E}" type="presOf" srcId="{8C8A9736-03DA-4B1C-A590-10B4AD89452B}" destId="{53BB2A1D-96D1-43C4-8168-40D3F84BA7B9}" srcOrd="0" destOrd="0" presId="urn:microsoft.com/office/officeart/2018/2/layout/IconCircleList"/>
    <dgm:cxn modelId="{2D616CCB-91C2-49AA-9DE0-DA2BB8B75D6C}" type="presOf" srcId="{8BAB5E6F-A65E-41DB-A296-0818B0E49F7C}" destId="{22223B94-E1D1-4000-9A4A-6E0266DD7303}" srcOrd="0" destOrd="0" presId="urn:microsoft.com/office/officeart/2018/2/layout/IconCircleList"/>
    <dgm:cxn modelId="{72C4D6D9-419A-42C1-A76D-84599F65BB08}" srcId="{05A24E01-5535-46B9-A9A1-A9A07E639A88}" destId="{D05E1923-5021-40F7-B4EF-E582E23A699D}" srcOrd="1" destOrd="0" parTransId="{FD6C5CD2-9CED-4BE6-89CD-A5A5CCE63B3E}" sibTransId="{F020958C-EF86-4274-85F9-318F2792F7B6}"/>
    <dgm:cxn modelId="{FEBF40F3-3BAC-4F1C-858F-B2E548B8C1C6}" type="presOf" srcId="{D05E1923-5021-40F7-B4EF-E582E23A699D}" destId="{B05EDB08-42D4-4BF3-AC7C-29002225DE80}" srcOrd="0" destOrd="0" presId="urn:microsoft.com/office/officeart/2018/2/layout/IconCircleList"/>
    <dgm:cxn modelId="{2DE074AF-6472-4A32-941E-CC180ED15B7E}" type="presParOf" srcId="{F5520C53-59E9-47F8-95B7-23ADF32F0145}" destId="{13A143E3-DE0B-48B9-B51F-9D4AA4E91715}" srcOrd="0" destOrd="0" presId="urn:microsoft.com/office/officeart/2018/2/layout/IconCircleList"/>
    <dgm:cxn modelId="{25C9CB64-F4EA-4CCD-B742-C41CAD68F051}" type="presParOf" srcId="{13A143E3-DE0B-48B9-B51F-9D4AA4E91715}" destId="{732C1163-6392-4CC1-B373-A490552D76DD}" srcOrd="0" destOrd="0" presId="urn:microsoft.com/office/officeart/2018/2/layout/IconCircleList"/>
    <dgm:cxn modelId="{46EE636A-1779-4EA1-B912-C3695E54CD5D}" type="presParOf" srcId="{732C1163-6392-4CC1-B373-A490552D76DD}" destId="{ADC2D367-B955-40F2-8F28-1E4F2579DC51}" srcOrd="0" destOrd="0" presId="urn:microsoft.com/office/officeart/2018/2/layout/IconCircleList"/>
    <dgm:cxn modelId="{556A67AF-8215-4426-92AC-51C5595CC3EA}" type="presParOf" srcId="{732C1163-6392-4CC1-B373-A490552D76DD}" destId="{97199C7D-DA50-4DDB-8F78-F3B91198E5FF}" srcOrd="1" destOrd="0" presId="urn:microsoft.com/office/officeart/2018/2/layout/IconCircleList"/>
    <dgm:cxn modelId="{BD34B082-9921-41E8-805A-EA8487491AEF}" type="presParOf" srcId="{732C1163-6392-4CC1-B373-A490552D76DD}" destId="{93153538-195B-41DC-BB3E-DAE366869268}" srcOrd="2" destOrd="0" presId="urn:microsoft.com/office/officeart/2018/2/layout/IconCircleList"/>
    <dgm:cxn modelId="{78B27825-FFA2-4770-81EB-DF37F38740AF}" type="presParOf" srcId="{732C1163-6392-4CC1-B373-A490552D76DD}" destId="{EFAE675A-B8C2-4754-82B4-75712059ADF3}" srcOrd="3" destOrd="0" presId="urn:microsoft.com/office/officeart/2018/2/layout/IconCircleList"/>
    <dgm:cxn modelId="{6664B2BF-DD46-430F-9798-3E8BE3777A16}" type="presParOf" srcId="{13A143E3-DE0B-48B9-B51F-9D4AA4E91715}" destId="{E1C8646B-03FC-4F4C-A385-588B914F2442}" srcOrd="1" destOrd="0" presId="urn:microsoft.com/office/officeart/2018/2/layout/IconCircleList"/>
    <dgm:cxn modelId="{95E86D98-6187-4E17-9AF6-896B32A2700B}" type="presParOf" srcId="{13A143E3-DE0B-48B9-B51F-9D4AA4E91715}" destId="{B432051D-88DB-41A9-9799-57149ED88596}" srcOrd="2" destOrd="0" presId="urn:microsoft.com/office/officeart/2018/2/layout/IconCircleList"/>
    <dgm:cxn modelId="{B1E97BA7-7C42-459B-B23F-65FF18158766}" type="presParOf" srcId="{B432051D-88DB-41A9-9799-57149ED88596}" destId="{AD8E0683-C10C-49C9-B5CB-C4DCBAF0E3B4}" srcOrd="0" destOrd="0" presId="urn:microsoft.com/office/officeart/2018/2/layout/IconCircleList"/>
    <dgm:cxn modelId="{64781F9F-C87E-41CB-A4CA-00410558568F}" type="presParOf" srcId="{B432051D-88DB-41A9-9799-57149ED88596}" destId="{95867952-DB66-4822-B0A1-DF3B5F6D5E8B}" srcOrd="1" destOrd="0" presId="urn:microsoft.com/office/officeart/2018/2/layout/IconCircleList"/>
    <dgm:cxn modelId="{ACE1030C-AEC7-4FDF-B824-E10F34B60F09}" type="presParOf" srcId="{B432051D-88DB-41A9-9799-57149ED88596}" destId="{38C27059-3AA8-496D-84E7-BA6B4ADC02F9}" srcOrd="2" destOrd="0" presId="urn:microsoft.com/office/officeart/2018/2/layout/IconCircleList"/>
    <dgm:cxn modelId="{4835AE47-8FFD-4676-8A5D-9BAAC3E84174}" type="presParOf" srcId="{B432051D-88DB-41A9-9799-57149ED88596}" destId="{B05EDB08-42D4-4BF3-AC7C-29002225DE80}" srcOrd="3" destOrd="0" presId="urn:microsoft.com/office/officeart/2018/2/layout/IconCircleList"/>
    <dgm:cxn modelId="{6878503A-D616-495E-A897-4AB5C5F4FF90}" type="presParOf" srcId="{13A143E3-DE0B-48B9-B51F-9D4AA4E91715}" destId="{B71CD39F-10EB-4A8E-A931-F15E8F1B9FFC}" srcOrd="3" destOrd="0" presId="urn:microsoft.com/office/officeart/2018/2/layout/IconCircleList"/>
    <dgm:cxn modelId="{AD037F3E-324B-4EEF-8F86-1153DECE3BF0}" type="presParOf" srcId="{13A143E3-DE0B-48B9-B51F-9D4AA4E91715}" destId="{5F1EC807-708E-48AE-8ADB-4B94DCE0A8C2}" srcOrd="4" destOrd="0" presId="urn:microsoft.com/office/officeart/2018/2/layout/IconCircleList"/>
    <dgm:cxn modelId="{A5E5B13E-6E09-408A-BFC7-B30A6AF227B1}" type="presParOf" srcId="{5F1EC807-708E-48AE-8ADB-4B94DCE0A8C2}" destId="{96925550-5965-4B29-BC90-BA8F6448F067}" srcOrd="0" destOrd="0" presId="urn:microsoft.com/office/officeart/2018/2/layout/IconCircleList"/>
    <dgm:cxn modelId="{D174187E-3518-405C-AA9F-8DD17BAB2E64}" type="presParOf" srcId="{5F1EC807-708E-48AE-8ADB-4B94DCE0A8C2}" destId="{CC50C1DE-BF16-4366-92E3-11120D9BB9A3}" srcOrd="1" destOrd="0" presId="urn:microsoft.com/office/officeart/2018/2/layout/IconCircleList"/>
    <dgm:cxn modelId="{110F1004-A842-4693-81B0-C94A87364F6E}" type="presParOf" srcId="{5F1EC807-708E-48AE-8ADB-4B94DCE0A8C2}" destId="{F93AAA61-51D6-4626-8675-7AA39FAABEAB}" srcOrd="2" destOrd="0" presId="urn:microsoft.com/office/officeart/2018/2/layout/IconCircleList"/>
    <dgm:cxn modelId="{575CE10E-CD33-4E9C-B8EA-D0668429DD9E}" type="presParOf" srcId="{5F1EC807-708E-48AE-8ADB-4B94DCE0A8C2}" destId="{9F32E101-5107-40E2-88A6-402B7838904B}" srcOrd="3" destOrd="0" presId="urn:microsoft.com/office/officeart/2018/2/layout/IconCircleList"/>
    <dgm:cxn modelId="{70E59E01-95A3-4862-9E00-65BE735BD37A}" type="presParOf" srcId="{13A143E3-DE0B-48B9-B51F-9D4AA4E91715}" destId="{53BB2A1D-96D1-43C4-8168-40D3F84BA7B9}" srcOrd="5" destOrd="0" presId="urn:microsoft.com/office/officeart/2018/2/layout/IconCircleList"/>
    <dgm:cxn modelId="{E18B20FB-1E34-46DE-B86E-1E9BEFA1C39B}" type="presParOf" srcId="{13A143E3-DE0B-48B9-B51F-9D4AA4E91715}" destId="{26DA3446-5DD7-4663-B593-1B39B07FFC55}" srcOrd="6" destOrd="0" presId="urn:microsoft.com/office/officeart/2018/2/layout/IconCircleList"/>
    <dgm:cxn modelId="{B8F83A95-17C3-4078-B578-F4F237D7F397}" type="presParOf" srcId="{26DA3446-5DD7-4663-B593-1B39B07FFC55}" destId="{6D9EC7AA-06E2-4E54-A966-08CCB02AF4A2}" srcOrd="0" destOrd="0" presId="urn:microsoft.com/office/officeart/2018/2/layout/IconCircleList"/>
    <dgm:cxn modelId="{EBB39590-73AE-47AA-AC5C-FB2C4F8A8B8A}" type="presParOf" srcId="{26DA3446-5DD7-4663-B593-1B39B07FFC55}" destId="{416C2D96-C39C-4520-8BDF-26A6B33C43DE}" srcOrd="1" destOrd="0" presId="urn:microsoft.com/office/officeart/2018/2/layout/IconCircleList"/>
    <dgm:cxn modelId="{9E54EE28-36B5-42B6-816C-F35E5365065D}" type="presParOf" srcId="{26DA3446-5DD7-4663-B593-1B39B07FFC55}" destId="{D581F3B3-699E-4002-A34E-16603C47FD2D}" srcOrd="2" destOrd="0" presId="urn:microsoft.com/office/officeart/2018/2/layout/IconCircleList"/>
    <dgm:cxn modelId="{D2F1C677-E1C6-4B8A-AB2A-D2822E016799}" type="presParOf" srcId="{26DA3446-5DD7-4663-B593-1B39B07FFC55}" destId="{22223B94-E1D1-4000-9A4A-6E0266DD730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custT="1"/>
      <dgm:spPr>
        <a:solidFill>
          <a:schemeClr val="accent1"/>
        </a:solidFill>
        <a:ln>
          <a:noFill/>
        </a:ln>
      </dgm:spPr>
      <dgm:t>
        <a:bodyPr/>
        <a:lstStyle/>
        <a:p>
          <a:pPr marL="0" algn="ctr" rtl="0">
            <a:buNone/>
          </a:pPr>
          <a:r>
            <a:rPr lang="en-US" sz="1600" dirty="0">
              <a:latin typeface="Tenorite" pitchFamily="2" charset="0"/>
            </a:rPr>
            <a:t>People can be reminded to go to bed after calculating their average time taken to sleep, so that they can plan better and manage their time and sleep.</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E9682B4F-0217-4B50-923E-C104AA24290F}">
      <dgm:prSet phldr="0" custT="1"/>
      <dgm:spPr>
        <a:solidFill>
          <a:schemeClr val="accent1"/>
        </a:solidFill>
        <a:ln>
          <a:noFill/>
        </a:ln>
      </dgm:spPr>
      <dgm:t>
        <a:bodyPr/>
        <a:lstStyle/>
        <a:p>
          <a:pPr marL="0" algn="ctr">
            <a:buNone/>
          </a:pPr>
          <a:r>
            <a:rPr lang="en-US" sz="1400" dirty="0">
              <a:latin typeface="Tenorite" pitchFamily="2" charset="0"/>
            </a:rPr>
            <a:t>Most people do not get adequate sleep of 8 hours per day, so we can make the users more aware of it by showing sleep stats and a negative sign if they are below the recommend sleep durations.</a:t>
          </a:r>
          <a:endParaRPr lang="en-US" sz="2000" dirty="0">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B1AFA1AF-0FF8-45B3-A6D0-0E255A2F637D}">
      <dgm:prSet phldr="0" custT="1"/>
      <dgm:spPr>
        <a:solidFill>
          <a:schemeClr val="accent1"/>
        </a:solidFill>
        <a:ln>
          <a:noFill/>
        </a:ln>
      </dgm:spPr>
      <dgm:t>
        <a:bodyPr/>
        <a:lstStyle/>
        <a:p>
          <a:pPr marL="0" algn="ctr">
            <a:buNone/>
          </a:pPr>
          <a:r>
            <a:rPr lang="en-US" sz="1500" dirty="0">
              <a:latin typeface="+mj-lt"/>
            </a:rPr>
            <a:t>We can remind our users to stay more active during the day which will help their body be more fit through physical activities (e.g., some sport or gym) but also by getting good sleep. </a:t>
          </a:r>
          <a:endParaRPr lang="en-US" sz="1500" dirty="0">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50310" custLinFactNeighborY="-26335"/>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custLinFactNeighborY="-26800"/>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custLinFactNeighborX="2866" custLinFactNeighborY="-22602"/>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182"/>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custLinFactNeighborY="-26800"/>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2D367-B955-40F2-8F28-1E4F2579DC51}">
      <dsp:nvSpPr>
        <dsp:cNvPr id="0" name=""/>
        <dsp:cNvSpPr/>
      </dsp:nvSpPr>
      <dsp:spPr>
        <a:xfrm>
          <a:off x="87489" y="125749"/>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99C7D-DA50-4DDB-8F78-F3B91198E5FF}">
      <dsp:nvSpPr>
        <dsp:cNvPr id="0" name=""/>
        <dsp:cNvSpPr/>
      </dsp:nvSpPr>
      <dsp:spPr>
        <a:xfrm>
          <a:off x="354499" y="392760"/>
          <a:ext cx="737457" cy="737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E675A-B8C2-4754-82B4-75712059ADF3}">
      <dsp:nvSpPr>
        <dsp:cNvPr id="0" name=""/>
        <dsp:cNvSpPr/>
      </dsp:nvSpPr>
      <dsp:spPr>
        <a:xfrm>
          <a:off x="1631427" y="125749"/>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Tenorite" pitchFamily="2" charset="0"/>
            </a:rPr>
            <a:t>Objective of the Study</a:t>
          </a:r>
        </a:p>
      </dsp:txBody>
      <dsp:txXfrm>
        <a:off x="1631427" y="125749"/>
        <a:ext cx="2997056" cy="1271478"/>
      </dsp:txXfrm>
    </dsp:sp>
    <dsp:sp modelId="{AD8E0683-C10C-49C9-B5CB-C4DCBAF0E3B4}">
      <dsp:nvSpPr>
        <dsp:cNvPr id="0" name=""/>
        <dsp:cNvSpPr/>
      </dsp:nvSpPr>
      <dsp:spPr>
        <a:xfrm>
          <a:off x="5150698" y="125749"/>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67952-DB66-4822-B0A1-DF3B5F6D5E8B}">
      <dsp:nvSpPr>
        <dsp:cNvPr id="0" name=""/>
        <dsp:cNvSpPr/>
      </dsp:nvSpPr>
      <dsp:spPr>
        <a:xfrm>
          <a:off x="5417708" y="392760"/>
          <a:ext cx="737457" cy="737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EDB08-42D4-4BF3-AC7C-29002225DE80}">
      <dsp:nvSpPr>
        <dsp:cNvPr id="0" name=""/>
        <dsp:cNvSpPr/>
      </dsp:nvSpPr>
      <dsp:spPr>
        <a:xfrm>
          <a:off x="6694636" y="125749"/>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Tenorite" pitchFamily="2" charset="0"/>
            </a:rPr>
            <a:t>Some Interesting Findings</a:t>
          </a:r>
        </a:p>
      </dsp:txBody>
      <dsp:txXfrm>
        <a:off x="6694636" y="125749"/>
        <a:ext cx="2997056" cy="1271478"/>
      </dsp:txXfrm>
    </dsp:sp>
    <dsp:sp modelId="{96925550-5965-4B29-BC90-BA8F6448F067}">
      <dsp:nvSpPr>
        <dsp:cNvPr id="0" name=""/>
        <dsp:cNvSpPr/>
      </dsp:nvSpPr>
      <dsp:spPr>
        <a:xfrm>
          <a:off x="87489" y="1969586"/>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0C1DE-BF16-4366-92E3-11120D9BB9A3}">
      <dsp:nvSpPr>
        <dsp:cNvPr id="0" name=""/>
        <dsp:cNvSpPr/>
      </dsp:nvSpPr>
      <dsp:spPr>
        <a:xfrm>
          <a:off x="354499" y="2236597"/>
          <a:ext cx="737457" cy="737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2E101-5107-40E2-88A6-402B7838904B}">
      <dsp:nvSpPr>
        <dsp:cNvPr id="0" name=""/>
        <dsp:cNvSpPr/>
      </dsp:nvSpPr>
      <dsp:spPr>
        <a:xfrm>
          <a:off x="1631427" y="1969586"/>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Tenorite" pitchFamily="2" charset="0"/>
            </a:rPr>
            <a:t>Conclusion &amp; Recommendations</a:t>
          </a:r>
        </a:p>
      </dsp:txBody>
      <dsp:txXfrm>
        <a:off x="1631427" y="1969586"/>
        <a:ext cx="2997056" cy="1271478"/>
      </dsp:txXfrm>
    </dsp:sp>
    <dsp:sp modelId="{6D9EC7AA-06E2-4E54-A966-08CCB02AF4A2}">
      <dsp:nvSpPr>
        <dsp:cNvPr id="0" name=""/>
        <dsp:cNvSpPr/>
      </dsp:nvSpPr>
      <dsp:spPr>
        <a:xfrm>
          <a:off x="5150698" y="1969586"/>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C2D96-C39C-4520-8BDF-26A6B33C43DE}">
      <dsp:nvSpPr>
        <dsp:cNvPr id="0" name=""/>
        <dsp:cNvSpPr/>
      </dsp:nvSpPr>
      <dsp:spPr>
        <a:xfrm>
          <a:off x="5417708" y="2236597"/>
          <a:ext cx="737457" cy="737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23B94-E1D1-4000-9A4A-6E0266DD7303}">
      <dsp:nvSpPr>
        <dsp:cNvPr id="0" name=""/>
        <dsp:cNvSpPr/>
      </dsp:nvSpPr>
      <dsp:spPr>
        <a:xfrm>
          <a:off x="6694636" y="1969586"/>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Tenorite" pitchFamily="2" charset="0"/>
            </a:rPr>
            <a:t>Citations</a:t>
          </a:r>
        </a:p>
      </dsp:txBody>
      <dsp:txXfrm>
        <a:off x="6694636" y="1969586"/>
        <a:ext cx="2997056" cy="1271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Tenorite" pitchFamily="2" charset="0"/>
            </a:rPr>
            <a:t>People can be reminded to go to bed after calculating their average time taken to sleep, so that they can plan better and manage their time and sleep.</a:t>
          </a:r>
        </a:p>
      </dsp:txBody>
      <dsp:txXfrm>
        <a:off x="0" y="1576348"/>
        <a:ext cx="3165132" cy="1576348"/>
      </dsp:txXfrm>
    </dsp:sp>
    <dsp:sp modelId="{A126BA88-D0F9-AF4A-A7BA-0638E32B45F8}">
      <dsp:nvSpPr>
        <dsp:cNvPr id="0" name=""/>
        <dsp:cNvSpPr/>
      </dsp:nvSpPr>
      <dsp:spPr>
        <a:xfrm>
          <a:off x="1170527" y="126834"/>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mj-lt"/>
            </a:rPr>
            <a:t>We can remind our users to stay more active during the day which will help their body be more fit through physical activities (e.g., some sport or gym) but also by getting good sleep. </a:t>
          </a:r>
          <a:endParaRPr lang="en-US" sz="1500" kern="1200" dirty="0">
            <a:latin typeface="Tenorite" pitchFamily="2" charset="0"/>
          </a:endParaRPr>
        </a:p>
      </dsp:txBody>
      <dsp:txXfrm>
        <a:off x="3258038" y="1576348"/>
        <a:ext cx="3165132" cy="1576348"/>
      </dsp:txXfrm>
    </dsp:sp>
    <dsp:sp modelId="{EFEB790C-BD5C-F54D-9993-F81422A8AD8E}">
      <dsp:nvSpPr>
        <dsp:cNvPr id="0" name=""/>
        <dsp:cNvSpPr/>
      </dsp:nvSpPr>
      <dsp:spPr>
        <a:xfrm>
          <a:off x="4468225" y="181925"/>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enorite" pitchFamily="2" charset="0"/>
            </a:rPr>
            <a:t>Most people do not get adequate sleep of 8 hours per day, so we can make the users more aware of it by showing sleep stats and a negative sign if they are below the recommend sleep durations.</a:t>
          </a:r>
          <a:endParaRPr lang="en-US" sz="2000" kern="1200" dirty="0">
            <a:latin typeface="Tenorite" pitchFamily="2" charset="0"/>
          </a:endParaRPr>
        </a:p>
      </dsp:txBody>
      <dsp:txXfrm>
        <a:off x="6524242" y="1576348"/>
        <a:ext cx="3165132" cy="1576348"/>
      </dsp:txXfrm>
    </dsp:sp>
    <dsp:sp modelId="{CC076D56-4BB0-7246-9039-788AB439DAF0}">
      <dsp:nvSpPr>
        <dsp:cNvPr id="0" name=""/>
        <dsp:cNvSpPr/>
      </dsp:nvSpPr>
      <dsp:spPr>
        <a:xfrm>
          <a:off x="7690701" y="126834"/>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www.kaggle.com/arashnic"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 y="1980616"/>
            <a:ext cx="9946105" cy="2387600"/>
          </a:xfrm>
        </p:spPr>
        <p:txBody>
          <a:bodyPr/>
          <a:lstStyle/>
          <a:p>
            <a:r>
              <a:rPr lang="en-US" dirty="0" err="1"/>
              <a:t>FitBits</a:t>
            </a:r>
            <a:r>
              <a:rPr lang="en-US" dirty="0"/>
              <a:t> Tracker Data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337473" y="6051325"/>
            <a:ext cx="9500507" cy="806675"/>
          </a:xfrm>
        </p:spPr>
        <p:txBody>
          <a:bodyPr/>
          <a:lstStyle/>
          <a:p>
            <a:r>
              <a:rPr lang="en-US" sz="1800" dirty="0"/>
              <a:t>By : Samyak Jain</a:t>
            </a:r>
          </a:p>
          <a:p>
            <a:r>
              <a:rPr lang="en-US" sz="1800" dirty="0"/>
              <a:t>Last Updated : 6</a:t>
            </a:r>
            <a:r>
              <a:rPr lang="en-US" sz="1800" baseline="30000" dirty="0"/>
              <a:t>th</a:t>
            </a:r>
            <a:r>
              <a:rPr lang="en-US" sz="1800" dirty="0"/>
              <a:t> September 2023</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7470" y="1428368"/>
            <a:ext cx="6334255" cy="2568866"/>
          </a:xfrm>
        </p:spPr>
        <p:txBody>
          <a:bodyPr/>
          <a:lstStyle/>
          <a:p>
            <a:r>
              <a:rPr lang="en-US" sz="5400" dirty="0"/>
              <a:t>Citations</a:t>
            </a:r>
          </a:p>
        </p:txBody>
      </p:sp>
    </p:spTree>
    <p:extLst>
      <p:ext uri="{BB962C8B-B14F-4D97-AF65-F5344CB8AC3E}">
        <p14:creationId xmlns:p14="http://schemas.microsoft.com/office/powerpoint/2010/main" val="3306068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549184" y="2653167"/>
            <a:ext cx="9779183" cy="3436483"/>
          </a:xfrm>
        </p:spPr>
        <p:txBody>
          <a:bodyPr vert="horz" lIns="91440" tIns="45720" rIns="91440" bIns="45720" rtlCol="0" anchor="t">
            <a:normAutofit fontScale="92500" lnSpcReduction="10000"/>
          </a:bodyPr>
          <a:lstStyle/>
          <a:p>
            <a:pPr>
              <a:lnSpc>
                <a:spcPct val="107000"/>
              </a:lnSpc>
              <a:spcAft>
                <a:spcPts val="800"/>
              </a:spcAft>
            </a:pPr>
            <a:r>
              <a:rPr lang="en-US" kern="100" dirty="0">
                <a:effectLst/>
                <a:latin typeface="+mj-lt"/>
                <a:ea typeface="Calibri" panose="020F0502020204030204" pitchFamily="34" charset="0"/>
                <a:cs typeface="Times New Roman" panose="02020603050405020304" pitchFamily="18" charset="0"/>
              </a:rPr>
              <a:t>Used the publicly available dataset </a:t>
            </a:r>
            <a:r>
              <a:rPr lang="en-US" b="1" kern="100" dirty="0" err="1">
                <a:effectLst/>
                <a:latin typeface="+mj-lt"/>
                <a:ea typeface="Calibri" panose="020F0502020204030204" pitchFamily="34" charset="0"/>
                <a:cs typeface="Times New Roman" panose="02020603050405020304" pitchFamily="18" charset="0"/>
              </a:rPr>
              <a:t>FitBit</a:t>
            </a:r>
            <a:r>
              <a:rPr lang="en-US" b="1" kern="100" dirty="0">
                <a:effectLst/>
                <a:latin typeface="+mj-lt"/>
                <a:ea typeface="Calibri" panose="020F0502020204030204" pitchFamily="34" charset="0"/>
                <a:cs typeface="Times New Roman" panose="02020603050405020304" pitchFamily="18" charset="0"/>
              </a:rPr>
              <a:t> Fitness Tracker Data</a:t>
            </a:r>
            <a:r>
              <a:rPr lang="en-US" kern="100" dirty="0">
                <a:effectLst/>
                <a:latin typeface="+mj-lt"/>
                <a:ea typeface="Calibri" panose="020F0502020204030204" pitchFamily="34" charset="0"/>
                <a:cs typeface="Times New Roman" panose="02020603050405020304" pitchFamily="18" charset="0"/>
              </a:rPr>
              <a:t>, made available by </a:t>
            </a:r>
            <a:r>
              <a:rPr lang="en-US" u="sng" kern="100" dirty="0">
                <a:solidFill>
                  <a:schemeClr val="tx1"/>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Möbius</a:t>
            </a:r>
            <a:r>
              <a:rPr lang="en-US" kern="100" dirty="0">
                <a:solidFill>
                  <a:schemeClr val="tx1"/>
                </a:solidFill>
                <a:effectLst/>
                <a:latin typeface="+mj-lt"/>
                <a:ea typeface="Calibri" panose="020F0502020204030204" pitchFamily="34" charset="0"/>
                <a:cs typeface="Times New Roman" panose="02020603050405020304" pitchFamily="18" charset="0"/>
              </a:rPr>
              <a:t> </a:t>
            </a:r>
            <a:r>
              <a:rPr lang="en-US" kern="100" dirty="0">
                <a:effectLst/>
                <a:latin typeface="+mj-lt"/>
                <a:ea typeface="Calibri" panose="020F0502020204030204" pitchFamily="34" charset="0"/>
                <a:cs typeface="Times New Roman" panose="02020603050405020304" pitchFamily="18" charset="0"/>
              </a:rPr>
              <a:t>on </a:t>
            </a:r>
            <a:r>
              <a:rPr lang="en-US" u="sng" kern="100" dirty="0">
                <a:solidFill>
                  <a:schemeClr val="tx1"/>
                </a:solidFill>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kaggle.com</a:t>
            </a:r>
            <a:r>
              <a:rPr lang="en-US" kern="100" dirty="0">
                <a:effectLst/>
                <a:latin typeface="+mj-lt"/>
                <a:ea typeface="Calibri" panose="020F0502020204030204" pitchFamily="34" charset="0"/>
                <a:cs typeface="Times New Roman" panose="02020603050405020304" pitchFamily="18" charset="0"/>
              </a:rPr>
              <a:t>.</a:t>
            </a:r>
          </a:p>
          <a:p>
            <a:r>
              <a:rPr lang="en-US" dirty="0">
                <a:effectLst/>
                <a:latin typeface="+mj-lt"/>
                <a:ea typeface="Calibri" panose="020F0502020204030204" pitchFamily="34" charset="0"/>
                <a:cs typeface="Times New Roman" panose="02020603050405020304" pitchFamily="18" charset="0"/>
              </a:rPr>
              <a:t>This Kaggle data set contains personal fitness trackers from thirty Fitbit users. Thirty eligible Fitbit users consented to the submission of personal tracker data, including minute-level output for physical activity, heart rate, and sleep monitoring. It includes information about daily activity, steps, and heart rate that can be used to explore users’ habits.</a:t>
            </a:r>
            <a:endParaRPr lang="en-US" dirty="0">
              <a:latin typeface="+mj-lt"/>
            </a:endParaRPr>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041400"/>
            <a:ext cx="6220278" cy="2387600"/>
          </a:xfrm>
        </p:spPr>
        <p:txBody>
          <a:bodyPr/>
          <a:lstStyle/>
          <a:p>
            <a:r>
              <a:rPr lang="en-US" sz="9600" dirty="0"/>
              <a:t>Thank you</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167492" y="381000"/>
            <a:ext cx="9779183" cy="1325563"/>
          </a:xfrm>
        </p:spPr>
        <p:txBody>
          <a:bodyPr anchor="b">
            <a:normAutofit/>
          </a:bodyPr>
          <a:lstStyle/>
          <a:p>
            <a:r>
              <a:rPr lang="en-US" dirty="0"/>
              <a:t>Table of Content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82786255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98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7471" y="1428368"/>
            <a:ext cx="9364150" cy="2387600"/>
          </a:xfrm>
        </p:spPr>
        <p:txBody>
          <a:bodyPr/>
          <a:lstStyle/>
          <a:p>
            <a:r>
              <a:rPr lang="en-US" sz="5400" dirty="0"/>
              <a:t>Objectives of the Study</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504377" y="202548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kern="100" dirty="0">
                <a:effectLst/>
                <a:latin typeface="+mj-lt"/>
                <a:ea typeface="Calibri" panose="020F0502020204030204" pitchFamily="34" charset="0"/>
                <a:cs typeface="Times New Roman" panose="02020603050405020304" pitchFamily="18" charset="0"/>
              </a:rPr>
              <a:t>To calculate the time taken by each subject to sleep (difference b/w their total time in bed and minutes slept)</a:t>
            </a:r>
          </a:p>
          <a:p>
            <a:endParaRPr lang="en-US" kern="100" dirty="0">
              <a:effectLst/>
              <a:latin typeface="+mj-lt"/>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dirty="0">
                <a:latin typeface="+mj-lt"/>
              </a:rPr>
              <a:t>How different lifestyles and sedentary levels affect sleep.</a:t>
            </a:r>
          </a:p>
          <a:p>
            <a:endParaRPr lang="en-US" sz="2000" dirty="0"/>
          </a:p>
          <a:p>
            <a:endParaRPr lang="en-US" dirty="0"/>
          </a:p>
          <a:p>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7471" y="1428368"/>
            <a:ext cx="9364150" cy="2387600"/>
          </a:xfrm>
        </p:spPr>
        <p:txBody>
          <a:bodyPr/>
          <a:lstStyle/>
          <a:p>
            <a:r>
              <a:rPr lang="en-US" sz="5400" dirty="0"/>
              <a:t>Findings of the Study</a:t>
            </a:r>
          </a:p>
        </p:txBody>
      </p:sp>
    </p:spTree>
    <p:extLst>
      <p:ext uri="{BB962C8B-B14F-4D97-AF65-F5344CB8AC3E}">
        <p14:creationId xmlns:p14="http://schemas.microsoft.com/office/powerpoint/2010/main" val="2256036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281782"/>
            <a:ext cx="9779183" cy="1325563"/>
          </a:xfrm>
        </p:spPr>
        <p:txBody>
          <a:bodyPr/>
          <a:lstStyle/>
          <a:p>
            <a:r>
              <a:rPr lang="en-US" dirty="0"/>
              <a:t>1. Total Time Taken to Sleep</a:t>
            </a:r>
          </a:p>
        </p:txBody>
      </p:sp>
      <p:sp>
        <p:nvSpPr>
          <p:cNvPr id="5" name="Content Placeholder 4">
            <a:extLst>
              <a:ext uri="{FF2B5EF4-FFF2-40B4-BE49-F238E27FC236}">
                <a16:creationId xmlns:a16="http://schemas.microsoft.com/office/drawing/2014/main" id="{D9B6FCE6-34A8-795C-A4DB-F1694DAD2DC7}"/>
              </a:ext>
            </a:extLst>
          </p:cNvPr>
          <p:cNvSpPr>
            <a:spLocks noGrp="1"/>
          </p:cNvSpPr>
          <p:nvPr>
            <p:ph idx="1"/>
          </p:nvPr>
        </p:nvSpPr>
        <p:spPr>
          <a:xfrm>
            <a:off x="375557" y="1982674"/>
            <a:ext cx="3967843" cy="3709082"/>
          </a:xfrm>
        </p:spPr>
        <p:txBody>
          <a:bodyPr/>
          <a:lstStyle/>
          <a:p>
            <a:pPr marL="285750" indent="-285750">
              <a:buFont typeface="Arial" panose="020B0604020202020204" pitchFamily="34" charset="0"/>
              <a:buChar char="•"/>
            </a:pPr>
            <a:r>
              <a:rPr lang="en-US" sz="1400" kern="100" dirty="0">
                <a:effectLst/>
                <a:latin typeface="+mj-lt"/>
                <a:ea typeface="Calibri" panose="020F0502020204030204" pitchFamily="34" charset="0"/>
                <a:cs typeface="Times New Roman" panose="02020603050405020304" pitchFamily="18" charset="0"/>
              </a:rPr>
              <a:t>I conducted this study to deduce how long people must lay in the bed to sleep, so that we could remind them that much before their bedtime to go to the bed, so that they can meet their bedtime goals.</a:t>
            </a:r>
          </a:p>
          <a:p>
            <a:pPr marL="285750" indent="-285750">
              <a:buFont typeface="Arial" panose="020B0604020202020204" pitchFamily="34" charset="0"/>
              <a:buChar char="•"/>
            </a:pPr>
            <a:r>
              <a:rPr lang="en-US" sz="1400" dirty="0">
                <a:effectLst/>
                <a:latin typeface="+mj-lt"/>
                <a:ea typeface="Calibri" panose="020F0502020204030204" pitchFamily="34" charset="0"/>
                <a:cs typeface="Times New Roman" panose="02020603050405020304" pitchFamily="18" charset="0"/>
              </a:rPr>
              <a:t>Calculated avg time taken to sleep by deducting total minutes asleep from total time spent in bed and then taking the average for each user (over a period of around 1 month).</a:t>
            </a:r>
          </a:p>
          <a:p>
            <a:pPr marL="285750" indent="-285750">
              <a:buFont typeface="Arial" panose="020B0604020202020204" pitchFamily="34" charset="0"/>
              <a:buChar char="•"/>
            </a:pPr>
            <a:r>
              <a:rPr lang="en-US" sz="1400" dirty="0">
                <a:effectLst/>
                <a:latin typeface="+mj-lt"/>
                <a:ea typeface="Calibri" panose="020F0502020204030204" pitchFamily="34" charset="0"/>
                <a:cs typeface="Times New Roman" panose="02020603050405020304" pitchFamily="18" charset="0"/>
              </a:rPr>
              <a:t>We can record this data and notify the users according to their stats to head to bed on time, to ensure better sleep quality  adequate duration, &amp; better time management.</a:t>
            </a:r>
            <a:endParaRPr lang="en-US" sz="1400" kern="100" dirty="0">
              <a:effectLst/>
              <a:latin typeface="+mj-lt"/>
              <a:ea typeface="Calibri" panose="020F0502020204030204" pitchFamily="34" charset="0"/>
              <a:cs typeface="Times New Roman" panose="02020603050405020304" pitchFamily="18" charset="0"/>
            </a:endParaRPr>
          </a:p>
        </p:txBody>
      </p:sp>
      <p:pic>
        <p:nvPicPr>
          <p:cNvPr id="8" name="Picture 7" descr="A screenshot of a graph&#10;&#10;Description automatically generated">
            <a:extLst>
              <a:ext uri="{FF2B5EF4-FFF2-40B4-BE49-F238E27FC236}">
                <a16:creationId xmlns:a16="http://schemas.microsoft.com/office/drawing/2014/main" id="{8F2DEC6E-5324-40E4-66F0-443EEDDE9A3C}"/>
              </a:ext>
            </a:extLst>
          </p:cNvPr>
          <p:cNvPicPr>
            <a:picLocks noChangeAspect="1"/>
          </p:cNvPicPr>
          <p:nvPr/>
        </p:nvPicPr>
        <p:blipFill>
          <a:blip r:embed="rId2"/>
          <a:stretch>
            <a:fillRect/>
          </a:stretch>
        </p:blipFill>
        <p:spPr>
          <a:xfrm>
            <a:off x="4446543" y="1281794"/>
            <a:ext cx="6836502" cy="5110842"/>
          </a:xfrm>
          <a:prstGeom prst="rect">
            <a:avLst/>
          </a:prstGeom>
        </p:spPr>
      </p:pic>
    </p:spTree>
    <p:extLst>
      <p:ext uri="{BB962C8B-B14F-4D97-AF65-F5344CB8AC3E}">
        <p14:creationId xmlns:p14="http://schemas.microsoft.com/office/powerpoint/2010/main" val="1527386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0" y="-263435"/>
            <a:ext cx="9779183" cy="1325563"/>
          </a:xfrm>
        </p:spPr>
        <p:txBody>
          <a:bodyPr/>
          <a:lstStyle/>
          <a:p>
            <a:r>
              <a:rPr lang="en-US" dirty="0"/>
              <a:t>2. Sedentary Hours vs Sleep Hours </a:t>
            </a:r>
          </a:p>
        </p:txBody>
      </p:sp>
      <p:sp>
        <p:nvSpPr>
          <p:cNvPr id="5" name="Content Placeholder 4">
            <a:extLst>
              <a:ext uri="{FF2B5EF4-FFF2-40B4-BE49-F238E27FC236}">
                <a16:creationId xmlns:a16="http://schemas.microsoft.com/office/drawing/2014/main" id="{D9B6FCE6-34A8-795C-A4DB-F1694DAD2DC7}"/>
              </a:ext>
            </a:extLst>
          </p:cNvPr>
          <p:cNvSpPr>
            <a:spLocks noGrp="1"/>
          </p:cNvSpPr>
          <p:nvPr>
            <p:ph idx="1"/>
          </p:nvPr>
        </p:nvSpPr>
        <p:spPr>
          <a:xfrm>
            <a:off x="143692" y="1158922"/>
            <a:ext cx="11621588" cy="3366815"/>
          </a:xfrm>
        </p:spPr>
        <p:txBody>
          <a:bodyPr/>
          <a:lstStyle/>
          <a:p>
            <a:pPr marL="285750" indent="-285750">
              <a:buFont typeface="Arial" panose="020B0604020202020204" pitchFamily="34" charset="0"/>
              <a:buChar char="•"/>
            </a:pPr>
            <a:r>
              <a:rPr lang="en-US" sz="1400" dirty="0">
                <a:latin typeface="+mj-lt"/>
              </a:rPr>
              <a:t>In the </a:t>
            </a:r>
            <a:r>
              <a:rPr lang="en-US" sz="1400" b="1" dirty="0">
                <a:latin typeface="+mj-lt"/>
              </a:rPr>
              <a:t>Daily Sleep Chart</a:t>
            </a:r>
            <a:r>
              <a:rPr lang="en-US" sz="1400" dirty="0">
                <a:latin typeface="+mj-lt"/>
              </a:rPr>
              <a:t>, we can see that mostly people are not getting the recommended sleep of 8 hours per day.</a:t>
            </a:r>
          </a:p>
          <a:p>
            <a:pPr marL="285750" indent="-285750">
              <a:buFont typeface="Arial" panose="020B0604020202020204" pitchFamily="34" charset="0"/>
              <a:buChar char="•"/>
            </a:pPr>
            <a:r>
              <a:rPr lang="en-US" sz="1400" dirty="0">
                <a:latin typeface="+mj-lt"/>
              </a:rPr>
              <a:t>In the </a:t>
            </a:r>
            <a:r>
              <a:rPr lang="en-US" sz="1400" b="1" dirty="0">
                <a:latin typeface="+mj-lt"/>
              </a:rPr>
              <a:t>second chart</a:t>
            </a:r>
            <a:r>
              <a:rPr lang="en-US" sz="1400" dirty="0">
                <a:latin typeface="+mj-lt"/>
              </a:rPr>
              <a:t>, There is an obvious negative relation between the number of sedentary hours and the number of hours slept.</a:t>
            </a:r>
          </a:p>
          <a:p>
            <a:pPr marL="285750" indent="-285750">
              <a:buFont typeface="Arial" panose="020B0604020202020204" pitchFamily="34" charset="0"/>
              <a:buChar char="•"/>
            </a:pPr>
            <a:r>
              <a:rPr lang="en-US" sz="1400" dirty="0">
                <a:latin typeface="+mj-lt"/>
              </a:rPr>
              <a:t>This means the lesser a person stays active during the day, the less they sleep, and sleep is one of the most important factors to stay healthy.</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endParaRPr lang="en-US" sz="1400" dirty="0">
              <a:latin typeface="+mj-lt"/>
            </a:endParaRPr>
          </a:p>
        </p:txBody>
      </p:sp>
      <p:pic>
        <p:nvPicPr>
          <p:cNvPr id="8" name="Picture 7">
            <a:extLst>
              <a:ext uri="{FF2B5EF4-FFF2-40B4-BE49-F238E27FC236}">
                <a16:creationId xmlns:a16="http://schemas.microsoft.com/office/drawing/2014/main" id="{8F2DEC6E-5324-40E4-66F0-443EEDDE9A3C}"/>
              </a:ext>
            </a:extLst>
          </p:cNvPr>
          <p:cNvPicPr>
            <a:picLocks noChangeAspect="1"/>
          </p:cNvPicPr>
          <p:nvPr/>
        </p:nvPicPr>
        <p:blipFill>
          <a:blip r:embed="rId2"/>
          <a:srcRect/>
          <a:stretch/>
        </p:blipFill>
        <p:spPr>
          <a:xfrm>
            <a:off x="6262957" y="3368040"/>
            <a:ext cx="5793518" cy="3202485"/>
          </a:xfrm>
          <a:prstGeom prst="rect">
            <a:avLst/>
          </a:prstGeom>
        </p:spPr>
      </p:pic>
      <p:pic>
        <p:nvPicPr>
          <p:cNvPr id="4" name="Picture 3" descr="A screenshot of a graph&#10;&#10;Description automatically generated">
            <a:extLst>
              <a:ext uri="{FF2B5EF4-FFF2-40B4-BE49-F238E27FC236}">
                <a16:creationId xmlns:a16="http://schemas.microsoft.com/office/drawing/2014/main" id="{193E1C87-D908-80D2-B3F6-306570C7AD8D}"/>
              </a:ext>
            </a:extLst>
          </p:cNvPr>
          <p:cNvPicPr>
            <a:picLocks noChangeAspect="1"/>
          </p:cNvPicPr>
          <p:nvPr/>
        </p:nvPicPr>
        <p:blipFill>
          <a:blip r:embed="rId3"/>
          <a:stretch>
            <a:fillRect/>
          </a:stretch>
        </p:blipFill>
        <p:spPr>
          <a:xfrm>
            <a:off x="365624" y="3368040"/>
            <a:ext cx="5747657" cy="3202485"/>
          </a:xfrm>
          <a:prstGeom prst="rect">
            <a:avLst/>
          </a:prstGeom>
        </p:spPr>
      </p:pic>
    </p:spTree>
    <p:extLst>
      <p:ext uri="{BB962C8B-B14F-4D97-AF65-F5344CB8AC3E}">
        <p14:creationId xmlns:p14="http://schemas.microsoft.com/office/powerpoint/2010/main" val="2988204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97470" y="1428368"/>
            <a:ext cx="6334255" cy="2568866"/>
          </a:xfrm>
        </p:spPr>
        <p:txBody>
          <a:bodyPr/>
          <a:lstStyle/>
          <a:p>
            <a:r>
              <a:rPr lang="en-US" sz="5400" dirty="0"/>
              <a:t>Conclusion &amp; Recommendations</a:t>
            </a:r>
          </a:p>
        </p:txBody>
      </p:sp>
    </p:spTree>
    <p:extLst>
      <p:ext uri="{BB962C8B-B14F-4D97-AF65-F5344CB8AC3E}">
        <p14:creationId xmlns:p14="http://schemas.microsoft.com/office/powerpoint/2010/main" val="3395663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03868" y="-280851"/>
            <a:ext cx="9779183" cy="1325563"/>
          </a:xfrm>
        </p:spPr>
        <p:txBody>
          <a:bodyPr>
            <a:normAutofit/>
          </a:bodyPr>
          <a:lstStyle/>
          <a:p>
            <a:r>
              <a:rPr lang="en-US" dirty="0"/>
              <a:t>Conclusion &amp; Recommendations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142200283"/>
              </p:ext>
            </p:extLst>
          </p:nvPr>
        </p:nvGraphicFramePr>
        <p:xfrm>
          <a:off x="1087950" y="2239212"/>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493677" y="242113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812569" y="245626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8983415" y="2438696"/>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Tree>
    <p:extLst>
      <p:ext uri="{BB962C8B-B14F-4D97-AF65-F5344CB8AC3E}">
        <p14:creationId xmlns:p14="http://schemas.microsoft.com/office/powerpoint/2010/main" val="700209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226</TotalTime>
  <Words>475</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FitBits Tracker Data Analysis</vt:lpstr>
      <vt:lpstr>Table of Content </vt:lpstr>
      <vt:lpstr>Objectives of the Study</vt:lpstr>
      <vt:lpstr>PowerPoint Presentation</vt:lpstr>
      <vt:lpstr>Findings of the Study</vt:lpstr>
      <vt:lpstr>1. Total Time Taken to Sleep</vt:lpstr>
      <vt:lpstr>2. Sedentary Hours vs Sleep Hours </vt:lpstr>
      <vt:lpstr>Conclusion &amp; Recommendations</vt:lpstr>
      <vt:lpstr>Conclusion &amp; Recommendations</vt:lpstr>
      <vt:lpstr>Citations</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FitBits Tracker Data Analysis</dc:title>
  <dc:creator>Samyak Jain</dc:creator>
  <cp:lastModifiedBy>Samyak Jain</cp:lastModifiedBy>
  <cp:revision>3</cp:revision>
  <dcterms:created xsi:type="dcterms:W3CDTF">2023-09-06T04:56:14Z</dcterms:created>
  <dcterms:modified xsi:type="dcterms:W3CDTF">2023-09-06T09:32:34Z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2023-09-06T05:37:47Z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24fd6d5d-5257-4244-b7ea-100167c0c763</vt:lpwstr>
  </property>
  <property fmtid="{D5CDD505-2E9C-101B-9397-08002B2CF9AE}" pid="8" name="MSIP_Label_defa4170-0d19-0005-0004-bc88714345d2_ActionId">
    <vt:lpwstr>93e7fe1f-8c48-4562-b8d2-90ffd2cfa078</vt:lpwstr>
  </property>
  <property fmtid="{D5CDD505-2E9C-101B-9397-08002B2CF9AE}" pid="9" name="MSIP_Label_defa4170-0d19-0005-0004-bc88714345d2_ContentBits">
    <vt:lpwstr>0</vt:lpwstr>
  </property>
</Properties>
</file>