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0" r:id="rId8"/>
    <p:sldId id="261" r:id="rId9"/>
    <p:sldId id="262" r:id="rId10"/>
    <p:sldId id="263" r:id="rId11"/>
    <p:sldId id="266" r:id="rId12"/>
    <p:sldId id="264" r:id="rId13"/>
    <p:sldId id="265"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yak Jain" initials="SJ" lastIdx="1" clrIdx="0">
    <p:extLst>
      <p:ext uri="{19B8F6BF-5375-455C-9EA6-DF929625EA0E}">
        <p15:presenceInfo xmlns:p15="http://schemas.microsoft.com/office/powerpoint/2012/main" userId="S::Samyak@wztk8.onmicrosoft.com::66adca28-7791-4165-b152-3592b07f27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22" d="100"/>
          <a:sy n="122" d="100"/>
        </p:scale>
        <p:origin x="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b="0" i="1" dirty="0"/>
            <a:t>Purpose Statement (Objective of the Study)</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endParaRPr lang="en-US" b="0" i="1"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b="0" i="1" dirty="0"/>
            <a:t>Some Interesting Findings of the Study</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6C8937BE-93F8-4DED-8538-1C601DAEBA66}">
      <dgm:prSet/>
      <dgm:spPr/>
      <dgm:t>
        <a:bodyPr/>
        <a:lstStyle/>
        <a:p>
          <a:r>
            <a:rPr lang="en-US" b="0" i="1" dirty="0"/>
            <a:t>Conclusion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09C152DA-7620-4852-8162-A77EC3609F3F}">
      <dgm:prSet/>
      <dgm:spPr/>
      <dgm:t>
        <a:bodyPr/>
        <a:lstStyle/>
        <a:p>
          <a:endParaRPr lang="en-US" b="0" i="1" dirty="0"/>
        </a:p>
      </dgm:t>
    </dgm:pt>
    <dgm:pt modelId="{0AE8D36D-0F0F-4206-AE39-0A2D73987B68}" type="sibTrans" cxnId="{23ECAC8B-17A4-4883-AA0E-06D66B7E788A}">
      <dgm:prSet/>
      <dgm:spPr/>
      <dgm:t>
        <a:bodyPr/>
        <a:lstStyle/>
        <a:p>
          <a:endParaRPr lang="en-US"/>
        </a:p>
      </dgm:t>
    </dgm:pt>
    <dgm:pt modelId="{9F6D14C0-6C82-4CBD-8D6D-B0E117B6F2ED}" type="parTrans" cxnId="{23ECAC8B-17A4-4883-AA0E-06D66B7E788A}">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b="0" i="1" kern="1200" dirty="0"/>
            <a:t>Purpose Statement (Objective of the Study)</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b="0" i="1" kern="1200" dirty="0"/>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b="0" i="1" kern="1200" dirty="0"/>
            <a:t>Some Interesting Findings of the Study</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b="0" i="1"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b="0" i="1" kern="1200" dirty="0"/>
            <a:t>Conclusion</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FF5AA-0B57-42F0-887A-AE7E195907D1}"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141E1-811F-40B7-BF06-6055D5DA8A25}" type="slidenum">
              <a:rPr lang="en-US" smtClean="0"/>
              <a:t>‹#›</a:t>
            </a:fld>
            <a:endParaRPr lang="en-US"/>
          </a:p>
        </p:txBody>
      </p:sp>
    </p:spTree>
    <p:extLst>
      <p:ext uri="{BB962C8B-B14F-4D97-AF65-F5344CB8AC3E}">
        <p14:creationId xmlns:p14="http://schemas.microsoft.com/office/powerpoint/2010/main" val="4016101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difference multiplier is the total number of rides taken by members (on a particular condition, like on each day of the week in this case) divided by the total number of rides taken by casual on the same condition. The total Difference Multiplier is the same calculation but on the general level, i.e. on the yearly rides takes. For example here in this chart, the total number of rides taken by members on </a:t>
            </a:r>
            <a:r>
              <a:rPr lang="en-US" dirty="0" err="1"/>
              <a:t>sundays</a:t>
            </a:r>
            <a:r>
              <a:rPr lang="en-US" dirty="0"/>
              <a:t> throughout the year divided by the total number of rides taken by casuals on </a:t>
            </a:r>
            <a:r>
              <a:rPr lang="en-US" dirty="0" err="1"/>
              <a:t>sundays</a:t>
            </a:r>
            <a:r>
              <a:rPr lang="en-US" dirty="0"/>
              <a:t> throughout the year comes out to be 1.420 , which means the members use the bikes 1.4x more than the casuals on </a:t>
            </a:r>
            <a:r>
              <a:rPr lang="en-US" dirty="0" err="1"/>
              <a:t>sundays</a:t>
            </a:r>
            <a:r>
              <a:rPr lang="en-US" dirty="0"/>
              <a:t>,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total multiplier is just the total number of rides taken by members throughout the year </a:t>
            </a:r>
            <a:r>
              <a:rPr lang="en-US" dirty="0" err="1"/>
              <a:t>divied</a:t>
            </a:r>
            <a:r>
              <a:rPr lang="en-US" dirty="0"/>
              <a:t> by the total number of rides taken by casuals throughout the year.</a:t>
            </a:r>
          </a:p>
          <a:p>
            <a:endParaRPr lang="en-US" dirty="0"/>
          </a:p>
        </p:txBody>
      </p:sp>
      <p:sp>
        <p:nvSpPr>
          <p:cNvPr id="4" name="Slide Number Placeholder 3"/>
          <p:cNvSpPr>
            <a:spLocks noGrp="1"/>
          </p:cNvSpPr>
          <p:nvPr>
            <p:ph type="sldNum" sz="quarter" idx="5"/>
          </p:nvPr>
        </p:nvSpPr>
        <p:spPr/>
        <p:txBody>
          <a:bodyPr/>
          <a:lstStyle/>
          <a:p>
            <a:fld id="{FD5141E1-811F-40B7-BF06-6055D5DA8A25}" type="slidenum">
              <a:rPr lang="en-US" smtClean="0"/>
              <a:t>9</a:t>
            </a:fld>
            <a:endParaRPr lang="en-US"/>
          </a:p>
        </p:txBody>
      </p:sp>
    </p:spTree>
    <p:extLst>
      <p:ext uri="{BB962C8B-B14F-4D97-AF65-F5344CB8AC3E}">
        <p14:creationId xmlns:p14="http://schemas.microsoft.com/office/powerpoint/2010/main" val="346205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same concept of difference multiplier is used, but on months.</a:t>
            </a:r>
          </a:p>
        </p:txBody>
      </p:sp>
      <p:sp>
        <p:nvSpPr>
          <p:cNvPr id="4" name="Slide Number Placeholder 3"/>
          <p:cNvSpPr>
            <a:spLocks noGrp="1"/>
          </p:cNvSpPr>
          <p:nvPr>
            <p:ph type="sldNum" sz="quarter" idx="5"/>
          </p:nvPr>
        </p:nvSpPr>
        <p:spPr/>
        <p:txBody>
          <a:bodyPr/>
          <a:lstStyle/>
          <a:p>
            <a:fld id="{FD5141E1-811F-40B7-BF06-6055D5DA8A25}" type="slidenum">
              <a:rPr lang="en-US" smtClean="0"/>
              <a:t>10</a:t>
            </a:fld>
            <a:endParaRPr lang="en-US"/>
          </a:p>
        </p:txBody>
      </p:sp>
    </p:spTree>
    <p:extLst>
      <p:ext uri="{BB962C8B-B14F-4D97-AF65-F5344CB8AC3E}">
        <p14:creationId xmlns:p14="http://schemas.microsoft.com/office/powerpoint/2010/main" val="20492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43883" y="874608"/>
            <a:ext cx="11274641" cy="3239177"/>
          </a:xfrm>
          <a:prstGeom prst="rect">
            <a:avLst/>
          </a:prstGeom>
          <a:noFill/>
        </p:spPr>
      </p:pic>
      <p:sp>
        <p:nvSpPr>
          <p:cNvPr id="19" name="Rectangle 18">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4610099"/>
            <a:ext cx="10993549" cy="1066801"/>
          </a:xfrm>
        </p:spPr>
        <p:txBody>
          <a:bodyPr>
            <a:normAutofit/>
          </a:bodyPr>
          <a:lstStyle/>
          <a:p>
            <a:pPr>
              <a:lnSpc>
                <a:spcPct val="90000"/>
              </a:lnSpc>
            </a:pPr>
            <a:r>
              <a:rPr lang="en-US" sz="3300">
                <a:solidFill>
                  <a:srgbClr val="FFFFFF"/>
                </a:solidFill>
              </a:rPr>
              <a:t>Difference in service usage by members and casuals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5697215"/>
            <a:ext cx="10993546" cy="525565"/>
          </a:xfrm>
        </p:spPr>
        <p:txBody>
          <a:bodyPr>
            <a:normAutofit/>
          </a:bodyPr>
          <a:lstStyle/>
          <a:p>
            <a:pPr>
              <a:lnSpc>
                <a:spcPct val="100000"/>
              </a:lnSpc>
            </a:pPr>
            <a:r>
              <a:rPr lang="en-US" sz="1000" b="1">
                <a:solidFill>
                  <a:srgbClr val="FFFFFF">
                    <a:alpha val="75000"/>
                  </a:srgbClr>
                </a:solidFill>
              </a:rPr>
              <a:t>Presented by : Samyak jain</a:t>
            </a:r>
          </a:p>
          <a:p>
            <a:pPr>
              <a:lnSpc>
                <a:spcPct val="100000"/>
              </a:lnSpc>
            </a:pPr>
            <a:r>
              <a:rPr lang="en-US" sz="1000" b="1">
                <a:solidFill>
                  <a:srgbClr val="FFFFFF">
                    <a:alpha val="75000"/>
                  </a:srgbClr>
                </a:solidFill>
              </a:rPr>
              <a:t>Last updated : September 1</a:t>
            </a:r>
            <a:r>
              <a:rPr lang="en-US" sz="1000" b="1" baseline="30000">
                <a:solidFill>
                  <a:srgbClr val="FFFFFF">
                    <a:alpha val="75000"/>
                  </a:srgbClr>
                </a:solidFill>
              </a:rPr>
              <a:t>st</a:t>
            </a:r>
            <a:r>
              <a:rPr lang="en-US" sz="1000" b="1">
                <a:solidFill>
                  <a:srgbClr val="FFFFFF">
                    <a:alpha val="75000"/>
                  </a:srgbClr>
                </a:solidFill>
              </a:rPr>
              <a:t>  2023</a:t>
            </a:r>
          </a:p>
        </p:txBody>
      </p:sp>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B6BC-ACC2-0C8C-39C0-5354FF149EA9}"/>
              </a:ext>
            </a:extLst>
          </p:cNvPr>
          <p:cNvSpPr>
            <a:spLocks noGrp="1"/>
          </p:cNvSpPr>
          <p:nvPr>
            <p:ph type="title"/>
          </p:nvPr>
        </p:nvSpPr>
        <p:spPr/>
        <p:txBody>
          <a:bodyPr vert="horz" lIns="91440" tIns="45720" rIns="91440" bIns="45720" rtlCol="0" anchor="ctr">
            <a:normAutofit fontScale="90000"/>
          </a:bodyPr>
          <a:lstStyle/>
          <a:p>
            <a:r>
              <a:rPr lang="en-US" sz="2800" b="0" kern="1200" cap="all" dirty="0">
                <a:latin typeface="+mj-lt"/>
                <a:ea typeface="+mj-ea"/>
                <a:cs typeface="+mj-cs"/>
              </a:rPr>
              <a:t>Number of rides taken by both, yearly total</a:t>
            </a:r>
          </a:p>
        </p:txBody>
      </p:sp>
      <p:sp>
        <p:nvSpPr>
          <p:cNvPr id="3" name="Text Placeholder 2">
            <a:extLst>
              <a:ext uri="{FF2B5EF4-FFF2-40B4-BE49-F238E27FC236}">
                <a16:creationId xmlns:a16="http://schemas.microsoft.com/office/drawing/2014/main" id="{E493C86E-30F7-21F9-1133-FD773E4A36D0}"/>
              </a:ext>
            </a:extLst>
          </p:cNvPr>
          <p:cNvSpPr>
            <a:spLocks noGrp="1"/>
          </p:cNvSpPr>
          <p:nvPr>
            <p:ph type="body" sz="half" idx="2"/>
          </p:nvPr>
        </p:nvSpPr>
        <p:spPr>
          <a:xfrm>
            <a:off x="558800" y="2836654"/>
            <a:ext cx="3420534" cy="3087896"/>
          </a:xfrm>
        </p:spPr>
        <p:txBody>
          <a:bodyPr>
            <a:noAutofit/>
          </a:bodyPr>
          <a:lstStyle/>
          <a:p>
            <a:pPr marL="285750" indent="-285750">
              <a:buFont typeface="Arial" panose="020B0604020202020204" pitchFamily="34" charset="0"/>
              <a:buChar char="•"/>
            </a:pPr>
            <a:r>
              <a:rPr lang="en-US" sz="1400" dirty="0">
                <a:latin typeface="Aptos" panose="020B0004020202020204" pitchFamily="34" charset="0"/>
              </a:rPr>
              <a:t>Members tend to use bikes WAY MORE than casuals in the winter seasons, whereas the difference multiplier in hotter months is equal to or lower than the total difference multiplier.</a:t>
            </a:r>
          </a:p>
          <a:p>
            <a:pPr marL="285750" indent="-285750">
              <a:buFont typeface="Arial" panose="020B0604020202020204" pitchFamily="34" charset="0"/>
              <a:buChar char="•"/>
            </a:pPr>
            <a:r>
              <a:rPr lang="en-US" sz="1400" dirty="0">
                <a:latin typeface="Aptos" panose="020B0004020202020204" pitchFamily="34" charset="0"/>
              </a:rPr>
              <a:t>One way to asses this information could be that in winters, people buy membership to stay warm and fit. Or that people just don't prefer using bikes in hot months, probably due to better alternatives like car, which can keep them cool while driving.</a:t>
            </a:r>
          </a:p>
        </p:txBody>
      </p:sp>
      <p:pic>
        <p:nvPicPr>
          <p:cNvPr id="10" name="Picture 9">
            <a:extLst>
              <a:ext uri="{FF2B5EF4-FFF2-40B4-BE49-F238E27FC236}">
                <a16:creationId xmlns:a16="http://schemas.microsoft.com/office/drawing/2014/main" id="{F09AE5B8-48D4-19EA-F938-9666F0FA16FE}"/>
              </a:ext>
            </a:extLst>
          </p:cNvPr>
          <p:cNvPicPr>
            <a:picLocks noChangeAspect="1"/>
          </p:cNvPicPr>
          <p:nvPr/>
        </p:nvPicPr>
        <p:blipFill>
          <a:blip r:embed="rId3"/>
          <a:srcRect/>
          <a:stretch/>
        </p:blipFill>
        <p:spPr>
          <a:xfrm>
            <a:off x="4359336" y="714535"/>
            <a:ext cx="7734173" cy="4963636"/>
          </a:xfrm>
          <a:prstGeom prst="rect">
            <a:avLst/>
          </a:prstGeom>
        </p:spPr>
      </p:pic>
    </p:spTree>
    <p:extLst>
      <p:ext uri="{BB962C8B-B14F-4D97-AF65-F5344CB8AC3E}">
        <p14:creationId xmlns:p14="http://schemas.microsoft.com/office/powerpoint/2010/main" val="1045968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33B1717-4967-A8E6-AFB7-5D51424F20E6}"/>
              </a:ext>
            </a:extLst>
          </p:cNvPr>
          <p:cNvSpPr txBox="1">
            <a:spLocks/>
          </p:cNvSpPr>
          <p:nvPr/>
        </p:nvSpPr>
        <p:spPr>
          <a:xfrm>
            <a:off x="1157586" y="1073230"/>
            <a:ext cx="2281216" cy="471153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400" b="0" kern="1200" cap="all">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0" kern="1200" cap="all" dirty="0">
                <a:solidFill>
                  <a:schemeClr val="bg1">
                    <a:lumMod val="85000"/>
                    <a:lumOff val="15000"/>
                  </a:schemeClr>
                </a:solidFill>
                <a:latin typeface="+mj-lt"/>
                <a:ea typeface="+mj-ea"/>
                <a:cs typeface="+mj-cs"/>
              </a:rPr>
              <a:t>Conclusion</a:t>
            </a:r>
          </a:p>
        </p:txBody>
      </p:sp>
      <p:sp>
        <p:nvSpPr>
          <p:cNvPr id="25" name="Rectangle 24">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TextBox 11">
            <a:extLst>
              <a:ext uri="{FF2B5EF4-FFF2-40B4-BE49-F238E27FC236}">
                <a16:creationId xmlns:a16="http://schemas.microsoft.com/office/drawing/2014/main" id="{0F8C2378-AE17-EBC2-C4D2-C7FE34501A98}"/>
              </a:ext>
            </a:extLst>
          </p:cNvPr>
          <p:cNvSpPr txBox="1"/>
          <p:nvPr/>
        </p:nvSpPr>
        <p:spPr>
          <a:xfrm>
            <a:off x="4702629" y="1839138"/>
            <a:ext cx="6541841" cy="4711539"/>
          </a:xfrm>
          <a:prstGeom prst="rect">
            <a:avLst/>
          </a:prstGeom>
        </p:spPr>
        <p:txBody>
          <a:bodyPr vert="horz" lIns="91440" tIns="45720" rIns="91440" bIns="45720" rtlCol="0" anchor="ctr">
            <a:normAutofit/>
          </a:bodyPr>
          <a:lstStyle/>
          <a:p>
            <a:pPr marL="342900"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Members tend to use bikes way more, but for shorter durations, and on the total their usage is much more than that of casuals.</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a:p>
            <a:pPr marL="342900"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Members tend to use bikes more often from Tuesdays to Thursdays, and in the months from November to march.</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a:p>
            <a:pPr marL="342900"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My personal recommendations based on the analysis would be :</a:t>
            </a:r>
          </a:p>
          <a:p>
            <a:pPr marL="800100" lvl="1"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To lower the prices of membership in the hotter seasons to better cater to the casuals.</a:t>
            </a:r>
          </a:p>
          <a:p>
            <a:pPr marL="800100" lvl="1"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Casuals are already taking many rides, so to run better advertisements to make them aware of the benefits of membership.</a:t>
            </a:r>
          </a:p>
          <a:p>
            <a:pPr marL="342900" indent="-34290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a:p>
            <a:pPr marL="342900" indent="-34290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1689407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70E4A0D-7F55-2B62-7032-8C3A2190ED4F}"/>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Thank you</a:t>
            </a:r>
          </a:p>
        </p:txBody>
      </p:sp>
      <p:sp>
        <p:nvSpPr>
          <p:cNvPr id="20" name="Rectangle 1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89498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Table of content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63225023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0FA7-ECFF-8B70-6FF3-1CEF49FE9EA2}"/>
              </a:ext>
            </a:extLst>
          </p:cNvPr>
          <p:cNvSpPr>
            <a:spLocks noGrp="1"/>
          </p:cNvSpPr>
          <p:nvPr>
            <p:ph type="title"/>
          </p:nvPr>
        </p:nvSpPr>
        <p:spPr>
          <a:xfrm>
            <a:off x="4234625" y="2567790"/>
            <a:ext cx="3031852" cy="1722419"/>
          </a:xfrm>
        </p:spPr>
        <p:txBody>
          <a:bodyPr>
            <a:normAutofit/>
          </a:bodyPr>
          <a:lstStyle/>
          <a:p>
            <a:r>
              <a:rPr lang="en-US" sz="2000" dirty="0">
                <a:solidFill>
                  <a:schemeClr val="accent1">
                    <a:lumMod val="50000"/>
                  </a:schemeClr>
                </a:solidFill>
              </a:rPr>
              <a:t>How do </a:t>
            </a:r>
            <a:r>
              <a:rPr lang="en-US" sz="2000" dirty="0">
                <a:solidFill>
                  <a:srgbClr val="00B050"/>
                </a:solidFill>
              </a:rPr>
              <a:t>annual members</a:t>
            </a:r>
            <a:r>
              <a:rPr lang="en-US" sz="2000" dirty="0">
                <a:solidFill>
                  <a:schemeClr val="accent1">
                    <a:lumMod val="50000"/>
                  </a:schemeClr>
                </a:solidFill>
              </a:rPr>
              <a:t> and </a:t>
            </a:r>
            <a:r>
              <a:rPr lang="en-US" sz="2000" dirty="0">
                <a:solidFill>
                  <a:schemeClr val="tx1">
                    <a:lumMod val="75000"/>
                    <a:lumOff val="25000"/>
                  </a:schemeClr>
                </a:solidFill>
              </a:rPr>
              <a:t>casual riders</a:t>
            </a:r>
            <a:r>
              <a:rPr lang="en-US" sz="2000" dirty="0">
                <a:solidFill>
                  <a:schemeClr val="accent1">
                    <a:lumMod val="50000"/>
                  </a:schemeClr>
                </a:solidFill>
              </a:rPr>
              <a:t> </a:t>
            </a:r>
            <a:br>
              <a:rPr lang="en-US" sz="2000" dirty="0">
                <a:solidFill>
                  <a:schemeClr val="accent1">
                    <a:lumMod val="50000"/>
                  </a:schemeClr>
                </a:solidFill>
              </a:rPr>
            </a:br>
            <a:r>
              <a:rPr lang="en-US" sz="2000" dirty="0">
                <a:solidFill>
                  <a:schemeClr val="accent1">
                    <a:lumMod val="50000"/>
                  </a:schemeClr>
                </a:solidFill>
              </a:rPr>
              <a:t>use </a:t>
            </a:r>
            <a:r>
              <a:rPr lang="en-US" sz="2000" dirty="0" err="1">
                <a:solidFill>
                  <a:schemeClr val="accent1">
                    <a:lumMod val="50000"/>
                  </a:schemeClr>
                </a:solidFill>
              </a:rPr>
              <a:t>cyclistics</a:t>
            </a:r>
            <a:r>
              <a:rPr lang="en-US" sz="2000" dirty="0">
                <a:solidFill>
                  <a:schemeClr val="accent1">
                    <a:lumMod val="50000"/>
                  </a:schemeClr>
                </a:solidFill>
              </a:rPr>
              <a:t> bikes differently?</a:t>
            </a:r>
          </a:p>
        </p:txBody>
      </p:sp>
      <p:sp>
        <p:nvSpPr>
          <p:cNvPr id="6" name="Title 1">
            <a:extLst>
              <a:ext uri="{FF2B5EF4-FFF2-40B4-BE49-F238E27FC236}">
                <a16:creationId xmlns:a16="http://schemas.microsoft.com/office/drawing/2014/main" id="{233B1717-4967-A8E6-AFB7-5D51424F20E6}"/>
              </a:ext>
            </a:extLst>
          </p:cNvPr>
          <p:cNvSpPr txBox="1">
            <a:spLocks/>
          </p:cNvSpPr>
          <p:nvPr/>
        </p:nvSpPr>
        <p:spPr>
          <a:xfrm>
            <a:off x="783204" y="224057"/>
            <a:ext cx="3031852" cy="1722419"/>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400" b="0" kern="1200" cap="all">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bg1"/>
                </a:solidFill>
              </a:rPr>
              <a:t>OBJECTIVE</a:t>
            </a:r>
          </a:p>
        </p:txBody>
      </p:sp>
    </p:spTree>
    <p:extLst>
      <p:ext uri="{BB962C8B-B14F-4D97-AF65-F5344CB8AC3E}">
        <p14:creationId xmlns:p14="http://schemas.microsoft.com/office/powerpoint/2010/main" val="451104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4C9475-AB2B-903D-0661-42B215E460DA}"/>
              </a:ext>
            </a:extLst>
          </p:cNvPr>
          <p:cNvSpPr txBox="1"/>
          <p:nvPr/>
        </p:nvSpPr>
        <p:spPr>
          <a:xfrm>
            <a:off x="2117035" y="3673502"/>
            <a:ext cx="7957930" cy="1200329"/>
          </a:xfrm>
          <a:prstGeom prst="rect">
            <a:avLst/>
          </a:prstGeom>
          <a:noFill/>
        </p:spPr>
        <p:txBody>
          <a:bodyPr wrap="square" rtlCol="0">
            <a:spAutoFit/>
          </a:bodyPr>
          <a:lstStyle/>
          <a:p>
            <a:pPr algn="just"/>
            <a:r>
              <a:rPr lang="en-US" sz="2400" dirty="0">
                <a:latin typeface="Aptos" panose="020B0004020202020204" pitchFamily="34" charset="0"/>
              </a:rPr>
              <a:t>We mainly used number of rides and average ride duration data from the company records to assess the difference between the members and casuals</a:t>
            </a:r>
          </a:p>
        </p:txBody>
      </p:sp>
    </p:spTree>
    <p:extLst>
      <p:ext uri="{BB962C8B-B14F-4D97-AF65-F5344CB8AC3E}">
        <p14:creationId xmlns:p14="http://schemas.microsoft.com/office/powerpoint/2010/main" val="1151102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82C7-120F-9416-240C-B0C5ED299D24}"/>
              </a:ext>
            </a:extLst>
          </p:cNvPr>
          <p:cNvSpPr>
            <a:spLocks noGrp="1"/>
          </p:cNvSpPr>
          <p:nvPr>
            <p:ph type="title"/>
          </p:nvPr>
        </p:nvSpPr>
        <p:spPr/>
        <p:txBody>
          <a:bodyPr>
            <a:normAutofit/>
          </a:bodyPr>
          <a:lstStyle/>
          <a:p>
            <a:r>
              <a:rPr lang="en-US" sz="3600" dirty="0"/>
              <a:t>FINDINGS of the study</a:t>
            </a:r>
          </a:p>
        </p:txBody>
      </p:sp>
    </p:spTree>
    <p:extLst>
      <p:ext uri="{BB962C8B-B14F-4D97-AF65-F5344CB8AC3E}">
        <p14:creationId xmlns:p14="http://schemas.microsoft.com/office/powerpoint/2010/main" val="734054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B6BC-ACC2-0C8C-39C0-5354FF149EA9}"/>
              </a:ext>
            </a:extLst>
          </p:cNvPr>
          <p:cNvSpPr>
            <a:spLocks noGrp="1"/>
          </p:cNvSpPr>
          <p:nvPr>
            <p:ph type="title"/>
          </p:nvPr>
        </p:nvSpPr>
        <p:spPr/>
        <p:txBody>
          <a:bodyPr vert="horz" lIns="91440" tIns="45720" rIns="91440" bIns="45720" rtlCol="0" anchor="ctr">
            <a:normAutofit fontScale="90000"/>
          </a:bodyPr>
          <a:lstStyle/>
          <a:p>
            <a:r>
              <a:rPr lang="en-US" sz="2800" b="0" kern="1200" cap="all" dirty="0">
                <a:latin typeface="+mj-lt"/>
                <a:ea typeface="+mj-ea"/>
                <a:cs typeface="+mj-cs"/>
              </a:rPr>
              <a:t>Number of rides taken by both, yearly total</a:t>
            </a:r>
          </a:p>
        </p:txBody>
      </p:sp>
      <p:sp>
        <p:nvSpPr>
          <p:cNvPr id="11" name="Text Placeholder 10">
            <a:extLst>
              <a:ext uri="{FF2B5EF4-FFF2-40B4-BE49-F238E27FC236}">
                <a16:creationId xmlns:a16="http://schemas.microsoft.com/office/drawing/2014/main" id="{E58E1141-5402-C514-5211-1727962816D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latin typeface="Aptos" panose="020B0004020202020204" pitchFamily="34" charset="0"/>
              </a:rPr>
              <a:t>Members are more likely to take rides, as show by the data they take almost twice as many rides, compared to casuals.</a:t>
            </a:r>
          </a:p>
        </p:txBody>
      </p:sp>
      <p:pic>
        <p:nvPicPr>
          <p:cNvPr id="10" name="Picture 9" descr="A graph of a number of rides taken&#10;&#10;Description automatically generated">
            <a:extLst>
              <a:ext uri="{FF2B5EF4-FFF2-40B4-BE49-F238E27FC236}">
                <a16:creationId xmlns:a16="http://schemas.microsoft.com/office/drawing/2014/main" id="{F09AE5B8-48D4-19EA-F938-9666F0FA16FE}"/>
              </a:ext>
            </a:extLst>
          </p:cNvPr>
          <p:cNvPicPr>
            <a:picLocks noChangeAspect="1"/>
          </p:cNvPicPr>
          <p:nvPr/>
        </p:nvPicPr>
        <p:blipFill>
          <a:blip r:embed="rId2"/>
          <a:stretch>
            <a:fillRect/>
          </a:stretch>
        </p:blipFill>
        <p:spPr>
          <a:xfrm>
            <a:off x="4647605" y="1419996"/>
            <a:ext cx="6688591" cy="4018008"/>
          </a:xfrm>
          <a:prstGeom prst="rect">
            <a:avLst/>
          </a:prstGeom>
        </p:spPr>
      </p:pic>
    </p:spTree>
    <p:extLst>
      <p:ext uri="{BB962C8B-B14F-4D97-AF65-F5344CB8AC3E}">
        <p14:creationId xmlns:p14="http://schemas.microsoft.com/office/powerpoint/2010/main" val="2008939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down)">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B6BC-ACC2-0C8C-39C0-5354FF149EA9}"/>
              </a:ext>
            </a:extLst>
          </p:cNvPr>
          <p:cNvSpPr>
            <a:spLocks noGrp="1"/>
          </p:cNvSpPr>
          <p:nvPr>
            <p:ph type="title"/>
          </p:nvPr>
        </p:nvSpPr>
        <p:spPr/>
        <p:txBody>
          <a:bodyPr vert="horz" lIns="91440" tIns="45720" rIns="91440" bIns="45720" rtlCol="0" anchor="ctr">
            <a:normAutofit fontScale="90000"/>
          </a:bodyPr>
          <a:lstStyle/>
          <a:p>
            <a:r>
              <a:rPr lang="en-US" sz="2800" b="0" kern="1200" cap="all" dirty="0">
                <a:latin typeface="+mj-lt"/>
                <a:ea typeface="+mj-ea"/>
                <a:cs typeface="+mj-cs"/>
              </a:rPr>
              <a:t>Average trip duration of rides taken by both, yearly total</a:t>
            </a:r>
          </a:p>
        </p:txBody>
      </p:sp>
      <p:sp>
        <p:nvSpPr>
          <p:cNvPr id="11" name="Text Placeholder 10">
            <a:extLst>
              <a:ext uri="{FF2B5EF4-FFF2-40B4-BE49-F238E27FC236}">
                <a16:creationId xmlns:a16="http://schemas.microsoft.com/office/drawing/2014/main" id="{D0FF5ECE-58C3-453E-4582-A6D5BF971380}"/>
              </a:ext>
            </a:extLst>
          </p:cNvPr>
          <p:cNvSpPr>
            <a:spLocks noGrp="1"/>
          </p:cNvSpPr>
          <p:nvPr>
            <p:ph type="body" sz="half" idx="2"/>
          </p:nvPr>
        </p:nvSpPr>
        <p:spPr>
          <a:xfrm>
            <a:off x="685800" y="2923158"/>
            <a:ext cx="3234267" cy="3001392"/>
          </a:xfrm>
        </p:spPr>
        <p:txBody>
          <a:bodyPr>
            <a:normAutofit/>
          </a:bodyPr>
          <a:lstStyle/>
          <a:p>
            <a:pPr marL="285750" indent="-285750">
              <a:buFont typeface="Arial" panose="020B0604020202020204" pitchFamily="34" charset="0"/>
              <a:buChar char="•"/>
            </a:pPr>
            <a:r>
              <a:rPr lang="en-US" sz="1400" dirty="0">
                <a:latin typeface="Aptos" panose="020B0004020202020204" pitchFamily="34" charset="0"/>
              </a:rPr>
              <a:t>The average ride duration of entire data was 15 minutes and 06 seconds, which is more than the average of members but less than the average of casuals.</a:t>
            </a:r>
          </a:p>
          <a:p>
            <a:pPr marL="285750" indent="-285750">
              <a:buFont typeface="Arial" panose="020B0604020202020204" pitchFamily="34" charset="0"/>
              <a:buChar char="•"/>
            </a:pPr>
            <a:r>
              <a:rPr lang="en-US" sz="1400" dirty="0">
                <a:latin typeface="Aptos" panose="020B0004020202020204" pitchFamily="34" charset="0"/>
              </a:rPr>
              <a:t>Casuals tend to take longer trips, whereas members are more flexible in their trips , as they make trips more often but of shorter durations.</a:t>
            </a:r>
          </a:p>
        </p:txBody>
      </p:sp>
      <p:pic>
        <p:nvPicPr>
          <p:cNvPr id="10" name="Picture 9">
            <a:extLst>
              <a:ext uri="{FF2B5EF4-FFF2-40B4-BE49-F238E27FC236}">
                <a16:creationId xmlns:a16="http://schemas.microsoft.com/office/drawing/2014/main" id="{F09AE5B8-48D4-19EA-F938-9666F0FA16FE}"/>
              </a:ext>
            </a:extLst>
          </p:cNvPr>
          <p:cNvPicPr>
            <a:picLocks noChangeAspect="1"/>
          </p:cNvPicPr>
          <p:nvPr/>
        </p:nvPicPr>
        <p:blipFill>
          <a:blip r:embed="rId2"/>
          <a:srcRect/>
          <a:stretch/>
        </p:blipFill>
        <p:spPr>
          <a:xfrm>
            <a:off x="4407990" y="1094014"/>
            <a:ext cx="7313139" cy="4669972"/>
          </a:xfrm>
          <a:prstGeom prst="rect">
            <a:avLst/>
          </a:prstGeom>
        </p:spPr>
      </p:pic>
    </p:spTree>
    <p:extLst>
      <p:ext uri="{BB962C8B-B14F-4D97-AF65-F5344CB8AC3E}">
        <p14:creationId xmlns:p14="http://schemas.microsoft.com/office/powerpoint/2010/main" val="2747479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down)">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down)">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D0F58AA-1C0B-C687-5644-45F3EBFCE33A}"/>
              </a:ext>
            </a:extLst>
          </p:cNvPr>
          <p:cNvSpPr>
            <a:spLocks noGrp="1"/>
          </p:cNvSpPr>
          <p:nvPr>
            <p:ph type="title"/>
          </p:nvPr>
        </p:nvSpPr>
        <p:spPr>
          <a:xfrm>
            <a:off x="581193" y="-903432"/>
            <a:ext cx="11029615" cy="2147467"/>
          </a:xfrm>
        </p:spPr>
        <p:txBody>
          <a:bodyPr/>
          <a:lstStyle/>
          <a:p>
            <a:r>
              <a:rPr lang="en-US" dirty="0"/>
              <a:t>Difference in usage?</a:t>
            </a:r>
          </a:p>
        </p:txBody>
      </p:sp>
      <p:sp>
        <p:nvSpPr>
          <p:cNvPr id="12" name="TextBox 11">
            <a:extLst>
              <a:ext uri="{FF2B5EF4-FFF2-40B4-BE49-F238E27FC236}">
                <a16:creationId xmlns:a16="http://schemas.microsoft.com/office/drawing/2014/main" id="{6C7EF755-272D-E8C7-D813-6F12401BF998}"/>
              </a:ext>
            </a:extLst>
          </p:cNvPr>
          <p:cNvSpPr txBox="1"/>
          <p:nvPr/>
        </p:nvSpPr>
        <p:spPr>
          <a:xfrm>
            <a:off x="707666" y="1311965"/>
            <a:ext cx="10903142" cy="1631216"/>
          </a:xfrm>
          <a:prstGeom prst="rect">
            <a:avLst/>
          </a:prstGeom>
          <a:noFill/>
        </p:spPr>
        <p:txBody>
          <a:bodyPr wrap="square" rtlCol="0">
            <a:spAutoFit/>
          </a:bodyPr>
          <a:lstStyle/>
          <a:p>
            <a:r>
              <a:rPr lang="en-US" sz="2000" dirty="0">
                <a:latin typeface="Aptos" panose="020B0004020202020204" pitchFamily="34" charset="0"/>
              </a:rPr>
              <a:t>For members, seconds spent using the bike : 11x60 + 36 = 696 seconds, which when multiplied by number of rides taken by them (5,23,141) , comes to be around </a:t>
            </a:r>
            <a:r>
              <a:rPr lang="en-US" sz="2000" b="1" dirty="0">
                <a:latin typeface="Aptos" panose="020B0004020202020204" pitchFamily="34" charset="0"/>
              </a:rPr>
              <a:t>4214.2 Days</a:t>
            </a:r>
            <a:r>
              <a:rPr lang="en-US" sz="2000" dirty="0">
                <a:latin typeface="Aptos" panose="020B0004020202020204" pitchFamily="34" charset="0"/>
              </a:rPr>
              <a:t>,</a:t>
            </a:r>
          </a:p>
          <a:p>
            <a:r>
              <a:rPr lang="en-US" sz="2000" dirty="0">
                <a:latin typeface="Aptos" panose="020B0004020202020204" pitchFamily="34" charset="0"/>
              </a:rPr>
              <a:t>And for casuals, 1323 seconds multiplied by 2,63,279 rides comes to be </a:t>
            </a:r>
            <a:r>
              <a:rPr lang="en-US" sz="2000" b="1" dirty="0">
                <a:latin typeface="Aptos" panose="020B0004020202020204" pitchFamily="34" charset="0"/>
              </a:rPr>
              <a:t>4031.5 Days </a:t>
            </a:r>
            <a:r>
              <a:rPr lang="en-US" sz="2000" dirty="0">
                <a:latin typeface="Aptos" panose="020B0004020202020204" pitchFamily="34" charset="0"/>
              </a:rPr>
              <a:t>, </a:t>
            </a:r>
          </a:p>
          <a:p>
            <a:r>
              <a:rPr lang="en-US" sz="2000" dirty="0">
                <a:latin typeface="Aptos" panose="020B0004020202020204" pitchFamily="34" charset="0"/>
              </a:rPr>
              <a:t>Which means despite the lower ride durations, members are using the bike services more than the casuals, on an average of </a:t>
            </a:r>
            <a:r>
              <a:rPr lang="en-US" sz="2000" b="1" dirty="0">
                <a:latin typeface="Aptos" panose="020B0004020202020204" pitchFamily="34" charset="0"/>
              </a:rPr>
              <a:t>almost 200 more days yearly</a:t>
            </a:r>
            <a:r>
              <a:rPr lang="en-US" sz="2000" dirty="0">
                <a:latin typeface="Aptos" panose="020B0004020202020204" pitchFamily="34" charset="0"/>
              </a:rPr>
              <a:t>.</a:t>
            </a:r>
          </a:p>
        </p:txBody>
      </p:sp>
    </p:spTree>
    <p:extLst>
      <p:ext uri="{BB962C8B-B14F-4D97-AF65-F5344CB8AC3E}">
        <p14:creationId xmlns:p14="http://schemas.microsoft.com/office/powerpoint/2010/main" val="1393518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B6BC-ACC2-0C8C-39C0-5354FF149EA9}"/>
              </a:ext>
            </a:extLst>
          </p:cNvPr>
          <p:cNvSpPr>
            <a:spLocks noGrp="1"/>
          </p:cNvSpPr>
          <p:nvPr>
            <p:ph type="title"/>
          </p:nvPr>
        </p:nvSpPr>
        <p:spPr>
          <a:xfrm>
            <a:off x="767857" y="726716"/>
            <a:ext cx="3031852" cy="1722419"/>
          </a:xfrm>
        </p:spPr>
        <p:txBody>
          <a:bodyPr vert="horz" lIns="91440" tIns="45720" rIns="91440" bIns="45720" rtlCol="0" anchor="ctr">
            <a:normAutofit/>
          </a:bodyPr>
          <a:lstStyle/>
          <a:p>
            <a:r>
              <a:rPr lang="en-US" sz="2800" b="0" kern="1200" cap="all" dirty="0">
                <a:latin typeface="+mj-lt"/>
                <a:ea typeface="+mj-ea"/>
                <a:cs typeface="+mj-cs"/>
              </a:rPr>
              <a:t>Weekly difference multiplier</a:t>
            </a:r>
          </a:p>
        </p:txBody>
      </p:sp>
      <p:sp>
        <p:nvSpPr>
          <p:cNvPr id="3" name="Text Placeholder 2">
            <a:extLst>
              <a:ext uri="{FF2B5EF4-FFF2-40B4-BE49-F238E27FC236}">
                <a16:creationId xmlns:a16="http://schemas.microsoft.com/office/drawing/2014/main" id="{FE4579D4-0AB4-B059-C1A5-40834F963AB0}"/>
              </a:ext>
            </a:extLst>
          </p:cNvPr>
          <p:cNvSpPr>
            <a:spLocks noGrp="1"/>
          </p:cNvSpPr>
          <p:nvPr>
            <p:ph type="body" sz="half" idx="2"/>
          </p:nvPr>
        </p:nvSpPr>
        <p:spPr>
          <a:xfrm>
            <a:off x="533400" y="2449135"/>
            <a:ext cx="3361267" cy="3604532"/>
          </a:xfrm>
        </p:spPr>
        <p:txBody>
          <a:bodyPr>
            <a:normAutofit fontScale="92500" lnSpcReduction="20000"/>
          </a:bodyPr>
          <a:lstStyle/>
          <a:p>
            <a:pPr marL="285750" indent="-285750">
              <a:buFont typeface="Arial" panose="020B0604020202020204" pitchFamily="34" charset="0"/>
              <a:buChar char="•"/>
            </a:pPr>
            <a:r>
              <a:rPr lang="en-US" dirty="0">
                <a:latin typeface="Aptos" panose="020B0004020202020204" pitchFamily="34" charset="0"/>
              </a:rPr>
              <a:t>On the Fridays, Saturdays and Sundays, the difference multiplier between the casuals and members drops below the total difference multiplier.</a:t>
            </a:r>
          </a:p>
          <a:p>
            <a:pPr marL="285750" indent="-285750">
              <a:buFont typeface="Arial" panose="020B0604020202020204" pitchFamily="34" charset="0"/>
              <a:buChar char="•"/>
            </a:pPr>
            <a:r>
              <a:rPr lang="en-US" dirty="0">
                <a:latin typeface="Aptos" panose="020B0004020202020204" pitchFamily="34" charset="0"/>
              </a:rPr>
              <a:t>Implying, that on these three days, members are less likely to rent a bike whereas casuals are more likely to use bikes on weekends.</a:t>
            </a:r>
          </a:p>
          <a:p>
            <a:pPr marL="285750" indent="-285750">
              <a:buFont typeface="Arial" panose="020B0604020202020204" pitchFamily="34" charset="0"/>
              <a:buChar char="•"/>
            </a:pPr>
            <a:r>
              <a:rPr lang="en-US" dirty="0">
                <a:latin typeface="Aptos" panose="020B0004020202020204" pitchFamily="34" charset="0"/>
              </a:rPr>
              <a:t>One way this could be interpreted is that office workers or college students usually need memberships to attend their offices or institutions on the weekdays</a:t>
            </a:r>
          </a:p>
        </p:txBody>
      </p:sp>
      <p:pic>
        <p:nvPicPr>
          <p:cNvPr id="10" name="Picture 9">
            <a:extLst>
              <a:ext uri="{FF2B5EF4-FFF2-40B4-BE49-F238E27FC236}">
                <a16:creationId xmlns:a16="http://schemas.microsoft.com/office/drawing/2014/main" id="{F09AE5B8-48D4-19EA-F938-9666F0FA16FE}"/>
              </a:ext>
            </a:extLst>
          </p:cNvPr>
          <p:cNvPicPr>
            <a:picLocks noChangeAspect="1"/>
          </p:cNvPicPr>
          <p:nvPr/>
        </p:nvPicPr>
        <p:blipFill>
          <a:blip r:embed="rId3"/>
          <a:srcRect/>
          <a:stretch/>
        </p:blipFill>
        <p:spPr>
          <a:xfrm>
            <a:off x="5285899" y="623611"/>
            <a:ext cx="5881048" cy="6106703"/>
          </a:xfrm>
          <a:prstGeom prst="rect">
            <a:avLst/>
          </a:prstGeom>
        </p:spPr>
      </p:pic>
    </p:spTree>
    <p:extLst>
      <p:ext uri="{BB962C8B-B14F-4D97-AF65-F5344CB8AC3E}">
        <p14:creationId xmlns:p14="http://schemas.microsoft.com/office/powerpoint/2010/main" val="3562138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{5257654F-AECD-4A39-A086-DBCD4A9BD441}tf33552983_win32</Template>
  <TotalTime>120</TotalTime>
  <Words>710</Words>
  <Application>Microsoft Office PowerPoint</Application>
  <PresentationFormat>Widescreen</PresentationFormat>
  <Paragraphs>42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Franklin Gothic Book</vt:lpstr>
      <vt:lpstr>Franklin Gothic Demi</vt:lpstr>
      <vt:lpstr>Wingdings 2</vt:lpstr>
      <vt:lpstr>DividendVTI</vt:lpstr>
      <vt:lpstr>Difference in service usage by members and casuals</vt:lpstr>
      <vt:lpstr>Table of content</vt:lpstr>
      <vt:lpstr>How do annual members and casual riders  use cyclistics bikes differently?</vt:lpstr>
      <vt:lpstr>PowerPoint Presentation</vt:lpstr>
      <vt:lpstr>FINDINGS of the study</vt:lpstr>
      <vt:lpstr>Number of rides taken by both, yearly total</vt:lpstr>
      <vt:lpstr>Average trip duration of rides taken by both, yearly total</vt:lpstr>
      <vt:lpstr>Difference in usage?</vt:lpstr>
      <vt:lpstr>Weekly difference multiplier</vt:lpstr>
      <vt:lpstr>Number of rides taken by both, yearly total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in service usage by members and casuals</dc:title>
  <dc:creator>Samyak Jain</dc:creator>
  <cp:lastModifiedBy>Samyak Jain</cp:lastModifiedBy>
  <cp:revision>2</cp:revision>
  <dcterms:created xsi:type="dcterms:W3CDTF">2023-09-01T03:49:24Z</dcterms:created>
  <dcterms:modified xsi:type="dcterms:W3CDTF">2023-09-01T06:32:36Z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2023-09-01T06:32:36Z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24fd6d5d-5257-4244-b7ea-100167c0c763</vt:lpwstr>
  </property>
  <property fmtid="{D5CDD505-2E9C-101B-9397-08002B2CF9AE}" pid="8" name="MSIP_Label_defa4170-0d19-0005-0004-bc88714345d2_ActionId">
    <vt:lpwstr>6890acd6-e104-406b-86ee-88f1f5b32963</vt:lpwstr>
  </property>
  <property fmtid="{D5CDD505-2E9C-101B-9397-08002B2CF9AE}" pid="9" name="MSIP_Label_defa4170-0d19-0005-0004-bc88714345d2_ContentBits">
    <vt:lpwstr>0</vt:lpwstr>
  </property>
</Properties>
</file>