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7" r:id="rId4"/>
    <p:sldMasterId id="2147483658" r:id="rId5"/>
  </p:sldMasterIdLst>
  <p:notesMasterIdLst>
    <p:notesMasterId r:id="rId6"/>
  </p:notesMasterIdLst>
  <p:sldIdLst>
    <p:sldId id="256" r:id="rId7"/>
    <p:sldId id="257" r:id="rId8"/>
    <p:sldId id="258" r:id="rId9"/>
    <p:sldId id="259" r:id="rId10"/>
    <p:sldId id="260" r:id="rId1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5.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aussian_filter" TargetMode="External"/><Relationship Id="rId3" Type="http://schemas.openxmlformats.org/officeDocument/2006/relationships/hyperlink" Target="https://en.wikipedia.org/wiki/Hysteresi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nnected-component_labeling" TargetMode="External"/><Relationship Id="rId3" Type="http://schemas.openxmlformats.org/officeDocument/2006/relationships/hyperlink" Target="https://en.wikipedia.org/wiki/Connected-component_label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2" name="Google Shape;7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19389de31_0_3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0" name="Google Shape;80;g719389de31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 name="Google Shape;81;g719389de31_0_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50">
                <a:solidFill>
                  <a:srgbClr val="222222"/>
                </a:solidFill>
                <a:highlight>
                  <a:srgbClr val="FFFFFF"/>
                </a:highlight>
              </a:rPr>
              <a:t>Canny edge detection is a technique to extract useful structural information from different vision objects and dramatically reduce the amount of data to be processed.</a:t>
            </a:r>
            <a:endParaRPr sz="1050">
              <a:solidFill>
                <a:srgbClr val="222222"/>
              </a:solidFill>
              <a:highlight>
                <a:srgbClr val="FFFFFF"/>
              </a:highlight>
            </a:endParaRPr>
          </a:p>
          <a:p>
            <a:pPr indent="0" lvl="0" marL="0" rtl="0" algn="l">
              <a:spcBef>
                <a:spcPts val="0"/>
              </a:spcBef>
              <a:spcAft>
                <a:spcPts val="0"/>
              </a:spcAft>
              <a:buNone/>
            </a:pPr>
            <a:r>
              <a:rPr lang="en-US" sz="1050">
                <a:solidFill>
                  <a:srgbClr val="222222"/>
                </a:solidFill>
                <a:highlight>
                  <a:srgbClr val="FFFFFF"/>
                </a:highlight>
              </a:rPr>
              <a:t>The Process of Canny edge detection algorithm can be broken down to 5 different steps:</a:t>
            </a:r>
            <a:endParaRPr sz="1050">
              <a:solidFill>
                <a:srgbClr val="222222"/>
              </a:solidFill>
              <a:highlight>
                <a:srgbClr val="FFFFFF"/>
              </a:highlight>
            </a:endParaRPr>
          </a:p>
          <a:p>
            <a:pPr indent="-295275" lvl="0" marL="901700" rtl="0" algn="l">
              <a:lnSpc>
                <a:spcPct val="115000"/>
              </a:lnSpc>
              <a:spcBef>
                <a:spcPts val="600"/>
              </a:spcBef>
              <a:spcAft>
                <a:spcPts val="0"/>
              </a:spcAft>
              <a:buClr>
                <a:srgbClr val="222222"/>
              </a:buClr>
              <a:buSzPts val="1050"/>
              <a:buAutoNum type="arabicPeriod"/>
            </a:pPr>
            <a:r>
              <a:rPr lang="en-US" sz="1050">
                <a:solidFill>
                  <a:srgbClr val="222222"/>
                </a:solidFill>
                <a:highlight>
                  <a:srgbClr val="FFFFFF"/>
                </a:highlight>
              </a:rPr>
              <a:t>Apply </a:t>
            </a:r>
            <a:r>
              <a:rPr lang="en-US" sz="1050">
                <a:solidFill>
                  <a:srgbClr val="0B0080"/>
                </a:solidFill>
                <a:highlight>
                  <a:srgbClr val="FFFFFF"/>
                </a:highlight>
                <a:uFill>
                  <a:noFill/>
                </a:uFill>
                <a:hlinkClick r:id="rId2"/>
              </a:rPr>
              <a:t>Gaussian filter</a:t>
            </a:r>
            <a:r>
              <a:rPr lang="en-US" sz="1050">
                <a:solidFill>
                  <a:srgbClr val="222222"/>
                </a:solidFill>
                <a:highlight>
                  <a:srgbClr val="FFFFFF"/>
                </a:highlight>
              </a:rPr>
              <a:t> to smooth the image in order to remove the noise</a:t>
            </a:r>
            <a:endParaRPr sz="1050">
              <a:solidFill>
                <a:srgbClr val="222222"/>
              </a:solidFill>
              <a:highlight>
                <a:srgbClr val="FFFFFF"/>
              </a:highlight>
            </a:endParaRPr>
          </a:p>
          <a:p>
            <a:pPr indent="-295275" lvl="0" marL="901700" rtl="0" algn="l">
              <a:lnSpc>
                <a:spcPct val="115000"/>
              </a:lnSpc>
              <a:spcBef>
                <a:spcPts val="0"/>
              </a:spcBef>
              <a:spcAft>
                <a:spcPts val="0"/>
              </a:spcAft>
              <a:buClr>
                <a:srgbClr val="222222"/>
              </a:buClr>
              <a:buSzPts val="1050"/>
              <a:buAutoNum type="arabicPeriod"/>
            </a:pPr>
            <a:r>
              <a:rPr lang="en-US" sz="1050">
                <a:solidFill>
                  <a:srgbClr val="222222"/>
                </a:solidFill>
                <a:highlight>
                  <a:srgbClr val="FFFFFF"/>
                </a:highlight>
              </a:rPr>
              <a:t>Find the intensity gradients of the image</a:t>
            </a:r>
            <a:endParaRPr sz="1050">
              <a:solidFill>
                <a:srgbClr val="222222"/>
              </a:solidFill>
              <a:highlight>
                <a:srgbClr val="FFFFFF"/>
              </a:highlight>
            </a:endParaRPr>
          </a:p>
          <a:p>
            <a:pPr indent="-295275" lvl="0" marL="901700" rtl="0" algn="l">
              <a:lnSpc>
                <a:spcPct val="115000"/>
              </a:lnSpc>
              <a:spcBef>
                <a:spcPts val="0"/>
              </a:spcBef>
              <a:spcAft>
                <a:spcPts val="0"/>
              </a:spcAft>
              <a:buClr>
                <a:srgbClr val="222222"/>
              </a:buClr>
              <a:buSzPts val="1050"/>
              <a:buAutoNum type="arabicPeriod"/>
            </a:pPr>
            <a:r>
              <a:rPr lang="en-US" sz="1050">
                <a:solidFill>
                  <a:srgbClr val="222222"/>
                </a:solidFill>
                <a:highlight>
                  <a:srgbClr val="FFFFFF"/>
                </a:highlight>
              </a:rPr>
              <a:t>Apply non-maximum suppression to get rid of spurious response to edge detection</a:t>
            </a:r>
            <a:endParaRPr sz="1050">
              <a:solidFill>
                <a:srgbClr val="222222"/>
              </a:solidFill>
              <a:highlight>
                <a:srgbClr val="FFFFFF"/>
              </a:highlight>
            </a:endParaRPr>
          </a:p>
          <a:p>
            <a:pPr indent="-295275" lvl="0" marL="901700" rtl="0" algn="l">
              <a:lnSpc>
                <a:spcPct val="115000"/>
              </a:lnSpc>
              <a:spcBef>
                <a:spcPts val="0"/>
              </a:spcBef>
              <a:spcAft>
                <a:spcPts val="0"/>
              </a:spcAft>
              <a:buClr>
                <a:srgbClr val="222222"/>
              </a:buClr>
              <a:buSzPts val="1050"/>
              <a:buAutoNum type="arabicPeriod"/>
            </a:pPr>
            <a:r>
              <a:rPr lang="en-US" sz="1050">
                <a:solidFill>
                  <a:srgbClr val="222222"/>
                </a:solidFill>
                <a:highlight>
                  <a:srgbClr val="FFFFFF"/>
                </a:highlight>
              </a:rPr>
              <a:t>Apply double threshold to determine potential edges</a:t>
            </a:r>
            <a:endParaRPr sz="1050">
              <a:solidFill>
                <a:srgbClr val="222222"/>
              </a:solidFill>
              <a:highlight>
                <a:srgbClr val="FFFFFF"/>
              </a:highlight>
            </a:endParaRPr>
          </a:p>
          <a:p>
            <a:pPr indent="-295275" lvl="0" marL="901700" rtl="0" algn="l">
              <a:lnSpc>
                <a:spcPct val="115000"/>
              </a:lnSpc>
              <a:spcBef>
                <a:spcPts val="0"/>
              </a:spcBef>
              <a:spcAft>
                <a:spcPts val="0"/>
              </a:spcAft>
              <a:buClr>
                <a:srgbClr val="222222"/>
              </a:buClr>
              <a:buSzPts val="1050"/>
              <a:buAutoNum type="arabicPeriod"/>
            </a:pPr>
            <a:r>
              <a:rPr lang="en-US" sz="1050">
                <a:solidFill>
                  <a:srgbClr val="222222"/>
                </a:solidFill>
                <a:highlight>
                  <a:srgbClr val="FFFFFF"/>
                </a:highlight>
              </a:rPr>
              <a:t>Track edge by </a:t>
            </a:r>
            <a:r>
              <a:rPr lang="en-US" sz="1050">
                <a:solidFill>
                  <a:srgbClr val="0B0080"/>
                </a:solidFill>
                <a:highlight>
                  <a:srgbClr val="FFFFFF"/>
                </a:highlight>
                <a:uFill>
                  <a:noFill/>
                </a:uFill>
                <a:hlinkClick r:id="rId3"/>
              </a:rPr>
              <a:t>hysteresis</a:t>
            </a:r>
            <a:r>
              <a:rPr lang="en-US" sz="1050">
                <a:solidFill>
                  <a:srgbClr val="222222"/>
                </a:solidFill>
                <a:highlight>
                  <a:srgbClr val="FFFFFF"/>
                </a:highlight>
              </a:rPr>
              <a:t>: Finalize the detection of edges by suppressing all the other edges that are weak and not connected to strong edges.</a:t>
            </a:r>
            <a:endParaRPr sz="1050">
              <a:solidFill>
                <a:srgbClr val="222222"/>
              </a:solidFill>
              <a:highlight>
                <a:srgbClr val="FFFFFF"/>
              </a:highlight>
            </a:endParaRPr>
          </a:p>
          <a:p>
            <a:pPr indent="0" lvl="0" marL="0" rtl="0" algn="l">
              <a:spcBef>
                <a:spcPts val="10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19389de31_0_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0" name="Google Shape;90;g719389de31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g719389de31_0_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Diagram:</a:t>
            </a:r>
            <a:endParaRPr sz="1200"/>
          </a:p>
          <a:p>
            <a:pPr indent="-304800" lvl="0" marL="457200" rtl="0" algn="l">
              <a:spcBef>
                <a:spcPts val="0"/>
              </a:spcBef>
              <a:spcAft>
                <a:spcPts val="0"/>
              </a:spcAft>
              <a:buSzPts val="1200"/>
              <a:buAutoNum type="arabicPeriod"/>
            </a:pPr>
            <a:r>
              <a:rPr lang="en-US" sz="1200"/>
              <a:t>Load images by pixel.  </a:t>
            </a:r>
            <a:endParaRPr sz="1200"/>
          </a:p>
          <a:p>
            <a:pPr indent="-304800" lvl="0" marL="457200" rtl="0" algn="l">
              <a:spcBef>
                <a:spcPts val="0"/>
              </a:spcBef>
              <a:spcAft>
                <a:spcPts val="0"/>
              </a:spcAft>
              <a:buSzPts val="1200"/>
              <a:buAutoNum type="arabicPeriod"/>
            </a:pPr>
            <a:r>
              <a:rPr lang="en-US" sz="1200"/>
              <a:t>The canny module read these pixel to find the edge by parallel algorithm.</a:t>
            </a:r>
            <a:endParaRPr sz="1200"/>
          </a:p>
          <a:p>
            <a:pPr indent="-304800" lvl="0" marL="457200" rtl="0" algn="l">
              <a:spcBef>
                <a:spcPts val="0"/>
              </a:spcBef>
              <a:spcAft>
                <a:spcPts val="0"/>
              </a:spcAft>
              <a:buSzPts val="1200"/>
              <a:buAutoNum type="arabicPeriod"/>
            </a:pPr>
            <a:r>
              <a:rPr lang="en-US" sz="1200"/>
              <a:t>The UI call canny module with different kernels to show differences between the kernels.</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rPr lang="en-US" sz="1200"/>
              <a:t>Kernels: </a:t>
            </a:r>
            <a:endParaRPr sz="1200"/>
          </a:p>
          <a:p>
            <a:pPr indent="0" lvl="0" marL="0" rtl="0" algn="l">
              <a:spcBef>
                <a:spcPts val="0"/>
              </a:spcBef>
              <a:spcAft>
                <a:spcPts val="0"/>
              </a:spcAft>
              <a:buNone/>
            </a:pPr>
            <a:r>
              <a:rPr lang="en-US" sz="1200"/>
              <a:t> We decide to use three different kernels: sobei, prewitt and Roberts.</a:t>
            </a:r>
            <a:endParaRPr sz="1200"/>
          </a:p>
          <a:p>
            <a:pPr indent="0" lvl="0" marL="0" rtl="0" algn="l">
              <a:spcBef>
                <a:spcPts val="0"/>
              </a:spcBef>
              <a:spcAft>
                <a:spcPts val="0"/>
              </a:spcAft>
              <a:buNone/>
            </a:pPr>
            <a:r>
              <a:rPr lang="en-US" sz="1200"/>
              <a:t> The three kernels use different convolution formula to calculate gradients.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1200"/>
              <a:t>Qt Designer:</a:t>
            </a:r>
            <a:endParaRPr sz="1200"/>
          </a:p>
          <a:p>
            <a:pPr indent="0" lvl="0" marL="0" rtl="0" algn="l">
              <a:spcBef>
                <a:spcPts val="0"/>
              </a:spcBef>
              <a:spcAft>
                <a:spcPts val="0"/>
              </a:spcAft>
              <a:buNone/>
            </a:pPr>
            <a:r>
              <a:rPr lang="en-US" sz="1200"/>
              <a:t>Qt Designer, a c++ friendly UI </a:t>
            </a:r>
            <a:r>
              <a:rPr lang="en-US" sz="1200"/>
              <a:t>designer, is easy to operate.</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50">
                <a:solidFill>
                  <a:srgbClr val="222222"/>
                </a:solidFill>
                <a:highlight>
                  <a:srgbClr val="FFFFFF"/>
                </a:highlight>
              </a:rPr>
              <a:t>Note: </a:t>
            </a:r>
            <a:r>
              <a:rPr lang="en-US" sz="1050">
                <a:solidFill>
                  <a:srgbClr val="FF0000"/>
                </a:solidFill>
                <a:highlight>
                  <a:srgbClr val="FFFFFF"/>
                </a:highlight>
              </a:rPr>
              <a:t>Red </a:t>
            </a:r>
            <a:r>
              <a:rPr lang="en-US" sz="1050">
                <a:solidFill>
                  <a:srgbClr val="222222"/>
                </a:solidFill>
                <a:highlight>
                  <a:srgbClr val="FFFFFF"/>
                </a:highlight>
              </a:rPr>
              <a:t>mark is the  same things.</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n-US" sz="1050">
                <a:solidFill>
                  <a:srgbClr val="222222"/>
                </a:solidFill>
                <a:highlight>
                  <a:srgbClr val="FFFFFF"/>
                </a:highlight>
              </a:rPr>
              <a:t>Tracking edge:</a:t>
            </a:r>
            <a:endParaRPr sz="1050">
              <a:solidFill>
                <a:srgbClr val="222222"/>
              </a:solidFill>
              <a:highlight>
                <a:srgbClr val="FFFFFF"/>
              </a:highlight>
            </a:endParaRPr>
          </a:p>
          <a:p>
            <a:pPr indent="0" lvl="0" marL="0" rtl="0" algn="l">
              <a:spcBef>
                <a:spcPts val="0"/>
              </a:spcBef>
              <a:spcAft>
                <a:spcPts val="0"/>
              </a:spcAft>
              <a:buNone/>
            </a:pPr>
            <a:r>
              <a:rPr lang="en-US" sz="1050">
                <a:solidFill>
                  <a:srgbClr val="222222"/>
                </a:solidFill>
                <a:highlight>
                  <a:srgbClr val="FFFFFF"/>
                </a:highlight>
              </a:rPr>
              <a:t>To achieve an accurate result, the weak edges caused by noise/color variations should be removed. Usually a weak edge pixel caused from true edges will be connected to a strong edge pixel while noise responses are unconnected. To track the edge connection, </a:t>
            </a:r>
            <a:r>
              <a:rPr lang="en-US" sz="1050">
                <a:solidFill>
                  <a:srgbClr val="FF0000"/>
                </a:solidFill>
                <a:highlight>
                  <a:srgbClr val="FFFFFF"/>
                </a:highlight>
                <a:uFill>
                  <a:noFill/>
                </a:uFill>
                <a:hlinkClick r:id="rId2"/>
              </a:rPr>
              <a:t>blob analysis</a:t>
            </a:r>
            <a:r>
              <a:rPr lang="en-US" sz="1050">
                <a:solidFill>
                  <a:srgbClr val="FF0000"/>
                </a:solidFill>
                <a:highlight>
                  <a:srgbClr val="FFFFFF"/>
                </a:highlight>
              </a:rPr>
              <a:t> is applied by looking at a weak edge pixel and its 8-connected neighborhood pixels. As long as there is one strong edge pixel that is involved in the blob, that weak edge point can be identified as one that should be preserved.</a:t>
            </a:r>
            <a:endParaRPr sz="1050">
              <a:solidFill>
                <a:srgbClr val="FF0000"/>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n-US" sz="1050">
                <a:solidFill>
                  <a:srgbClr val="222222"/>
                </a:solidFill>
                <a:highlight>
                  <a:srgbClr val="FFFFFF"/>
                </a:highlight>
              </a:rPr>
              <a:t>Blob:</a:t>
            </a:r>
            <a:endParaRPr sz="1050">
              <a:solidFill>
                <a:srgbClr val="222222"/>
              </a:solidFill>
              <a:highlight>
                <a:srgbClr val="FFFFFF"/>
              </a:highlight>
            </a:endParaRPr>
          </a:p>
          <a:p>
            <a:pPr indent="0" lvl="0" marL="0" rtl="0" algn="l">
              <a:spcBef>
                <a:spcPts val="0"/>
              </a:spcBef>
              <a:spcAft>
                <a:spcPts val="0"/>
              </a:spcAft>
              <a:buClr>
                <a:schemeClr val="dk1"/>
              </a:buClr>
              <a:buFont typeface="Arial"/>
              <a:buNone/>
            </a:pPr>
            <a:r>
              <a:rPr lang="en-US" sz="1050">
                <a:solidFill>
                  <a:srgbClr val="FF0000"/>
                </a:solidFill>
                <a:highlight>
                  <a:srgbClr val="FFFFFF"/>
                </a:highlight>
                <a:uFill>
                  <a:noFill/>
                </a:uFill>
                <a:hlinkClick r:id="rId3"/>
              </a:rPr>
              <a:t>blob analysis</a:t>
            </a:r>
            <a:r>
              <a:rPr lang="en-US" sz="1050">
                <a:solidFill>
                  <a:srgbClr val="FF0000"/>
                </a:solidFill>
                <a:highlight>
                  <a:srgbClr val="FFFFFF"/>
                </a:highlight>
              </a:rPr>
              <a:t> is applied by looking at a weak edge pixel and its 8-connected neighborhood pixels. As long as there is one strong edge pixel that is involved in the blob, that weak edge point can be identified as one that should be preserved.</a:t>
            </a:r>
            <a:endParaRPr sz="1050">
              <a:solidFill>
                <a:srgbClr val="FF0000"/>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19389de31_0_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13" name="Google Shape;113;g719389de31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g719389de31_0_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idx="1" type="subTitle"/>
          </p:nvPr>
        </p:nvSpPr>
        <p:spPr>
          <a:xfrm>
            <a:off x="685800" y="3200400"/>
            <a:ext cx="7772400" cy="1752600"/>
          </a:xfrm>
          <a:prstGeom prst="rect">
            <a:avLst/>
          </a:prstGeom>
          <a:noFill/>
          <a:ln>
            <a:noFill/>
          </a:ln>
        </p:spPr>
        <p:txBody>
          <a:bodyPr anchorCtr="0" anchor="t" bIns="45700" lIns="91425" spcFirstLastPara="1" rIns="91425" wrap="square" tIns="45700">
            <a:noAutofit/>
          </a:bodyPr>
          <a:lstStyle>
            <a:lvl1pPr lvl="0" algn="l">
              <a:spcBef>
                <a:spcPts val="360"/>
              </a:spcBef>
              <a:spcAft>
                <a:spcPts val="0"/>
              </a:spcAft>
              <a:buSzPts val="1800"/>
              <a:buFont typeface="Noto Sans Symbols"/>
              <a:buNone/>
              <a:defRPr sz="1800">
                <a:solidFill>
                  <a:srgbClr val="CCCCCC"/>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7" name="Google Shape;17;p2"/>
          <p:cNvSpPr txBox="1"/>
          <p:nvPr>
            <p:ph type="ctrTitle"/>
          </p:nvPr>
        </p:nvSpPr>
        <p:spPr>
          <a:xfrm>
            <a:off x="685800" y="16002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baseline="30000" sz="1200">
                <a:solidFill>
                  <a:srgbClr val="CCCCC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2" name="Shape 32"/>
        <p:cNvGrpSpPr/>
        <p:nvPr/>
      </p:nvGrpSpPr>
      <p:grpSpPr>
        <a:xfrm>
          <a:off x="0" y="0"/>
          <a:ext cx="0" cy="0"/>
          <a:chOff x="0" y="0"/>
          <a:chExt cx="0" cy="0"/>
        </a:xfrm>
      </p:grpSpPr>
      <p:sp>
        <p:nvSpPr>
          <p:cNvPr id="33" name="Google Shape;33;p5"/>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2675B4"/>
              </a:buClr>
              <a:buSzPts val="320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rgbClr val="2675B4"/>
              </a:buClr>
              <a:buSzPts val="280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rgbClr val="2675B4"/>
              </a:buClr>
              <a:buSzPts val="240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rgbClr val="2675B4"/>
              </a:buClr>
              <a:buSzPts val="20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rgbClr val="2675B4"/>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5" name="Google Shape;35;p5"/>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6" name="Google Shape;36;p5"/>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baseline="30000" sz="1200">
                <a:solidFill>
                  <a:srgbClr val="CCCCC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8" name="Shape 38"/>
        <p:cNvGrpSpPr/>
        <p:nvPr/>
      </p:nvGrpSpPr>
      <p:grpSpPr>
        <a:xfrm>
          <a:off x="0" y="0"/>
          <a:ext cx="0" cy="0"/>
          <a:chOff x="0" y="0"/>
          <a:chExt cx="0" cy="0"/>
        </a:xfrm>
      </p:grpSpPr>
      <p:sp>
        <p:nvSpPr>
          <p:cNvPr id="39" name="Google Shape;39;p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1" name="Google Shape;41;p6"/>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2" name="Google Shape;42;p6"/>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baseline="30000" sz="1200">
                <a:solidFill>
                  <a:srgbClr val="CCCCC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
        <p:nvSpPr>
          <p:cNvPr id="45" name="Google Shape;45;p7"/>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baseline="30000" sz="1200">
                <a:solidFill>
                  <a:srgbClr val="CCCCC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8"/>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baseline="30000" sz="1200">
                <a:solidFill>
                  <a:srgbClr val="CCCCC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1" name="Shape 51"/>
        <p:cNvGrpSpPr/>
        <p:nvPr/>
      </p:nvGrpSpPr>
      <p:grpSpPr>
        <a:xfrm>
          <a:off x="0" y="0"/>
          <a:ext cx="0" cy="0"/>
          <a:chOff x="0" y="0"/>
          <a:chExt cx="0" cy="0"/>
        </a:xfrm>
      </p:grpSpPr>
      <p:sp>
        <p:nvSpPr>
          <p:cNvPr id="52" name="Google Shape;52;p9"/>
          <p:cNvSpPr txBox="1"/>
          <p:nvPr>
            <p:ph type="title"/>
          </p:nvPr>
        </p:nvSpPr>
        <p:spPr>
          <a:xfrm>
            <a:off x="630238" y="365125"/>
            <a:ext cx="7886700" cy="132556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9"/>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9"/>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9"/>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baseline="30000" sz="1200">
                <a:solidFill>
                  <a:srgbClr val="CCCCC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9" name="Shape 59"/>
        <p:cNvGrpSpPr/>
        <p:nvPr/>
      </p:nvGrpSpPr>
      <p:grpSpPr>
        <a:xfrm>
          <a:off x="0" y="0"/>
          <a:ext cx="0" cy="0"/>
          <a:chOff x="0" y="0"/>
          <a:chExt cx="0" cy="0"/>
        </a:xfrm>
      </p:grpSpPr>
      <p:sp>
        <p:nvSpPr>
          <p:cNvPr id="60" name="Google Shape;60;p10"/>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 type="body"/>
          </p:nvPr>
        </p:nvSpPr>
        <p:spPr>
          <a:xfrm>
            <a:off x="609600" y="1828800"/>
            <a:ext cx="38862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0"/>
          <p:cNvSpPr txBox="1"/>
          <p:nvPr>
            <p:ph idx="2" type="body"/>
          </p:nvPr>
        </p:nvSpPr>
        <p:spPr>
          <a:xfrm>
            <a:off x="4648200" y="1828800"/>
            <a:ext cx="38862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0"/>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baseline="30000" sz="1200">
                <a:solidFill>
                  <a:srgbClr val="CCCCC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5" name="Shape 65"/>
        <p:cNvGrpSpPr/>
        <p:nvPr/>
      </p:nvGrpSpPr>
      <p:grpSpPr>
        <a:xfrm>
          <a:off x="0" y="0"/>
          <a:ext cx="0" cy="0"/>
          <a:chOff x="0" y="0"/>
          <a:chExt cx="0" cy="0"/>
        </a:xfrm>
      </p:grpSpPr>
      <p:sp>
        <p:nvSpPr>
          <p:cNvPr id="66" name="Google Shape;66;p11"/>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2400"/>
              <a:buNone/>
              <a:defRPr sz="2400"/>
            </a:lvl1pPr>
            <a:lvl2pPr indent="-228600" lvl="1" marL="914400" algn="l">
              <a:spcBef>
                <a:spcPts val="400"/>
              </a:spcBef>
              <a:spcAft>
                <a:spcPts val="0"/>
              </a:spcAft>
              <a:buSzPts val="2000"/>
              <a:buNone/>
              <a:defRPr sz="2000"/>
            </a:lvl2pPr>
            <a:lvl3pPr indent="-228600" lvl="2" marL="1371600" algn="l">
              <a:spcBef>
                <a:spcPts val="360"/>
              </a:spcBef>
              <a:spcAft>
                <a:spcPts val="0"/>
              </a:spcAft>
              <a:buSzPts val="1800"/>
              <a:buNone/>
              <a:defRPr sz="1800"/>
            </a:lvl3pPr>
            <a:lvl4pPr indent="-228600" lvl="3" marL="1828800" algn="l">
              <a:spcBef>
                <a:spcPts val="320"/>
              </a:spcBef>
              <a:spcAft>
                <a:spcPts val="0"/>
              </a:spcAft>
              <a:buSzPts val="1600"/>
              <a:buNone/>
              <a:defRPr sz="1600"/>
            </a:lvl4pPr>
            <a:lvl5pPr indent="-228600" lvl="4" marL="2286000" algn="l">
              <a:spcBef>
                <a:spcPts val="32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68" name="Google Shape;68;p11"/>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baseline="30000" sz="1200">
                <a:solidFill>
                  <a:srgbClr val="CCCCC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7543800" y="6118225"/>
            <a:ext cx="968375" cy="434975"/>
          </a:xfrm>
          <a:prstGeom prst="rect">
            <a:avLst/>
          </a:prstGeom>
          <a:noFill/>
          <a:ln>
            <a:noFill/>
          </a:ln>
        </p:spPr>
      </p:pic>
      <p:sp>
        <p:nvSpPr>
          <p:cNvPr id="11" name="Google Shape;11;p1"/>
          <p:cNvSpPr txBox="1"/>
          <p:nvPr/>
        </p:nvSpPr>
        <p:spPr>
          <a:xfrm>
            <a:off x="0" y="-76200"/>
            <a:ext cx="9144000" cy="2895600"/>
          </a:xfrm>
          <a:prstGeom prst="rect">
            <a:avLst/>
          </a:prstGeom>
          <a:gradFill>
            <a:gsLst>
              <a:gs pos="0">
                <a:srgbClr val="33333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 name="Google Shape;12;p1"/>
          <p:cNvSpPr txBox="1"/>
          <p:nvPr/>
        </p:nvSpPr>
        <p:spPr>
          <a:xfrm>
            <a:off x="609600" y="6172200"/>
            <a:ext cx="4664075"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Boston University School/college name here</a:t>
            </a:r>
            <a:endParaRPr/>
          </a:p>
        </p:txBody>
      </p:sp>
      <p:sp>
        <p:nvSpPr>
          <p:cNvPr id="13" name="Google Shape;13;p1"/>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 name="Google Shape;14;p1"/>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 name="Shape 18"/>
        <p:cNvGrpSpPr/>
        <p:nvPr/>
      </p:nvGrpSpPr>
      <p:grpSpPr>
        <a:xfrm>
          <a:off x="0" y="0"/>
          <a:ext cx="0" cy="0"/>
          <a:chOff x="0" y="0"/>
          <a:chExt cx="0" cy="0"/>
        </a:xfrm>
      </p:grpSpPr>
      <p:sp>
        <p:nvSpPr>
          <p:cNvPr id="19" name="Google Shape;19;p3"/>
          <p:cNvSpPr txBox="1"/>
          <p:nvPr/>
        </p:nvSpPr>
        <p:spPr>
          <a:xfrm>
            <a:off x="0" y="-42862"/>
            <a:ext cx="9144000" cy="347662"/>
          </a:xfrm>
          <a:prstGeom prst="rect">
            <a:avLst/>
          </a:prstGeom>
          <a:gradFill>
            <a:gsLst>
              <a:gs pos="0">
                <a:srgbClr val="33333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 name="Google Shape;20;p3"/>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21" name="Google Shape;21;p3"/>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23" name="Google Shape;23;p3"/>
          <p:cNvSpPr txBox="1"/>
          <p:nvPr/>
        </p:nvSpPr>
        <p:spPr>
          <a:xfrm>
            <a:off x="609600" y="1524000"/>
            <a:ext cx="79248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Boston University</a:t>
            </a:r>
            <a:r>
              <a:rPr b="0" i="0" lang="en-US" sz="1200" u="none">
                <a:solidFill>
                  <a:schemeClr val="lt1"/>
                </a:solidFill>
                <a:latin typeface="Arial"/>
                <a:ea typeface="Arial"/>
                <a:cs typeface="Arial"/>
                <a:sym typeface="Arial"/>
              </a:rPr>
              <a:t> Slideshow Title Goes Here</a:t>
            </a:r>
            <a:endParaRPr/>
          </a:p>
        </p:txBody>
      </p:sp>
      <p:pic>
        <p:nvPicPr>
          <p:cNvPr id="24" name="Google Shape;24;p3"/>
          <p:cNvPicPr preferRelativeResize="0"/>
          <p:nvPr/>
        </p:nvPicPr>
        <p:blipFill rotWithShape="1">
          <a:blip r:embed="rId1">
            <a:alphaModFix/>
          </a:blip>
          <a:srcRect b="0" l="0" r="0" t="0"/>
          <a:stretch/>
        </p:blipFill>
        <p:spPr>
          <a:xfrm>
            <a:off x="7543800" y="6118225"/>
            <a:ext cx="968375" cy="434975"/>
          </a:xfrm>
          <a:prstGeom prst="rect">
            <a:avLst/>
          </a:prstGeom>
          <a:noFill/>
          <a:ln>
            <a:noFill/>
          </a:ln>
        </p:spPr>
      </p:pic>
      <p:sp>
        <p:nvSpPr>
          <p:cNvPr id="25" name="Google Shape;25;p3"/>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baseline="30000" i="0" sz="1200" u="none">
                <a:solidFill>
                  <a:srgbClr val="CCCCCC"/>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26" name="Google Shape;26;p3"/>
          <p:cNvSpPr txBox="1"/>
          <p:nvPr/>
        </p:nvSpPr>
        <p:spPr>
          <a:xfrm>
            <a:off x="609600" y="6172200"/>
            <a:ext cx="4664075"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Boston University School/college name here</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en.wikipedia.org/wiki/Canny_edge_detector" TargetMode="External"/><Relationship Id="rId4" Type="http://schemas.openxmlformats.org/officeDocument/2006/relationships/hyperlink" Target="http://www.cse.iitd.ernet.in/~pkalra/col783-2017/canny.pdf" TargetMode="External"/><Relationship Id="rId5" Type="http://schemas.openxmlformats.org/officeDocument/2006/relationships/hyperlink" Target="http://www.cse.iitd.ernet.in/~pkalra/col783-2017/canny.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2"/>
          <p:cNvSpPr txBox="1"/>
          <p:nvPr>
            <p:ph type="ctrTitle"/>
          </p:nvPr>
        </p:nvSpPr>
        <p:spPr>
          <a:xfrm>
            <a:off x="685800" y="1600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Arial"/>
              <a:buNone/>
            </a:pPr>
            <a:r>
              <a:rPr lang="en-US"/>
              <a:t>Edge Detection</a:t>
            </a:r>
            <a:r>
              <a:rPr lang="en-US"/>
              <a:t> Methods with Parallelization</a:t>
            </a:r>
            <a:endParaRPr/>
          </a:p>
        </p:txBody>
      </p:sp>
      <p:sp>
        <p:nvSpPr>
          <p:cNvPr id="76" name="Google Shape;76;p12"/>
          <p:cNvSpPr txBox="1"/>
          <p:nvPr>
            <p:ph idx="1" type="subTitle"/>
          </p:nvPr>
        </p:nvSpPr>
        <p:spPr>
          <a:xfrm>
            <a:off x="685800" y="3200400"/>
            <a:ext cx="77724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t/>
            </a:r>
            <a:endParaRPr>
              <a:solidFill>
                <a:srgbClr val="000000"/>
              </a:solidFill>
            </a:endParaRPr>
          </a:p>
          <a:p>
            <a:pPr indent="0" lvl="0" marL="0" rtl="0" algn="ctr">
              <a:lnSpc>
                <a:spcPct val="115000"/>
              </a:lnSpc>
              <a:spcBef>
                <a:spcPts val="0"/>
              </a:spcBef>
              <a:spcAft>
                <a:spcPts val="0"/>
              </a:spcAft>
              <a:buClr>
                <a:schemeClr val="dk1"/>
              </a:buClr>
              <a:buSzPts val="1100"/>
              <a:buFont typeface="Arial"/>
              <a:buNone/>
            </a:pPr>
            <a:r>
              <a:rPr lang="en-US" sz="1600">
                <a:solidFill>
                  <a:srgbClr val="000000"/>
                </a:solidFill>
              </a:rPr>
              <a:t>CS526 Project</a:t>
            </a:r>
            <a:endParaRPr sz="1600">
              <a:solidFill>
                <a:srgbClr val="000000"/>
              </a:solidFill>
            </a:endParaRPr>
          </a:p>
          <a:p>
            <a:pPr indent="0" lvl="0" marL="0" rtl="0" algn="ctr">
              <a:lnSpc>
                <a:spcPct val="115000"/>
              </a:lnSpc>
              <a:spcBef>
                <a:spcPts val="0"/>
              </a:spcBef>
              <a:spcAft>
                <a:spcPts val="0"/>
              </a:spcAft>
              <a:buClr>
                <a:schemeClr val="dk1"/>
              </a:buClr>
              <a:buSzPts val="1100"/>
              <a:buFont typeface="Arial"/>
              <a:buNone/>
            </a:pPr>
            <a:r>
              <a:rPr lang="en-US">
                <a:solidFill>
                  <a:srgbClr val="000000"/>
                </a:solidFill>
              </a:rPr>
              <a:t>Members: Fuyao Wang, Mingdao Che, Pat Rick Ntwari.</a:t>
            </a:r>
            <a:endParaRPr sz="1600">
              <a:solidFill>
                <a:srgbClr val="000000"/>
              </a:solidFill>
            </a:endParaRPr>
          </a:p>
          <a:p>
            <a:pPr indent="0" lvl="0" marL="0" rtl="0" algn="ctr">
              <a:lnSpc>
                <a:spcPct val="115000"/>
              </a:lnSpc>
              <a:spcBef>
                <a:spcPts val="0"/>
              </a:spcBef>
              <a:spcAft>
                <a:spcPts val="0"/>
              </a:spcAft>
              <a:buClr>
                <a:schemeClr val="dk1"/>
              </a:buClr>
              <a:buSzPts val="1100"/>
              <a:buFont typeface="Arial"/>
              <a:buNone/>
            </a:pPr>
            <a:r>
              <a:rPr lang="en-US" sz="1600">
                <a:solidFill>
                  <a:srgbClr val="000000"/>
                </a:solidFill>
              </a:rPr>
              <a:t>April 2020</a:t>
            </a:r>
            <a:endParaRPr sz="1600">
              <a:solidFill>
                <a:srgbClr val="000000"/>
              </a:solidFill>
            </a:endParaRPr>
          </a:p>
          <a:p>
            <a:pPr indent="0" lvl="0" marL="0" rtl="0" algn="l">
              <a:lnSpc>
                <a:spcPct val="100000"/>
              </a:lnSpc>
              <a:spcBef>
                <a:spcPts val="0"/>
              </a:spcBef>
              <a:spcAft>
                <a:spcPts val="0"/>
              </a:spcAft>
              <a:buSzPts val="1800"/>
              <a:buNone/>
            </a:pPr>
            <a:r>
              <a:t/>
            </a:r>
            <a:endParaRPr/>
          </a:p>
        </p:txBody>
      </p:sp>
      <p:sp>
        <p:nvSpPr>
          <p:cNvPr id="77" name="Google Shape;77;p12"/>
          <p:cNvSpPr txBox="1"/>
          <p:nvPr/>
        </p:nvSpPr>
        <p:spPr>
          <a:xfrm>
            <a:off x="685800" y="6094500"/>
            <a:ext cx="3308400" cy="348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Boston University </a:t>
            </a:r>
            <a:r>
              <a:rPr lang="en-US" sz="1200"/>
              <a:t>College of Engineering</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3"/>
          <p:cNvSpPr txBox="1"/>
          <p:nvPr/>
        </p:nvSpPr>
        <p:spPr>
          <a:xfrm>
            <a:off x="609600" y="0"/>
            <a:ext cx="51054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0" i="0" lang="en-US" sz="1200" u="none">
                <a:solidFill>
                  <a:schemeClr val="lt1"/>
                </a:solidFill>
                <a:latin typeface="Arial"/>
                <a:ea typeface="Arial"/>
                <a:cs typeface="Arial"/>
                <a:sym typeface="Arial"/>
              </a:rPr>
              <a:t>Presentation Title</a:t>
            </a:r>
            <a:endParaRPr/>
          </a:p>
        </p:txBody>
      </p:sp>
      <p:sp>
        <p:nvSpPr>
          <p:cNvPr id="84" name="Google Shape;84;p13"/>
          <p:cNvSpPr txBox="1"/>
          <p:nvPr/>
        </p:nvSpPr>
        <p:spPr>
          <a:xfrm>
            <a:off x="8001000" y="76200"/>
            <a:ext cx="106680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CCCCCC"/>
              </a:buClr>
              <a:buSzPts val="1200"/>
              <a:buFont typeface="Arial"/>
              <a:buNone/>
            </a:pPr>
            <a:r>
              <a:rPr b="0" baseline="30000" i="0" lang="en-US" sz="1200" u="none">
                <a:solidFill>
                  <a:srgbClr val="CCCCCC"/>
                </a:solidFill>
                <a:latin typeface="Arial"/>
                <a:ea typeface="Arial"/>
                <a:cs typeface="Arial"/>
                <a:sym typeface="Arial"/>
              </a:rPr>
              <a:t>2/3/08  </a:t>
            </a:r>
            <a:fld id="{00000000-1234-1234-1234-123412341234}" type="slidenum">
              <a:rPr b="0" baseline="30000" i="0" lang="en-US" sz="1200" u="none">
                <a:solidFill>
                  <a:srgbClr val="CCCCCC"/>
                </a:solidFill>
                <a:latin typeface="Arial"/>
                <a:ea typeface="Arial"/>
                <a:cs typeface="Arial"/>
                <a:sym typeface="Arial"/>
              </a:rPr>
              <a:t>‹#›</a:t>
            </a:fld>
            <a:endParaRPr/>
          </a:p>
        </p:txBody>
      </p:sp>
      <p:sp>
        <p:nvSpPr>
          <p:cNvPr id="85" name="Google Shape;85;p13"/>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lang="en-US"/>
              <a:t>Canny edge detector</a:t>
            </a:r>
            <a:endParaRPr/>
          </a:p>
        </p:txBody>
      </p:sp>
      <p:sp>
        <p:nvSpPr>
          <p:cNvPr id="86" name="Google Shape;86;p13"/>
          <p:cNvSpPr txBox="1"/>
          <p:nvPr>
            <p:ph idx="1" type="body"/>
          </p:nvPr>
        </p:nvSpPr>
        <p:spPr>
          <a:xfrm>
            <a:off x="663075" y="1815425"/>
            <a:ext cx="7924800" cy="3886200"/>
          </a:xfrm>
          <a:prstGeom prst="rect">
            <a:avLst/>
          </a:prstGeom>
          <a:noFill/>
          <a:ln>
            <a:noFill/>
          </a:ln>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a:t>Gaussian filter</a:t>
            </a:r>
            <a:endParaRPr/>
          </a:p>
          <a:p>
            <a:pPr indent="-381000" lvl="0" marL="457200" rtl="0" algn="l">
              <a:spcBef>
                <a:spcPts val="0"/>
              </a:spcBef>
              <a:spcAft>
                <a:spcPts val="0"/>
              </a:spcAft>
              <a:buSzPts val="2400"/>
              <a:buChar char="●"/>
            </a:pPr>
            <a:r>
              <a:rPr lang="en-US"/>
              <a:t>Finding the intensity gradient of the image</a:t>
            </a:r>
            <a:endParaRPr/>
          </a:p>
          <a:p>
            <a:pPr indent="-381000" lvl="0" marL="457200" rtl="0" algn="l">
              <a:spcBef>
                <a:spcPts val="0"/>
              </a:spcBef>
              <a:spcAft>
                <a:spcPts val="0"/>
              </a:spcAft>
              <a:buSzPts val="2400"/>
              <a:buChar char="●"/>
            </a:pPr>
            <a:r>
              <a:rPr lang="en-US"/>
              <a:t>Non-maximum suppression</a:t>
            </a:r>
            <a:endParaRPr/>
          </a:p>
          <a:p>
            <a:pPr indent="-381000" lvl="0" marL="457200" rtl="0" algn="l">
              <a:spcBef>
                <a:spcPts val="0"/>
              </a:spcBef>
              <a:spcAft>
                <a:spcPts val="0"/>
              </a:spcAft>
              <a:buSzPts val="2400"/>
              <a:buChar char="●"/>
            </a:pPr>
            <a:r>
              <a:rPr lang="en-US"/>
              <a:t>Double threshold</a:t>
            </a:r>
            <a:endParaRPr/>
          </a:p>
          <a:p>
            <a:pPr indent="-381000" lvl="0" marL="457200" rtl="0" algn="l">
              <a:spcBef>
                <a:spcPts val="0"/>
              </a:spcBef>
              <a:spcAft>
                <a:spcPts val="0"/>
              </a:spcAft>
              <a:buSzPts val="2400"/>
              <a:buChar char="●"/>
            </a:pPr>
            <a:r>
              <a:rPr lang="en-US"/>
              <a:t>Edge tracking by hysteresis</a:t>
            </a:r>
            <a:endParaRPr/>
          </a:p>
          <a:p>
            <a:pPr indent="0" lvl="0" marL="457200" rtl="0" algn="l">
              <a:spcBef>
                <a:spcPts val="360"/>
              </a:spcBef>
              <a:spcAft>
                <a:spcPts val="0"/>
              </a:spcAft>
              <a:buNone/>
            </a:pPr>
            <a:r>
              <a:t/>
            </a:r>
            <a:endParaRPr sz="1800"/>
          </a:p>
        </p:txBody>
      </p:sp>
      <p:sp>
        <p:nvSpPr>
          <p:cNvPr id="87" name="Google Shape;87;p13"/>
          <p:cNvSpPr txBox="1"/>
          <p:nvPr/>
        </p:nvSpPr>
        <p:spPr>
          <a:xfrm>
            <a:off x="-2060575" y="-676275"/>
            <a:ext cx="184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nvSpPr>
        <p:spPr>
          <a:xfrm>
            <a:off x="609600" y="0"/>
            <a:ext cx="51054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0" i="0" lang="en-US" sz="1200" u="none">
                <a:solidFill>
                  <a:schemeClr val="lt1"/>
                </a:solidFill>
                <a:latin typeface="Arial"/>
                <a:ea typeface="Arial"/>
                <a:cs typeface="Arial"/>
                <a:sym typeface="Arial"/>
              </a:rPr>
              <a:t>Presentation Title</a:t>
            </a:r>
            <a:endParaRPr/>
          </a:p>
        </p:txBody>
      </p:sp>
      <p:sp>
        <p:nvSpPr>
          <p:cNvPr id="94" name="Google Shape;94;p14"/>
          <p:cNvSpPr txBox="1"/>
          <p:nvPr/>
        </p:nvSpPr>
        <p:spPr>
          <a:xfrm>
            <a:off x="8001000" y="76200"/>
            <a:ext cx="106680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CCCCCC"/>
              </a:buClr>
              <a:buSzPts val="1200"/>
              <a:buFont typeface="Arial"/>
              <a:buNone/>
            </a:pPr>
            <a:r>
              <a:rPr b="0" baseline="30000" i="0" lang="en-US" sz="1200" u="none">
                <a:solidFill>
                  <a:srgbClr val="CCCCCC"/>
                </a:solidFill>
                <a:latin typeface="Arial"/>
                <a:ea typeface="Arial"/>
                <a:cs typeface="Arial"/>
                <a:sym typeface="Arial"/>
              </a:rPr>
              <a:t>2/3/08  </a:t>
            </a:r>
            <a:fld id="{00000000-1234-1234-1234-123412341234}" type="slidenum">
              <a:rPr b="0" baseline="30000" i="0" lang="en-US" sz="1200" u="none">
                <a:solidFill>
                  <a:srgbClr val="CCCCCC"/>
                </a:solidFill>
                <a:latin typeface="Arial"/>
                <a:ea typeface="Arial"/>
                <a:cs typeface="Arial"/>
                <a:sym typeface="Arial"/>
              </a:rPr>
              <a:t>‹#›</a:t>
            </a:fld>
            <a:endParaRPr/>
          </a:p>
        </p:txBody>
      </p:sp>
      <p:sp>
        <p:nvSpPr>
          <p:cNvPr id="95" name="Google Shape;95;p14"/>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lang="en-US"/>
              <a:t>System Design:</a:t>
            </a:r>
            <a:endParaRPr/>
          </a:p>
        </p:txBody>
      </p:sp>
      <p:sp>
        <p:nvSpPr>
          <p:cNvPr id="96" name="Google Shape;96;p14"/>
          <p:cNvSpPr txBox="1"/>
          <p:nvPr>
            <p:ph idx="1" type="body"/>
          </p:nvPr>
        </p:nvSpPr>
        <p:spPr>
          <a:xfrm>
            <a:off x="609600" y="4192325"/>
            <a:ext cx="7924800" cy="1819800"/>
          </a:xfrm>
          <a:prstGeom prst="rect">
            <a:avLst/>
          </a:prstGeom>
          <a:noFill/>
          <a:ln>
            <a:noFill/>
          </a:ln>
        </p:spPr>
        <p:txBody>
          <a:bodyPr anchorCtr="0" anchor="t" bIns="45700" lIns="91425" spcFirstLastPara="1" rIns="91425" wrap="square" tIns="45700">
            <a:noAutofit/>
          </a:bodyPr>
          <a:lstStyle/>
          <a:p>
            <a:pPr indent="-228600" lvl="0" marL="342900" rtl="0" algn="l">
              <a:spcBef>
                <a:spcPts val="360"/>
              </a:spcBef>
              <a:spcAft>
                <a:spcPts val="0"/>
              </a:spcAft>
              <a:buSzPts val="1800"/>
              <a:buNone/>
            </a:pPr>
            <a:r>
              <a:rPr lang="en-US" sz="1800"/>
              <a:t>Edge Detection kernels:</a:t>
            </a:r>
            <a:endParaRPr sz="1800"/>
          </a:p>
          <a:p>
            <a:pPr indent="-342900" lvl="0" marL="914400" rtl="0" algn="l">
              <a:spcBef>
                <a:spcPts val="360"/>
              </a:spcBef>
              <a:spcAft>
                <a:spcPts val="0"/>
              </a:spcAft>
              <a:buClr>
                <a:srgbClr val="000000"/>
              </a:buClr>
              <a:buSzPts val="1800"/>
              <a:buChar char="●"/>
            </a:pPr>
            <a:r>
              <a:rPr lang="en-US" sz="1800"/>
              <a:t> Cannys method(</a:t>
            </a:r>
            <a:r>
              <a:rPr b="1" lang="en-US" sz="1400">
                <a:solidFill>
                  <a:srgbClr val="24292E"/>
                </a:solidFill>
                <a:highlight>
                  <a:srgbClr val="FFFFFF"/>
                </a:highlight>
              </a:rPr>
              <a:t>Sobel ,Prewitt , Roberts detectors</a:t>
            </a:r>
            <a:r>
              <a:rPr lang="en-US" sz="1200">
                <a:solidFill>
                  <a:srgbClr val="24292E"/>
                </a:solidFill>
                <a:highlight>
                  <a:srgbClr val="FFFFFF"/>
                </a:highlight>
              </a:rPr>
              <a:t>)</a:t>
            </a:r>
            <a:endParaRPr sz="1400">
              <a:solidFill>
                <a:srgbClr val="24292E"/>
              </a:solidFill>
              <a:highlight>
                <a:srgbClr val="FFFFFF"/>
              </a:highlight>
            </a:endParaRPr>
          </a:p>
          <a:p>
            <a:pPr indent="-228600" lvl="0" marL="342900" rtl="0" algn="l">
              <a:spcBef>
                <a:spcPts val="360"/>
              </a:spcBef>
              <a:spcAft>
                <a:spcPts val="0"/>
              </a:spcAft>
              <a:buNone/>
            </a:pPr>
            <a:r>
              <a:rPr lang="en-US" sz="1800"/>
              <a:t>UI Design</a:t>
            </a:r>
            <a:r>
              <a:rPr lang="en-US" sz="1800"/>
              <a:t>:</a:t>
            </a:r>
            <a:endParaRPr sz="1200">
              <a:solidFill>
                <a:srgbClr val="24292E"/>
              </a:solidFill>
              <a:highlight>
                <a:srgbClr val="FFFFFF"/>
              </a:highlight>
            </a:endParaRPr>
          </a:p>
          <a:p>
            <a:pPr indent="-342900" lvl="0" marL="914400" rtl="0" algn="l">
              <a:spcBef>
                <a:spcPts val="360"/>
              </a:spcBef>
              <a:spcAft>
                <a:spcPts val="0"/>
              </a:spcAft>
              <a:buClr>
                <a:schemeClr val="dk1"/>
              </a:buClr>
              <a:buSzPts val="1800"/>
              <a:buChar char="●"/>
            </a:pPr>
            <a:r>
              <a:rPr lang="en-US" sz="1800"/>
              <a:t>C++ Qt Designer Implementation.</a:t>
            </a:r>
            <a:endParaRPr sz="1800"/>
          </a:p>
        </p:txBody>
      </p:sp>
      <p:sp>
        <p:nvSpPr>
          <p:cNvPr id="97" name="Google Shape;97;p14"/>
          <p:cNvSpPr txBox="1"/>
          <p:nvPr/>
        </p:nvSpPr>
        <p:spPr>
          <a:xfrm>
            <a:off x="-2060575" y="-676275"/>
            <a:ext cx="184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8" name="Google Shape;98;p14"/>
          <p:cNvSpPr txBox="1"/>
          <p:nvPr/>
        </p:nvSpPr>
        <p:spPr>
          <a:xfrm>
            <a:off x="685800" y="6094500"/>
            <a:ext cx="3308400" cy="348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Boston University College of Engineering</a:t>
            </a:r>
            <a:endParaRPr sz="1200"/>
          </a:p>
        </p:txBody>
      </p:sp>
      <p:pic>
        <p:nvPicPr>
          <p:cNvPr id="99" name="Google Shape;99;p14"/>
          <p:cNvPicPr preferRelativeResize="0"/>
          <p:nvPr/>
        </p:nvPicPr>
        <p:blipFill rotWithShape="1">
          <a:blip r:embed="rId3">
            <a:alphaModFix/>
          </a:blip>
          <a:srcRect b="3602" l="24658" r="2237" t="28559"/>
          <a:stretch/>
        </p:blipFill>
        <p:spPr>
          <a:xfrm>
            <a:off x="1523263" y="1215125"/>
            <a:ext cx="6097474" cy="297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txBox="1"/>
          <p:nvPr/>
        </p:nvSpPr>
        <p:spPr>
          <a:xfrm>
            <a:off x="609600" y="0"/>
            <a:ext cx="51054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0" i="0" lang="en-US" sz="1200" u="none">
                <a:solidFill>
                  <a:schemeClr val="lt1"/>
                </a:solidFill>
                <a:latin typeface="Arial"/>
                <a:ea typeface="Arial"/>
                <a:cs typeface="Arial"/>
                <a:sym typeface="Arial"/>
              </a:rPr>
              <a:t>Presentation Title</a:t>
            </a:r>
            <a:endParaRPr/>
          </a:p>
        </p:txBody>
      </p:sp>
      <p:sp>
        <p:nvSpPr>
          <p:cNvPr id="106" name="Google Shape;106;p15"/>
          <p:cNvSpPr txBox="1"/>
          <p:nvPr/>
        </p:nvSpPr>
        <p:spPr>
          <a:xfrm>
            <a:off x="8001000" y="76200"/>
            <a:ext cx="106680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CCCCCC"/>
              </a:buClr>
              <a:buSzPts val="1200"/>
              <a:buFont typeface="Arial"/>
              <a:buNone/>
            </a:pPr>
            <a:r>
              <a:rPr b="0" baseline="30000" i="0" lang="en-US" sz="1200" u="none">
                <a:solidFill>
                  <a:srgbClr val="CCCCCC"/>
                </a:solidFill>
                <a:latin typeface="Arial"/>
                <a:ea typeface="Arial"/>
                <a:cs typeface="Arial"/>
                <a:sym typeface="Arial"/>
              </a:rPr>
              <a:t>2/3/08  </a:t>
            </a:r>
            <a:fld id="{00000000-1234-1234-1234-123412341234}" type="slidenum">
              <a:rPr b="0" baseline="30000" i="0" lang="en-US" sz="1200" u="none">
                <a:solidFill>
                  <a:srgbClr val="CCCCCC"/>
                </a:solidFill>
                <a:latin typeface="Arial"/>
                <a:ea typeface="Arial"/>
                <a:cs typeface="Arial"/>
                <a:sym typeface="Arial"/>
              </a:rPr>
              <a:t>‹#›</a:t>
            </a:fld>
            <a:endParaRPr/>
          </a:p>
        </p:txBody>
      </p:sp>
      <p:sp>
        <p:nvSpPr>
          <p:cNvPr id="107" name="Google Shape;107;p15"/>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lang="en-US"/>
              <a:t>Parallelization:</a:t>
            </a:r>
            <a:endParaRPr/>
          </a:p>
        </p:txBody>
      </p:sp>
      <p:sp>
        <p:nvSpPr>
          <p:cNvPr id="108" name="Google Shape;108;p15"/>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CC0000"/>
              </a:buClr>
              <a:buSzPts val="1800"/>
              <a:buFont typeface="Noto Sans Symbols"/>
              <a:buChar char="▪"/>
            </a:pPr>
            <a:r>
              <a:rPr lang="en-US" sz="1800"/>
              <a:t>Individual kernel’s Paralization:</a:t>
            </a:r>
            <a:endParaRPr sz="1800"/>
          </a:p>
          <a:p>
            <a:pPr indent="-285750" lvl="1" marL="742950" rtl="0" algn="l">
              <a:spcBef>
                <a:spcPts val="0"/>
              </a:spcBef>
              <a:spcAft>
                <a:spcPts val="0"/>
              </a:spcAft>
              <a:buClr>
                <a:srgbClr val="CC0000"/>
              </a:buClr>
              <a:buSzPts val="1800"/>
              <a:buChar char="▪"/>
            </a:pPr>
            <a:r>
              <a:rPr lang="en-US"/>
              <a:t>Edge gradient generator (step 2 of the Canny):</a:t>
            </a:r>
            <a:endParaRPr sz="1400"/>
          </a:p>
          <a:p>
            <a:pPr indent="0" lvl="0" marL="742950" rtl="0" algn="l">
              <a:spcBef>
                <a:spcPts val="0"/>
              </a:spcBef>
              <a:spcAft>
                <a:spcPts val="0"/>
              </a:spcAft>
              <a:buNone/>
            </a:pPr>
            <a:r>
              <a:rPr lang="en-US" sz="1600"/>
              <a:t>There exists opportunities to speed up the Canny’s method when calculate the edge directions by pixels.</a:t>
            </a:r>
            <a:endParaRPr sz="1600"/>
          </a:p>
          <a:p>
            <a:pPr indent="0" lvl="0" marL="742950" rtl="0" algn="l">
              <a:spcBef>
                <a:spcPts val="0"/>
              </a:spcBef>
              <a:spcAft>
                <a:spcPts val="0"/>
              </a:spcAft>
              <a:buNone/>
            </a:pPr>
            <a:r>
              <a:t/>
            </a:r>
            <a:endParaRPr sz="1400"/>
          </a:p>
          <a:p>
            <a:pPr indent="0" lvl="0" marL="742950" rtl="0" algn="l">
              <a:spcBef>
                <a:spcPts val="0"/>
              </a:spcBef>
              <a:spcAft>
                <a:spcPts val="0"/>
              </a:spcAft>
              <a:buNone/>
            </a:pPr>
            <a:r>
              <a:t/>
            </a:r>
            <a:endParaRPr sz="1400"/>
          </a:p>
          <a:p>
            <a:pPr indent="-285750" lvl="1" marL="742950" rtl="0" algn="l">
              <a:spcBef>
                <a:spcPts val="0"/>
              </a:spcBef>
              <a:spcAft>
                <a:spcPts val="0"/>
              </a:spcAft>
              <a:buClr>
                <a:srgbClr val="CC0000"/>
              </a:buClr>
              <a:buSzPts val="1800"/>
              <a:buChar char="▪"/>
            </a:pPr>
            <a:r>
              <a:rPr lang="en-US"/>
              <a:t> Tracking edge process (Step 5 of the Canny):</a:t>
            </a:r>
            <a:endParaRPr/>
          </a:p>
          <a:p>
            <a:pPr indent="0" lvl="0" marL="742950" rtl="0" algn="l">
              <a:spcBef>
                <a:spcPts val="0"/>
              </a:spcBef>
              <a:spcAft>
                <a:spcPts val="0"/>
              </a:spcAft>
              <a:buNone/>
            </a:pPr>
            <a:r>
              <a:rPr lang="en-US" sz="1600"/>
              <a:t>According to the </a:t>
            </a:r>
            <a:r>
              <a:rPr lang="en-US" sz="1800"/>
              <a:t>hysteresis’ method, the program is supposed to look through the “blob” to determine a strong edge pixel.</a:t>
            </a:r>
            <a:endParaRPr sz="1600"/>
          </a:p>
          <a:p>
            <a:pPr indent="0" lvl="0" marL="0" rtl="0" algn="l">
              <a:lnSpc>
                <a:spcPct val="100000"/>
              </a:lnSpc>
              <a:spcBef>
                <a:spcPts val="360"/>
              </a:spcBef>
              <a:spcAft>
                <a:spcPts val="0"/>
              </a:spcAft>
              <a:buNone/>
            </a:pPr>
            <a:r>
              <a:t/>
            </a:r>
            <a:endParaRPr/>
          </a:p>
          <a:p>
            <a:pPr indent="-228600" lvl="0" marL="342900" rtl="0" algn="l">
              <a:spcBef>
                <a:spcPts val="360"/>
              </a:spcBef>
              <a:spcAft>
                <a:spcPts val="0"/>
              </a:spcAft>
              <a:buSzPts val="1800"/>
              <a:buNone/>
            </a:pPr>
            <a:r>
              <a:t/>
            </a:r>
            <a:endParaRPr b="0" i="0" sz="1800" u="none">
              <a:solidFill>
                <a:schemeClr val="dk1"/>
              </a:solidFill>
              <a:latin typeface="Arial"/>
              <a:ea typeface="Arial"/>
              <a:cs typeface="Arial"/>
              <a:sym typeface="Arial"/>
            </a:endParaRPr>
          </a:p>
        </p:txBody>
      </p:sp>
      <p:sp>
        <p:nvSpPr>
          <p:cNvPr id="109" name="Google Shape;109;p15"/>
          <p:cNvSpPr txBox="1"/>
          <p:nvPr/>
        </p:nvSpPr>
        <p:spPr>
          <a:xfrm>
            <a:off x="-2060575" y="-676275"/>
            <a:ext cx="1841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0" name="Google Shape;110;p15"/>
          <p:cNvSpPr txBox="1"/>
          <p:nvPr/>
        </p:nvSpPr>
        <p:spPr>
          <a:xfrm>
            <a:off x="609600" y="6096000"/>
            <a:ext cx="3308400" cy="348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Boston University College of Engineering</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6"/>
          <p:cNvSpPr txBox="1"/>
          <p:nvPr/>
        </p:nvSpPr>
        <p:spPr>
          <a:xfrm>
            <a:off x="609600" y="0"/>
            <a:ext cx="51054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0" i="0" lang="en-US" sz="1200" u="none">
                <a:solidFill>
                  <a:schemeClr val="lt1"/>
                </a:solidFill>
                <a:latin typeface="Arial"/>
                <a:ea typeface="Arial"/>
                <a:cs typeface="Arial"/>
                <a:sym typeface="Arial"/>
              </a:rPr>
              <a:t>Presentation Title</a:t>
            </a:r>
            <a:endParaRPr/>
          </a:p>
        </p:txBody>
      </p:sp>
      <p:sp>
        <p:nvSpPr>
          <p:cNvPr id="117" name="Google Shape;117;p16"/>
          <p:cNvSpPr txBox="1"/>
          <p:nvPr/>
        </p:nvSpPr>
        <p:spPr>
          <a:xfrm>
            <a:off x="8001000" y="76200"/>
            <a:ext cx="106680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CCCCCC"/>
              </a:buClr>
              <a:buSzPts val="1200"/>
              <a:buFont typeface="Arial"/>
              <a:buNone/>
            </a:pPr>
            <a:r>
              <a:rPr b="0" baseline="30000" i="0" lang="en-US" sz="1200" u="none">
                <a:solidFill>
                  <a:srgbClr val="CCCCCC"/>
                </a:solidFill>
                <a:latin typeface="Arial"/>
                <a:ea typeface="Arial"/>
                <a:cs typeface="Arial"/>
                <a:sym typeface="Arial"/>
              </a:rPr>
              <a:t>2/3/08  </a:t>
            </a:r>
            <a:fld id="{00000000-1234-1234-1234-123412341234}" type="slidenum">
              <a:rPr b="0" baseline="30000" i="0" lang="en-US" sz="1200" u="none">
                <a:solidFill>
                  <a:srgbClr val="CCCCCC"/>
                </a:solidFill>
                <a:latin typeface="Arial"/>
                <a:ea typeface="Arial"/>
                <a:cs typeface="Arial"/>
                <a:sym typeface="Arial"/>
              </a:rPr>
              <a:t>‹#›</a:t>
            </a:fld>
            <a:endParaRPr/>
          </a:p>
        </p:txBody>
      </p:sp>
      <p:sp>
        <p:nvSpPr>
          <p:cNvPr id="118" name="Google Shape;118;p16"/>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lang="en-US"/>
              <a:t>Reference:</a:t>
            </a:r>
            <a:endParaRPr/>
          </a:p>
        </p:txBody>
      </p:sp>
      <p:sp>
        <p:nvSpPr>
          <p:cNvPr id="119" name="Google Shape;119;p16"/>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rgbClr val="CC0000"/>
              </a:buClr>
              <a:buSzPts val="1800"/>
              <a:buFont typeface="Arial"/>
              <a:buChar char="▪"/>
            </a:pPr>
            <a:r>
              <a:rPr lang="en-US" sz="1800"/>
              <a:t>Canny edge detector: </a:t>
            </a:r>
            <a:r>
              <a:rPr lang="en-US" sz="1800" u="sng">
                <a:solidFill>
                  <a:schemeClr val="accent2"/>
                </a:solidFill>
                <a:hlinkClick r:id="rId3"/>
              </a:rPr>
              <a:t>https://en.wikipedia.org/wiki/Canny_edge_detector</a:t>
            </a:r>
            <a:endParaRPr sz="1800">
              <a:uFill>
                <a:noFill/>
              </a:uFill>
              <a:hlinkClick r:id="rId4"/>
            </a:endParaRPr>
          </a:p>
          <a:p>
            <a:pPr indent="-342900" lvl="0" marL="342900" rtl="0" algn="l">
              <a:lnSpc>
                <a:spcPct val="115000"/>
              </a:lnSpc>
              <a:spcBef>
                <a:spcPts val="0"/>
              </a:spcBef>
              <a:spcAft>
                <a:spcPts val="0"/>
              </a:spcAft>
              <a:buClr>
                <a:srgbClr val="CC0000"/>
              </a:buClr>
              <a:buSzPts val="1800"/>
              <a:buChar char="▪"/>
            </a:pPr>
            <a:r>
              <a:rPr lang="en-US" sz="1800">
                <a:solidFill>
                  <a:srgbClr val="660099"/>
                </a:solidFill>
                <a:highlight>
                  <a:srgbClr val="FFFFFF"/>
                </a:highlight>
                <a:uFill>
                  <a:noFill/>
                </a:uFill>
                <a:hlinkClick r:id="rId5"/>
              </a:rPr>
              <a:t>Canny Edge Detection - CSE@IIT Delhi</a:t>
            </a:r>
            <a:br>
              <a:rPr b="0" i="0" lang="en-US" sz="1800" u="none">
                <a:solidFill>
                  <a:schemeClr val="dk1"/>
                </a:solidFill>
                <a:latin typeface="Arial"/>
                <a:ea typeface="Arial"/>
                <a:cs typeface="Arial"/>
                <a:sym typeface="Arial"/>
              </a:rPr>
            </a:br>
            <a:endParaRPr/>
          </a:p>
          <a:p>
            <a:pPr indent="0" lvl="0" marL="0" rtl="0" algn="l">
              <a:lnSpc>
                <a:spcPct val="100000"/>
              </a:lnSpc>
              <a:spcBef>
                <a:spcPts val="360"/>
              </a:spcBef>
              <a:spcAft>
                <a:spcPts val="0"/>
              </a:spcAft>
              <a:buNone/>
            </a:pPr>
            <a:r>
              <a:t/>
            </a:r>
            <a:endParaRPr/>
          </a:p>
          <a:p>
            <a:pPr indent="-228600" lvl="0" marL="342900" rtl="0" algn="l">
              <a:spcBef>
                <a:spcPts val="360"/>
              </a:spcBef>
              <a:spcAft>
                <a:spcPts val="0"/>
              </a:spcAft>
              <a:buSzPts val="1800"/>
              <a:buNone/>
            </a:pPr>
            <a:r>
              <a:t/>
            </a:r>
            <a:endParaRPr b="0" i="0" sz="1800" u="none">
              <a:solidFill>
                <a:schemeClr val="dk1"/>
              </a:solidFill>
              <a:latin typeface="Arial"/>
              <a:ea typeface="Arial"/>
              <a:cs typeface="Arial"/>
              <a:sym typeface="Arial"/>
            </a:endParaRPr>
          </a:p>
        </p:txBody>
      </p:sp>
      <p:sp>
        <p:nvSpPr>
          <p:cNvPr id="120" name="Google Shape;120;p16"/>
          <p:cNvSpPr txBox="1"/>
          <p:nvPr/>
        </p:nvSpPr>
        <p:spPr>
          <a:xfrm>
            <a:off x="-2060575" y="-676275"/>
            <a:ext cx="184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