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73" r:id="rId4"/>
  </p:sldMasterIdLst>
  <p:sldIdLst>
    <p:sldId id="257" r:id="rId5"/>
    <p:sldId id="258" r:id="rId6"/>
    <p:sldId id="259" r:id="rId7"/>
    <p:sldId id="270" r:id="rId8"/>
    <p:sldId id="261" r:id="rId9"/>
    <p:sldId id="262" r:id="rId10"/>
    <p:sldId id="263" r:id="rId11"/>
    <p:sldId id="264" r:id="rId12"/>
    <p:sldId id="266" r:id="rId13"/>
    <p:sldId id="265" r:id="rId14"/>
    <p:sldId id="269" r:id="rId15"/>
    <p:sldId id="267" r:id="rId16"/>
    <p:sldId id="271" r:id="rId17"/>
    <p:sldId id="268" r:id="rId18"/>
    <p:sldId id="273" r:id="rId19"/>
    <p:sldId id="274" r:id="rId20"/>
    <p:sldId id="27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676" autoAdjust="0"/>
    <p:restoredTop sz="94619" autoAdjust="0"/>
  </p:normalViewPr>
  <p:slideViewPr>
    <p:cSldViewPr snapToGrid="0">
      <p:cViewPr varScale="1">
        <p:scale>
          <a:sx n="72" d="100"/>
          <a:sy n="72" d="100"/>
        </p:scale>
        <p:origin x="71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3/24/2020</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41477701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4F40B7-36AB-4376-BE14-EF7004D79BB9}" type="datetime1">
              <a:rPr lang="en-US" smtClean="0"/>
              <a:t>3/24/2020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40233299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87CAB8-DCAE-46A5-AADA-B3FAD11A54E0}" type="datetime1">
              <a:rPr lang="en-US" smtClean="0"/>
              <a:t>3/24/2020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5100734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3/24/2020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1537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3/24/2020</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3/24/2020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3/24/2020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3/24/2020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3/24/2020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3/24/2020</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3/24/2020</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3/24/2020</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 id="2147483664" r:id="rId10"/>
    <p:sldLayoutId id="2147483666" r:id="rId11"/>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8.JPG"/><Relationship Id="rId3" Type="http://schemas.openxmlformats.org/officeDocument/2006/relationships/image" Target="../media/image3.JPG"/><Relationship Id="rId7" Type="http://schemas.openxmlformats.org/officeDocument/2006/relationships/image" Target="../media/image7.JPG"/><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image" Target="../media/image6.JPG"/><Relationship Id="rId5" Type="http://schemas.openxmlformats.org/officeDocument/2006/relationships/image" Target="../media/image5.JPG"/><Relationship Id="rId4" Type="http://schemas.openxmlformats.org/officeDocument/2006/relationships/image" Target="../media/image4.JPG"/></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bstract image">
            <a:extLst>
              <a:ext uri="{FF2B5EF4-FFF2-40B4-BE49-F238E27FC236}">
                <a16:creationId xmlns:a16="http://schemas.microsoft.com/office/drawing/2014/main" id="{6D3BA21E-E6C8-4E14-8E53-C5DF567E9DFF}"/>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10"/>
            <a:ext cx="12191979" cy="6857990"/>
          </a:xfrm>
          <a:prstGeom prst="rect">
            <a:avLst/>
          </a:prstGeom>
        </p:spPr>
      </p:pic>
      <p:sp>
        <p:nvSpPr>
          <p:cNvPr id="64" name="Rectangle 59">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7329"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65" name="Rectangle 61">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3272"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1276055" y="2350017"/>
            <a:ext cx="4775075" cy="1630906"/>
          </a:xfrm>
        </p:spPr>
        <p:txBody>
          <a:bodyPr>
            <a:normAutofit fontScale="90000"/>
          </a:bodyPr>
          <a:lstStyle/>
          <a:p>
            <a:br>
              <a:rPr lang="en-US" sz="2000" b="1" dirty="0"/>
            </a:br>
            <a:br>
              <a:rPr lang="en-US" sz="2000" b="1" dirty="0"/>
            </a:br>
            <a:br>
              <a:rPr lang="en-US" sz="2000" b="1" dirty="0"/>
            </a:br>
            <a:br>
              <a:rPr lang="en-US" sz="2000" b="1" dirty="0"/>
            </a:br>
            <a:br>
              <a:rPr lang="en-US" sz="2000" b="1" dirty="0"/>
            </a:br>
            <a:r>
              <a:rPr lang="en-US" sz="2700" b="1" dirty="0"/>
              <a:t>Plant Disease Classification Using TensorFlow Transfer Learning</a:t>
            </a:r>
            <a:br>
              <a:rPr lang="en-IN" sz="2700" b="1" dirty="0"/>
            </a:br>
            <a:r>
              <a:rPr lang="en-US" sz="2000" dirty="0"/>
              <a:t> </a:t>
            </a:r>
            <a:br>
              <a:rPr lang="en-IN" sz="2000" dirty="0"/>
            </a:br>
            <a:r>
              <a:rPr lang="en-US" sz="2000" b="1" dirty="0"/>
              <a:t>A Project PRESENTATION </a:t>
            </a:r>
            <a:br>
              <a:rPr lang="en-IN" sz="2000" dirty="0"/>
            </a:br>
            <a:r>
              <a:rPr lang="en-US" sz="2000" b="1" i="1" dirty="0"/>
              <a:t> </a:t>
            </a:r>
            <a:br>
              <a:rPr lang="en-IN" sz="2000" dirty="0"/>
            </a:br>
            <a:r>
              <a:rPr lang="en-US" sz="1600" b="1" i="1" dirty="0"/>
              <a:t>Submitted by </a:t>
            </a:r>
            <a:br>
              <a:rPr lang="en-IN" sz="1600" dirty="0"/>
            </a:br>
            <a:r>
              <a:rPr lang="en-US" sz="2000" b="1" dirty="0"/>
              <a:t> </a:t>
            </a:r>
            <a:br>
              <a:rPr lang="en-IN" sz="2000" b="1" dirty="0"/>
            </a:br>
            <a:r>
              <a:rPr lang="en-US" sz="1800" b="1" dirty="0"/>
              <a:t>SAMYAK JHAVERI, B039</a:t>
            </a:r>
            <a:br>
              <a:rPr lang="en-IN" sz="1800" b="1" dirty="0"/>
            </a:br>
            <a:r>
              <a:rPr lang="en-US" sz="1800" b="1" dirty="0"/>
              <a:t> </a:t>
            </a:r>
            <a:br>
              <a:rPr lang="en-IN" sz="1800" b="1" dirty="0"/>
            </a:br>
            <a:r>
              <a:rPr lang="en-US" sz="1800" b="1" dirty="0"/>
              <a:t>SHREY KAMDAR, B044 </a:t>
            </a:r>
            <a:br>
              <a:rPr lang="en-IN" sz="6700" b="1" dirty="0"/>
            </a:br>
            <a:endParaRPr lang="en-US" sz="4400" dirty="0">
              <a:solidFill>
                <a:schemeClr val="tx1"/>
              </a:solidFill>
            </a:endParaRPr>
          </a:p>
        </p:txBody>
      </p:sp>
    </p:spTree>
    <p:extLst>
      <p:ext uri="{BB962C8B-B14F-4D97-AF65-F5344CB8AC3E}">
        <p14:creationId xmlns:p14="http://schemas.microsoft.com/office/powerpoint/2010/main" val="1736693185"/>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abstract image">
            <a:extLst>
              <a:ext uri="{FF2B5EF4-FFF2-40B4-BE49-F238E27FC236}">
                <a16:creationId xmlns:a16="http://schemas.microsoft.com/office/drawing/2014/main" id="{5C002EE5-E4FF-463C-8DAA-9AC0B6D407FF}"/>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0" y="10"/>
            <a:ext cx="12191979" cy="6857990"/>
          </a:xfrm>
          <a:prstGeom prst="rect">
            <a:avLst/>
          </a:prstGeom>
        </p:spPr>
      </p:pic>
      <p:sp>
        <p:nvSpPr>
          <p:cNvPr id="29" name="Rectangle 22">
            <a:extLst>
              <a:ext uri="{FF2B5EF4-FFF2-40B4-BE49-F238E27FC236}">
                <a16:creationId xmlns:a16="http://schemas.microsoft.com/office/drawing/2014/main" id="{F5380E9A-163E-4576-BCDD-0A450B7E90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79943" y="237744"/>
            <a:ext cx="7652977" cy="6382512"/>
          </a:xfrm>
          <a:prstGeom prst="rect">
            <a:avLst/>
          </a:prstGeom>
          <a:solidFill>
            <a:schemeClr val="bg1">
              <a:alpha val="94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4">
            <a:extLst>
              <a:ext uri="{FF2B5EF4-FFF2-40B4-BE49-F238E27FC236}">
                <a16:creationId xmlns:a16="http://schemas.microsoft.com/office/drawing/2014/main" id="{88DDEF77-9746-4D83-91F9-442A2487E6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17103" y="374904"/>
            <a:ext cx="7340156" cy="6108192"/>
          </a:xfrm>
          <a:prstGeom prst="rect">
            <a:avLst/>
          </a:prstGeom>
          <a:noFill/>
          <a:ln w="6350" cap="sq">
            <a:solidFill>
              <a:schemeClr val="tx1">
                <a:lumMod val="65000"/>
                <a:lumOff val="3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6" name="TextBox 5">
            <a:extLst>
              <a:ext uri="{FF2B5EF4-FFF2-40B4-BE49-F238E27FC236}">
                <a16:creationId xmlns:a16="http://schemas.microsoft.com/office/drawing/2014/main" id="{91456517-A06E-4C4A-A8DD-5C66A658B4AA}"/>
              </a:ext>
            </a:extLst>
          </p:cNvPr>
          <p:cNvSpPr txBox="1"/>
          <p:nvPr/>
        </p:nvSpPr>
        <p:spPr>
          <a:xfrm>
            <a:off x="4585252" y="530087"/>
            <a:ext cx="6997148" cy="6186309"/>
          </a:xfrm>
          <a:prstGeom prst="rect">
            <a:avLst/>
          </a:prstGeom>
          <a:noFill/>
        </p:spPr>
        <p:txBody>
          <a:bodyPr wrap="square" rtlCol="0">
            <a:spAutoFit/>
          </a:bodyPr>
          <a:lstStyle/>
          <a:p>
            <a:r>
              <a:rPr lang="en-US" b="1" dirty="0"/>
              <a:t>Checking Performance and Testing the Trained Model with Random images</a:t>
            </a:r>
            <a:endParaRPr lang="en-IN" dirty="0"/>
          </a:p>
          <a:p>
            <a:r>
              <a:rPr lang="en-US" dirty="0"/>
              <a:t>The validation, accuracy and loss are plotted:</a:t>
            </a:r>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r>
              <a:rPr lang="en-US" dirty="0"/>
              <a:t>Here, it can be inferred that as the training steps progressed, both the training and texting accuracy climbed and the loss plummeted. </a:t>
            </a:r>
            <a:endParaRPr lang="en-IN" dirty="0"/>
          </a:p>
          <a:p>
            <a:endParaRPr lang="en-IN" dirty="0"/>
          </a:p>
        </p:txBody>
      </p:sp>
      <p:pic>
        <p:nvPicPr>
          <p:cNvPr id="7" name="Picture 6">
            <a:extLst>
              <a:ext uri="{FF2B5EF4-FFF2-40B4-BE49-F238E27FC236}">
                <a16:creationId xmlns:a16="http://schemas.microsoft.com/office/drawing/2014/main" id="{7B9459C0-FF84-4A56-92CF-CE3883EF08DC}"/>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5972165" y="1508760"/>
            <a:ext cx="4177030" cy="3840480"/>
          </a:xfrm>
          <a:prstGeom prst="rect">
            <a:avLst/>
          </a:prstGeom>
          <a:noFill/>
          <a:ln>
            <a:noFill/>
          </a:ln>
        </p:spPr>
      </p:pic>
    </p:spTree>
    <p:extLst>
      <p:ext uri="{BB962C8B-B14F-4D97-AF65-F5344CB8AC3E}">
        <p14:creationId xmlns:p14="http://schemas.microsoft.com/office/powerpoint/2010/main" val="3788494894"/>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abstract image">
            <a:extLst>
              <a:ext uri="{FF2B5EF4-FFF2-40B4-BE49-F238E27FC236}">
                <a16:creationId xmlns:a16="http://schemas.microsoft.com/office/drawing/2014/main" id="{5C002EE5-E4FF-463C-8DAA-9AC0B6D407FF}"/>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10"/>
            <a:ext cx="12191979" cy="6857990"/>
          </a:xfrm>
          <a:prstGeom prst="rect">
            <a:avLst/>
          </a:prstGeom>
        </p:spPr>
      </p:pic>
      <p:sp>
        <p:nvSpPr>
          <p:cNvPr id="29" name="Rectangle 22">
            <a:extLst>
              <a:ext uri="{FF2B5EF4-FFF2-40B4-BE49-F238E27FC236}">
                <a16:creationId xmlns:a16="http://schemas.microsoft.com/office/drawing/2014/main" id="{F5380E9A-163E-4576-BCDD-0A450B7E90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79943" y="237744"/>
            <a:ext cx="7652977" cy="6382512"/>
          </a:xfrm>
          <a:prstGeom prst="rect">
            <a:avLst/>
          </a:prstGeom>
          <a:solidFill>
            <a:schemeClr val="bg1">
              <a:alpha val="94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4">
            <a:extLst>
              <a:ext uri="{FF2B5EF4-FFF2-40B4-BE49-F238E27FC236}">
                <a16:creationId xmlns:a16="http://schemas.microsoft.com/office/drawing/2014/main" id="{88DDEF77-9746-4D83-91F9-442A2487E6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17103" y="374904"/>
            <a:ext cx="7340156" cy="6108192"/>
          </a:xfrm>
          <a:prstGeom prst="rect">
            <a:avLst/>
          </a:prstGeom>
          <a:noFill/>
          <a:ln w="6350" cap="sq">
            <a:solidFill>
              <a:schemeClr val="tx1">
                <a:lumMod val="65000"/>
                <a:lumOff val="3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92C9295F-E638-4F61-AFE2-CF3E40556031}"/>
              </a:ext>
            </a:extLst>
          </p:cNvPr>
          <p:cNvSpPr>
            <a:spLocks noGrp="1"/>
          </p:cNvSpPr>
          <p:nvPr>
            <p:ph type="title"/>
          </p:nvPr>
        </p:nvSpPr>
        <p:spPr>
          <a:xfrm>
            <a:off x="4740751" y="642594"/>
            <a:ext cx="6718433" cy="801893"/>
          </a:xfrm>
        </p:spPr>
        <p:txBody>
          <a:bodyPr>
            <a:normAutofit fontScale="90000"/>
          </a:bodyPr>
          <a:lstStyle/>
          <a:p>
            <a:r>
              <a:rPr lang="en-US" b="1" dirty="0">
                <a:solidFill>
                  <a:schemeClr val="tx1">
                    <a:lumMod val="75000"/>
                    <a:lumOff val="25000"/>
                  </a:schemeClr>
                </a:solidFill>
              </a:rPr>
              <a:t>SOFTWARES AND APIs USED</a:t>
            </a:r>
          </a:p>
        </p:txBody>
      </p:sp>
      <p:sp>
        <p:nvSpPr>
          <p:cNvPr id="3" name="TextBox 2">
            <a:extLst>
              <a:ext uri="{FF2B5EF4-FFF2-40B4-BE49-F238E27FC236}">
                <a16:creationId xmlns:a16="http://schemas.microsoft.com/office/drawing/2014/main" id="{AB32EB06-AC64-4216-87B2-A14D52D57840}"/>
              </a:ext>
            </a:extLst>
          </p:cNvPr>
          <p:cNvSpPr txBox="1"/>
          <p:nvPr/>
        </p:nvSpPr>
        <p:spPr>
          <a:xfrm>
            <a:off x="4740751" y="1444487"/>
            <a:ext cx="6718433" cy="3416320"/>
          </a:xfrm>
          <a:prstGeom prst="rect">
            <a:avLst/>
          </a:prstGeom>
          <a:noFill/>
        </p:spPr>
        <p:txBody>
          <a:bodyPr wrap="square" rtlCol="0">
            <a:spAutoFit/>
          </a:bodyPr>
          <a:lstStyle/>
          <a:p>
            <a:endParaRPr lang="en-US" b="1" dirty="0"/>
          </a:p>
          <a:p>
            <a:pPr lvl="0"/>
            <a:r>
              <a:rPr lang="en-US" b="1" dirty="0"/>
              <a:t>Google </a:t>
            </a:r>
            <a:r>
              <a:rPr lang="en-US" b="1" dirty="0" err="1"/>
              <a:t>Colab</a:t>
            </a:r>
            <a:endParaRPr lang="en-IN" dirty="0"/>
          </a:p>
          <a:p>
            <a:r>
              <a:rPr lang="en-US" dirty="0"/>
              <a:t>In the initial stages of the project, it was observed that even loading the dataset into the </a:t>
            </a:r>
            <a:r>
              <a:rPr lang="en-US" dirty="0" err="1"/>
              <a:t>Jupyter</a:t>
            </a:r>
            <a:r>
              <a:rPr lang="en-US" dirty="0"/>
              <a:t> Notebook was too resource-intensive in terms of time and computation requirements. </a:t>
            </a:r>
          </a:p>
          <a:p>
            <a:r>
              <a:rPr lang="en-US" dirty="0"/>
              <a:t>Google’s </a:t>
            </a:r>
            <a:r>
              <a:rPr lang="en-US" dirty="0" err="1"/>
              <a:t>Colab</a:t>
            </a:r>
            <a:r>
              <a:rPr lang="en-US" dirty="0"/>
              <a:t> platform allowed us to make use of Google’s computation power to load, train, test and evaluate the data and neural network model architectures online with the use of hardware optimized for machine learning - GPUs and TPUs.</a:t>
            </a:r>
            <a:endParaRPr lang="en-IN" dirty="0"/>
          </a:p>
          <a:p>
            <a:endParaRPr lang="en-IN" dirty="0"/>
          </a:p>
          <a:p>
            <a:endParaRPr lang="en-IN" dirty="0"/>
          </a:p>
        </p:txBody>
      </p:sp>
      <p:pic>
        <p:nvPicPr>
          <p:cNvPr id="5" name="Picture 4">
            <a:extLst>
              <a:ext uri="{FF2B5EF4-FFF2-40B4-BE49-F238E27FC236}">
                <a16:creationId xmlns:a16="http://schemas.microsoft.com/office/drawing/2014/main" id="{2DC1E10C-7A75-49C1-8C65-137C32673828}"/>
              </a:ext>
            </a:extLst>
          </p:cNvPr>
          <p:cNvPicPr>
            <a:picLocks noChangeAspect="1"/>
          </p:cNvPicPr>
          <p:nvPr/>
        </p:nvPicPr>
        <p:blipFill rotWithShape="1">
          <a:blip r:embed="rId3"/>
          <a:srcRect r="2814"/>
          <a:stretch/>
        </p:blipFill>
        <p:spPr>
          <a:xfrm>
            <a:off x="156336" y="1153490"/>
            <a:ext cx="3967292" cy="3998313"/>
          </a:xfrm>
          <a:prstGeom prst="rect">
            <a:avLst/>
          </a:prstGeom>
        </p:spPr>
      </p:pic>
    </p:spTree>
    <p:extLst>
      <p:ext uri="{BB962C8B-B14F-4D97-AF65-F5344CB8AC3E}">
        <p14:creationId xmlns:p14="http://schemas.microsoft.com/office/powerpoint/2010/main" val="691387332"/>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abstract image">
            <a:extLst>
              <a:ext uri="{FF2B5EF4-FFF2-40B4-BE49-F238E27FC236}">
                <a16:creationId xmlns:a16="http://schemas.microsoft.com/office/drawing/2014/main" id="{5C002EE5-E4FF-463C-8DAA-9AC0B6D407FF}"/>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0" y="10"/>
            <a:ext cx="12191979" cy="6857990"/>
          </a:xfrm>
          <a:prstGeom prst="rect">
            <a:avLst/>
          </a:prstGeom>
        </p:spPr>
      </p:pic>
      <p:sp>
        <p:nvSpPr>
          <p:cNvPr id="29" name="Rectangle 22">
            <a:extLst>
              <a:ext uri="{FF2B5EF4-FFF2-40B4-BE49-F238E27FC236}">
                <a16:creationId xmlns:a16="http://schemas.microsoft.com/office/drawing/2014/main" id="{F5380E9A-163E-4576-BCDD-0A450B7E90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79943" y="237744"/>
            <a:ext cx="7652977" cy="6382512"/>
          </a:xfrm>
          <a:prstGeom prst="rect">
            <a:avLst/>
          </a:prstGeom>
          <a:solidFill>
            <a:schemeClr val="bg1">
              <a:alpha val="94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4">
            <a:extLst>
              <a:ext uri="{FF2B5EF4-FFF2-40B4-BE49-F238E27FC236}">
                <a16:creationId xmlns:a16="http://schemas.microsoft.com/office/drawing/2014/main" id="{88DDEF77-9746-4D83-91F9-442A2487E6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17103" y="374904"/>
            <a:ext cx="7340156" cy="6108192"/>
          </a:xfrm>
          <a:prstGeom prst="rect">
            <a:avLst/>
          </a:prstGeom>
          <a:noFill/>
          <a:ln w="6350" cap="sq">
            <a:solidFill>
              <a:schemeClr val="tx1">
                <a:lumMod val="65000"/>
                <a:lumOff val="3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6" name="TextBox 5">
            <a:extLst>
              <a:ext uri="{FF2B5EF4-FFF2-40B4-BE49-F238E27FC236}">
                <a16:creationId xmlns:a16="http://schemas.microsoft.com/office/drawing/2014/main" id="{91456517-A06E-4C4A-A8DD-5C66A658B4AA}"/>
              </a:ext>
            </a:extLst>
          </p:cNvPr>
          <p:cNvSpPr txBox="1"/>
          <p:nvPr/>
        </p:nvSpPr>
        <p:spPr>
          <a:xfrm>
            <a:off x="4585252" y="530087"/>
            <a:ext cx="6997148" cy="6401753"/>
          </a:xfrm>
          <a:prstGeom prst="rect">
            <a:avLst/>
          </a:prstGeom>
          <a:noFill/>
        </p:spPr>
        <p:txBody>
          <a:bodyPr wrap="square" rtlCol="0">
            <a:spAutoFit/>
          </a:bodyPr>
          <a:lstStyle/>
          <a:p>
            <a:pPr lvl="0"/>
            <a:r>
              <a:rPr lang="en-US" b="1" dirty="0"/>
              <a:t>TensorFlow, TensorFlow Hub</a:t>
            </a:r>
            <a:endParaRPr lang="en-IN" dirty="0"/>
          </a:p>
          <a:p>
            <a:r>
              <a:rPr lang="en-US" dirty="0"/>
              <a:t>The TensorFlow API offers multiple levels of abstraction to choose from in building and training models. TensorFlow also gave us flexibility and control over the execution of the models in which we used high-level </a:t>
            </a:r>
            <a:r>
              <a:rPr lang="en-US" dirty="0" err="1"/>
              <a:t>Keras</a:t>
            </a:r>
            <a:r>
              <a:rPr lang="en-US" dirty="0"/>
              <a:t> APIs.</a:t>
            </a:r>
            <a:endParaRPr lang="en-IN" dirty="0"/>
          </a:p>
          <a:p>
            <a:r>
              <a:rPr lang="en-US" i="1" dirty="0"/>
              <a:t>Example:</a:t>
            </a:r>
          </a:p>
          <a:p>
            <a:r>
              <a:rPr lang="en-US" altLang="en-US" sz="1400" dirty="0">
                <a:solidFill>
                  <a:srgbClr val="3B78E7"/>
                </a:solidFill>
                <a:latin typeface="Miriam Fixed" panose="020B0509050101010101" pitchFamily="49" charset="-79"/>
                <a:ea typeface="Times New Roman" panose="02020603050405020304" pitchFamily="18" charset="0"/>
                <a:cs typeface="Miriam Fixed" panose="020B0509050101010101" pitchFamily="49" charset="-79"/>
              </a:rPr>
              <a:t>import</a:t>
            </a:r>
            <a:r>
              <a:rPr lang="en-US" altLang="en-US" sz="1400" dirty="0">
                <a:solidFill>
                  <a:srgbClr val="37474F"/>
                </a:solidFill>
                <a:latin typeface="Miriam Fixed" panose="020B0509050101010101" pitchFamily="49" charset="-79"/>
                <a:ea typeface="Times New Roman" panose="02020603050405020304" pitchFamily="18" charset="0"/>
                <a:cs typeface="Miriam Fixed" panose="020B0509050101010101" pitchFamily="49" charset="-79"/>
              </a:rPr>
              <a:t> </a:t>
            </a:r>
            <a:r>
              <a:rPr lang="en-US" altLang="en-US" sz="1400" dirty="0" err="1">
                <a:solidFill>
                  <a:srgbClr val="37474F"/>
                </a:solidFill>
                <a:latin typeface="Miriam Fixed" panose="020B0509050101010101" pitchFamily="49" charset="-79"/>
                <a:ea typeface="Times New Roman" panose="02020603050405020304" pitchFamily="18" charset="0"/>
                <a:cs typeface="Miriam Fixed" panose="020B0509050101010101" pitchFamily="49" charset="-79"/>
              </a:rPr>
              <a:t>tensorflow</a:t>
            </a:r>
            <a:r>
              <a:rPr lang="en-US" altLang="en-US" sz="1400" dirty="0">
                <a:solidFill>
                  <a:srgbClr val="37474F"/>
                </a:solidFill>
                <a:latin typeface="Miriam Fixed" panose="020B0509050101010101" pitchFamily="49" charset="-79"/>
                <a:ea typeface="Times New Roman" panose="02020603050405020304" pitchFamily="18" charset="0"/>
                <a:cs typeface="Miriam Fixed" panose="020B0509050101010101" pitchFamily="49" charset="-79"/>
              </a:rPr>
              <a:t> </a:t>
            </a:r>
            <a:r>
              <a:rPr lang="en-US" altLang="en-US" sz="1400" dirty="0">
                <a:solidFill>
                  <a:srgbClr val="3B78E7"/>
                </a:solidFill>
                <a:latin typeface="Miriam Fixed" panose="020B0509050101010101" pitchFamily="49" charset="-79"/>
                <a:ea typeface="Times New Roman" panose="02020603050405020304" pitchFamily="18" charset="0"/>
                <a:cs typeface="Miriam Fixed" panose="020B0509050101010101" pitchFamily="49" charset="-79"/>
              </a:rPr>
              <a:t>as</a:t>
            </a:r>
            <a:r>
              <a:rPr lang="en-US" altLang="en-US" sz="1400" dirty="0">
                <a:solidFill>
                  <a:srgbClr val="37474F"/>
                </a:solidFill>
                <a:latin typeface="Miriam Fixed" panose="020B0509050101010101" pitchFamily="49" charset="-79"/>
                <a:ea typeface="Times New Roman" panose="02020603050405020304" pitchFamily="18" charset="0"/>
                <a:cs typeface="Miriam Fixed" panose="020B0509050101010101" pitchFamily="49" charset="-79"/>
              </a:rPr>
              <a:t> </a:t>
            </a:r>
            <a:r>
              <a:rPr lang="en-US" altLang="en-US" sz="1400" dirty="0" err="1">
                <a:solidFill>
                  <a:srgbClr val="37474F"/>
                </a:solidFill>
                <a:latin typeface="Miriam Fixed" panose="020B0509050101010101" pitchFamily="49" charset="-79"/>
                <a:ea typeface="Times New Roman" panose="02020603050405020304" pitchFamily="18" charset="0"/>
                <a:cs typeface="Miriam Fixed" panose="020B0509050101010101" pitchFamily="49" charset="-79"/>
              </a:rPr>
              <a:t>tf</a:t>
            </a:r>
            <a:br>
              <a:rPr lang="en-US" altLang="en-US" sz="1400" dirty="0">
                <a:solidFill>
                  <a:srgbClr val="37474F"/>
                </a:solidFill>
                <a:latin typeface="Miriam Fixed" panose="020B0509050101010101" pitchFamily="49" charset="-79"/>
                <a:ea typeface="Times New Roman" panose="02020603050405020304" pitchFamily="18" charset="0"/>
                <a:cs typeface="Miriam Fixed" panose="020B0509050101010101" pitchFamily="49" charset="-79"/>
              </a:rPr>
            </a:br>
            <a:r>
              <a:rPr lang="en-US" altLang="en-US" sz="1400" dirty="0" err="1">
                <a:solidFill>
                  <a:srgbClr val="37474F"/>
                </a:solidFill>
                <a:latin typeface="Miriam Fixed" panose="020B0509050101010101" pitchFamily="49" charset="-79"/>
                <a:ea typeface="Times New Roman" panose="02020603050405020304" pitchFamily="18" charset="0"/>
                <a:cs typeface="Miriam Fixed" panose="020B0509050101010101" pitchFamily="49" charset="-79"/>
              </a:rPr>
              <a:t>mnist</a:t>
            </a:r>
            <a:r>
              <a:rPr lang="en-US" altLang="en-US" sz="1400" dirty="0">
                <a:solidFill>
                  <a:srgbClr val="37474F"/>
                </a:solidFill>
                <a:latin typeface="Miriam Fixed" panose="020B0509050101010101" pitchFamily="49" charset="-79"/>
                <a:ea typeface="Times New Roman" panose="02020603050405020304" pitchFamily="18" charset="0"/>
                <a:cs typeface="Miriam Fixed" panose="020B0509050101010101" pitchFamily="49" charset="-79"/>
              </a:rPr>
              <a:t> = </a:t>
            </a:r>
            <a:r>
              <a:rPr lang="en-US" altLang="en-US" sz="1400" dirty="0" err="1">
                <a:solidFill>
                  <a:srgbClr val="37474F"/>
                </a:solidFill>
                <a:latin typeface="Miriam Fixed" panose="020B0509050101010101" pitchFamily="49" charset="-79"/>
                <a:ea typeface="Times New Roman" panose="02020603050405020304" pitchFamily="18" charset="0"/>
                <a:cs typeface="Miriam Fixed" panose="020B0509050101010101" pitchFamily="49" charset="-79"/>
              </a:rPr>
              <a:t>tf.keras.datasets.mnist</a:t>
            </a:r>
            <a:br>
              <a:rPr lang="en-US" altLang="en-US" sz="1400" dirty="0">
                <a:solidFill>
                  <a:srgbClr val="37474F"/>
                </a:solidFill>
                <a:latin typeface="Miriam Fixed" panose="020B0509050101010101" pitchFamily="49" charset="-79"/>
                <a:ea typeface="Times New Roman" panose="02020603050405020304" pitchFamily="18" charset="0"/>
                <a:cs typeface="Miriam Fixed" panose="020B0509050101010101" pitchFamily="49" charset="-79"/>
              </a:rPr>
            </a:br>
            <a:br>
              <a:rPr lang="en-US" altLang="en-US" sz="1400" dirty="0">
                <a:solidFill>
                  <a:srgbClr val="37474F"/>
                </a:solidFill>
                <a:latin typeface="Miriam Fixed" panose="020B0509050101010101" pitchFamily="49" charset="-79"/>
                <a:ea typeface="Times New Roman" panose="02020603050405020304" pitchFamily="18" charset="0"/>
                <a:cs typeface="Miriam Fixed" panose="020B0509050101010101" pitchFamily="49" charset="-79"/>
              </a:rPr>
            </a:br>
            <a:r>
              <a:rPr lang="en-US" altLang="en-US" sz="1400" dirty="0">
                <a:solidFill>
                  <a:srgbClr val="37474F"/>
                </a:solidFill>
                <a:latin typeface="Miriam Fixed" panose="020B0509050101010101" pitchFamily="49" charset="-79"/>
                <a:ea typeface="Times New Roman" panose="02020603050405020304" pitchFamily="18" charset="0"/>
                <a:cs typeface="Miriam Fixed" panose="020B0509050101010101" pitchFamily="49" charset="-79"/>
              </a:rPr>
              <a:t>(</a:t>
            </a:r>
            <a:r>
              <a:rPr lang="en-US" altLang="en-US" sz="1400" dirty="0" err="1">
                <a:solidFill>
                  <a:srgbClr val="37474F"/>
                </a:solidFill>
                <a:latin typeface="Miriam Fixed" panose="020B0509050101010101" pitchFamily="49" charset="-79"/>
                <a:ea typeface="Times New Roman" panose="02020603050405020304" pitchFamily="18" charset="0"/>
                <a:cs typeface="Miriam Fixed" panose="020B0509050101010101" pitchFamily="49" charset="-79"/>
              </a:rPr>
              <a:t>x_train</a:t>
            </a:r>
            <a:r>
              <a:rPr lang="en-US" altLang="en-US" sz="1400" dirty="0">
                <a:solidFill>
                  <a:srgbClr val="37474F"/>
                </a:solidFill>
                <a:latin typeface="Miriam Fixed" panose="020B0509050101010101" pitchFamily="49" charset="-79"/>
                <a:ea typeface="Times New Roman" panose="02020603050405020304" pitchFamily="18" charset="0"/>
                <a:cs typeface="Miriam Fixed" panose="020B0509050101010101" pitchFamily="49" charset="-79"/>
              </a:rPr>
              <a:t>, </a:t>
            </a:r>
            <a:r>
              <a:rPr lang="en-US" altLang="en-US" sz="1400" dirty="0" err="1">
                <a:solidFill>
                  <a:srgbClr val="37474F"/>
                </a:solidFill>
                <a:latin typeface="Miriam Fixed" panose="020B0509050101010101" pitchFamily="49" charset="-79"/>
                <a:ea typeface="Times New Roman" panose="02020603050405020304" pitchFamily="18" charset="0"/>
                <a:cs typeface="Miriam Fixed" panose="020B0509050101010101" pitchFamily="49" charset="-79"/>
              </a:rPr>
              <a:t>y_train</a:t>
            </a:r>
            <a:r>
              <a:rPr lang="en-US" altLang="en-US" sz="1400" dirty="0">
                <a:solidFill>
                  <a:srgbClr val="37474F"/>
                </a:solidFill>
                <a:latin typeface="Miriam Fixed" panose="020B0509050101010101" pitchFamily="49" charset="-79"/>
                <a:ea typeface="Times New Roman" panose="02020603050405020304" pitchFamily="18" charset="0"/>
                <a:cs typeface="Miriam Fixed" panose="020B0509050101010101" pitchFamily="49" charset="-79"/>
              </a:rPr>
              <a:t>),(</a:t>
            </a:r>
            <a:r>
              <a:rPr lang="en-US" altLang="en-US" sz="1400" dirty="0" err="1">
                <a:solidFill>
                  <a:srgbClr val="37474F"/>
                </a:solidFill>
                <a:latin typeface="Miriam Fixed" panose="020B0509050101010101" pitchFamily="49" charset="-79"/>
                <a:ea typeface="Times New Roman" panose="02020603050405020304" pitchFamily="18" charset="0"/>
                <a:cs typeface="Miriam Fixed" panose="020B0509050101010101" pitchFamily="49" charset="-79"/>
              </a:rPr>
              <a:t>x_test</a:t>
            </a:r>
            <a:r>
              <a:rPr lang="en-US" altLang="en-US" sz="1400" dirty="0">
                <a:solidFill>
                  <a:srgbClr val="37474F"/>
                </a:solidFill>
                <a:latin typeface="Miriam Fixed" panose="020B0509050101010101" pitchFamily="49" charset="-79"/>
                <a:ea typeface="Times New Roman" panose="02020603050405020304" pitchFamily="18" charset="0"/>
                <a:cs typeface="Miriam Fixed" panose="020B0509050101010101" pitchFamily="49" charset="-79"/>
              </a:rPr>
              <a:t>, </a:t>
            </a:r>
            <a:r>
              <a:rPr lang="en-US" altLang="en-US" sz="1400" dirty="0" err="1">
                <a:solidFill>
                  <a:srgbClr val="37474F"/>
                </a:solidFill>
                <a:latin typeface="Miriam Fixed" panose="020B0509050101010101" pitchFamily="49" charset="-79"/>
                <a:ea typeface="Times New Roman" panose="02020603050405020304" pitchFamily="18" charset="0"/>
                <a:cs typeface="Miriam Fixed" panose="020B0509050101010101" pitchFamily="49" charset="-79"/>
              </a:rPr>
              <a:t>y_test</a:t>
            </a:r>
            <a:r>
              <a:rPr lang="en-US" altLang="en-US" sz="1400" dirty="0">
                <a:solidFill>
                  <a:srgbClr val="37474F"/>
                </a:solidFill>
                <a:latin typeface="Miriam Fixed" panose="020B0509050101010101" pitchFamily="49" charset="-79"/>
                <a:ea typeface="Times New Roman" panose="02020603050405020304" pitchFamily="18" charset="0"/>
                <a:cs typeface="Miriam Fixed" panose="020B0509050101010101" pitchFamily="49" charset="-79"/>
              </a:rPr>
              <a:t>) = </a:t>
            </a:r>
            <a:r>
              <a:rPr lang="en-US" altLang="en-US" sz="1400" dirty="0" err="1">
                <a:solidFill>
                  <a:srgbClr val="37474F"/>
                </a:solidFill>
                <a:latin typeface="Miriam Fixed" panose="020B0509050101010101" pitchFamily="49" charset="-79"/>
                <a:ea typeface="Times New Roman" panose="02020603050405020304" pitchFamily="18" charset="0"/>
                <a:cs typeface="Miriam Fixed" panose="020B0509050101010101" pitchFamily="49" charset="-79"/>
              </a:rPr>
              <a:t>mnist.load_data</a:t>
            </a:r>
            <a:r>
              <a:rPr lang="en-US" altLang="en-US" sz="1400" dirty="0">
                <a:solidFill>
                  <a:srgbClr val="37474F"/>
                </a:solidFill>
                <a:latin typeface="Miriam Fixed" panose="020B0509050101010101" pitchFamily="49" charset="-79"/>
                <a:ea typeface="Times New Roman" panose="02020603050405020304" pitchFamily="18" charset="0"/>
                <a:cs typeface="Miriam Fixed" panose="020B0509050101010101" pitchFamily="49" charset="-79"/>
              </a:rPr>
              <a:t>()</a:t>
            </a:r>
            <a:br>
              <a:rPr lang="en-US" altLang="en-US" sz="1400" dirty="0">
                <a:solidFill>
                  <a:srgbClr val="37474F"/>
                </a:solidFill>
                <a:latin typeface="Miriam Fixed" panose="020B0509050101010101" pitchFamily="49" charset="-79"/>
                <a:ea typeface="Times New Roman" panose="02020603050405020304" pitchFamily="18" charset="0"/>
                <a:cs typeface="Miriam Fixed" panose="020B0509050101010101" pitchFamily="49" charset="-79"/>
              </a:rPr>
            </a:br>
            <a:r>
              <a:rPr lang="en-US" altLang="en-US" sz="1400" dirty="0" err="1">
                <a:solidFill>
                  <a:srgbClr val="37474F"/>
                </a:solidFill>
                <a:latin typeface="Miriam Fixed" panose="020B0509050101010101" pitchFamily="49" charset="-79"/>
                <a:ea typeface="Times New Roman" panose="02020603050405020304" pitchFamily="18" charset="0"/>
                <a:cs typeface="Miriam Fixed" panose="020B0509050101010101" pitchFamily="49" charset="-79"/>
              </a:rPr>
              <a:t>x_train</a:t>
            </a:r>
            <a:r>
              <a:rPr lang="en-US" altLang="en-US" sz="1400" dirty="0">
                <a:solidFill>
                  <a:srgbClr val="37474F"/>
                </a:solidFill>
                <a:latin typeface="Miriam Fixed" panose="020B0509050101010101" pitchFamily="49" charset="-79"/>
                <a:ea typeface="Times New Roman" panose="02020603050405020304" pitchFamily="18" charset="0"/>
                <a:cs typeface="Miriam Fixed" panose="020B0509050101010101" pitchFamily="49" charset="-79"/>
              </a:rPr>
              <a:t>, </a:t>
            </a:r>
            <a:r>
              <a:rPr lang="en-US" altLang="en-US" sz="1400" dirty="0" err="1">
                <a:solidFill>
                  <a:srgbClr val="37474F"/>
                </a:solidFill>
                <a:latin typeface="Miriam Fixed" panose="020B0509050101010101" pitchFamily="49" charset="-79"/>
                <a:ea typeface="Times New Roman" panose="02020603050405020304" pitchFamily="18" charset="0"/>
                <a:cs typeface="Miriam Fixed" panose="020B0509050101010101" pitchFamily="49" charset="-79"/>
              </a:rPr>
              <a:t>x_test</a:t>
            </a:r>
            <a:r>
              <a:rPr lang="en-US" altLang="en-US" sz="1400" dirty="0">
                <a:solidFill>
                  <a:srgbClr val="37474F"/>
                </a:solidFill>
                <a:latin typeface="Miriam Fixed" panose="020B0509050101010101" pitchFamily="49" charset="-79"/>
                <a:ea typeface="Times New Roman" panose="02020603050405020304" pitchFamily="18" charset="0"/>
                <a:cs typeface="Miriam Fixed" panose="020B0509050101010101" pitchFamily="49" charset="-79"/>
              </a:rPr>
              <a:t> = </a:t>
            </a:r>
            <a:r>
              <a:rPr lang="en-US" altLang="en-US" sz="1400" dirty="0" err="1">
                <a:solidFill>
                  <a:srgbClr val="37474F"/>
                </a:solidFill>
                <a:latin typeface="Miriam Fixed" panose="020B0509050101010101" pitchFamily="49" charset="-79"/>
                <a:ea typeface="Times New Roman" panose="02020603050405020304" pitchFamily="18" charset="0"/>
                <a:cs typeface="Miriam Fixed" panose="020B0509050101010101" pitchFamily="49" charset="-79"/>
              </a:rPr>
              <a:t>x_train</a:t>
            </a:r>
            <a:r>
              <a:rPr lang="en-US" altLang="en-US" sz="1400" dirty="0">
                <a:solidFill>
                  <a:srgbClr val="37474F"/>
                </a:solidFill>
                <a:latin typeface="Miriam Fixed" panose="020B0509050101010101" pitchFamily="49" charset="-79"/>
                <a:ea typeface="Times New Roman" panose="02020603050405020304" pitchFamily="18" charset="0"/>
                <a:cs typeface="Miriam Fixed" panose="020B0509050101010101" pitchFamily="49" charset="-79"/>
              </a:rPr>
              <a:t> / </a:t>
            </a:r>
            <a:r>
              <a:rPr lang="en-US" altLang="en-US" sz="1400" dirty="0">
                <a:solidFill>
                  <a:srgbClr val="C53929"/>
                </a:solidFill>
                <a:latin typeface="Miriam Fixed" panose="020B0509050101010101" pitchFamily="49" charset="-79"/>
                <a:ea typeface="Times New Roman" panose="02020603050405020304" pitchFamily="18" charset="0"/>
                <a:cs typeface="Miriam Fixed" panose="020B0509050101010101" pitchFamily="49" charset="-79"/>
              </a:rPr>
              <a:t>255.0</a:t>
            </a:r>
            <a:r>
              <a:rPr lang="en-US" altLang="en-US" sz="1400" dirty="0">
                <a:solidFill>
                  <a:srgbClr val="37474F"/>
                </a:solidFill>
                <a:latin typeface="Miriam Fixed" panose="020B0509050101010101" pitchFamily="49" charset="-79"/>
                <a:ea typeface="Times New Roman" panose="02020603050405020304" pitchFamily="18" charset="0"/>
                <a:cs typeface="Miriam Fixed" panose="020B0509050101010101" pitchFamily="49" charset="-79"/>
              </a:rPr>
              <a:t>, </a:t>
            </a:r>
            <a:r>
              <a:rPr lang="en-US" altLang="en-US" sz="1400" dirty="0" err="1">
                <a:solidFill>
                  <a:srgbClr val="37474F"/>
                </a:solidFill>
                <a:latin typeface="Miriam Fixed" panose="020B0509050101010101" pitchFamily="49" charset="-79"/>
                <a:ea typeface="Times New Roman" panose="02020603050405020304" pitchFamily="18" charset="0"/>
                <a:cs typeface="Miriam Fixed" panose="020B0509050101010101" pitchFamily="49" charset="-79"/>
              </a:rPr>
              <a:t>x_test</a:t>
            </a:r>
            <a:r>
              <a:rPr lang="en-US" altLang="en-US" sz="1400" dirty="0">
                <a:solidFill>
                  <a:srgbClr val="37474F"/>
                </a:solidFill>
                <a:latin typeface="Miriam Fixed" panose="020B0509050101010101" pitchFamily="49" charset="-79"/>
                <a:ea typeface="Times New Roman" panose="02020603050405020304" pitchFamily="18" charset="0"/>
                <a:cs typeface="Miriam Fixed" panose="020B0509050101010101" pitchFamily="49" charset="-79"/>
              </a:rPr>
              <a:t> / </a:t>
            </a:r>
            <a:r>
              <a:rPr lang="en-US" altLang="en-US" sz="1400" dirty="0">
                <a:solidFill>
                  <a:srgbClr val="C53929"/>
                </a:solidFill>
                <a:latin typeface="Miriam Fixed" panose="020B0509050101010101" pitchFamily="49" charset="-79"/>
                <a:ea typeface="Times New Roman" panose="02020603050405020304" pitchFamily="18" charset="0"/>
                <a:cs typeface="Miriam Fixed" panose="020B0509050101010101" pitchFamily="49" charset="-79"/>
              </a:rPr>
              <a:t>255.0</a:t>
            </a:r>
            <a:br>
              <a:rPr lang="en-US" altLang="en-US" sz="1400" dirty="0">
                <a:solidFill>
                  <a:srgbClr val="37474F"/>
                </a:solidFill>
                <a:latin typeface="Miriam Fixed" panose="020B0509050101010101" pitchFamily="49" charset="-79"/>
                <a:ea typeface="Times New Roman" panose="02020603050405020304" pitchFamily="18" charset="0"/>
                <a:cs typeface="Miriam Fixed" panose="020B0509050101010101" pitchFamily="49" charset="-79"/>
              </a:rPr>
            </a:br>
            <a:br>
              <a:rPr lang="en-US" altLang="en-US" sz="1400" dirty="0">
                <a:solidFill>
                  <a:srgbClr val="37474F"/>
                </a:solidFill>
                <a:latin typeface="Miriam Fixed" panose="020B0509050101010101" pitchFamily="49" charset="-79"/>
                <a:ea typeface="Times New Roman" panose="02020603050405020304" pitchFamily="18" charset="0"/>
                <a:cs typeface="Miriam Fixed" panose="020B0509050101010101" pitchFamily="49" charset="-79"/>
              </a:rPr>
            </a:br>
            <a:r>
              <a:rPr lang="en-US" altLang="en-US" sz="1400" dirty="0">
                <a:solidFill>
                  <a:srgbClr val="37474F"/>
                </a:solidFill>
                <a:latin typeface="Miriam Fixed" panose="020B0509050101010101" pitchFamily="49" charset="-79"/>
                <a:ea typeface="Times New Roman" panose="02020603050405020304" pitchFamily="18" charset="0"/>
                <a:cs typeface="Miriam Fixed" panose="020B0509050101010101" pitchFamily="49" charset="-79"/>
              </a:rPr>
              <a:t>model = </a:t>
            </a:r>
            <a:r>
              <a:rPr lang="en-US" altLang="en-US" sz="1400" dirty="0" err="1">
                <a:solidFill>
                  <a:srgbClr val="37474F"/>
                </a:solidFill>
                <a:latin typeface="Miriam Fixed" panose="020B0509050101010101" pitchFamily="49" charset="-79"/>
                <a:ea typeface="Times New Roman" panose="02020603050405020304" pitchFamily="18" charset="0"/>
                <a:cs typeface="Miriam Fixed" panose="020B0509050101010101" pitchFamily="49" charset="-79"/>
              </a:rPr>
              <a:t>tf.keras.models.</a:t>
            </a:r>
            <a:r>
              <a:rPr lang="en-US" altLang="en-US" sz="1400" dirty="0" err="1">
                <a:solidFill>
                  <a:srgbClr val="9C27B0"/>
                </a:solidFill>
                <a:latin typeface="Miriam Fixed" panose="020B0509050101010101" pitchFamily="49" charset="-79"/>
                <a:ea typeface="Times New Roman" panose="02020603050405020304" pitchFamily="18" charset="0"/>
                <a:cs typeface="Miriam Fixed" panose="020B0509050101010101" pitchFamily="49" charset="-79"/>
              </a:rPr>
              <a:t>Sequential</a:t>
            </a:r>
            <a:r>
              <a:rPr lang="en-US" altLang="en-US" sz="1400" dirty="0">
                <a:solidFill>
                  <a:srgbClr val="37474F"/>
                </a:solidFill>
                <a:latin typeface="Miriam Fixed" panose="020B0509050101010101" pitchFamily="49" charset="-79"/>
                <a:ea typeface="Times New Roman" panose="02020603050405020304" pitchFamily="18" charset="0"/>
                <a:cs typeface="Miriam Fixed" panose="020B0509050101010101" pitchFamily="49" charset="-79"/>
              </a:rPr>
              <a:t>([</a:t>
            </a:r>
            <a:br>
              <a:rPr lang="en-US" altLang="en-US" sz="1400" dirty="0">
                <a:solidFill>
                  <a:srgbClr val="37474F"/>
                </a:solidFill>
                <a:latin typeface="Miriam Fixed" panose="020B0509050101010101" pitchFamily="49" charset="-79"/>
                <a:ea typeface="Times New Roman" panose="02020603050405020304" pitchFamily="18" charset="0"/>
                <a:cs typeface="Miriam Fixed" panose="020B0509050101010101" pitchFamily="49" charset="-79"/>
              </a:rPr>
            </a:br>
            <a:r>
              <a:rPr lang="en-US" altLang="en-US" sz="1400" dirty="0">
                <a:solidFill>
                  <a:srgbClr val="37474F"/>
                </a:solidFill>
                <a:latin typeface="Miriam Fixed" panose="020B0509050101010101" pitchFamily="49" charset="-79"/>
                <a:ea typeface="Times New Roman" panose="02020603050405020304" pitchFamily="18" charset="0"/>
                <a:cs typeface="Miriam Fixed" panose="020B0509050101010101" pitchFamily="49" charset="-79"/>
              </a:rPr>
              <a:t>  </a:t>
            </a:r>
            <a:r>
              <a:rPr lang="en-US" altLang="en-US" sz="1400" dirty="0" err="1">
                <a:solidFill>
                  <a:srgbClr val="37474F"/>
                </a:solidFill>
                <a:latin typeface="Miriam Fixed" panose="020B0509050101010101" pitchFamily="49" charset="-79"/>
                <a:ea typeface="Times New Roman" panose="02020603050405020304" pitchFamily="18" charset="0"/>
                <a:cs typeface="Miriam Fixed" panose="020B0509050101010101" pitchFamily="49" charset="-79"/>
              </a:rPr>
              <a:t>tf.keras.layers.</a:t>
            </a:r>
            <a:r>
              <a:rPr lang="en-US" altLang="en-US" sz="1400" dirty="0" err="1">
                <a:solidFill>
                  <a:srgbClr val="9C27B0"/>
                </a:solidFill>
                <a:latin typeface="Miriam Fixed" panose="020B0509050101010101" pitchFamily="49" charset="-79"/>
                <a:ea typeface="Times New Roman" panose="02020603050405020304" pitchFamily="18" charset="0"/>
                <a:cs typeface="Miriam Fixed" panose="020B0509050101010101" pitchFamily="49" charset="-79"/>
              </a:rPr>
              <a:t>Flatten</a:t>
            </a:r>
            <a:r>
              <a:rPr lang="en-US" altLang="en-US" sz="1400" dirty="0">
                <a:solidFill>
                  <a:srgbClr val="37474F"/>
                </a:solidFill>
                <a:latin typeface="Miriam Fixed" panose="020B0509050101010101" pitchFamily="49" charset="-79"/>
                <a:ea typeface="Times New Roman" panose="02020603050405020304" pitchFamily="18" charset="0"/>
                <a:cs typeface="Miriam Fixed" panose="020B0509050101010101" pitchFamily="49" charset="-79"/>
              </a:rPr>
              <a:t>(</a:t>
            </a:r>
            <a:r>
              <a:rPr lang="en-US" altLang="en-US" sz="1400" dirty="0" err="1">
                <a:solidFill>
                  <a:srgbClr val="37474F"/>
                </a:solidFill>
                <a:latin typeface="Miriam Fixed" panose="020B0509050101010101" pitchFamily="49" charset="-79"/>
                <a:ea typeface="Times New Roman" panose="02020603050405020304" pitchFamily="18" charset="0"/>
                <a:cs typeface="Miriam Fixed" panose="020B0509050101010101" pitchFamily="49" charset="-79"/>
              </a:rPr>
              <a:t>input_shape</a:t>
            </a:r>
            <a:r>
              <a:rPr lang="en-US" altLang="en-US" sz="1400" dirty="0">
                <a:solidFill>
                  <a:srgbClr val="37474F"/>
                </a:solidFill>
                <a:latin typeface="Miriam Fixed" panose="020B0509050101010101" pitchFamily="49" charset="-79"/>
                <a:ea typeface="Times New Roman" panose="02020603050405020304" pitchFamily="18" charset="0"/>
                <a:cs typeface="Miriam Fixed" panose="020B0509050101010101" pitchFamily="49" charset="-79"/>
              </a:rPr>
              <a:t>=(</a:t>
            </a:r>
            <a:r>
              <a:rPr lang="en-US" altLang="en-US" sz="1400" dirty="0">
                <a:solidFill>
                  <a:srgbClr val="C53929"/>
                </a:solidFill>
                <a:latin typeface="Miriam Fixed" panose="020B0509050101010101" pitchFamily="49" charset="-79"/>
                <a:ea typeface="Times New Roman" panose="02020603050405020304" pitchFamily="18" charset="0"/>
                <a:cs typeface="Miriam Fixed" panose="020B0509050101010101" pitchFamily="49" charset="-79"/>
              </a:rPr>
              <a:t>28</a:t>
            </a:r>
            <a:r>
              <a:rPr lang="en-US" altLang="en-US" sz="1400" dirty="0">
                <a:solidFill>
                  <a:srgbClr val="37474F"/>
                </a:solidFill>
                <a:latin typeface="Miriam Fixed" panose="020B0509050101010101" pitchFamily="49" charset="-79"/>
                <a:ea typeface="Times New Roman" panose="02020603050405020304" pitchFamily="18" charset="0"/>
                <a:cs typeface="Miriam Fixed" panose="020B0509050101010101" pitchFamily="49" charset="-79"/>
              </a:rPr>
              <a:t>, </a:t>
            </a:r>
            <a:r>
              <a:rPr lang="en-US" altLang="en-US" sz="1400" dirty="0">
                <a:solidFill>
                  <a:srgbClr val="C53929"/>
                </a:solidFill>
                <a:latin typeface="Miriam Fixed" panose="020B0509050101010101" pitchFamily="49" charset="-79"/>
                <a:ea typeface="Times New Roman" panose="02020603050405020304" pitchFamily="18" charset="0"/>
                <a:cs typeface="Miriam Fixed" panose="020B0509050101010101" pitchFamily="49" charset="-79"/>
              </a:rPr>
              <a:t>28</a:t>
            </a:r>
            <a:r>
              <a:rPr lang="en-US" altLang="en-US" sz="1400" dirty="0">
                <a:solidFill>
                  <a:srgbClr val="37474F"/>
                </a:solidFill>
                <a:latin typeface="Miriam Fixed" panose="020B0509050101010101" pitchFamily="49" charset="-79"/>
                <a:ea typeface="Times New Roman" panose="02020603050405020304" pitchFamily="18" charset="0"/>
                <a:cs typeface="Miriam Fixed" panose="020B0509050101010101" pitchFamily="49" charset="-79"/>
              </a:rPr>
              <a:t>)),</a:t>
            </a:r>
            <a:br>
              <a:rPr lang="en-US" altLang="en-US" sz="1400" dirty="0">
                <a:solidFill>
                  <a:srgbClr val="37474F"/>
                </a:solidFill>
                <a:latin typeface="Miriam Fixed" panose="020B0509050101010101" pitchFamily="49" charset="-79"/>
                <a:ea typeface="Times New Roman" panose="02020603050405020304" pitchFamily="18" charset="0"/>
                <a:cs typeface="Miriam Fixed" panose="020B0509050101010101" pitchFamily="49" charset="-79"/>
              </a:rPr>
            </a:br>
            <a:r>
              <a:rPr lang="en-US" altLang="en-US" sz="1400" dirty="0">
                <a:solidFill>
                  <a:srgbClr val="37474F"/>
                </a:solidFill>
                <a:latin typeface="Miriam Fixed" panose="020B0509050101010101" pitchFamily="49" charset="-79"/>
                <a:ea typeface="Times New Roman" panose="02020603050405020304" pitchFamily="18" charset="0"/>
                <a:cs typeface="Miriam Fixed" panose="020B0509050101010101" pitchFamily="49" charset="-79"/>
              </a:rPr>
              <a:t>  </a:t>
            </a:r>
            <a:r>
              <a:rPr lang="en-US" altLang="en-US" sz="1400" dirty="0" err="1">
                <a:solidFill>
                  <a:srgbClr val="37474F"/>
                </a:solidFill>
                <a:latin typeface="Miriam Fixed" panose="020B0509050101010101" pitchFamily="49" charset="-79"/>
                <a:ea typeface="Times New Roman" panose="02020603050405020304" pitchFamily="18" charset="0"/>
                <a:cs typeface="Miriam Fixed" panose="020B0509050101010101" pitchFamily="49" charset="-79"/>
              </a:rPr>
              <a:t>tf.keras.layers.</a:t>
            </a:r>
            <a:r>
              <a:rPr lang="en-US" altLang="en-US" sz="1400" dirty="0" err="1">
                <a:solidFill>
                  <a:srgbClr val="9C27B0"/>
                </a:solidFill>
                <a:latin typeface="Miriam Fixed" panose="020B0509050101010101" pitchFamily="49" charset="-79"/>
                <a:ea typeface="Times New Roman" panose="02020603050405020304" pitchFamily="18" charset="0"/>
                <a:cs typeface="Miriam Fixed" panose="020B0509050101010101" pitchFamily="49" charset="-79"/>
              </a:rPr>
              <a:t>Dense</a:t>
            </a:r>
            <a:r>
              <a:rPr lang="en-US" altLang="en-US" sz="1400" dirty="0">
                <a:solidFill>
                  <a:srgbClr val="37474F"/>
                </a:solidFill>
                <a:latin typeface="Miriam Fixed" panose="020B0509050101010101" pitchFamily="49" charset="-79"/>
                <a:ea typeface="Times New Roman" panose="02020603050405020304" pitchFamily="18" charset="0"/>
                <a:cs typeface="Miriam Fixed" panose="020B0509050101010101" pitchFamily="49" charset="-79"/>
              </a:rPr>
              <a:t>(</a:t>
            </a:r>
            <a:r>
              <a:rPr lang="en-US" altLang="en-US" sz="1400" dirty="0">
                <a:solidFill>
                  <a:srgbClr val="C53929"/>
                </a:solidFill>
                <a:latin typeface="Miriam Fixed" panose="020B0509050101010101" pitchFamily="49" charset="-79"/>
                <a:ea typeface="Times New Roman" panose="02020603050405020304" pitchFamily="18" charset="0"/>
                <a:cs typeface="Miriam Fixed" panose="020B0509050101010101" pitchFamily="49" charset="-79"/>
              </a:rPr>
              <a:t>128</a:t>
            </a:r>
            <a:r>
              <a:rPr lang="en-US" altLang="en-US" sz="1400" dirty="0">
                <a:solidFill>
                  <a:srgbClr val="37474F"/>
                </a:solidFill>
                <a:latin typeface="Miriam Fixed" panose="020B0509050101010101" pitchFamily="49" charset="-79"/>
                <a:ea typeface="Times New Roman" panose="02020603050405020304" pitchFamily="18" charset="0"/>
                <a:cs typeface="Miriam Fixed" panose="020B0509050101010101" pitchFamily="49" charset="-79"/>
              </a:rPr>
              <a:t>, activation=</a:t>
            </a:r>
            <a:r>
              <a:rPr lang="en-US" altLang="en-US" sz="1400" dirty="0">
                <a:solidFill>
                  <a:srgbClr val="0D904F"/>
                </a:solidFill>
                <a:latin typeface="Miriam Fixed" panose="020B0509050101010101" pitchFamily="49" charset="-79"/>
                <a:ea typeface="Times New Roman" panose="02020603050405020304" pitchFamily="18" charset="0"/>
                <a:cs typeface="Miriam Fixed" panose="020B0509050101010101" pitchFamily="49" charset="-79"/>
              </a:rPr>
              <a:t>'</a:t>
            </a:r>
            <a:r>
              <a:rPr lang="en-US" altLang="en-US" sz="1400" dirty="0" err="1">
                <a:solidFill>
                  <a:srgbClr val="0D904F"/>
                </a:solidFill>
                <a:latin typeface="Miriam Fixed" panose="020B0509050101010101" pitchFamily="49" charset="-79"/>
                <a:ea typeface="Times New Roman" panose="02020603050405020304" pitchFamily="18" charset="0"/>
                <a:cs typeface="Miriam Fixed" panose="020B0509050101010101" pitchFamily="49" charset="-79"/>
              </a:rPr>
              <a:t>relu</a:t>
            </a:r>
            <a:r>
              <a:rPr lang="en-US" altLang="en-US" sz="1400" dirty="0">
                <a:solidFill>
                  <a:srgbClr val="0D904F"/>
                </a:solidFill>
                <a:latin typeface="Miriam Fixed" panose="020B0509050101010101" pitchFamily="49" charset="-79"/>
                <a:ea typeface="Times New Roman" panose="02020603050405020304" pitchFamily="18" charset="0"/>
                <a:cs typeface="Miriam Fixed" panose="020B0509050101010101" pitchFamily="49" charset="-79"/>
              </a:rPr>
              <a:t>'</a:t>
            </a:r>
            <a:r>
              <a:rPr lang="en-US" altLang="en-US" sz="1400" dirty="0">
                <a:solidFill>
                  <a:srgbClr val="37474F"/>
                </a:solidFill>
                <a:latin typeface="Miriam Fixed" panose="020B0509050101010101" pitchFamily="49" charset="-79"/>
                <a:ea typeface="Times New Roman" panose="02020603050405020304" pitchFamily="18" charset="0"/>
                <a:cs typeface="Miriam Fixed" panose="020B0509050101010101" pitchFamily="49" charset="-79"/>
              </a:rPr>
              <a:t>),</a:t>
            </a:r>
            <a:br>
              <a:rPr lang="en-US" altLang="en-US" sz="1400" dirty="0">
                <a:solidFill>
                  <a:srgbClr val="37474F"/>
                </a:solidFill>
                <a:latin typeface="Miriam Fixed" panose="020B0509050101010101" pitchFamily="49" charset="-79"/>
                <a:ea typeface="Times New Roman" panose="02020603050405020304" pitchFamily="18" charset="0"/>
                <a:cs typeface="Miriam Fixed" panose="020B0509050101010101" pitchFamily="49" charset="-79"/>
              </a:rPr>
            </a:br>
            <a:r>
              <a:rPr lang="en-US" altLang="en-US" sz="1400" dirty="0">
                <a:solidFill>
                  <a:srgbClr val="37474F"/>
                </a:solidFill>
                <a:latin typeface="Miriam Fixed" panose="020B0509050101010101" pitchFamily="49" charset="-79"/>
                <a:ea typeface="Times New Roman" panose="02020603050405020304" pitchFamily="18" charset="0"/>
                <a:cs typeface="Miriam Fixed" panose="020B0509050101010101" pitchFamily="49" charset="-79"/>
              </a:rPr>
              <a:t>  </a:t>
            </a:r>
            <a:r>
              <a:rPr lang="en-US" altLang="en-US" sz="1400" dirty="0" err="1">
                <a:solidFill>
                  <a:srgbClr val="37474F"/>
                </a:solidFill>
                <a:latin typeface="Miriam Fixed" panose="020B0509050101010101" pitchFamily="49" charset="-79"/>
                <a:ea typeface="Times New Roman" panose="02020603050405020304" pitchFamily="18" charset="0"/>
                <a:cs typeface="Miriam Fixed" panose="020B0509050101010101" pitchFamily="49" charset="-79"/>
              </a:rPr>
              <a:t>tf.keras.layers.</a:t>
            </a:r>
            <a:r>
              <a:rPr lang="en-US" altLang="en-US" sz="1400" dirty="0" err="1">
                <a:solidFill>
                  <a:srgbClr val="9C27B0"/>
                </a:solidFill>
                <a:latin typeface="Miriam Fixed" panose="020B0509050101010101" pitchFamily="49" charset="-79"/>
                <a:ea typeface="Times New Roman" panose="02020603050405020304" pitchFamily="18" charset="0"/>
                <a:cs typeface="Miriam Fixed" panose="020B0509050101010101" pitchFamily="49" charset="-79"/>
              </a:rPr>
              <a:t>Dropout</a:t>
            </a:r>
            <a:r>
              <a:rPr lang="en-US" altLang="en-US" sz="1400" dirty="0">
                <a:solidFill>
                  <a:srgbClr val="37474F"/>
                </a:solidFill>
                <a:latin typeface="Miriam Fixed" panose="020B0509050101010101" pitchFamily="49" charset="-79"/>
                <a:ea typeface="Times New Roman" panose="02020603050405020304" pitchFamily="18" charset="0"/>
                <a:cs typeface="Miriam Fixed" panose="020B0509050101010101" pitchFamily="49" charset="-79"/>
              </a:rPr>
              <a:t>(</a:t>
            </a:r>
            <a:r>
              <a:rPr lang="en-US" altLang="en-US" sz="1400" dirty="0">
                <a:solidFill>
                  <a:srgbClr val="C53929"/>
                </a:solidFill>
                <a:latin typeface="Miriam Fixed" panose="020B0509050101010101" pitchFamily="49" charset="-79"/>
                <a:ea typeface="Times New Roman" panose="02020603050405020304" pitchFamily="18" charset="0"/>
                <a:cs typeface="Miriam Fixed" panose="020B0509050101010101" pitchFamily="49" charset="-79"/>
              </a:rPr>
              <a:t>0.2</a:t>
            </a:r>
            <a:r>
              <a:rPr lang="en-US" altLang="en-US" sz="1400" dirty="0">
                <a:solidFill>
                  <a:srgbClr val="37474F"/>
                </a:solidFill>
                <a:latin typeface="Miriam Fixed" panose="020B0509050101010101" pitchFamily="49" charset="-79"/>
                <a:ea typeface="Times New Roman" panose="02020603050405020304" pitchFamily="18" charset="0"/>
                <a:cs typeface="Miriam Fixed" panose="020B0509050101010101" pitchFamily="49" charset="-79"/>
              </a:rPr>
              <a:t>),</a:t>
            </a:r>
            <a:br>
              <a:rPr lang="en-US" altLang="en-US" sz="1400" dirty="0">
                <a:solidFill>
                  <a:srgbClr val="37474F"/>
                </a:solidFill>
                <a:latin typeface="Miriam Fixed" panose="020B0509050101010101" pitchFamily="49" charset="-79"/>
                <a:ea typeface="Times New Roman" panose="02020603050405020304" pitchFamily="18" charset="0"/>
                <a:cs typeface="Miriam Fixed" panose="020B0509050101010101" pitchFamily="49" charset="-79"/>
              </a:rPr>
            </a:br>
            <a:r>
              <a:rPr lang="en-US" altLang="en-US" sz="1400" dirty="0">
                <a:solidFill>
                  <a:srgbClr val="37474F"/>
                </a:solidFill>
                <a:latin typeface="Miriam Fixed" panose="020B0509050101010101" pitchFamily="49" charset="-79"/>
                <a:ea typeface="Times New Roman" panose="02020603050405020304" pitchFamily="18" charset="0"/>
                <a:cs typeface="Miriam Fixed" panose="020B0509050101010101" pitchFamily="49" charset="-79"/>
              </a:rPr>
              <a:t>  </a:t>
            </a:r>
            <a:r>
              <a:rPr lang="en-US" altLang="en-US" sz="1400" dirty="0" err="1">
                <a:solidFill>
                  <a:srgbClr val="37474F"/>
                </a:solidFill>
                <a:latin typeface="Miriam Fixed" panose="020B0509050101010101" pitchFamily="49" charset="-79"/>
                <a:ea typeface="Times New Roman" panose="02020603050405020304" pitchFamily="18" charset="0"/>
                <a:cs typeface="Miriam Fixed" panose="020B0509050101010101" pitchFamily="49" charset="-79"/>
              </a:rPr>
              <a:t>tf.keras.layers.</a:t>
            </a:r>
            <a:r>
              <a:rPr lang="en-US" altLang="en-US" sz="1400" dirty="0" err="1">
                <a:solidFill>
                  <a:srgbClr val="9C27B0"/>
                </a:solidFill>
                <a:latin typeface="Miriam Fixed" panose="020B0509050101010101" pitchFamily="49" charset="-79"/>
                <a:ea typeface="Times New Roman" panose="02020603050405020304" pitchFamily="18" charset="0"/>
                <a:cs typeface="Miriam Fixed" panose="020B0509050101010101" pitchFamily="49" charset="-79"/>
              </a:rPr>
              <a:t>Dense</a:t>
            </a:r>
            <a:r>
              <a:rPr lang="en-US" altLang="en-US" sz="1400" dirty="0">
                <a:solidFill>
                  <a:srgbClr val="37474F"/>
                </a:solidFill>
                <a:latin typeface="Miriam Fixed" panose="020B0509050101010101" pitchFamily="49" charset="-79"/>
                <a:ea typeface="Times New Roman" panose="02020603050405020304" pitchFamily="18" charset="0"/>
                <a:cs typeface="Miriam Fixed" panose="020B0509050101010101" pitchFamily="49" charset="-79"/>
              </a:rPr>
              <a:t>(</a:t>
            </a:r>
            <a:r>
              <a:rPr lang="en-US" altLang="en-US" sz="1400" dirty="0">
                <a:solidFill>
                  <a:srgbClr val="C53929"/>
                </a:solidFill>
                <a:latin typeface="Miriam Fixed" panose="020B0509050101010101" pitchFamily="49" charset="-79"/>
                <a:ea typeface="Times New Roman" panose="02020603050405020304" pitchFamily="18" charset="0"/>
                <a:cs typeface="Miriam Fixed" panose="020B0509050101010101" pitchFamily="49" charset="-79"/>
              </a:rPr>
              <a:t>10</a:t>
            </a:r>
            <a:r>
              <a:rPr lang="en-US" altLang="en-US" sz="1400" dirty="0">
                <a:solidFill>
                  <a:srgbClr val="37474F"/>
                </a:solidFill>
                <a:latin typeface="Miriam Fixed" panose="020B0509050101010101" pitchFamily="49" charset="-79"/>
                <a:ea typeface="Times New Roman" panose="02020603050405020304" pitchFamily="18" charset="0"/>
                <a:cs typeface="Miriam Fixed" panose="020B0509050101010101" pitchFamily="49" charset="-79"/>
              </a:rPr>
              <a:t>, activation=</a:t>
            </a:r>
            <a:r>
              <a:rPr lang="en-US" altLang="en-US" sz="1400" dirty="0">
                <a:solidFill>
                  <a:srgbClr val="0D904F"/>
                </a:solidFill>
                <a:latin typeface="Miriam Fixed" panose="020B0509050101010101" pitchFamily="49" charset="-79"/>
                <a:ea typeface="Times New Roman" panose="02020603050405020304" pitchFamily="18" charset="0"/>
                <a:cs typeface="Miriam Fixed" panose="020B0509050101010101" pitchFamily="49" charset="-79"/>
              </a:rPr>
              <a:t>'</a:t>
            </a:r>
            <a:r>
              <a:rPr lang="en-US" altLang="en-US" sz="1400" dirty="0" err="1">
                <a:solidFill>
                  <a:srgbClr val="0D904F"/>
                </a:solidFill>
                <a:latin typeface="Miriam Fixed" panose="020B0509050101010101" pitchFamily="49" charset="-79"/>
                <a:ea typeface="Times New Roman" panose="02020603050405020304" pitchFamily="18" charset="0"/>
                <a:cs typeface="Miriam Fixed" panose="020B0509050101010101" pitchFamily="49" charset="-79"/>
              </a:rPr>
              <a:t>softmax</a:t>
            </a:r>
            <a:r>
              <a:rPr lang="en-US" altLang="en-US" sz="1400" dirty="0">
                <a:solidFill>
                  <a:srgbClr val="0D904F"/>
                </a:solidFill>
                <a:latin typeface="Miriam Fixed" panose="020B0509050101010101" pitchFamily="49" charset="-79"/>
                <a:ea typeface="Times New Roman" panose="02020603050405020304" pitchFamily="18" charset="0"/>
                <a:cs typeface="Miriam Fixed" panose="020B0509050101010101" pitchFamily="49" charset="-79"/>
              </a:rPr>
              <a:t>'</a:t>
            </a:r>
            <a:r>
              <a:rPr lang="en-US" altLang="en-US" sz="1400" dirty="0">
                <a:solidFill>
                  <a:srgbClr val="37474F"/>
                </a:solidFill>
                <a:latin typeface="Miriam Fixed" panose="020B0509050101010101" pitchFamily="49" charset="-79"/>
                <a:ea typeface="Times New Roman" panose="02020603050405020304" pitchFamily="18" charset="0"/>
                <a:cs typeface="Miriam Fixed" panose="020B0509050101010101" pitchFamily="49" charset="-79"/>
              </a:rPr>
              <a:t>)</a:t>
            </a:r>
            <a:br>
              <a:rPr lang="en-US" altLang="en-US" sz="1400" dirty="0">
                <a:solidFill>
                  <a:srgbClr val="37474F"/>
                </a:solidFill>
                <a:latin typeface="Miriam Fixed" panose="020B0509050101010101" pitchFamily="49" charset="-79"/>
                <a:ea typeface="Times New Roman" panose="02020603050405020304" pitchFamily="18" charset="0"/>
                <a:cs typeface="Miriam Fixed" panose="020B0509050101010101" pitchFamily="49" charset="-79"/>
              </a:rPr>
            </a:br>
            <a:r>
              <a:rPr lang="en-US" altLang="en-US" sz="1400" dirty="0">
                <a:solidFill>
                  <a:srgbClr val="37474F"/>
                </a:solidFill>
                <a:latin typeface="Miriam Fixed" panose="020B0509050101010101" pitchFamily="49" charset="-79"/>
                <a:ea typeface="Times New Roman" panose="02020603050405020304" pitchFamily="18" charset="0"/>
                <a:cs typeface="Miriam Fixed" panose="020B0509050101010101" pitchFamily="49" charset="-79"/>
              </a:rPr>
              <a:t>])</a:t>
            </a:r>
            <a:br>
              <a:rPr lang="en-US" altLang="en-US" sz="1400" dirty="0">
                <a:solidFill>
                  <a:srgbClr val="37474F"/>
                </a:solidFill>
                <a:latin typeface="Miriam Fixed" panose="020B0509050101010101" pitchFamily="49" charset="-79"/>
                <a:ea typeface="Times New Roman" panose="02020603050405020304" pitchFamily="18" charset="0"/>
                <a:cs typeface="Miriam Fixed" panose="020B0509050101010101" pitchFamily="49" charset="-79"/>
              </a:rPr>
            </a:br>
            <a:br>
              <a:rPr lang="en-US" altLang="en-US" sz="1400" dirty="0">
                <a:solidFill>
                  <a:srgbClr val="37474F"/>
                </a:solidFill>
                <a:latin typeface="Miriam Fixed" panose="020B0509050101010101" pitchFamily="49" charset="-79"/>
                <a:ea typeface="Times New Roman" panose="02020603050405020304" pitchFamily="18" charset="0"/>
                <a:cs typeface="Miriam Fixed" panose="020B0509050101010101" pitchFamily="49" charset="-79"/>
              </a:rPr>
            </a:br>
            <a:r>
              <a:rPr lang="en-US" altLang="en-US" sz="1400" dirty="0" err="1">
                <a:solidFill>
                  <a:srgbClr val="37474F"/>
                </a:solidFill>
                <a:latin typeface="Miriam Fixed" panose="020B0509050101010101" pitchFamily="49" charset="-79"/>
                <a:ea typeface="Times New Roman" panose="02020603050405020304" pitchFamily="18" charset="0"/>
                <a:cs typeface="Miriam Fixed" panose="020B0509050101010101" pitchFamily="49" charset="-79"/>
              </a:rPr>
              <a:t>model.compile</a:t>
            </a:r>
            <a:r>
              <a:rPr lang="en-US" altLang="en-US" sz="1400" dirty="0">
                <a:solidFill>
                  <a:srgbClr val="37474F"/>
                </a:solidFill>
                <a:latin typeface="Miriam Fixed" panose="020B0509050101010101" pitchFamily="49" charset="-79"/>
                <a:ea typeface="Times New Roman" panose="02020603050405020304" pitchFamily="18" charset="0"/>
                <a:cs typeface="Miriam Fixed" panose="020B0509050101010101" pitchFamily="49" charset="-79"/>
              </a:rPr>
              <a:t>(optimizer=</a:t>
            </a:r>
            <a:r>
              <a:rPr lang="en-US" altLang="en-US" sz="1400" dirty="0">
                <a:solidFill>
                  <a:srgbClr val="0D904F"/>
                </a:solidFill>
                <a:latin typeface="Miriam Fixed" panose="020B0509050101010101" pitchFamily="49" charset="-79"/>
                <a:ea typeface="Times New Roman" panose="02020603050405020304" pitchFamily="18" charset="0"/>
                <a:cs typeface="Miriam Fixed" panose="020B0509050101010101" pitchFamily="49" charset="-79"/>
              </a:rPr>
              <a:t>'</a:t>
            </a:r>
            <a:r>
              <a:rPr lang="en-US" altLang="en-US" sz="1400" dirty="0" err="1">
                <a:solidFill>
                  <a:srgbClr val="0D904F"/>
                </a:solidFill>
                <a:latin typeface="Miriam Fixed" panose="020B0509050101010101" pitchFamily="49" charset="-79"/>
                <a:ea typeface="Times New Roman" panose="02020603050405020304" pitchFamily="18" charset="0"/>
                <a:cs typeface="Miriam Fixed" panose="020B0509050101010101" pitchFamily="49" charset="-79"/>
              </a:rPr>
              <a:t>adam</a:t>
            </a:r>
            <a:r>
              <a:rPr lang="en-US" altLang="en-US" sz="1400" dirty="0">
                <a:solidFill>
                  <a:srgbClr val="0D904F"/>
                </a:solidFill>
                <a:latin typeface="Miriam Fixed" panose="020B0509050101010101" pitchFamily="49" charset="-79"/>
                <a:ea typeface="Times New Roman" panose="02020603050405020304" pitchFamily="18" charset="0"/>
                <a:cs typeface="Miriam Fixed" panose="020B0509050101010101" pitchFamily="49" charset="-79"/>
              </a:rPr>
              <a:t>'</a:t>
            </a:r>
            <a:r>
              <a:rPr lang="en-US" altLang="en-US" sz="1400" dirty="0">
                <a:solidFill>
                  <a:srgbClr val="37474F"/>
                </a:solidFill>
                <a:latin typeface="Miriam Fixed" panose="020B0509050101010101" pitchFamily="49" charset="-79"/>
                <a:ea typeface="Times New Roman" panose="02020603050405020304" pitchFamily="18" charset="0"/>
                <a:cs typeface="Miriam Fixed" panose="020B0509050101010101" pitchFamily="49" charset="-79"/>
              </a:rPr>
              <a:t>,</a:t>
            </a:r>
            <a:br>
              <a:rPr lang="en-US" altLang="en-US" sz="1400" dirty="0">
                <a:solidFill>
                  <a:srgbClr val="37474F"/>
                </a:solidFill>
                <a:latin typeface="Miriam Fixed" panose="020B0509050101010101" pitchFamily="49" charset="-79"/>
                <a:ea typeface="Times New Roman" panose="02020603050405020304" pitchFamily="18" charset="0"/>
                <a:cs typeface="Miriam Fixed" panose="020B0509050101010101" pitchFamily="49" charset="-79"/>
              </a:rPr>
            </a:br>
            <a:r>
              <a:rPr lang="en-US" altLang="en-US" sz="1400" dirty="0">
                <a:solidFill>
                  <a:srgbClr val="37474F"/>
                </a:solidFill>
                <a:latin typeface="Miriam Fixed" panose="020B0509050101010101" pitchFamily="49" charset="-79"/>
                <a:ea typeface="Times New Roman" panose="02020603050405020304" pitchFamily="18" charset="0"/>
                <a:cs typeface="Miriam Fixed" panose="020B0509050101010101" pitchFamily="49" charset="-79"/>
              </a:rPr>
              <a:t>              loss=</a:t>
            </a:r>
            <a:r>
              <a:rPr lang="en-US" altLang="en-US" sz="1400" dirty="0">
                <a:solidFill>
                  <a:srgbClr val="0D904F"/>
                </a:solidFill>
                <a:latin typeface="Miriam Fixed" panose="020B0509050101010101" pitchFamily="49" charset="-79"/>
                <a:ea typeface="Times New Roman" panose="02020603050405020304" pitchFamily="18" charset="0"/>
                <a:cs typeface="Miriam Fixed" panose="020B0509050101010101" pitchFamily="49" charset="-79"/>
              </a:rPr>
              <a:t>'</a:t>
            </a:r>
            <a:r>
              <a:rPr lang="en-US" altLang="en-US" sz="1400" dirty="0" err="1">
                <a:solidFill>
                  <a:srgbClr val="0D904F"/>
                </a:solidFill>
                <a:latin typeface="Miriam Fixed" panose="020B0509050101010101" pitchFamily="49" charset="-79"/>
                <a:ea typeface="Times New Roman" panose="02020603050405020304" pitchFamily="18" charset="0"/>
                <a:cs typeface="Miriam Fixed" panose="020B0509050101010101" pitchFamily="49" charset="-79"/>
              </a:rPr>
              <a:t>sparse_categorical_crossentropy</a:t>
            </a:r>
            <a:r>
              <a:rPr lang="en-US" altLang="en-US" sz="1400" dirty="0">
                <a:solidFill>
                  <a:srgbClr val="0D904F"/>
                </a:solidFill>
                <a:latin typeface="Miriam Fixed" panose="020B0509050101010101" pitchFamily="49" charset="-79"/>
                <a:ea typeface="Times New Roman" panose="02020603050405020304" pitchFamily="18" charset="0"/>
                <a:cs typeface="Miriam Fixed" panose="020B0509050101010101" pitchFamily="49" charset="-79"/>
              </a:rPr>
              <a:t>'</a:t>
            </a:r>
            <a:r>
              <a:rPr lang="en-US" altLang="en-US" sz="1400" dirty="0">
                <a:solidFill>
                  <a:srgbClr val="37474F"/>
                </a:solidFill>
                <a:latin typeface="Miriam Fixed" panose="020B0509050101010101" pitchFamily="49" charset="-79"/>
                <a:ea typeface="Times New Roman" panose="02020603050405020304" pitchFamily="18" charset="0"/>
                <a:cs typeface="Miriam Fixed" panose="020B0509050101010101" pitchFamily="49" charset="-79"/>
              </a:rPr>
              <a:t>,</a:t>
            </a:r>
            <a:br>
              <a:rPr lang="en-US" altLang="en-US" sz="1400" dirty="0">
                <a:solidFill>
                  <a:srgbClr val="37474F"/>
                </a:solidFill>
                <a:latin typeface="Miriam Fixed" panose="020B0509050101010101" pitchFamily="49" charset="-79"/>
                <a:ea typeface="Times New Roman" panose="02020603050405020304" pitchFamily="18" charset="0"/>
                <a:cs typeface="Miriam Fixed" panose="020B0509050101010101" pitchFamily="49" charset="-79"/>
              </a:rPr>
            </a:br>
            <a:r>
              <a:rPr lang="en-US" altLang="en-US" sz="1400" dirty="0">
                <a:solidFill>
                  <a:srgbClr val="37474F"/>
                </a:solidFill>
                <a:latin typeface="Miriam Fixed" panose="020B0509050101010101" pitchFamily="49" charset="-79"/>
                <a:ea typeface="Times New Roman" panose="02020603050405020304" pitchFamily="18" charset="0"/>
                <a:cs typeface="Miriam Fixed" panose="020B0509050101010101" pitchFamily="49" charset="-79"/>
              </a:rPr>
              <a:t>              metrics=[</a:t>
            </a:r>
            <a:r>
              <a:rPr lang="en-US" altLang="en-US" sz="1400" dirty="0">
                <a:solidFill>
                  <a:srgbClr val="0D904F"/>
                </a:solidFill>
                <a:latin typeface="Miriam Fixed" panose="020B0509050101010101" pitchFamily="49" charset="-79"/>
                <a:ea typeface="Times New Roman" panose="02020603050405020304" pitchFamily="18" charset="0"/>
                <a:cs typeface="Miriam Fixed" panose="020B0509050101010101" pitchFamily="49" charset="-79"/>
              </a:rPr>
              <a:t>'accuracy'</a:t>
            </a:r>
            <a:r>
              <a:rPr lang="en-US" altLang="en-US" sz="1400" dirty="0">
                <a:solidFill>
                  <a:srgbClr val="37474F"/>
                </a:solidFill>
                <a:latin typeface="Miriam Fixed" panose="020B0509050101010101" pitchFamily="49" charset="-79"/>
                <a:ea typeface="Times New Roman" panose="02020603050405020304" pitchFamily="18" charset="0"/>
                <a:cs typeface="Miriam Fixed" panose="020B0509050101010101" pitchFamily="49" charset="-79"/>
              </a:rPr>
              <a:t>])</a:t>
            </a:r>
            <a:br>
              <a:rPr lang="en-US" altLang="en-US" sz="1400" dirty="0">
                <a:solidFill>
                  <a:srgbClr val="37474F"/>
                </a:solidFill>
                <a:latin typeface="Miriam Fixed" panose="020B0509050101010101" pitchFamily="49" charset="-79"/>
                <a:ea typeface="Times New Roman" panose="02020603050405020304" pitchFamily="18" charset="0"/>
                <a:cs typeface="Miriam Fixed" panose="020B0509050101010101" pitchFamily="49" charset="-79"/>
              </a:rPr>
            </a:br>
            <a:br>
              <a:rPr lang="en-US" altLang="en-US" sz="1400" dirty="0">
                <a:solidFill>
                  <a:srgbClr val="37474F"/>
                </a:solidFill>
                <a:latin typeface="Miriam Fixed" panose="020B0509050101010101" pitchFamily="49" charset="-79"/>
                <a:ea typeface="Times New Roman" panose="02020603050405020304" pitchFamily="18" charset="0"/>
                <a:cs typeface="Miriam Fixed" panose="020B0509050101010101" pitchFamily="49" charset="-79"/>
              </a:rPr>
            </a:br>
            <a:r>
              <a:rPr lang="en-US" altLang="en-US" sz="1400" dirty="0" err="1">
                <a:solidFill>
                  <a:srgbClr val="37474F"/>
                </a:solidFill>
                <a:latin typeface="Miriam Fixed" panose="020B0509050101010101" pitchFamily="49" charset="-79"/>
                <a:ea typeface="Times New Roman" panose="02020603050405020304" pitchFamily="18" charset="0"/>
                <a:cs typeface="Miriam Fixed" panose="020B0509050101010101" pitchFamily="49" charset="-79"/>
              </a:rPr>
              <a:t>model.fit</a:t>
            </a:r>
            <a:r>
              <a:rPr lang="en-US" altLang="en-US" sz="1400" dirty="0">
                <a:solidFill>
                  <a:srgbClr val="37474F"/>
                </a:solidFill>
                <a:latin typeface="Miriam Fixed" panose="020B0509050101010101" pitchFamily="49" charset="-79"/>
                <a:ea typeface="Times New Roman" panose="02020603050405020304" pitchFamily="18" charset="0"/>
                <a:cs typeface="Miriam Fixed" panose="020B0509050101010101" pitchFamily="49" charset="-79"/>
              </a:rPr>
              <a:t>(</a:t>
            </a:r>
            <a:r>
              <a:rPr lang="en-US" altLang="en-US" sz="1400" dirty="0" err="1">
                <a:solidFill>
                  <a:srgbClr val="37474F"/>
                </a:solidFill>
                <a:latin typeface="Miriam Fixed" panose="020B0509050101010101" pitchFamily="49" charset="-79"/>
                <a:ea typeface="Times New Roman" panose="02020603050405020304" pitchFamily="18" charset="0"/>
                <a:cs typeface="Miriam Fixed" panose="020B0509050101010101" pitchFamily="49" charset="-79"/>
              </a:rPr>
              <a:t>x_train</a:t>
            </a:r>
            <a:r>
              <a:rPr lang="en-US" altLang="en-US" sz="1400" dirty="0">
                <a:solidFill>
                  <a:srgbClr val="37474F"/>
                </a:solidFill>
                <a:latin typeface="Miriam Fixed" panose="020B0509050101010101" pitchFamily="49" charset="-79"/>
                <a:ea typeface="Times New Roman" panose="02020603050405020304" pitchFamily="18" charset="0"/>
                <a:cs typeface="Miriam Fixed" panose="020B0509050101010101" pitchFamily="49" charset="-79"/>
              </a:rPr>
              <a:t>, </a:t>
            </a:r>
            <a:r>
              <a:rPr lang="en-US" altLang="en-US" sz="1400" dirty="0" err="1">
                <a:solidFill>
                  <a:srgbClr val="37474F"/>
                </a:solidFill>
                <a:latin typeface="Miriam Fixed" panose="020B0509050101010101" pitchFamily="49" charset="-79"/>
                <a:ea typeface="Times New Roman" panose="02020603050405020304" pitchFamily="18" charset="0"/>
                <a:cs typeface="Miriam Fixed" panose="020B0509050101010101" pitchFamily="49" charset="-79"/>
              </a:rPr>
              <a:t>y_train</a:t>
            </a:r>
            <a:r>
              <a:rPr lang="en-US" altLang="en-US" sz="1400" dirty="0">
                <a:solidFill>
                  <a:srgbClr val="37474F"/>
                </a:solidFill>
                <a:latin typeface="Miriam Fixed" panose="020B0509050101010101" pitchFamily="49" charset="-79"/>
                <a:ea typeface="Times New Roman" panose="02020603050405020304" pitchFamily="18" charset="0"/>
                <a:cs typeface="Miriam Fixed" panose="020B0509050101010101" pitchFamily="49" charset="-79"/>
              </a:rPr>
              <a:t>, epochs=</a:t>
            </a:r>
            <a:r>
              <a:rPr lang="en-US" altLang="en-US" sz="1400" dirty="0">
                <a:solidFill>
                  <a:srgbClr val="C53929"/>
                </a:solidFill>
                <a:latin typeface="Miriam Fixed" panose="020B0509050101010101" pitchFamily="49" charset="-79"/>
                <a:ea typeface="Times New Roman" panose="02020603050405020304" pitchFamily="18" charset="0"/>
                <a:cs typeface="Miriam Fixed" panose="020B0509050101010101" pitchFamily="49" charset="-79"/>
              </a:rPr>
              <a:t>5</a:t>
            </a:r>
            <a:r>
              <a:rPr lang="en-US" altLang="en-US" sz="1400" dirty="0">
                <a:solidFill>
                  <a:srgbClr val="37474F"/>
                </a:solidFill>
                <a:latin typeface="Miriam Fixed" panose="020B0509050101010101" pitchFamily="49" charset="-79"/>
                <a:ea typeface="Times New Roman" panose="02020603050405020304" pitchFamily="18" charset="0"/>
                <a:cs typeface="Miriam Fixed" panose="020B0509050101010101" pitchFamily="49" charset="-79"/>
              </a:rPr>
              <a:t>)</a:t>
            </a:r>
            <a:br>
              <a:rPr lang="en-US" altLang="en-US" sz="1400" dirty="0">
                <a:solidFill>
                  <a:srgbClr val="37474F"/>
                </a:solidFill>
                <a:latin typeface="Miriam Fixed" panose="020B0509050101010101" pitchFamily="49" charset="-79"/>
                <a:ea typeface="Times New Roman" panose="02020603050405020304" pitchFamily="18" charset="0"/>
                <a:cs typeface="Miriam Fixed" panose="020B0509050101010101" pitchFamily="49" charset="-79"/>
              </a:rPr>
            </a:br>
            <a:r>
              <a:rPr lang="en-US" altLang="en-US" sz="1400" dirty="0" err="1">
                <a:solidFill>
                  <a:srgbClr val="37474F"/>
                </a:solidFill>
                <a:latin typeface="Miriam Fixed" panose="020B0509050101010101" pitchFamily="49" charset="-79"/>
                <a:ea typeface="Times New Roman" panose="02020603050405020304" pitchFamily="18" charset="0"/>
                <a:cs typeface="Miriam Fixed" panose="020B0509050101010101" pitchFamily="49" charset="-79"/>
              </a:rPr>
              <a:t>model.evaluate</a:t>
            </a:r>
            <a:r>
              <a:rPr lang="en-US" altLang="en-US" sz="1400" dirty="0">
                <a:solidFill>
                  <a:srgbClr val="37474F"/>
                </a:solidFill>
                <a:latin typeface="Miriam Fixed" panose="020B0509050101010101" pitchFamily="49" charset="-79"/>
                <a:ea typeface="Times New Roman" panose="02020603050405020304" pitchFamily="18" charset="0"/>
                <a:cs typeface="Miriam Fixed" panose="020B0509050101010101" pitchFamily="49" charset="-79"/>
              </a:rPr>
              <a:t>(</a:t>
            </a:r>
            <a:r>
              <a:rPr lang="en-US" altLang="en-US" sz="1400" dirty="0" err="1">
                <a:solidFill>
                  <a:srgbClr val="37474F"/>
                </a:solidFill>
                <a:latin typeface="Miriam Fixed" panose="020B0509050101010101" pitchFamily="49" charset="-79"/>
                <a:ea typeface="Times New Roman" panose="02020603050405020304" pitchFamily="18" charset="0"/>
                <a:cs typeface="Miriam Fixed" panose="020B0509050101010101" pitchFamily="49" charset="-79"/>
              </a:rPr>
              <a:t>x_test</a:t>
            </a:r>
            <a:r>
              <a:rPr lang="en-US" altLang="en-US" sz="1400" dirty="0">
                <a:solidFill>
                  <a:srgbClr val="37474F"/>
                </a:solidFill>
                <a:latin typeface="Miriam Fixed" panose="020B0509050101010101" pitchFamily="49" charset="-79"/>
                <a:ea typeface="Times New Roman" panose="02020603050405020304" pitchFamily="18" charset="0"/>
                <a:cs typeface="Miriam Fixed" panose="020B0509050101010101" pitchFamily="49" charset="-79"/>
              </a:rPr>
              <a:t>, </a:t>
            </a:r>
            <a:r>
              <a:rPr lang="en-US" altLang="en-US" sz="1400" dirty="0" err="1">
                <a:solidFill>
                  <a:srgbClr val="37474F"/>
                </a:solidFill>
                <a:latin typeface="Miriam Fixed" panose="020B0509050101010101" pitchFamily="49" charset="-79"/>
                <a:ea typeface="Times New Roman" panose="02020603050405020304" pitchFamily="18" charset="0"/>
                <a:cs typeface="Miriam Fixed" panose="020B0509050101010101" pitchFamily="49" charset="-79"/>
              </a:rPr>
              <a:t>y_test</a:t>
            </a:r>
            <a:r>
              <a:rPr lang="en-US" altLang="en-US" sz="1400" dirty="0">
                <a:solidFill>
                  <a:srgbClr val="37474F"/>
                </a:solidFill>
                <a:latin typeface="Miriam Fixed" panose="020B0509050101010101" pitchFamily="49" charset="-79"/>
                <a:ea typeface="Times New Roman" panose="02020603050405020304" pitchFamily="18" charset="0"/>
                <a:cs typeface="Miriam Fixed" panose="020B0509050101010101" pitchFamily="49" charset="-79"/>
              </a:rPr>
              <a:t>)</a:t>
            </a:r>
            <a:r>
              <a:rPr lang="en-US" altLang="en-US" sz="1400" dirty="0">
                <a:latin typeface="Miriam Fixed" panose="020B0509050101010101" pitchFamily="49" charset="-79"/>
                <a:cs typeface="Miriam Fixed" panose="020B0509050101010101" pitchFamily="49" charset="-79"/>
              </a:rPr>
              <a:t> </a:t>
            </a:r>
          </a:p>
          <a:p>
            <a:endParaRPr lang="en-IN" dirty="0"/>
          </a:p>
          <a:p>
            <a:endParaRPr lang="en-IN" dirty="0"/>
          </a:p>
        </p:txBody>
      </p:sp>
      <p:sp>
        <p:nvSpPr>
          <p:cNvPr id="2" name="Rectangle 1">
            <a:extLst>
              <a:ext uri="{FF2B5EF4-FFF2-40B4-BE49-F238E27FC236}">
                <a16:creationId xmlns:a16="http://schemas.microsoft.com/office/drawing/2014/main" id="{08974821-1B43-4793-A0ED-A627130DF5BD}"/>
              </a:ext>
            </a:extLst>
          </p:cNvPr>
          <p:cNvSpPr>
            <a:spLocks noChangeArrowheads="1"/>
          </p:cNvSpPr>
          <p:nvPr/>
        </p:nvSpPr>
        <p:spPr bwMode="auto">
          <a:xfrm>
            <a:off x="0" y="67017"/>
            <a:ext cx="184731" cy="323165"/>
          </a:xfrm>
          <a:prstGeom prst="rect">
            <a:avLst/>
          </a:prstGeom>
          <a:solidFill>
            <a:srgbClr val="F1F3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20884813"/>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abstract image">
            <a:extLst>
              <a:ext uri="{FF2B5EF4-FFF2-40B4-BE49-F238E27FC236}">
                <a16:creationId xmlns:a16="http://schemas.microsoft.com/office/drawing/2014/main" id="{5C002EE5-E4FF-463C-8DAA-9AC0B6D407FF}"/>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0" y="10"/>
            <a:ext cx="12191979" cy="6857990"/>
          </a:xfrm>
          <a:prstGeom prst="rect">
            <a:avLst/>
          </a:prstGeom>
        </p:spPr>
      </p:pic>
      <p:sp>
        <p:nvSpPr>
          <p:cNvPr id="29" name="Rectangle 22">
            <a:extLst>
              <a:ext uri="{FF2B5EF4-FFF2-40B4-BE49-F238E27FC236}">
                <a16:creationId xmlns:a16="http://schemas.microsoft.com/office/drawing/2014/main" id="{F5380E9A-163E-4576-BCDD-0A450B7E90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79943" y="237744"/>
            <a:ext cx="7652977" cy="6382512"/>
          </a:xfrm>
          <a:prstGeom prst="rect">
            <a:avLst/>
          </a:prstGeom>
          <a:solidFill>
            <a:schemeClr val="bg1">
              <a:alpha val="94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4">
            <a:extLst>
              <a:ext uri="{FF2B5EF4-FFF2-40B4-BE49-F238E27FC236}">
                <a16:creationId xmlns:a16="http://schemas.microsoft.com/office/drawing/2014/main" id="{88DDEF77-9746-4D83-91F9-442A2487E6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17103" y="374904"/>
            <a:ext cx="7340156" cy="6108192"/>
          </a:xfrm>
          <a:prstGeom prst="rect">
            <a:avLst/>
          </a:prstGeom>
          <a:noFill/>
          <a:ln w="6350" cap="sq">
            <a:solidFill>
              <a:schemeClr val="tx1">
                <a:lumMod val="65000"/>
                <a:lumOff val="3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6" name="TextBox 5">
            <a:extLst>
              <a:ext uri="{FF2B5EF4-FFF2-40B4-BE49-F238E27FC236}">
                <a16:creationId xmlns:a16="http://schemas.microsoft.com/office/drawing/2014/main" id="{91456517-A06E-4C4A-A8DD-5C66A658B4AA}"/>
              </a:ext>
            </a:extLst>
          </p:cNvPr>
          <p:cNvSpPr txBox="1"/>
          <p:nvPr/>
        </p:nvSpPr>
        <p:spPr>
          <a:xfrm>
            <a:off x="4585252" y="530087"/>
            <a:ext cx="6997148" cy="6186309"/>
          </a:xfrm>
          <a:prstGeom prst="rect">
            <a:avLst/>
          </a:prstGeom>
          <a:noFill/>
        </p:spPr>
        <p:txBody>
          <a:bodyPr wrap="square" rtlCol="0">
            <a:spAutoFit/>
          </a:bodyPr>
          <a:lstStyle/>
          <a:p>
            <a:r>
              <a:rPr lang="en-US" dirty="0"/>
              <a:t>TensorFlow Hub is a library for the publication, discovery, and consumption of reusable parts of machine learning models. A </a:t>
            </a:r>
            <a:r>
              <a:rPr lang="en-US" i="1" dirty="0"/>
              <a:t>module</a:t>
            </a:r>
            <a:r>
              <a:rPr lang="en-US" dirty="0"/>
              <a:t> is a self-contained piece of a TensorFlow graph, along with its weights and assets, that can be reused across different tasks in a process known as transfer learning. Transfer learning can:</a:t>
            </a:r>
            <a:endParaRPr lang="en-IN" dirty="0"/>
          </a:p>
          <a:p>
            <a:r>
              <a:rPr lang="en-US" dirty="0"/>
              <a:t> </a:t>
            </a:r>
            <a:endParaRPr lang="en-IN" dirty="0"/>
          </a:p>
          <a:p>
            <a:pPr lvl="0"/>
            <a:r>
              <a:rPr lang="en-US" dirty="0"/>
              <a:t>-Train a model with a smaller dataset</a:t>
            </a:r>
            <a:endParaRPr lang="en-IN" dirty="0"/>
          </a:p>
          <a:p>
            <a:pPr lvl="0"/>
            <a:r>
              <a:rPr lang="en-US" dirty="0"/>
              <a:t>-Improve generalization, and</a:t>
            </a:r>
            <a:endParaRPr lang="en-IN" dirty="0"/>
          </a:p>
          <a:p>
            <a:pPr lvl="0"/>
            <a:r>
              <a:rPr lang="en-US" dirty="0"/>
              <a:t>-Speed up training.</a:t>
            </a:r>
          </a:p>
          <a:p>
            <a:pPr lvl="0"/>
            <a:endParaRPr lang="en-US" dirty="0"/>
          </a:p>
          <a:p>
            <a:pPr lvl="0"/>
            <a:r>
              <a:rPr lang="en-US" sz="1400" dirty="0"/>
              <a:t>!</a:t>
            </a:r>
            <a:r>
              <a:rPr lang="en-US" sz="1400" dirty="0">
                <a:latin typeface="Miriam Fixed" panose="020B0509050101010101" pitchFamily="49" charset="-79"/>
                <a:cs typeface="Miriam Fixed" panose="020B0509050101010101" pitchFamily="49" charset="-79"/>
              </a:rPr>
              <a:t>pip install "</a:t>
            </a:r>
            <a:r>
              <a:rPr lang="en-US" sz="1400" dirty="0" err="1">
                <a:solidFill>
                  <a:srgbClr val="00B050"/>
                </a:solidFill>
                <a:latin typeface="Miriam Fixed" panose="020B0509050101010101" pitchFamily="49" charset="-79"/>
                <a:cs typeface="Miriam Fixed" panose="020B0509050101010101" pitchFamily="49" charset="-79"/>
              </a:rPr>
              <a:t>tensorflow_hub</a:t>
            </a:r>
            <a:r>
              <a:rPr lang="en-US" sz="1400" dirty="0">
                <a:solidFill>
                  <a:srgbClr val="00B050"/>
                </a:solidFill>
                <a:latin typeface="Miriam Fixed" panose="020B0509050101010101" pitchFamily="49" charset="-79"/>
                <a:cs typeface="Miriam Fixed" panose="020B0509050101010101" pitchFamily="49" charset="-79"/>
              </a:rPr>
              <a:t>&gt;=0.6.0</a:t>
            </a:r>
            <a:r>
              <a:rPr lang="en-US" sz="1400" dirty="0">
                <a:latin typeface="Miriam Fixed" panose="020B0509050101010101" pitchFamily="49" charset="-79"/>
                <a:cs typeface="Miriam Fixed" panose="020B0509050101010101" pitchFamily="49" charset="-79"/>
              </a:rPr>
              <a:t>"</a:t>
            </a:r>
            <a:br>
              <a:rPr lang="en-US" sz="1400" dirty="0">
                <a:latin typeface="Miriam Fixed" panose="020B0509050101010101" pitchFamily="49" charset="-79"/>
                <a:cs typeface="Miriam Fixed" panose="020B0509050101010101" pitchFamily="49" charset="-79"/>
              </a:rPr>
            </a:br>
            <a:r>
              <a:rPr lang="en-US" sz="1400" dirty="0">
                <a:latin typeface="Miriam Fixed" panose="020B0509050101010101" pitchFamily="49" charset="-79"/>
                <a:cs typeface="Miriam Fixed" panose="020B0509050101010101" pitchFamily="49" charset="-79"/>
              </a:rPr>
              <a:t>  !pip install "</a:t>
            </a:r>
            <a:r>
              <a:rPr lang="en-US" sz="1400" dirty="0" err="1">
                <a:solidFill>
                  <a:srgbClr val="00B050"/>
                </a:solidFill>
                <a:latin typeface="Miriam Fixed" panose="020B0509050101010101" pitchFamily="49" charset="-79"/>
                <a:cs typeface="Miriam Fixed" panose="020B0509050101010101" pitchFamily="49" charset="-79"/>
              </a:rPr>
              <a:t>tensorflow</a:t>
            </a:r>
            <a:r>
              <a:rPr lang="en-US" sz="1400" dirty="0">
                <a:solidFill>
                  <a:srgbClr val="00B050"/>
                </a:solidFill>
                <a:latin typeface="Miriam Fixed" panose="020B0509050101010101" pitchFamily="49" charset="-79"/>
                <a:cs typeface="Miriam Fixed" panose="020B0509050101010101" pitchFamily="49" charset="-79"/>
              </a:rPr>
              <a:t>&gt;=2.0.0</a:t>
            </a:r>
            <a:r>
              <a:rPr lang="en-US" sz="1400" dirty="0">
                <a:latin typeface="Miriam Fixed" panose="020B0509050101010101" pitchFamily="49" charset="-79"/>
                <a:cs typeface="Miriam Fixed" panose="020B0509050101010101" pitchFamily="49" charset="-79"/>
              </a:rPr>
              <a:t>"</a:t>
            </a:r>
            <a:br>
              <a:rPr lang="en-US" sz="1400" dirty="0">
                <a:latin typeface="Miriam Fixed" panose="020B0509050101010101" pitchFamily="49" charset="-79"/>
                <a:cs typeface="Miriam Fixed" panose="020B0509050101010101" pitchFamily="49" charset="-79"/>
              </a:rPr>
            </a:br>
            <a:br>
              <a:rPr lang="en-US" sz="1400" dirty="0">
                <a:latin typeface="Miriam Fixed" panose="020B0509050101010101" pitchFamily="49" charset="-79"/>
                <a:cs typeface="Miriam Fixed" panose="020B0509050101010101" pitchFamily="49" charset="-79"/>
              </a:rPr>
            </a:br>
            <a:r>
              <a:rPr lang="en-US" sz="1400" dirty="0">
                <a:latin typeface="Miriam Fixed" panose="020B0509050101010101" pitchFamily="49" charset="-79"/>
                <a:cs typeface="Miriam Fixed" panose="020B0509050101010101" pitchFamily="49" charset="-79"/>
              </a:rPr>
              <a:t>  </a:t>
            </a:r>
            <a:r>
              <a:rPr lang="en-US" sz="1400" dirty="0">
                <a:solidFill>
                  <a:srgbClr val="0070C0"/>
                </a:solidFill>
                <a:latin typeface="Miriam Fixed" panose="020B0509050101010101" pitchFamily="49" charset="-79"/>
                <a:cs typeface="Miriam Fixed" panose="020B0509050101010101" pitchFamily="49" charset="-79"/>
              </a:rPr>
              <a:t>import</a:t>
            </a:r>
            <a:r>
              <a:rPr lang="en-US" sz="1400" dirty="0">
                <a:latin typeface="Miriam Fixed" panose="020B0509050101010101" pitchFamily="49" charset="-79"/>
                <a:cs typeface="Miriam Fixed" panose="020B0509050101010101" pitchFamily="49" charset="-79"/>
              </a:rPr>
              <a:t> </a:t>
            </a:r>
            <a:r>
              <a:rPr lang="en-US" sz="1400" dirty="0" err="1">
                <a:latin typeface="Miriam Fixed" panose="020B0509050101010101" pitchFamily="49" charset="-79"/>
                <a:cs typeface="Miriam Fixed" panose="020B0509050101010101" pitchFamily="49" charset="-79"/>
              </a:rPr>
              <a:t>tensorflow</a:t>
            </a:r>
            <a:r>
              <a:rPr lang="en-US" sz="1400" dirty="0">
                <a:latin typeface="Miriam Fixed" panose="020B0509050101010101" pitchFamily="49" charset="-79"/>
                <a:cs typeface="Miriam Fixed" panose="020B0509050101010101" pitchFamily="49" charset="-79"/>
              </a:rPr>
              <a:t> </a:t>
            </a:r>
            <a:r>
              <a:rPr lang="en-US" sz="1400" dirty="0">
                <a:solidFill>
                  <a:srgbClr val="0070C0"/>
                </a:solidFill>
                <a:latin typeface="Miriam Fixed" panose="020B0509050101010101" pitchFamily="49" charset="-79"/>
                <a:cs typeface="Miriam Fixed" panose="020B0509050101010101" pitchFamily="49" charset="-79"/>
              </a:rPr>
              <a:t>as</a:t>
            </a:r>
            <a:r>
              <a:rPr lang="en-US" sz="1400" dirty="0">
                <a:latin typeface="Miriam Fixed" panose="020B0509050101010101" pitchFamily="49" charset="-79"/>
                <a:cs typeface="Miriam Fixed" panose="020B0509050101010101" pitchFamily="49" charset="-79"/>
              </a:rPr>
              <a:t> </a:t>
            </a:r>
            <a:r>
              <a:rPr lang="en-US" sz="1400" dirty="0" err="1">
                <a:latin typeface="Miriam Fixed" panose="020B0509050101010101" pitchFamily="49" charset="-79"/>
                <a:cs typeface="Miriam Fixed" panose="020B0509050101010101" pitchFamily="49" charset="-79"/>
              </a:rPr>
              <a:t>tf</a:t>
            </a:r>
            <a:br>
              <a:rPr lang="en-US" sz="1400" dirty="0">
                <a:latin typeface="Miriam Fixed" panose="020B0509050101010101" pitchFamily="49" charset="-79"/>
                <a:cs typeface="Miriam Fixed" panose="020B0509050101010101" pitchFamily="49" charset="-79"/>
              </a:rPr>
            </a:br>
            <a:r>
              <a:rPr lang="en-US" sz="1400" dirty="0">
                <a:latin typeface="Miriam Fixed" panose="020B0509050101010101" pitchFamily="49" charset="-79"/>
                <a:cs typeface="Miriam Fixed" panose="020B0509050101010101" pitchFamily="49" charset="-79"/>
              </a:rPr>
              <a:t>  </a:t>
            </a:r>
            <a:r>
              <a:rPr lang="en-US" sz="1400" dirty="0">
                <a:solidFill>
                  <a:srgbClr val="0070C0"/>
                </a:solidFill>
                <a:latin typeface="Miriam Fixed" panose="020B0509050101010101" pitchFamily="49" charset="-79"/>
                <a:cs typeface="Miriam Fixed" panose="020B0509050101010101" pitchFamily="49" charset="-79"/>
              </a:rPr>
              <a:t>import</a:t>
            </a:r>
            <a:r>
              <a:rPr lang="en-US" sz="1400" dirty="0">
                <a:latin typeface="Miriam Fixed" panose="020B0509050101010101" pitchFamily="49" charset="-79"/>
                <a:cs typeface="Miriam Fixed" panose="020B0509050101010101" pitchFamily="49" charset="-79"/>
              </a:rPr>
              <a:t> </a:t>
            </a:r>
            <a:r>
              <a:rPr lang="en-US" sz="1400" dirty="0" err="1">
                <a:latin typeface="Miriam Fixed" panose="020B0509050101010101" pitchFamily="49" charset="-79"/>
                <a:cs typeface="Miriam Fixed" panose="020B0509050101010101" pitchFamily="49" charset="-79"/>
              </a:rPr>
              <a:t>tensorflow_hub</a:t>
            </a:r>
            <a:r>
              <a:rPr lang="en-US" sz="1400" dirty="0">
                <a:latin typeface="Miriam Fixed" panose="020B0509050101010101" pitchFamily="49" charset="-79"/>
                <a:cs typeface="Miriam Fixed" panose="020B0509050101010101" pitchFamily="49" charset="-79"/>
              </a:rPr>
              <a:t> </a:t>
            </a:r>
            <a:r>
              <a:rPr lang="en-US" sz="1400" dirty="0">
                <a:solidFill>
                  <a:srgbClr val="0070C0"/>
                </a:solidFill>
                <a:latin typeface="Miriam Fixed" panose="020B0509050101010101" pitchFamily="49" charset="-79"/>
                <a:cs typeface="Miriam Fixed" panose="020B0509050101010101" pitchFamily="49" charset="-79"/>
              </a:rPr>
              <a:t>as</a:t>
            </a:r>
            <a:r>
              <a:rPr lang="en-US" sz="1400" dirty="0">
                <a:latin typeface="Miriam Fixed" panose="020B0509050101010101" pitchFamily="49" charset="-79"/>
                <a:cs typeface="Miriam Fixed" panose="020B0509050101010101" pitchFamily="49" charset="-79"/>
              </a:rPr>
              <a:t> hub</a:t>
            </a:r>
            <a:br>
              <a:rPr lang="en-US" sz="1400" dirty="0">
                <a:latin typeface="Miriam Fixed" panose="020B0509050101010101" pitchFamily="49" charset="-79"/>
                <a:cs typeface="Miriam Fixed" panose="020B0509050101010101" pitchFamily="49" charset="-79"/>
              </a:rPr>
            </a:br>
            <a:br>
              <a:rPr lang="en-US" sz="1400" dirty="0">
                <a:latin typeface="Miriam Fixed" panose="020B0509050101010101" pitchFamily="49" charset="-79"/>
                <a:cs typeface="Miriam Fixed" panose="020B0509050101010101" pitchFamily="49" charset="-79"/>
              </a:rPr>
            </a:br>
            <a:r>
              <a:rPr lang="en-US" sz="1400" dirty="0">
                <a:latin typeface="Miriam Fixed" panose="020B0509050101010101" pitchFamily="49" charset="-79"/>
                <a:cs typeface="Miriam Fixed" panose="020B0509050101010101" pitchFamily="49" charset="-79"/>
              </a:rPr>
              <a:t>  </a:t>
            </a:r>
            <a:r>
              <a:rPr lang="en-US" sz="1400" dirty="0" err="1">
                <a:latin typeface="Miriam Fixed" panose="020B0509050101010101" pitchFamily="49" charset="-79"/>
                <a:cs typeface="Miriam Fixed" panose="020B0509050101010101" pitchFamily="49" charset="-79"/>
              </a:rPr>
              <a:t>module_url</a:t>
            </a:r>
            <a:r>
              <a:rPr lang="en-US" sz="1400" dirty="0">
                <a:latin typeface="Miriam Fixed" panose="020B0509050101010101" pitchFamily="49" charset="-79"/>
                <a:cs typeface="Miriam Fixed" panose="020B0509050101010101" pitchFamily="49" charset="-79"/>
              </a:rPr>
              <a:t> = "</a:t>
            </a:r>
            <a:r>
              <a:rPr lang="en-US" sz="1400" dirty="0">
                <a:solidFill>
                  <a:srgbClr val="00B050"/>
                </a:solidFill>
                <a:latin typeface="Miriam Fixed" panose="020B0509050101010101" pitchFamily="49" charset="-79"/>
                <a:cs typeface="Miriam Fixed" panose="020B0509050101010101" pitchFamily="49" charset="-79"/>
              </a:rPr>
              <a:t>https://tfhub.dev/google/nnlm-en-dim128/2</a:t>
            </a:r>
            <a:r>
              <a:rPr lang="en-US" sz="1400" dirty="0">
                <a:latin typeface="Miriam Fixed" panose="020B0509050101010101" pitchFamily="49" charset="-79"/>
                <a:cs typeface="Miriam Fixed" panose="020B0509050101010101" pitchFamily="49" charset="-79"/>
              </a:rPr>
              <a:t>"</a:t>
            </a:r>
            <a:br>
              <a:rPr lang="en-US" sz="1400" dirty="0">
                <a:latin typeface="Miriam Fixed" panose="020B0509050101010101" pitchFamily="49" charset="-79"/>
                <a:cs typeface="Miriam Fixed" panose="020B0509050101010101" pitchFamily="49" charset="-79"/>
              </a:rPr>
            </a:br>
            <a:r>
              <a:rPr lang="en-US" sz="1400" dirty="0">
                <a:latin typeface="Miriam Fixed" panose="020B0509050101010101" pitchFamily="49" charset="-79"/>
                <a:cs typeface="Miriam Fixed" panose="020B0509050101010101" pitchFamily="49" charset="-79"/>
              </a:rPr>
              <a:t>  embed = </a:t>
            </a:r>
            <a:r>
              <a:rPr lang="en-US" sz="1400" dirty="0" err="1">
                <a:latin typeface="Miriam Fixed" panose="020B0509050101010101" pitchFamily="49" charset="-79"/>
                <a:cs typeface="Miriam Fixed" panose="020B0509050101010101" pitchFamily="49" charset="-79"/>
              </a:rPr>
              <a:t>hub.</a:t>
            </a:r>
            <a:r>
              <a:rPr lang="en-US" sz="1400" dirty="0" err="1">
                <a:solidFill>
                  <a:srgbClr val="7030A0"/>
                </a:solidFill>
                <a:latin typeface="Miriam Fixed" panose="020B0509050101010101" pitchFamily="49" charset="-79"/>
                <a:cs typeface="Miriam Fixed" panose="020B0509050101010101" pitchFamily="49" charset="-79"/>
              </a:rPr>
              <a:t>KerasLayer</a:t>
            </a:r>
            <a:r>
              <a:rPr lang="en-US" sz="1400" dirty="0">
                <a:latin typeface="Miriam Fixed" panose="020B0509050101010101" pitchFamily="49" charset="-79"/>
                <a:cs typeface="Miriam Fixed" panose="020B0509050101010101" pitchFamily="49" charset="-79"/>
              </a:rPr>
              <a:t>(</a:t>
            </a:r>
            <a:r>
              <a:rPr lang="en-US" sz="1400" dirty="0" err="1">
                <a:latin typeface="Miriam Fixed" panose="020B0509050101010101" pitchFamily="49" charset="-79"/>
                <a:cs typeface="Miriam Fixed" panose="020B0509050101010101" pitchFamily="49" charset="-79"/>
              </a:rPr>
              <a:t>module_url</a:t>
            </a:r>
            <a:r>
              <a:rPr lang="en-US" sz="1400" dirty="0">
                <a:latin typeface="Miriam Fixed" panose="020B0509050101010101" pitchFamily="49" charset="-79"/>
                <a:cs typeface="Miriam Fixed" panose="020B0509050101010101" pitchFamily="49" charset="-79"/>
              </a:rPr>
              <a:t>)</a:t>
            </a:r>
            <a:br>
              <a:rPr lang="en-US" sz="1400" dirty="0">
                <a:latin typeface="Miriam Fixed" panose="020B0509050101010101" pitchFamily="49" charset="-79"/>
                <a:cs typeface="Miriam Fixed" panose="020B0509050101010101" pitchFamily="49" charset="-79"/>
              </a:rPr>
            </a:br>
            <a:r>
              <a:rPr lang="en-US" sz="1400" dirty="0">
                <a:latin typeface="Miriam Fixed" panose="020B0509050101010101" pitchFamily="49" charset="-79"/>
                <a:cs typeface="Miriam Fixed" panose="020B0509050101010101" pitchFamily="49" charset="-79"/>
              </a:rPr>
              <a:t>  embeddings = embed(["</a:t>
            </a:r>
            <a:r>
              <a:rPr lang="en-US" sz="1400" dirty="0">
                <a:solidFill>
                  <a:srgbClr val="00B050"/>
                </a:solidFill>
                <a:latin typeface="Miriam Fixed" panose="020B0509050101010101" pitchFamily="49" charset="-79"/>
                <a:cs typeface="Miriam Fixed" panose="020B0509050101010101" pitchFamily="49" charset="-79"/>
              </a:rPr>
              <a:t>A long sentence.</a:t>
            </a:r>
            <a:r>
              <a:rPr lang="en-US" sz="1400" dirty="0">
                <a:latin typeface="Miriam Fixed" panose="020B0509050101010101" pitchFamily="49" charset="-79"/>
                <a:cs typeface="Miriam Fixed" panose="020B0509050101010101" pitchFamily="49" charset="-79"/>
              </a:rPr>
              <a:t>", "</a:t>
            </a:r>
            <a:r>
              <a:rPr lang="en-US" sz="1400" dirty="0">
                <a:solidFill>
                  <a:srgbClr val="00B050"/>
                </a:solidFill>
                <a:latin typeface="Miriam Fixed" panose="020B0509050101010101" pitchFamily="49" charset="-79"/>
                <a:cs typeface="Miriam Fixed" panose="020B0509050101010101" pitchFamily="49" charset="-79"/>
              </a:rPr>
              <a:t>single-word</a:t>
            </a:r>
            <a:r>
              <a:rPr lang="en-US" sz="1400" dirty="0">
                <a:latin typeface="Miriam Fixed" panose="020B0509050101010101" pitchFamily="49" charset="-79"/>
                <a:cs typeface="Miriam Fixed" panose="020B0509050101010101" pitchFamily="49" charset="-79"/>
              </a:rPr>
              <a:t>",</a:t>
            </a:r>
          </a:p>
          <a:p>
            <a:pPr lvl="0"/>
            <a:r>
              <a:rPr lang="en-US" dirty="0"/>
              <a:t>                      </a:t>
            </a:r>
            <a:r>
              <a:rPr lang="en-US" sz="1400" dirty="0">
                <a:latin typeface="Miriam Fixed" panose="020B0509050101010101" pitchFamily="49" charset="-79"/>
                <a:cs typeface="Miriam Fixed" panose="020B0509050101010101" pitchFamily="49" charset="-79"/>
              </a:rPr>
              <a:t>"</a:t>
            </a:r>
            <a:r>
              <a:rPr lang="en-US" sz="1400" dirty="0">
                <a:solidFill>
                  <a:srgbClr val="00B050"/>
                </a:solidFill>
                <a:latin typeface="Miriam Fixed" panose="020B0509050101010101" pitchFamily="49" charset="-79"/>
                <a:cs typeface="Miriam Fixed" panose="020B0509050101010101" pitchFamily="49" charset="-79"/>
              </a:rPr>
              <a:t>http://example.com</a:t>
            </a:r>
            <a:r>
              <a:rPr lang="en-US" sz="1400" dirty="0">
                <a:latin typeface="Miriam Fixed" panose="020B0509050101010101" pitchFamily="49" charset="-79"/>
                <a:cs typeface="Miriam Fixed" panose="020B0509050101010101" pitchFamily="49" charset="-79"/>
              </a:rPr>
              <a:t>"])</a:t>
            </a:r>
            <a:br>
              <a:rPr lang="en-US" sz="1400" dirty="0">
                <a:latin typeface="Miriam Fixed" panose="020B0509050101010101" pitchFamily="49" charset="-79"/>
                <a:cs typeface="Miriam Fixed" panose="020B0509050101010101" pitchFamily="49" charset="-79"/>
              </a:rPr>
            </a:br>
            <a:r>
              <a:rPr lang="en-US" sz="1400" dirty="0">
                <a:latin typeface="Miriam Fixed" panose="020B0509050101010101" pitchFamily="49" charset="-79"/>
                <a:cs typeface="Miriam Fixed" panose="020B0509050101010101" pitchFamily="49" charset="-79"/>
              </a:rPr>
              <a:t>  </a:t>
            </a:r>
            <a:r>
              <a:rPr lang="en-US" sz="1400" dirty="0">
                <a:solidFill>
                  <a:srgbClr val="0070C0"/>
                </a:solidFill>
                <a:latin typeface="Miriam Fixed" panose="020B0509050101010101" pitchFamily="49" charset="-79"/>
                <a:cs typeface="Miriam Fixed" panose="020B0509050101010101" pitchFamily="49" charset="-79"/>
              </a:rPr>
              <a:t>print</a:t>
            </a:r>
            <a:r>
              <a:rPr lang="en-US" sz="1400" dirty="0">
                <a:latin typeface="Miriam Fixed" panose="020B0509050101010101" pitchFamily="49" charset="-79"/>
                <a:cs typeface="Miriam Fixed" panose="020B0509050101010101" pitchFamily="49" charset="-79"/>
              </a:rPr>
              <a:t>(</a:t>
            </a:r>
            <a:r>
              <a:rPr lang="en-US" sz="1400" dirty="0" err="1">
                <a:latin typeface="Miriam Fixed" panose="020B0509050101010101" pitchFamily="49" charset="-79"/>
                <a:cs typeface="Miriam Fixed" panose="020B0509050101010101" pitchFamily="49" charset="-79"/>
              </a:rPr>
              <a:t>embeddings.shape</a:t>
            </a:r>
            <a:r>
              <a:rPr lang="en-US" sz="1400" dirty="0">
                <a:latin typeface="Miriam Fixed" panose="020B0509050101010101" pitchFamily="49" charset="-79"/>
                <a:cs typeface="Miriam Fixed" panose="020B0509050101010101" pitchFamily="49" charset="-79"/>
              </a:rPr>
              <a:t>)  #(3,128)</a:t>
            </a:r>
            <a:br>
              <a:rPr lang="en-US" dirty="0">
                <a:latin typeface="Miriam Fixed" panose="020B0509050101010101" pitchFamily="49" charset="-79"/>
                <a:cs typeface="Miriam Fixed" panose="020B0509050101010101" pitchFamily="49" charset="-79"/>
              </a:rPr>
            </a:br>
            <a:endParaRPr lang="en-IN" dirty="0">
              <a:latin typeface="Miriam Fixed" panose="020B0509050101010101" pitchFamily="49" charset="-79"/>
              <a:cs typeface="Miriam Fixed" panose="020B0509050101010101" pitchFamily="49" charset="-79"/>
            </a:endParaRPr>
          </a:p>
          <a:p>
            <a:endParaRPr lang="en-IN" dirty="0"/>
          </a:p>
        </p:txBody>
      </p:sp>
    </p:spTree>
    <p:extLst>
      <p:ext uri="{BB962C8B-B14F-4D97-AF65-F5344CB8AC3E}">
        <p14:creationId xmlns:p14="http://schemas.microsoft.com/office/powerpoint/2010/main" val="2856377879"/>
      </p:ext>
    </p:extLst>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abstract image">
            <a:extLst>
              <a:ext uri="{FF2B5EF4-FFF2-40B4-BE49-F238E27FC236}">
                <a16:creationId xmlns:a16="http://schemas.microsoft.com/office/drawing/2014/main" id="{5C002EE5-E4FF-463C-8DAA-9AC0B6D407FF}"/>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0" y="10"/>
            <a:ext cx="12191979" cy="6857990"/>
          </a:xfrm>
          <a:prstGeom prst="rect">
            <a:avLst/>
          </a:prstGeom>
        </p:spPr>
      </p:pic>
      <p:sp>
        <p:nvSpPr>
          <p:cNvPr id="29" name="Rectangle 22">
            <a:extLst>
              <a:ext uri="{FF2B5EF4-FFF2-40B4-BE49-F238E27FC236}">
                <a16:creationId xmlns:a16="http://schemas.microsoft.com/office/drawing/2014/main" id="{F5380E9A-163E-4576-BCDD-0A450B7E90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79943" y="237744"/>
            <a:ext cx="7652977" cy="6382512"/>
          </a:xfrm>
          <a:prstGeom prst="rect">
            <a:avLst/>
          </a:prstGeom>
          <a:solidFill>
            <a:schemeClr val="bg1">
              <a:alpha val="94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4">
            <a:extLst>
              <a:ext uri="{FF2B5EF4-FFF2-40B4-BE49-F238E27FC236}">
                <a16:creationId xmlns:a16="http://schemas.microsoft.com/office/drawing/2014/main" id="{88DDEF77-9746-4D83-91F9-442A2487E6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17103" y="374904"/>
            <a:ext cx="7340156" cy="6108192"/>
          </a:xfrm>
          <a:prstGeom prst="rect">
            <a:avLst/>
          </a:prstGeom>
          <a:noFill/>
          <a:ln w="6350" cap="sq">
            <a:solidFill>
              <a:schemeClr val="tx1">
                <a:lumMod val="65000"/>
                <a:lumOff val="3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6" name="TextBox 5">
            <a:extLst>
              <a:ext uri="{FF2B5EF4-FFF2-40B4-BE49-F238E27FC236}">
                <a16:creationId xmlns:a16="http://schemas.microsoft.com/office/drawing/2014/main" id="{91456517-A06E-4C4A-A8DD-5C66A658B4AA}"/>
              </a:ext>
            </a:extLst>
          </p:cNvPr>
          <p:cNvSpPr txBox="1"/>
          <p:nvPr/>
        </p:nvSpPr>
        <p:spPr>
          <a:xfrm>
            <a:off x="4585252" y="530087"/>
            <a:ext cx="6997148" cy="369332"/>
          </a:xfrm>
          <a:prstGeom prst="rect">
            <a:avLst/>
          </a:prstGeom>
          <a:noFill/>
        </p:spPr>
        <p:txBody>
          <a:bodyPr wrap="square" rtlCol="0">
            <a:spAutoFit/>
          </a:bodyPr>
          <a:lstStyle/>
          <a:p>
            <a:r>
              <a:rPr lang="en-IN" b="1" dirty="0"/>
              <a:t>RESULTS OF SOME RANDOM TESTS:</a:t>
            </a:r>
          </a:p>
        </p:txBody>
      </p:sp>
      <p:pic>
        <p:nvPicPr>
          <p:cNvPr id="7" name="Picture 6">
            <a:extLst>
              <a:ext uri="{FF2B5EF4-FFF2-40B4-BE49-F238E27FC236}">
                <a16:creationId xmlns:a16="http://schemas.microsoft.com/office/drawing/2014/main" id="{8C67B859-4C3F-4356-931A-1B515BEEA613}"/>
              </a:ext>
            </a:extLst>
          </p:cNvPr>
          <p:cNvPicPr/>
          <p:nvPr/>
        </p:nvPicPr>
        <p:blipFill>
          <a:blip r:embed="rId3"/>
          <a:stretch>
            <a:fillRect/>
          </a:stretch>
        </p:blipFill>
        <p:spPr>
          <a:xfrm>
            <a:off x="4585252" y="1137153"/>
            <a:ext cx="6997148" cy="5190760"/>
          </a:xfrm>
          <a:prstGeom prst="rect">
            <a:avLst/>
          </a:prstGeom>
        </p:spPr>
      </p:pic>
    </p:spTree>
    <p:extLst>
      <p:ext uri="{BB962C8B-B14F-4D97-AF65-F5344CB8AC3E}">
        <p14:creationId xmlns:p14="http://schemas.microsoft.com/office/powerpoint/2010/main" val="2970239288"/>
      </p:ext>
    </p:extLst>
  </p:cSld>
  <p:clrMapOvr>
    <a:overrideClrMapping bg1="lt1" tx1="dk1" bg2="lt2" tx2="dk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abstract image">
            <a:extLst>
              <a:ext uri="{FF2B5EF4-FFF2-40B4-BE49-F238E27FC236}">
                <a16:creationId xmlns:a16="http://schemas.microsoft.com/office/drawing/2014/main" id="{5C002EE5-E4FF-463C-8DAA-9AC0B6D407FF}"/>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0" y="10"/>
            <a:ext cx="12191979" cy="6857990"/>
          </a:xfrm>
          <a:prstGeom prst="rect">
            <a:avLst/>
          </a:prstGeom>
        </p:spPr>
      </p:pic>
      <p:sp>
        <p:nvSpPr>
          <p:cNvPr id="29" name="Rectangle 22">
            <a:extLst>
              <a:ext uri="{FF2B5EF4-FFF2-40B4-BE49-F238E27FC236}">
                <a16:creationId xmlns:a16="http://schemas.microsoft.com/office/drawing/2014/main" id="{F5380E9A-163E-4576-BCDD-0A450B7E90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79943" y="237744"/>
            <a:ext cx="7652977" cy="6382512"/>
          </a:xfrm>
          <a:prstGeom prst="rect">
            <a:avLst/>
          </a:prstGeom>
          <a:solidFill>
            <a:schemeClr val="bg1">
              <a:alpha val="94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4">
            <a:extLst>
              <a:ext uri="{FF2B5EF4-FFF2-40B4-BE49-F238E27FC236}">
                <a16:creationId xmlns:a16="http://schemas.microsoft.com/office/drawing/2014/main" id="{88DDEF77-9746-4D83-91F9-442A2487E6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17103" y="374904"/>
            <a:ext cx="7340156" cy="6108192"/>
          </a:xfrm>
          <a:prstGeom prst="rect">
            <a:avLst/>
          </a:prstGeom>
          <a:noFill/>
          <a:ln w="6350" cap="sq">
            <a:solidFill>
              <a:schemeClr val="tx1">
                <a:lumMod val="65000"/>
                <a:lumOff val="3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6" name="TextBox 5">
            <a:extLst>
              <a:ext uri="{FF2B5EF4-FFF2-40B4-BE49-F238E27FC236}">
                <a16:creationId xmlns:a16="http://schemas.microsoft.com/office/drawing/2014/main" id="{91456517-A06E-4C4A-A8DD-5C66A658B4AA}"/>
              </a:ext>
            </a:extLst>
          </p:cNvPr>
          <p:cNvSpPr txBox="1"/>
          <p:nvPr/>
        </p:nvSpPr>
        <p:spPr>
          <a:xfrm>
            <a:off x="4585252" y="530087"/>
            <a:ext cx="6997148" cy="369332"/>
          </a:xfrm>
          <a:prstGeom prst="rect">
            <a:avLst/>
          </a:prstGeom>
          <a:noFill/>
        </p:spPr>
        <p:txBody>
          <a:bodyPr wrap="square" rtlCol="0">
            <a:spAutoFit/>
          </a:bodyPr>
          <a:lstStyle/>
          <a:p>
            <a:r>
              <a:rPr lang="en-IN" b="1" dirty="0"/>
              <a:t>RESULTS OF SOME RANDOM TESTS:</a:t>
            </a:r>
          </a:p>
        </p:txBody>
      </p:sp>
      <p:pic>
        <p:nvPicPr>
          <p:cNvPr id="8" name="Picture 7">
            <a:extLst>
              <a:ext uri="{FF2B5EF4-FFF2-40B4-BE49-F238E27FC236}">
                <a16:creationId xmlns:a16="http://schemas.microsoft.com/office/drawing/2014/main" id="{7F9FD7AF-AFA3-41AA-8095-BD23E67F2453}"/>
              </a:ext>
            </a:extLst>
          </p:cNvPr>
          <p:cNvPicPr/>
          <p:nvPr/>
        </p:nvPicPr>
        <p:blipFill>
          <a:blip r:embed="rId3"/>
          <a:stretch>
            <a:fillRect/>
          </a:stretch>
        </p:blipFill>
        <p:spPr>
          <a:xfrm>
            <a:off x="4585252" y="899419"/>
            <a:ext cx="6997147" cy="5428494"/>
          </a:xfrm>
          <a:prstGeom prst="rect">
            <a:avLst/>
          </a:prstGeom>
        </p:spPr>
      </p:pic>
    </p:spTree>
    <p:extLst>
      <p:ext uri="{BB962C8B-B14F-4D97-AF65-F5344CB8AC3E}">
        <p14:creationId xmlns:p14="http://schemas.microsoft.com/office/powerpoint/2010/main" val="1134044520"/>
      </p:ext>
    </p:extLst>
  </p:cSld>
  <p:clrMapOvr>
    <a:overrideClrMapping bg1="lt1" tx1="dk1" bg2="lt2" tx2="dk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abstract image">
            <a:extLst>
              <a:ext uri="{FF2B5EF4-FFF2-40B4-BE49-F238E27FC236}">
                <a16:creationId xmlns:a16="http://schemas.microsoft.com/office/drawing/2014/main" id="{5C002EE5-E4FF-463C-8DAA-9AC0B6D407FF}"/>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0" y="-26494"/>
            <a:ext cx="12191979" cy="6857990"/>
          </a:xfrm>
          <a:prstGeom prst="rect">
            <a:avLst/>
          </a:prstGeom>
        </p:spPr>
      </p:pic>
      <p:sp>
        <p:nvSpPr>
          <p:cNvPr id="29" name="Rectangle 22">
            <a:extLst>
              <a:ext uri="{FF2B5EF4-FFF2-40B4-BE49-F238E27FC236}">
                <a16:creationId xmlns:a16="http://schemas.microsoft.com/office/drawing/2014/main" id="{F5380E9A-163E-4576-BCDD-0A450B7E90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79943" y="237744"/>
            <a:ext cx="7652977" cy="6382512"/>
          </a:xfrm>
          <a:prstGeom prst="rect">
            <a:avLst/>
          </a:prstGeom>
          <a:solidFill>
            <a:schemeClr val="bg1">
              <a:alpha val="94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4">
            <a:extLst>
              <a:ext uri="{FF2B5EF4-FFF2-40B4-BE49-F238E27FC236}">
                <a16:creationId xmlns:a16="http://schemas.microsoft.com/office/drawing/2014/main" id="{88DDEF77-9746-4D83-91F9-442A2487E6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17103" y="374904"/>
            <a:ext cx="7340156" cy="6108192"/>
          </a:xfrm>
          <a:prstGeom prst="rect">
            <a:avLst/>
          </a:prstGeom>
          <a:noFill/>
          <a:ln w="6350" cap="sq">
            <a:solidFill>
              <a:schemeClr val="tx1">
                <a:lumMod val="65000"/>
                <a:lumOff val="3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6" name="TextBox 5">
            <a:extLst>
              <a:ext uri="{FF2B5EF4-FFF2-40B4-BE49-F238E27FC236}">
                <a16:creationId xmlns:a16="http://schemas.microsoft.com/office/drawing/2014/main" id="{91456517-A06E-4C4A-A8DD-5C66A658B4AA}"/>
              </a:ext>
            </a:extLst>
          </p:cNvPr>
          <p:cNvSpPr txBox="1"/>
          <p:nvPr/>
        </p:nvSpPr>
        <p:spPr>
          <a:xfrm>
            <a:off x="4585252" y="530087"/>
            <a:ext cx="6997148" cy="369332"/>
          </a:xfrm>
          <a:prstGeom prst="rect">
            <a:avLst/>
          </a:prstGeom>
          <a:noFill/>
        </p:spPr>
        <p:txBody>
          <a:bodyPr wrap="square" rtlCol="0">
            <a:spAutoFit/>
          </a:bodyPr>
          <a:lstStyle/>
          <a:p>
            <a:r>
              <a:rPr lang="en-IN" b="1" dirty="0"/>
              <a:t>RESULTS OF SOME RANDOM TESTS:</a:t>
            </a:r>
          </a:p>
        </p:txBody>
      </p:sp>
      <p:pic>
        <p:nvPicPr>
          <p:cNvPr id="7" name="Picture 6">
            <a:extLst>
              <a:ext uri="{FF2B5EF4-FFF2-40B4-BE49-F238E27FC236}">
                <a16:creationId xmlns:a16="http://schemas.microsoft.com/office/drawing/2014/main" id="{CBC24022-CFB0-4A66-8FE5-CCCA5368181E}"/>
              </a:ext>
            </a:extLst>
          </p:cNvPr>
          <p:cNvPicPr/>
          <p:nvPr/>
        </p:nvPicPr>
        <p:blipFill>
          <a:blip r:embed="rId3"/>
          <a:stretch>
            <a:fillRect/>
          </a:stretch>
        </p:blipFill>
        <p:spPr>
          <a:xfrm>
            <a:off x="4585252" y="899418"/>
            <a:ext cx="6997148" cy="2529581"/>
          </a:xfrm>
          <a:prstGeom prst="rect">
            <a:avLst/>
          </a:prstGeom>
        </p:spPr>
      </p:pic>
      <p:sp>
        <p:nvSpPr>
          <p:cNvPr id="2" name="TextBox 1">
            <a:extLst>
              <a:ext uri="{FF2B5EF4-FFF2-40B4-BE49-F238E27FC236}">
                <a16:creationId xmlns:a16="http://schemas.microsoft.com/office/drawing/2014/main" id="{B0DFDC63-4FF5-43C6-9FBC-64AD6A2AE66D}"/>
              </a:ext>
            </a:extLst>
          </p:cNvPr>
          <p:cNvSpPr txBox="1"/>
          <p:nvPr/>
        </p:nvSpPr>
        <p:spPr>
          <a:xfrm>
            <a:off x="4607857" y="4277430"/>
            <a:ext cx="6997148" cy="1200329"/>
          </a:xfrm>
          <a:prstGeom prst="rect">
            <a:avLst/>
          </a:prstGeom>
          <a:noFill/>
        </p:spPr>
        <p:txBody>
          <a:bodyPr wrap="square" rtlCol="0">
            <a:spAutoFit/>
          </a:bodyPr>
          <a:lstStyle/>
          <a:p>
            <a:r>
              <a:rPr lang="en-US" dirty="0"/>
              <a:t>With the help of transfer learning and Google </a:t>
            </a:r>
            <a:r>
              <a:rPr lang="en-US" dirty="0" err="1"/>
              <a:t>Colab’s</a:t>
            </a:r>
            <a:r>
              <a:rPr lang="en-US" dirty="0"/>
              <a:t> GPUs, this project successfully achieves a high accuracy rate at classifying the plant species and diseases without compromising speed at which the models can be trained or tested.</a:t>
            </a:r>
            <a:endParaRPr lang="en-IN" dirty="0"/>
          </a:p>
        </p:txBody>
      </p:sp>
    </p:spTree>
    <p:extLst>
      <p:ext uri="{BB962C8B-B14F-4D97-AF65-F5344CB8AC3E}">
        <p14:creationId xmlns:p14="http://schemas.microsoft.com/office/powerpoint/2010/main" val="3720972983"/>
      </p:ext>
    </p:extLst>
  </p:cSld>
  <p:clrMapOvr>
    <a:overrideClrMapping bg1="lt1" tx1="dk1" bg2="lt2" tx2="dk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bstract image">
            <a:extLst>
              <a:ext uri="{FF2B5EF4-FFF2-40B4-BE49-F238E27FC236}">
                <a16:creationId xmlns:a16="http://schemas.microsoft.com/office/drawing/2014/main" id="{6D3BA21E-E6C8-4E14-8E53-C5DF567E9DFF}"/>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10"/>
            <a:ext cx="12191979" cy="6857990"/>
          </a:xfrm>
          <a:prstGeom prst="rect">
            <a:avLst/>
          </a:prstGeom>
        </p:spPr>
      </p:pic>
      <p:sp>
        <p:nvSpPr>
          <p:cNvPr id="64" name="Rectangle 59">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7329"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65" name="Rectangle 61">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3272"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1276055" y="2350017"/>
            <a:ext cx="4775075" cy="1630906"/>
          </a:xfrm>
        </p:spPr>
        <p:txBody>
          <a:bodyPr>
            <a:normAutofit fontScale="90000"/>
          </a:bodyPr>
          <a:lstStyle/>
          <a:p>
            <a:br>
              <a:rPr lang="en-US" sz="2000" b="1" dirty="0"/>
            </a:br>
            <a:br>
              <a:rPr lang="en-US" sz="2000" b="1" dirty="0"/>
            </a:br>
            <a:br>
              <a:rPr lang="en-US" sz="2000" b="1" dirty="0"/>
            </a:br>
            <a:br>
              <a:rPr lang="en-US" sz="2000" b="1" dirty="0"/>
            </a:br>
            <a:br>
              <a:rPr lang="en-US" sz="2000" b="1" dirty="0"/>
            </a:br>
            <a:r>
              <a:rPr lang="en-US" sz="2700" b="1" dirty="0"/>
              <a:t>THANK YOU FOR YOUR TIME!</a:t>
            </a:r>
            <a:br>
              <a:rPr lang="en-IN" sz="6700" b="1" dirty="0"/>
            </a:br>
            <a:endParaRPr lang="en-US" sz="4400" dirty="0">
              <a:solidFill>
                <a:schemeClr val="tx1"/>
              </a:solidFill>
            </a:endParaRPr>
          </a:p>
        </p:txBody>
      </p:sp>
    </p:spTree>
    <p:extLst>
      <p:ext uri="{BB962C8B-B14F-4D97-AF65-F5344CB8AC3E}">
        <p14:creationId xmlns:p14="http://schemas.microsoft.com/office/powerpoint/2010/main" val="1222755637"/>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abstract image">
            <a:extLst>
              <a:ext uri="{FF2B5EF4-FFF2-40B4-BE49-F238E27FC236}">
                <a16:creationId xmlns:a16="http://schemas.microsoft.com/office/drawing/2014/main" id="{5C002EE5-E4FF-463C-8DAA-9AC0B6D407FF}"/>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0" y="10"/>
            <a:ext cx="12191979" cy="6857990"/>
          </a:xfrm>
          <a:prstGeom prst="rect">
            <a:avLst/>
          </a:prstGeom>
        </p:spPr>
      </p:pic>
      <p:sp>
        <p:nvSpPr>
          <p:cNvPr id="29" name="Rectangle 22">
            <a:extLst>
              <a:ext uri="{FF2B5EF4-FFF2-40B4-BE49-F238E27FC236}">
                <a16:creationId xmlns:a16="http://schemas.microsoft.com/office/drawing/2014/main" id="{F5380E9A-163E-4576-BCDD-0A450B7E90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79943" y="237744"/>
            <a:ext cx="7652977" cy="6382512"/>
          </a:xfrm>
          <a:prstGeom prst="rect">
            <a:avLst/>
          </a:prstGeom>
          <a:solidFill>
            <a:schemeClr val="bg1">
              <a:alpha val="94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4">
            <a:extLst>
              <a:ext uri="{FF2B5EF4-FFF2-40B4-BE49-F238E27FC236}">
                <a16:creationId xmlns:a16="http://schemas.microsoft.com/office/drawing/2014/main" id="{88DDEF77-9746-4D83-91F9-442A2487E6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17103" y="374904"/>
            <a:ext cx="7340156" cy="6108192"/>
          </a:xfrm>
          <a:prstGeom prst="rect">
            <a:avLst/>
          </a:prstGeom>
          <a:noFill/>
          <a:ln w="6350" cap="sq">
            <a:solidFill>
              <a:schemeClr val="tx1">
                <a:lumMod val="65000"/>
                <a:lumOff val="3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92C9295F-E638-4F61-AFE2-CF3E40556031}"/>
              </a:ext>
            </a:extLst>
          </p:cNvPr>
          <p:cNvSpPr>
            <a:spLocks noGrp="1"/>
          </p:cNvSpPr>
          <p:nvPr>
            <p:ph type="title"/>
          </p:nvPr>
        </p:nvSpPr>
        <p:spPr>
          <a:xfrm>
            <a:off x="4740751" y="642594"/>
            <a:ext cx="6718433" cy="801893"/>
          </a:xfrm>
        </p:spPr>
        <p:txBody>
          <a:bodyPr>
            <a:normAutofit/>
          </a:bodyPr>
          <a:lstStyle/>
          <a:p>
            <a:r>
              <a:rPr lang="en-US" sz="3600" b="1" dirty="0">
                <a:solidFill>
                  <a:schemeClr val="tx1">
                    <a:lumMod val="75000"/>
                    <a:lumOff val="25000"/>
                  </a:schemeClr>
                </a:solidFill>
              </a:rPr>
              <a:t>INTRODUCTION</a:t>
            </a:r>
          </a:p>
        </p:txBody>
      </p:sp>
      <p:sp>
        <p:nvSpPr>
          <p:cNvPr id="3" name="TextBox 2">
            <a:extLst>
              <a:ext uri="{FF2B5EF4-FFF2-40B4-BE49-F238E27FC236}">
                <a16:creationId xmlns:a16="http://schemas.microsoft.com/office/drawing/2014/main" id="{66F7E3B7-938B-45F3-9C77-3CBE4235804E}"/>
              </a:ext>
            </a:extLst>
          </p:cNvPr>
          <p:cNvSpPr txBox="1"/>
          <p:nvPr/>
        </p:nvSpPr>
        <p:spPr>
          <a:xfrm>
            <a:off x="4740751" y="1630017"/>
            <a:ext cx="6718433" cy="3693319"/>
          </a:xfrm>
          <a:prstGeom prst="rect">
            <a:avLst/>
          </a:prstGeom>
          <a:noFill/>
        </p:spPr>
        <p:txBody>
          <a:bodyPr wrap="square" rtlCol="0">
            <a:spAutoFit/>
          </a:bodyPr>
          <a:lstStyle/>
          <a:p>
            <a:r>
              <a:rPr lang="en-US" dirty="0"/>
              <a:t>Early and accurate detection and diagnosis of plant disease are key factors in plant production and the reduction of both qualitative and quantitative losses in crop yield. Non-destructive, sensor-based methods support and expand upon and/or molecular approaches to plant disease assessment. The most relevant application of sensor-based analyses are precision agriculture and plant phenotyping.</a:t>
            </a:r>
          </a:p>
          <a:p>
            <a:endParaRPr lang="en-US" dirty="0"/>
          </a:p>
          <a:p>
            <a:r>
              <a:rPr lang="en-US" dirty="0"/>
              <a:t>Computer vision and machine-learning solutions offer great opportunities for the automatic recognition of sick plants by visual inspection of damaged leaves.</a:t>
            </a:r>
            <a:endParaRPr lang="en-IN" dirty="0"/>
          </a:p>
          <a:p>
            <a:endParaRPr lang="en-IN" dirty="0"/>
          </a:p>
          <a:p>
            <a:endParaRPr lang="en-IN" dirty="0"/>
          </a:p>
        </p:txBody>
      </p:sp>
    </p:spTree>
    <p:extLst>
      <p:ext uri="{BB962C8B-B14F-4D97-AF65-F5344CB8AC3E}">
        <p14:creationId xmlns:p14="http://schemas.microsoft.com/office/powerpoint/2010/main" val="121601030"/>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abstract image">
            <a:extLst>
              <a:ext uri="{FF2B5EF4-FFF2-40B4-BE49-F238E27FC236}">
                <a16:creationId xmlns:a16="http://schemas.microsoft.com/office/drawing/2014/main" id="{5C002EE5-E4FF-463C-8DAA-9AC0B6D407FF}"/>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10"/>
            <a:ext cx="12191979" cy="6857990"/>
          </a:xfrm>
          <a:prstGeom prst="rect">
            <a:avLst/>
          </a:prstGeom>
        </p:spPr>
      </p:pic>
      <p:sp>
        <p:nvSpPr>
          <p:cNvPr id="29" name="Rectangle 22">
            <a:extLst>
              <a:ext uri="{FF2B5EF4-FFF2-40B4-BE49-F238E27FC236}">
                <a16:creationId xmlns:a16="http://schemas.microsoft.com/office/drawing/2014/main" id="{F5380E9A-163E-4576-BCDD-0A450B7E90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79943" y="237744"/>
            <a:ext cx="7652977" cy="6382512"/>
          </a:xfrm>
          <a:prstGeom prst="rect">
            <a:avLst/>
          </a:prstGeom>
          <a:solidFill>
            <a:schemeClr val="bg1">
              <a:alpha val="94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4">
            <a:extLst>
              <a:ext uri="{FF2B5EF4-FFF2-40B4-BE49-F238E27FC236}">
                <a16:creationId xmlns:a16="http://schemas.microsoft.com/office/drawing/2014/main" id="{88DDEF77-9746-4D83-91F9-442A2487E6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17103" y="374904"/>
            <a:ext cx="7340156" cy="6108192"/>
          </a:xfrm>
          <a:prstGeom prst="rect">
            <a:avLst/>
          </a:prstGeom>
          <a:noFill/>
          <a:ln w="6350" cap="sq">
            <a:solidFill>
              <a:schemeClr val="tx1">
                <a:lumMod val="65000"/>
                <a:lumOff val="3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92C9295F-E638-4F61-AFE2-CF3E40556031}"/>
              </a:ext>
            </a:extLst>
          </p:cNvPr>
          <p:cNvSpPr>
            <a:spLocks noGrp="1"/>
          </p:cNvSpPr>
          <p:nvPr>
            <p:ph type="title"/>
          </p:nvPr>
        </p:nvSpPr>
        <p:spPr>
          <a:xfrm>
            <a:off x="4740751" y="642594"/>
            <a:ext cx="6718433" cy="801893"/>
          </a:xfrm>
        </p:spPr>
        <p:txBody>
          <a:bodyPr>
            <a:normAutofit/>
          </a:bodyPr>
          <a:lstStyle/>
          <a:p>
            <a:r>
              <a:rPr lang="en-US" b="1" dirty="0">
                <a:solidFill>
                  <a:schemeClr val="tx1">
                    <a:lumMod val="75000"/>
                    <a:lumOff val="25000"/>
                  </a:schemeClr>
                </a:solidFill>
              </a:rPr>
              <a:t>IMPLEMENTATION</a:t>
            </a:r>
          </a:p>
        </p:txBody>
      </p:sp>
      <p:sp>
        <p:nvSpPr>
          <p:cNvPr id="3" name="TextBox 2">
            <a:extLst>
              <a:ext uri="{FF2B5EF4-FFF2-40B4-BE49-F238E27FC236}">
                <a16:creationId xmlns:a16="http://schemas.microsoft.com/office/drawing/2014/main" id="{AB32EB06-AC64-4216-87B2-A14D52D57840}"/>
              </a:ext>
            </a:extLst>
          </p:cNvPr>
          <p:cNvSpPr txBox="1"/>
          <p:nvPr/>
        </p:nvSpPr>
        <p:spPr>
          <a:xfrm>
            <a:off x="4740751" y="1444487"/>
            <a:ext cx="6718433" cy="4247317"/>
          </a:xfrm>
          <a:prstGeom prst="rect">
            <a:avLst/>
          </a:prstGeom>
          <a:noFill/>
        </p:spPr>
        <p:txBody>
          <a:bodyPr wrap="square" rtlCol="0">
            <a:spAutoFit/>
          </a:bodyPr>
          <a:lstStyle/>
          <a:p>
            <a:endParaRPr lang="en-US" b="1" dirty="0"/>
          </a:p>
          <a:p>
            <a:r>
              <a:rPr lang="en-US" b="1" dirty="0"/>
              <a:t>Gathering the Data</a:t>
            </a:r>
            <a:endParaRPr lang="en-IN" dirty="0"/>
          </a:p>
          <a:p>
            <a:r>
              <a:rPr lang="en-US" dirty="0"/>
              <a:t>The ‘</a:t>
            </a:r>
            <a:r>
              <a:rPr lang="en-US" dirty="0" err="1"/>
              <a:t>PlantVillage</a:t>
            </a:r>
            <a:r>
              <a:rPr lang="en-US" dirty="0"/>
              <a:t> Dataset’ is a labelled, public dataset of 54,305 images of diseased and healthy plants collected under control conditions. This dataset was split into Training and Testing datasets.</a:t>
            </a:r>
          </a:p>
          <a:p>
            <a:endParaRPr lang="en-US" dirty="0"/>
          </a:p>
          <a:p>
            <a:r>
              <a:rPr lang="en-US" b="1" dirty="0"/>
              <a:t>Label Mapping</a:t>
            </a:r>
            <a:endParaRPr lang="en-IN" dirty="0"/>
          </a:p>
          <a:p>
            <a:r>
              <a:rPr lang="en-US" dirty="0"/>
              <a:t>A supervised-learning model cannot make classifications of images without the help of labels assigned to those images. Hence it is necessary to load a mapping from category label to category name. This will give a dictionary mapping the integer encoded to the actual names of the plants and diseases.</a:t>
            </a:r>
            <a:endParaRPr lang="en-IN" dirty="0"/>
          </a:p>
          <a:p>
            <a:endParaRPr lang="en-IN" dirty="0"/>
          </a:p>
          <a:p>
            <a:endParaRPr lang="en-IN" dirty="0"/>
          </a:p>
        </p:txBody>
      </p:sp>
    </p:spTree>
    <p:extLst>
      <p:ext uri="{BB962C8B-B14F-4D97-AF65-F5344CB8AC3E}">
        <p14:creationId xmlns:p14="http://schemas.microsoft.com/office/powerpoint/2010/main" val="2906176895"/>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abstract image">
            <a:extLst>
              <a:ext uri="{FF2B5EF4-FFF2-40B4-BE49-F238E27FC236}">
                <a16:creationId xmlns:a16="http://schemas.microsoft.com/office/drawing/2014/main" id="{5C002EE5-E4FF-463C-8DAA-9AC0B6D407FF}"/>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10"/>
            <a:ext cx="12191979" cy="6857990"/>
          </a:xfrm>
          <a:prstGeom prst="rect">
            <a:avLst/>
          </a:prstGeom>
        </p:spPr>
      </p:pic>
      <p:sp>
        <p:nvSpPr>
          <p:cNvPr id="29" name="Rectangle 22">
            <a:extLst>
              <a:ext uri="{FF2B5EF4-FFF2-40B4-BE49-F238E27FC236}">
                <a16:creationId xmlns:a16="http://schemas.microsoft.com/office/drawing/2014/main" id="{F5380E9A-163E-4576-BCDD-0A450B7E90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79943" y="237744"/>
            <a:ext cx="7652977" cy="6382512"/>
          </a:xfrm>
          <a:prstGeom prst="rect">
            <a:avLst/>
          </a:prstGeom>
          <a:solidFill>
            <a:schemeClr val="bg1">
              <a:alpha val="94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4">
            <a:extLst>
              <a:ext uri="{FF2B5EF4-FFF2-40B4-BE49-F238E27FC236}">
                <a16:creationId xmlns:a16="http://schemas.microsoft.com/office/drawing/2014/main" id="{88DDEF77-9746-4D83-91F9-442A2487E6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17103" y="374904"/>
            <a:ext cx="7340156" cy="6108192"/>
          </a:xfrm>
          <a:prstGeom prst="rect">
            <a:avLst/>
          </a:prstGeom>
          <a:noFill/>
          <a:ln w="6350" cap="sq">
            <a:solidFill>
              <a:schemeClr val="tx1">
                <a:lumMod val="65000"/>
                <a:lumOff val="3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92C9295F-E638-4F61-AFE2-CF3E40556031}"/>
              </a:ext>
            </a:extLst>
          </p:cNvPr>
          <p:cNvSpPr>
            <a:spLocks noGrp="1"/>
          </p:cNvSpPr>
          <p:nvPr>
            <p:ph type="title"/>
          </p:nvPr>
        </p:nvSpPr>
        <p:spPr>
          <a:xfrm>
            <a:off x="4740751" y="642594"/>
            <a:ext cx="6718433" cy="801893"/>
          </a:xfrm>
        </p:spPr>
        <p:txBody>
          <a:bodyPr>
            <a:normAutofit/>
          </a:bodyPr>
          <a:lstStyle/>
          <a:p>
            <a:endParaRPr lang="en-US" b="1" dirty="0">
              <a:solidFill>
                <a:schemeClr val="tx1">
                  <a:lumMod val="75000"/>
                  <a:lumOff val="25000"/>
                </a:schemeClr>
              </a:solidFill>
            </a:endParaRPr>
          </a:p>
        </p:txBody>
      </p:sp>
      <p:sp>
        <p:nvSpPr>
          <p:cNvPr id="3" name="TextBox 2">
            <a:extLst>
              <a:ext uri="{FF2B5EF4-FFF2-40B4-BE49-F238E27FC236}">
                <a16:creationId xmlns:a16="http://schemas.microsoft.com/office/drawing/2014/main" id="{AB32EB06-AC64-4216-87B2-A14D52D57840}"/>
              </a:ext>
            </a:extLst>
          </p:cNvPr>
          <p:cNvSpPr txBox="1"/>
          <p:nvPr/>
        </p:nvSpPr>
        <p:spPr>
          <a:xfrm>
            <a:off x="4740751" y="1444487"/>
            <a:ext cx="6718433" cy="646331"/>
          </a:xfrm>
          <a:prstGeom prst="rect">
            <a:avLst/>
          </a:prstGeom>
          <a:noFill/>
        </p:spPr>
        <p:txBody>
          <a:bodyPr wrap="square" rtlCol="0">
            <a:spAutoFit/>
          </a:bodyPr>
          <a:lstStyle/>
          <a:p>
            <a:endParaRPr lang="en-IN" dirty="0"/>
          </a:p>
          <a:p>
            <a:endParaRPr lang="en-IN" dirty="0"/>
          </a:p>
        </p:txBody>
      </p:sp>
      <p:pic>
        <p:nvPicPr>
          <p:cNvPr id="6" name="Picture 5">
            <a:extLst>
              <a:ext uri="{FF2B5EF4-FFF2-40B4-BE49-F238E27FC236}">
                <a16:creationId xmlns:a16="http://schemas.microsoft.com/office/drawing/2014/main" id="{198BB5F5-4C24-4F62-A97D-2934F50B24B9}"/>
              </a:ext>
            </a:extLst>
          </p:cNvPr>
          <p:cNvPicPr>
            <a:picLocks noChangeAspect="1"/>
          </p:cNvPicPr>
          <p:nvPr/>
        </p:nvPicPr>
        <p:blipFill>
          <a:blip r:embed="rId3"/>
          <a:stretch>
            <a:fillRect/>
          </a:stretch>
        </p:blipFill>
        <p:spPr>
          <a:xfrm>
            <a:off x="9481469" y="534411"/>
            <a:ext cx="2169595" cy="2169595"/>
          </a:xfrm>
          <a:prstGeom prst="rect">
            <a:avLst/>
          </a:prstGeom>
        </p:spPr>
      </p:pic>
      <p:pic>
        <p:nvPicPr>
          <p:cNvPr id="8" name="Picture 7">
            <a:extLst>
              <a:ext uri="{FF2B5EF4-FFF2-40B4-BE49-F238E27FC236}">
                <a16:creationId xmlns:a16="http://schemas.microsoft.com/office/drawing/2014/main" id="{A3300993-3832-4259-84A7-CFAF1F91A4D6}"/>
              </a:ext>
            </a:extLst>
          </p:cNvPr>
          <p:cNvPicPr>
            <a:picLocks noChangeAspect="1"/>
          </p:cNvPicPr>
          <p:nvPr/>
        </p:nvPicPr>
        <p:blipFill>
          <a:blip r:embed="rId4"/>
          <a:stretch>
            <a:fillRect/>
          </a:stretch>
        </p:blipFill>
        <p:spPr>
          <a:xfrm>
            <a:off x="9566956" y="3672186"/>
            <a:ext cx="2169595" cy="2169595"/>
          </a:xfrm>
          <a:prstGeom prst="rect">
            <a:avLst/>
          </a:prstGeom>
        </p:spPr>
      </p:pic>
      <p:pic>
        <p:nvPicPr>
          <p:cNvPr id="10" name="Picture 9">
            <a:extLst>
              <a:ext uri="{FF2B5EF4-FFF2-40B4-BE49-F238E27FC236}">
                <a16:creationId xmlns:a16="http://schemas.microsoft.com/office/drawing/2014/main" id="{F8996695-AB1A-4D7B-9A48-438170F9BD05}"/>
              </a:ext>
            </a:extLst>
          </p:cNvPr>
          <p:cNvPicPr>
            <a:picLocks noChangeAspect="1"/>
          </p:cNvPicPr>
          <p:nvPr/>
        </p:nvPicPr>
        <p:blipFill>
          <a:blip r:embed="rId5"/>
          <a:stretch>
            <a:fillRect/>
          </a:stretch>
        </p:blipFill>
        <p:spPr>
          <a:xfrm>
            <a:off x="4522753" y="3689029"/>
            <a:ext cx="2169595" cy="2169595"/>
          </a:xfrm>
          <a:prstGeom prst="rect">
            <a:avLst/>
          </a:prstGeom>
        </p:spPr>
      </p:pic>
      <p:pic>
        <p:nvPicPr>
          <p:cNvPr id="12" name="Picture 11">
            <a:extLst>
              <a:ext uri="{FF2B5EF4-FFF2-40B4-BE49-F238E27FC236}">
                <a16:creationId xmlns:a16="http://schemas.microsoft.com/office/drawing/2014/main" id="{D0CFF647-AD2F-4D7E-BDFF-11BDB22BA7D5}"/>
              </a:ext>
            </a:extLst>
          </p:cNvPr>
          <p:cNvPicPr>
            <a:picLocks noChangeAspect="1"/>
          </p:cNvPicPr>
          <p:nvPr/>
        </p:nvPicPr>
        <p:blipFill>
          <a:blip r:embed="rId6"/>
          <a:stretch>
            <a:fillRect/>
          </a:stretch>
        </p:blipFill>
        <p:spPr>
          <a:xfrm>
            <a:off x="4522753" y="548452"/>
            <a:ext cx="2169595" cy="2169595"/>
          </a:xfrm>
          <a:prstGeom prst="rect">
            <a:avLst/>
          </a:prstGeom>
        </p:spPr>
      </p:pic>
      <p:pic>
        <p:nvPicPr>
          <p:cNvPr id="14" name="Picture 13">
            <a:extLst>
              <a:ext uri="{FF2B5EF4-FFF2-40B4-BE49-F238E27FC236}">
                <a16:creationId xmlns:a16="http://schemas.microsoft.com/office/drawing/2014/main" id="{07B9D227-0931-4806-B1FA-9CA6AD2DDF4B}"/>
              </a:ext>
            </a:extLst>
          </p:cNvPr>
          <p:cNvPicPr>
            <a:picLocks noChangeAspect="1"/>
          </p:cNvPicPr>
          <p:nvPr/>
        </p:nvPicPr>
        <p:blipFill>
          <a:blip r:embed="rId7"/>
          <a:stretch>
            <a:fillRect/>
          </a:stretch>
        </p:blipFill>
        <p:spPr>
          <a:xfrm>
            <a:off x="7002111" y="548451"/>
            <a:ext cx="2169595" cy="2169595"/>
          </a:xfrm>
          <a:prstGeom prst="rect">
            <a:avLst/>
          </a:prstGeom>
        </p:spPr>
      </p:pic>
      <p:pic>
        <p:nvPicPr>
          <p:cNvPr id="16" name="Picture 15">
            <a:extLst>
              <a:ext uri="{FF2B5EF4-FFF2-40B4-BE49-F238E27FC236}">
                <a16:creationId xmlns:a16="http://schemas.microsoft.com/office/drawing/2014/main" id="{D81FA923-FF21-43A4-8E54-F78F26947F5D}"/>
              </a:ext>
            </a:extLst>
          </p:cNvPr>
          <p:cNvPicPr>
            <a:picLocks noChangeAspect="1"/>
          </p:cNvPicPr>
          <p:nvPr/>
        </p:nvPicPr>
        <p:blipFill>
          <a:blip r:embed="rId8"/>
          <a:stretch>
            <a:fillRect/>
          </a:stretch>
        </p:blipFill>
        <p:spPr>
          <a:xfrm>
            <a:off x="7044854" y="3672186"/>
            <a:ext cx="2169596" cy="2169596"/>
          </a:xfrm>
          <a:prstGeom prst="rect">
            <a:avLst/>
          </a:prstGeom>
        </p:spPr>
      </p:pic>
      <p:sp>
        <p:nvSpPr>
          <p:cNvPr id="17" name="TextBox 16">
            <a:extLst>
              <a:ext uri="{FF2B5EF4-FFF2-40B4-BE49-F238E27FC236}">
                <a16:creationId xmlns:a16="http://schemas.microsoft.com/office/drawing/2014/main" id="{B86FFCC2-2A90-4BA7-8167-782DEE1B323B}"/>
              </a:ext>
            </a:extLst>
          </p:cNvPr>
          <p:cNvSpPr txBox="1"/>
          <p:nvPr/>
        </p:nvSpPr>
        <p:spPr>
          <a:xfrm>
            <a:off x="4522751" y="6015328"/>
            <a:ext cx="7128311" cy="369332"/>
          </a:xfrm>
          <a:prstGeom prst="rect">
            <a:avLst/>
          </a:prstGeom>
          <a:noFill/>
        </p:spPr>
        <p:txBody>
          <a:bodyPr wrap="square" rtlCol="0">
            <a:spAutoFit/>
          </a:bodyPr>
          <a:lstStyle/>
          <a:p>
            <a:pPr algn="ctr"/>
            <a:r>
              <a:rPr lang="en-IN" dirty="0"/>
              <a:t>  Bell pepper leaves with </a:t>
            </a:r>
            <a:r>
              <a:rPr lang="en-IN" b="1" dirty="0"/>
              <a:t>Bacterial Spots</a:t>
            </a:r>
          </a:p>
        </p:txBody>
      </p:sp>
      <p:sp>
        <p:nvSpPr>
          <p:cNvPr id="18" name="TextBox 17">
            <a:extLst>
              <a:ext uri="{FF2B5EF4-FFF2-40B4-BE49-F238E27FC236}">
                <a16:creationId xmlns:a16="http://schemas.microsoft.com/office/drawing/2014/main" id="{41312343-BF7F-421A-8F23-64253354AE11}"/>
              </a:ext>
            </a:extLst>
          </p:cNvPr>
          <p:cNvSpPr txBox="1"/>
          <p:nvPr/>
        </p:nvSpPr>
        <p:spPr>
          <a:xfrm>
            <a:off x="4522752" y="2896885"/>
            <a:ext cx="7128311" cy="369332"/>
          </a:xfrm>
          <a:prstGeom prst="rect">
            <a:avLst/>
          </a:prstGeom>
          <a:noFill/>
        </p:spPr>
        <p:txBody>
          <a:bodyPr wrap="square" rtlCol="0">
            <a:spAutoFit/>
          </a:bodyPr>
          <a:lstStyle/>
          <a:p>
            <a:pPr algn="ctr"/>
            <a:r>
              <a:rPr lang="en-IN" dirty="0"/>
              <a:t>  Tomato Leaves with </a:t>
            </a:r>
            <a:r>
              <a:rPr lang="en-IN" b="1" dirty="0"/>
              <a:t>Mosaic Virus</a:t>
            </a:r>
            <a:endParaRPr lang="en-IN" dirty="0"/>
          </a:p>
        </p:txBody>
      </p:sp>
    </p:spTree>
    <p:extLst>
      <p:ext uri="{BB962C8B-B14F-4D97-AF65-F5344CB8AC3E}">
        <p14:creationId xmlns:p14="http://schemas.microsoft.com/office/powerpoint/2010/main" val="792276632"/>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abstract image">
            <a:extLst>
              <a:ext uri="{FF2B5EF4-FFF2-40B4-BE49-F238E27FC236}">
                <a16:creationId xmlns:a16="http://schemas.microsoft.com/office/drawing/2014/main" id="{5C002EE5-E4FF-463C-8DAA-9AC0B6D407FF}"/>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0" y="10"/>
            <a:ext cx="12191979" cy="6857990"/>
          </a:xfrm>
          <a:prstGeom prst="rect">
            <a:avLst/>
          </a:prstGeom>
        </p:spPr>
      </p:pic>
      <p:sp>
        <p:nvSpPr>
          <p:cNvPr id="29" name="Rectangle 22">
            <a:extLst>
              <a:ext uri="{FF2B5EF4-FFF2-40B4-BE49-F238E27FC236}">
                <a16:creationId xmlns:a16="http://schemas.microsoft.com/office/drawing/2014/main" id="{F5380E9A-163E-4576-BCDD-0A450B7E90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79943" y="237744"/>
            <a:ext cx="7652977" cy="6382512"/>
          </a:xfrm>
          <a:prstGeom prst="rect">
            <a:avLst/>
          </a:prstGeom>
          <a:solidFill>
            <a:schemeClr val="bg1">
              <a:alpha val="94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4">
            <a:extLst>
              <a:ext uri="{FF2B5EF4-FFF2-40B4-BE49-F238E27FC236}">
                <a16:creationId xmlns:a16="http://schemas.microsoft.com/office/drawing/2014/main" id="{88DDEF77-9746-4D83-91F9-442A2487E6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17103" y="374904"/>
            <a:ext cx="7340156" cy="6108192"/>
          </a:xfrm>
          <a:prstGeom prst="rect">
            <a:avLst/>
          </a:prstGeom>
          <a:noFill/>
          <a:ln w="6350" cap="sq">
            <a:solidFill>
              <a:schemeClr val="tx1">
                <a:lumMod val="65000"/>
                <a:lumOff val="3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6" name="TextBox 5">
            <a:extLst>
              <a:ext uri="{FF2B5EF4-FFF2-40B4-BE49-F238E27FC236}">
                <a16:creationId xmlns:a16="http://schemas.microsoft.com/office/drawing/2014/main" id="{91456517-A06E-4C4A-A8DD-5C66A658B4AA}"/>
              </a:ext>
            </a:extLst>
          </p:cNvPr>
          <p:cNvSpPr txBox="1"/>
          <p:nvPr/>
        </p:nvSpPr>
        <p:spPr>
          <a:xfrm>
            <a:off x="4585252" y="530087"/>
            <a:ext cx="6997148" cy="4247317"/>
          </a:xfrm>
          <a:prstGeom prst="rect">
            <a:avLst/>
          </a:prstGeom>
          <a:noFill/>
        </p:spPr>
        <p:txBody>
          <a:bodyPr wrap="square" rtlCol="0">
            <a:spAutoFit/>
          </a:bodyPr>
          <a:lstStyle/>
          <a:p>
            <a:r>
              <a:rPr lang="en-US" b="1" dirty="0"/>
              <a:t>Transfer Learning</a:t>
            </a:r>
            <a:endParaRPr lang="en-IN" dirty="0"/>
          </a:p>
          <a:p>
            <a:pPr fontAlgn="base"/>
            <a:r>
              <a:rPr lang="en-US" dirty="0"/>
              <a:t>Transfer learning generally refers to a process where a model trained on one problem is used in some way on a second related problem.</a:t>
            </a:r>
          </a:p>
          <a:p>
            <a:pPr fontAlgn="base"/>
            <a:endParaRPr lang="en-IN" dirty="0"/>
          </a:p>
          <a:p>
            <a:pPr fontAlgn="base"/>
            <a:r>
              <a:rPr lang="en-US" dirty="0"/>
              <a:t>In deep learning, transfer learning is a technique whereby a neural network model is first trained on a problem similar to the problem that is being solved. One or more layers from the trained model are then used in a new model trained on the problem of interest.</a:t>
            </a:r>
          </a:p>
          <a:p>
            <a:pPr fontAlgn="base"/>
            <a:endParaRPr lang="en-IN" dirty="0"/>
          </a:p>
          <a:p>
            <a:pPr fontAlgn="base"/>
            <a:r>
              <a:rPr lang="en-US" dirty="0"/>
              <a:t>Transfer learning has the benefit of decreasing the training time for a neural network model and can result in lower generalization error.</a:t>
            </a:r>
            <a:endParaRPr lang="en-IN" dirty="0"/>
          </a:p>
          <a:p>
            <a:endParaRPr lang="en-IN" dirty="0"/>
          </a:p>
        </p:txBody>
      </p:sp>
    </p:spTree>
    <p:extLst>
      <p:ext uri="{BB962C8B-B14F-4D97-AF65-F5344CB8AC3E}">
        <p14:creationId xmlns:p14="http://schemas.microsoft.com/office/powerpoint/2010/main" val="3343479070"/>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abstract image">
            <a:extLst>
              <a:ext uri="{FF2B5EF4-FFF2-40B4-BE49-F238E27FC236}">
                <a16:creationId xmlns:a16="http://schemas.microsoft.com/office/drawing/2014/main" id="{5C002EE5-E4FF-463C-8DAA-9AC0B6D407FF}"/>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1" y="10"/>
            <a:ext cx="12191979" cy="6857990"/>
          </a:xfrm>
          <a:prstGeom prst="rect">
            <a:avLst/>
          </a:prstGeom>
        </p:spPr>
      </p:pic>
      <p:sp>
        <p:nvSpPr>
          <p:cNvPr id="29" name="Rectangle 22">
            <a:extLst>
              <a:ext uri="{FF2B5EF4-FFF2-40B4-BE49-F238E27FC236}">
                <a16:creationId xmlns:a16="http://schemas.microsoft.com/office/drawing/2014/main" id="{F5380E9A-163E-4576-BCDD-0A450B7E90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79943" y="237744"/>
            <a:ext cx="7652977" cy="6382512"/>
          </a:xfrm>
          <a:prstGeom prst="rect">
            <a:avLst/>
          </a:prstGeom>
          <a:solidFill>
            <a:schemeClr val="bg1">
              <a:alpha val="94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4">
            <a:extLst>
              <a:ext uri="{FF2B5EF4-FFF2-40B4-BE49-F238E27FC236}">
                <a16:creationId xmlns:a16="http://schemas.microsoft.com/office/drawing/2014/main" id="{88DDEF77-9746-4D83-91F9-442A2487E6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17103" y="374904"/>
            <a:ext cx="7340156" cy="6108192"/>
          </a:xfrm>
          <a:prstGeom prst="rect">
            <a:avLst/>
          </a:prstGeom>
          <a:noFill/>
          <a:ln w="6350" cap="sq">
            <a:solidFill>
              <a:schemeClr val="tx1">
                <a:lumMod val="65000"/>
                <a:lumOff val="3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pic>
        <p:nvPicPr>
          <p:cNvPr id="8" name="Picture 7">
            <a:extLst>
              <a:ext uri="{FF2B5EF4-FFF2-40B4-BE49-F238E27FC236}">
                <a16:creationId xmlns:a16="http://schemas.microsoft.com/office/drawing/2014/main" id="{3FDBC077-453D-418E-9811-9C8BE1CD51A2}"/>
              </a:ext>
            </a:extLst>
          </p:cNvPr>
          <p:cNvPicPr/>
          <p:nvPr/>
        </p:nvPicPr>
        <p:blipFill>
          <a:blip r:embed="rId3">
            <a:extLst>
              <a:ext uri="{28A0092B-C50C-407E-A947-70E740481C1C}">
                <a14:useLocalDpi xmlns:a14="http://schemas.microsoft.com/office/drawing/2010/main" val="0"/>
              </a:ext>
            </a:extLst>
          </a:blip>
          <a:stretch>
            <a:fillRect/>
          </a:stretch>
        </p:blipFill>
        <p:spPr>
          <a:xfrm>
            <a:off x="4581352" y="699052"/>
            <a:ext cx="7050157" cy="5459895"/>
          </a:xfrm>
          <a:prstGeom prst="rect">
            <a:avLst/>
          </a:prstGeom>
        </p:spPr>
      </p:pic>
    </p:spTree>
    <p:extLst>
      <p:ext uri="{BB962C8B-B14F-4D97-AF65-F5344CB8AC3E}">
        <p14:creationId xmlns:p14="http://schemas.microsoft.com/office/powerpoint/2010/main" val="1053016324"/>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abstract image">
            <a:extLst>
              <a:ext uri="{FF2B5EF4-FFF2-40B4-BE49-F238E27FC236}">
                <a16:creationId xmlns:a16="http://schemas.microsoft.com/office/drawing/2014/main" id="{5C002EE5-E4FF-463C-8DAA-9AC0B6D407FF}"/>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0" y="10"/>
            <a:ext cx="12191979" cy="6857990"/>
          </a:xfrm>
          <a:prstGeom prst="rect">
            <a:avLst/>
          </a:prstGeom>
        </p:spPr>
      </p:pic>
      <p:sp>
        <p:nvSpPr>
          <p:cNvPr id="29" name="Rectangle 22">
            <a:extLst>
              <a:ext uri="{FF2B5EF4-FFF2-40B4-BE49-F238E27FC236}">
                <a16:creationId xmlns:a16="http://schemas.microsoft.com/office/drawing/2014/main" id="{F5380E9A-163E-4576-BCDD-0A450B7E90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79943" y="237744"/>
            <a:ext cx="7652977" cy="6382512"/>
          </a:xfrm>
          <a:prstGeom prst="rect">
            <a:avLst/>
          </a:prstGeom>
          <a:solidFill>
            <a:schemeClr val="bg1">
              <a:alpha val="94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4">
            <a:extLst>
              <a:ext uri="{FF2B5EF4-FFF2-40B4-BE49-F238E27FC236}">
                <a16:creationId xmlns:a16="http://schemas.microsoft.com/office/drawing/2014/main" id="{88DDEF77-9746-4D83-91F9-442A2487E6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17103" y="374904"/>
            <a:ext cx="7340156" cy="6108192"/>
          </a:xfrm>
          <a:prstGeom prst="rect">
            <a:avLst/>
          </a:prstGeom>
          <a:noFill/>
          <a:ln w="6350" cap="sq">
            <a:solidFill>
              <a:schemeClr val="tx1">
                <a:lumMod val="65000"/>
                <a:lumOff val="3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6" name="TextBox 5">
            <a:extLst>
              <a:ext uri="{FF2B5EF4-FFF2-40B4-BE49-F238E27FC236}">
                <a16:creationId xmlns:a16="http://schemas.microsoft.com/office/drawing/2014/main" id="{91456517-A06E-4C4A-A8DD-5C66A658B4AA}"/>
              </a:ext>
            </a:extLst>
          </p:cNvPr>
          <p:cNvSpPr txBox="1"/>
          <p:nvPr/>
        </p:nvSpPr>
        <p:spPr>
          <a:xfrm>
            <a:off x="4585252" y="530087"/>
            <a:ext cx="6997148" cy="4801314"/>
          </a:xfrm>
          <a:prstGeom prst="rect">
            <a:avLst/>
          </a:prstGeom>
          <a:noFill/>
        </p:spPr>
        <p:txBody>
          <a:bodyPr wrap="square" rtlCol="0">
            <a:spAutoFit/>
          </a:bodyPr>
          <a:lstStyle/>
          <a:p>
            <a:r>
              <a:rPr lang="en-US" b="1" dirty="0"/>
              <a:t>Data Preprocessing</a:t>
            </a:r>
            <a:endParaRPr lang="en-IN" dirty="0"/>
          </a:p>
          <a:p>
            <a:r>
              <a:rPr lang="en-US" dirty="0"/>
              <a:t>The images were converted into ‘float32’ tensors and fed into the neural network, along with their labels. But before passing through the neural networks, the data must be normalized* to make it more amenable to processing by the network. In this case, the pixel values have been normalized to the range between 0 and 1(from the original range of 0 to 255). </a:t>
            </a:r>
            <a:endParaRPr lang="en-IN" dirty="0"/>
          </a:p>
          <a:p>
            <a:endParaRPr lang="en-IN" dirty="0"/>
          </a:p>
          <a:p>
            <a:r>
              <a:rPr lang="en-US" b="1" dirty="0"/>
              <a:t>Building the Model and Specifying Loss Function and Optimizer</a:t>
            </a:r>
            <a:endParaRPr lang="en-IN" dirty="0"/>
          </a:p>
          <a:p>
            <a:r>
              <a:rPr lang="en-US" dirty="0"/>
              <a:t>A linear classifier is put on top of the </a:t>
            </a:r>
            <a:r>
              <a:rPr lang="en-US" dirty="0" err="1"/>
              <a:t>feature_extractor</a:t>
            </a:r>
            <a:r>
              <a:rPr lang="en-US" dirty="0"/>
              <a:t> with the TensorFlow Hub module. </a:t>
            </a:r>
            <a:endParaRPr lang="en-IN" dirty="0"/>
          </a:p>
          <a:p>
            <a:r>
              <a:rPr lang="en-US" dirty="0"/>
              <a:t>The model is then compiled and the loss function and optimizers are specified. Here we have used ‘</a:t>
            </a:r>
            <a:r>
              <a:rPr lang="en-US" dirty="0" err="1"/>
              <a:t>adam</a:t>
            </a:r>
            <a:r>
              <a:rPr lang="en-US" dirty="0"/>
              <a:t>’ as the optimizer and ‘categorical </a:t>
            </a:r>
            <a:r>
              <a:rPr lang="en-US" dirty="0" err="1"/>
              <a:t>crossentropy</a:t>
            </a:r>
            <a:r>
              <a:rPr lang="en-US" dirty="0"/>
              <a:t>’ as the loss function, along with ‘accuracy’ as the metric of assessment of performance.</a:t>
            </a:r>
            <a:endParaRPr lang="en-IN" dirty="0"/>
          </a:p>
          <a:p>
            <a:endParaRPr lang="en-IN" dirty="0"/>
          </a:p>
        </p:txBody>
      </p:sp>
    </p:spTree>
    <p:extLst>
      <p:ext uri="{BB962C8B-B14F-4D97-AF65-F5344CB8AC3E}">
        <p14:creationId xmlns:p14="http://schemas.microsoft.com/office/powerpoint/2010/main" val="3420771198"/>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abstract image">
            <a:extLst>
              <a:ext uri="{FF2B5EF4-FFF2-40B4-BE49-F238E27FC236}">
                <a16:creationId xmlns:a16="http://schemas.microsoft.com/office/drawing/2014/main" id="{5C002EE5-E4FF-463C-8DAA-9AC0B6D407FF}"/>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0" y="10"/>
            <a:ext cx="12191979" cy="6857990"/>
          </a:xfrm>
          <a:prstGeom prst="rect">
            <a:avLst/>
          </a:prstGeom>
        </p:spPr>
      </p:pic>
      <p:sp>
        <p:nvSpPr>
          <p:cNvPr id="29" name="Rectangle 22">
            <a:extLst>
              <a:ext uri="{FF2B5EF4-FFF2-40B4-BE49-F238E27FC236}">
                <a16:creationId xmlns:a16="http://schemas.microsoft.com/office/drawing/2014/main" id="{F5380E9A-163E-4576-BCDD-0A450B7E90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79943" y="237744"/>
            <a:ext cx="7652977" cy="6382512"/>
          </a:xfrm>
          <a:prstGeom prst="rect">
            <a:avLst/>
          </a:prstGeom>
          <a:solidFill>
            <a:schemeClr val="bg1">
              <a:alpha val="94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4">
            <a:extLst>
              <a:ext uri="{FF2B5EF4-FFF2-40B4-BE49-F238E27FC236}">
                <a16:creationId xmlns:a16="http://schemas.microsoft.com/office/drawing/2014/main" id="{88DDEF77-9746-4D83-91F9-442A2487E6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17103" y="374904"/>
            <a:ext cx="7340156" cy="6108192"/>
          </a:xfrm>
          <a:prstGeom prst="rect">
            <a:avLst/>
          </a:prstGeom>
          <a:noFill/>
          <a:ln w="6350" cap="sq">
            <a:solidFill>
              <a:schemeClr val="tx1">
                <a:lumMod val="65000"/>
                <a:lumOff val="3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pic>
        <p:nvPicPr>
          <p:cNvPr id="7" name="Picture 6">
            <a:extLst>
              <a:ext uri="{FF2B5EF4-FFF2-40B4-BE49-F238E27FC236}">
                <a16:creationId xmlns:a16="http://schemas.microsoft.com/office/drawing/2014/main" id="{6EB5CA36-34C1-4A24-952B-CDBB1B866962}"/>
              </a:ext>
            </a:extLst>
          </p:cNvPr>
          <p:cNvPicPr/>
          <p:nvPr/>
        </p:nvPicPr>
        <p:blipFill>
          <a:blip r:embed="rId3">
            <a:extLst>
              <a:ext uri="{28A0092B-C50C-407E-A947-70E740481C1C}">
                <a14:useLocalDpi xmlns:a14="http://schemas.microsoft.com/office/drawing/2010/main" val="0"/>
              </a:ext>
            </a:extLst>
          </a:blip>
          <a:stretch>
            <a:fillRect/>
          </a:stretch>
        </p:blipFill>
        <p:spPr>
          <a:xfrm>
            <a:off x="4585252" y="899419"/>
            <a:ext cx="6997148" cy="5011051"/>
          </a:xfrm>
          <a:prstGeom prst="rect">
            <a:avLst/>
          </a:prstGeom>
        </p:spPr>
      </p:pic>
    </p:spTree>
    <p:extLst>
      <p:ext uri="{BB962C8B-B14F-4D97-AF65-F5344CB8AC3E}">
        <p14:creationId xmlns:p14="http://schemas.microsoft.com/office/powerpoint/2010/main" val="1976982191"/>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abstract image">
            <a:extLst>
              <a:ext uri="{FF2B5EF4-FFF2-40B4-BE49-F238E27FC236}">
                <a16:creationId xmlns:a16="http://schemas.microsoft.com/office/drawing/2014/main" id="{5C002EE5-E4FF-463C-8DAA-9AC0B6D407FF}"/>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0" y="10"/>
            <a:ext cx="12191979" cy="6857990"/>
          </a:xfrm>
          <a:prstGeom prst="rect">
            <a:avLst/>
          </a:prstGeom>
        </p:spPr>
      </p:pic>
      <p:sp>
        <p:nvSpPr>
          <p:cNvPr id="29" name="Rectangle 22">
            <a:extLst>
              <a:ext uri="{FF2B5EF4-FFF2-40B4-BE49-F238E27FC236}">
                <a16:creationId xmlns:a16="http://schemas.microsoft.com/office/drawing/2014/main" id="{F5380E9A-163E-4576-BCDD-0A450B7E90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79943" y="237744"/>
            <a:ext cx="7652977" cy="6382512"/>
          </a:xfrm>
          <a:prstGeom prst="rect">
            <a:avLst/>
          </a:prstGeom>
          <a:solidFill>
            <a:schemeClr val="bg1">
              <a:alpha val="94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4">
            <a:extLst>
              <a:ext uri="{FF2B5EF4-FFF2-40B4-BE49-F238E27FC236}">
                <a16:creationId xmlns:a16="http://schemas.microsoft.com/office/drawing/2014/main" id="{88DDEF77-9746-4D83-91F9-442A2487E6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17103" y="374904"/>
            <a:ext cx="7340156" cy="6108192"/>
          </a:xfrm>
          <a:prstGeom prst="rect">
            <a:avLst/>
          </a:prstGeom>
          <a:noFill/>
          <a:ln w="6350" cap="sq">
            <a:solidFill>
              <a:schemeClr val="tx1">
                <a:lumMod val="65000"/>
                <a:lumOff val="3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6" name="TextBox 5">
            <a:extLst>
              <a:ext uri="{FF2B5EF4-FFF2-40B4-BE49-F238E27FC236}">
                <a16:creationId xmlns:a16="http://schemas.microsoft.com/office/drawing/2014/main" id="{91456517-A06E-4C4A-A8DD-5C66A658B4AA}"/>
              </a:ext>
            </a:extLst>
          </p:cNvPr>
          <p:cNvSpPr txBox="1"/>
          <p:nvPr/>
        </p:nvSpPr>
        <p:spPr>
          <a:xfrm>
            <a:off x="4585253" y="530088"/>
            <a:ext cx="6997148" cy="1200329"/>
          </a:xfrm>
          <a:prstGeom prst="rect">
            <a:avLst/>
          </a:prstGeom>
          <a:noFill/>
        </p:spPr>
        <p:txBody>
          <a:bodyPr wrap="square" rtlCol="0">
            <a:spAutoFit/>
          </a:bodyPr>
          <a:lstStyle/>
          <a:p>
            <a:r>
              <a:rPr lang="en-US" b="1" dirty="0"/>
              <a:t>Training the Model</a:t>
            </a:r>
            <a:endParaRPr lang="en-IN" dirty="0"/>
          </a:p>
          <a:p>
            <a:r>
              <a:rPr lang="en-US" dirty="0"/>
              <a:t>The model is trained on the testing part of the dataset and an accuracy of 92% after training for 10 epochs.</a:t>
            </a:r>
            <a:endParaRPr lang="en-IN" dirty="0"/>
          </a:p>
          <a:p>
            <a:endParaRPr lang="en-IN" dirty="0"/>
          </a:p>
        </p:txBody>
      </p:sp>
      <p:pic>
        <p:nvPicPr>
          <p:cNvPr id="9" name="Picture 8">
            <a:extLst>
              <a:ext uri="{FF2B5EF4-FFF2-40B4-BE49-F238E27FC236}">
                <a16:creationId xmlns:a16="http://schemas.microsoft.com/office/drawing/2014/main" id="{C76807F4-D194-4B15-893F-A9336A129959}"/>
              </a:ext>
            </a:extLst>
          </p:cNvPr>
          <p:cNvPicPr/>
          <p:nvPr/>
        </p:nvPicPr>
        <p:blipFill>
          <a:blip r:embed="rId3"/>
          <a:stretch>
            <a:fillRect/>
          </a:stretch>
        </p:blipFill>
        <p:spPr>
          <a:xfrm>
            <a:off x="4585253" y="1730417"/>
            <a:ext cx="6997148" cy="4365584"/>
          </a:xfrm>
          <a:prstGeom prst="rect">
            <a:avLst/>
          </a:prstGeom>
        </p:spPr>
      </p:pic>
    </p:spTree>
    <p:extLst>
      <p:ext uri="{BB962C8B-B14F-4D97-AF65-F5344CB8AC3E}">
        <p14:creationId xmlns:p14="http://schemas.microsoft.com/office/powerpoint/2010/main" val="2015349341"/>
      </p:ext>
    </p:extLst>
  </p:cSld>
  <p:clrMapOvr>
    <a:overrideClrMapping bg1="lt1" tx1="dk1" bg2="lt2" tx2="dk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Custom 38">
      <a:dk1>
        <a:sysClr val="windowText" lastClr="000000"/>
      </a:dk1>
      <a:lt1>
        <a:sysClr val="window" lastClr="FFFFFF"/>
      </a:lt1>
      <a:dk2>
        <a:srgbClr val="505046"/>
      </a:dk2>
      <a:lt2>
        <a:srgbClr val="EEECE1"/>
      </a:lt2>
      <a:accent1>
        <a:srgbClr val="EE462D"/>
      </a:accent1>
      <a:accent2>
        <a:srgbClr val="595A85"/>
      </a:accent2>
      <a:accent3>
        <a:srgbClr val="8D6F5B"/>
      </a:accent3>
      <a:accent4>
        <a:srgbClr val="FABD2F"/>
      </a:accent4>
      <a:accent5>
        <a:srgbClr val="AF8073"/>
      </a:accent5>
      <a:accent6>
        <a:srgbClr val="787880"/>
      </a:accent6>
      <a:hlink>
        <a:srgbClr val="CC8D00"/>
      </a:hlink>
      <a:folHlink>
        <a:srgbClr val="82829E"/>
      </a:folHlink>
    </a:clrScheme>
    <a:fontScheme name="Savon">
      <a:majorFont>
        <a:latin typeface="Avenir Next LT Pro Light"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venir Next LT Pro"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E92E9E5-79AF-4029-8FCA-9C327D54FD8F}">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659927E4-E194-47BE-91C2-B87D50CF51DB}">
  <ds:schemaRefs>
    <ds:schemaRef ds:uri="http://schemas.microsoft.com/sharepoint/v3/contenttype/forms"/>
  </ds:schemaRefs>
</ds:datastoreItem>
</file>

<file path=customXml/itemProps3.xml><?xml version="1.0" encoding="utf-8"?>
<ds:datastoreItem xmlns:ds="http://schemas.openxmlformats.org/officeDocument/2006/customXml" ds:itemID="{E34A532A-EA0D-41F9-B458-AF9358EF2F0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{8681618B-F75C-4561-9DC1-66CB8985365A}tf56410444</Template>
  <TotalTime>0</TotalTime>
  <Words>1164</Words>
  <Application>Microsoft Office PowerPoint</Application>
  <PresentationFormat>Widescreen</PresentationFormat>
  <Paragraphs>68</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Avenir Next LT Pro</vt:lpstr>
      <vt:lpstr>Avenir Next LT Pro Light</vt:lpstr>
      <vt:lpstr>Garamond</vt:lpstr>
      <vt:lpstr>Miriam Fixed</vt:lpstr>
      <vt:lpstr>SavonVTI</vt:lpstr>
      <vt:lpstr>     Plant Disease Classification Using TensorFlow Transfer Learning   A Project PRESENTATION    Submitted by    SAMYAK JHAVERI, B039   SHREY KAMDAR, B044  </vt:lpstr>
      <vt:lpstr>INTRODUCTION</vt:lpstr>
      <vt:lpstr>IMPLEMENTATION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SOFTWARES AND APIs USED</vt:lpstr>
      <vt:lpstr>PowerPoint Presentation</vt:lpstr>
      <vt:lpstr>PowerPoint Presentation</vt:lpstr>
      <vt:lpstr>PowerPoint Presentation</vt:lpstr>
      <vt:lpstr>PowerPoint Presentation</vt:lpstr>
      <vt:lpstr>PowerPoint Presentation</vt:lpstr>
      <vt:lpstr>     THANK YOU FOR YOUR TIME!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2020-03-24T08:09:23Z</dcterms:created>
  <dcterms:modified xsi:type="dcterms:W3CDTF">2020-03-24T14:10:29Z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