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D8A63-E20B-48D9-9C37-6F497FC2C1C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D091-D52A-421E-B445-F7E4EB11440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9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67EF7-71D8-4924-A610-34EF5A24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9" y="64673"/>
            <a:ext cx="8703919" cy="3868135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Gram: an efficient (k, l) graph anonymization method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BFA26C-F644-4758-9841-81D9EEFB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9" y="6536744"/>
            <a:ext cx="4390379" cy="33291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 err="1"/>
              <a:t>Bertelli</a:t>
            </a:r>
            <a:r>
              <a:rPr lang="en-GB" dirty="0"/>
              <a:t>, </a:t>
            </a:r>
            <a:r>
              <a:rPr lang="en-GB" dirty="0" err="1"/>
              <a:t>borrini</a:t>
            </a:r>
            <a:r>
              <a:rPr lang="en-GB" dirty="0"/>
              <a:t>, mora</a:t>
            </a:r>
          </a:p>
        </p:txBody>
      </p:sp>
      <p:pic>
        <p:nvPicPr>
          <p:cNvPr id="37" name="Picture 3" descr="Motivo con trama di marmo naturale bianco">
            <a:extLst>
              <a:ext uri="{FF2B5EF4-FFF2-40B4-BE49-F238E27FC236}">
                <a16:creationId xmlns:a16="http://schemas.microsoft.com/office/drawing/2014/main" id="{143461BA-6D2E-4065-9428-71A5881F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3" r="32655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8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28BAA-210F-4F72-B933-6312F2B2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-225055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FB644B-0C12-4E8F-B62E-8F75D9EF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8" y="887439"/>
            <a:ext cx="3233799" cy="260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586B7CF-A674-4F5E-A810-84CF262A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59" y="864762"/>
            <a:ext cx="4276118" cy="384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59A565A-CBEB-4164-A6C4-77CA48D1A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377" y="864762"/>
            <a:ext cx="4575265" cy="51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DD3772-3A7E-4849-AF55-78D36776FF1D}"/>
              </a:ext>
            </a:extLst>
          </p:cNvPr>
          <p:cNvSpPr txBox="1"/>
          <p:nvPr/>
        </p:nvSpPr>
        <p:spPr>
          <a:xfrm>
            <a:off x="3133061" y="4933506"/>
            <a:ext cx="3693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Creazione</a:t>
            </a:r>
            <a:r>
              <a:rPr lang="en-GB" dirty="0">
                <a:solidFill>
                  <a:schemeClr val="tx2"/>
                </a:solidFill>
              </a:rPr>
              <a:t> di Vi’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Funzione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CheckEdge</a:t>
            </a: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Creazione</a:t>
            </a:r>
            <a:r>
              <a:rPr lang="en-GB" dirty="0">
                <a:solidFill>
                  <a:schemeClr val="tx2"/>
                </a:solidFill>
              </a:rPr>
              <a:t> di subset di grandezza = min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Gestione</a:t>
            </a:r>
            <a:r>
              <a:rPr lang="en-GB" dirty="0">
                <a:solidFill>
                  <a:schemeClr val="tx2"/>
                </a:solidFill>
              </a:rPr>
              <a:t> del </a:t>
            </a:r>
            <a:r>
              <a:rPr lang="en-GB" dirty="0" err="1">
                <a:solidFill>
                  <a:schemeClr val="tx2"/>
                </a:solidFill>
              </a:rPr>
              <a:t>controllo</a:t>
            </a:r>
            <a:r>
              <a:rPr lang="en-GB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7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49C25-D62F-432E-B4C4-5C487A7C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39" y="132944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Errori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paper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5CC42E-D130-498E-A287-F15F4D09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939" y="1270674"/>
            <a:ext cx="4418135" cy="856738"/>
          </a:xfrm>
        </p:spPr>
        <p:txBody>
          <a:bodyPr/>
          <a:lstStyle/>
          <a:p>
            <a:r>
              <a:rPr lang="en-GB" dirty="0" err="1"/>
              <a:t>Errore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removeEdges</a:t>
            </a:r>
            <a:r>
              <a:rPr lang="en-GB" dirty="0"/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34198A-AB7F-4CE7-805F-C1CBCC51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" y="2247056"/>
            <a:ext cx="3581794" cy="2957191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EFFAF94-7234-4459-B424-87AD8979D07C}"/>
              </a:ext>
            </a:extLst>
          </p:cNvPr>
          <p:cNvSpPr txBox="1">
            <a:spLocks/>
          </p:cNvSpPr>
          <p:nvPr/>
        </p:nvSpPr>
        <p:spPr>
          <a:xfrm>
            <a:off x="1057939" y="5624332"/>
            <a:ext cx="8789609" cy="96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L’algoritmo proposto crea in output un grafo che non è (k, l)-anonimo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A55143-21A5-4104-A800-6FE17768B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78" y="2247056"/>
            <a:ext cx="3763896" cy="295719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9F548E0-43C5-41D8-BCEA-1742E96C21BC}"/>
              </a:ext>
            </a:extLst>
          </p:cNvPr>
          <p:cNvSpPr txBox="1"/>
          <p:nvPr/>
        </p:nvSpPr>
        <p:spPr>
          <a:xfrm>
            <a:off x="1920537" y="1826971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Paper originale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9518A853-D4DE-49E9-839C-0196E909A1F4}"/>
              </a:ext>
            </a:extLst>
          </p:cNvPr>
          <p:cNvSpPr/>
          <p:nvPr/>
        </p:nvSpPr>
        <p:spPr>
          <a:xfrm>
            <a:off x="892418" y="3844537"/>
            <a:ext cx="597877" cy="186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668694A1-36BF-402D-86E4-56D8CAE87D09}"/>
              </a:ext>
            </a:extLst>
          </p:cNvPr>
          <p:cNvSpPr/>
          <p:nvPr/>
        </p:nvSpPr>
        <p:spPr>
          <a:xfrm>
            <a:off x="892419" y="4524392"/>
            <a:ext cx="597877" cy="186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F0F8F00-B748-40B8-AC96-1745BD5D3F95}"/>
              </a:ext>
            </a:extLst>
          </p:cNvPr>
          <p:cNvSpPr txBox="1"/>
          <p:nvPr/>
        </p:nvSpPr>
        <p:spPr>
          <a:xfrm>
            <a:off x="7151034" y="1826971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Paper modificato</a:t>
            </a:r>
          </a:p>
        </p:txBody>
      </p:sp>
    </p:spTree>
    <p:extLst>
      <p:ext uri="{BB962C8B-B14F-4D97-AF65-F5344CB8AC3E}">
        <p14:creationId xmlns:p14="http://schemas.microsoft.com/office/powerpoint/2010/main" val="180527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0DB31-7387-423B-AD73-EB0434A2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28" y="1052624"/>
            <a:ext cx="2500423" cy="462476"/>
          </a:xfrm>
        </p:spPr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in input: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3125CD-8858-4FDE-B93C-416139F1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89" y="1515100"/>
            <a:ext cx="8424120" cy="4501521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A28E79A9-AFCA-472A-A080-4367621DB5C6}"/>
              </a:ext>
            </a:extLst>
          </p:cNvPr>
          <p:cNvSpPr txBox="1">
            <a:spLocks/>
          </p:cNvSpPr>
          <p:nvPr/>
        </p:nvSpPr>
        <p:spPr>
          <a:xfrm>
            <a:off x="311888" y="0"/>
            <a:ext cx="10503196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Grafici e risultati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5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7E8CA-2ACC-4434-A39E-7B6E2653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E5DC12-2263-4EBA-B6D0-94ED2D85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35" y="974651"/>
            <a:ext cx="3386470" cy="542260"/>
          </a:xfrm>
        </p:spPr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(k, l)-</a:t>
            </a:r>
            <a:r>
              <a:rPr lang="en-GB" dirty="0" err="1"/>
              <a:t>anonimo</a:t>
            </a:r>
            <a:r>
              <a:rPr lang="en-GB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0D1589-4431-4ABB-B86C-23649C63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577474"/>
            <a:ext cx="8432800" cy="44991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1FFCD7-B515-434F-8ED5-E8AB320553CC}"/>
              </a:ext>
            </a:extLst>
          </p:cNvPr>
          <p:cNvSpPr txBox="1"/>
          <p:nvPr/>
        </p:nvSpPr>
        <p:spPr>
          <a:xfrm>
            <a:off x="3864218" y="1674935"/>
            <a:ext cx="295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v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0CBB13-6238-4816-9FBD-368D025CCD31}"/>
              </a:ext>
            </a:extLst>
          </p:cNvPr>
          <p:cNvSpPr txBox="1"/>
          <p:nvPr/>
        </p:nvSpPr>
        <p:spPr>
          <a:xfrm>
            <a:off x="10552966" y="3748729"/>
            <a:ext cx="83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 = 2</a:t>
            </a:r>
          </a:p>
          <a:p>
            <a:r>
              <a:rPr lang="it-IT" sz="2400" b="1" dirty="0"/>
              <a:t>l = 3</a:t>
            </a:r>
          </a:p>
        </p:txBody>
      </p:sp>
    </p:spTree>
    <p:extLst>
      <p:ext uri="{BB962C8B-B14F-4D97-AF65-F5344CB8AC3E}">
        <p14:creationId xmlns:p14="http://schemas.microsoft.com/office/powerpoint/2010/main" val="58189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1375DE-B939-4092-9200-4302E6FAF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9" b="80930"/>
          <a:stretch/>
        </p:blipFill>
        <p:spPr>
          <a:xfrm>
            <a:off x="5703535" y="5298211"/>
            <a:ext cx="5338767" cy="812124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BD384D-C7CE-436E-9260-D5813DBA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53" y="2352822"/>
            <a:ext cx="3781559" cy="29453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68F005D-578F-4B2D-9C74-1EE65A06F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9" r="33370"/>
          <a:stretch/>
        </p:blipFill>
        <p:spPr>
          <a:xfrm>
            <a:off x="5930754" y="2261476"/>
            <a:ext cx="4884330" cy="325558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B59F4E-B460-44ED-9DF0-220DE77B8796}"/>
              </a:ext>
            </a:extLst>
          </p:cNvPr>
          <p:cNvSpPr txBox="1"/>
          <p:nvPr/>
        </p:nvSpPr>
        <p:spPr>
          <a:xfrm>
            <a:off x="2374312" y="1763812"/>
            <a:ext cx="17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Grafo in input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4ECCDE-D7F1-4683-B852-00D784AF8CDF}"/>
              </a:ext>
            </a:extLst>
          </p:cNvPr>
          <p:cNvSpPr txBox="1"/>
          <p:nvPr/>
        </p:nvSpPr>
        <p:spPr>
          <a:xfrm>
            <a:off x="7435303" y="1763813"/>
            <a:ext cx="187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Grafo in output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DA318DC4-F888-4EB1-AF1D-2472C00C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12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8ECB3-7827-45EF-8F27-649CD85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58" y="84993"/>
            <a:ext cx="9906000" cy="1382156"/>
          </a:xfrm>
        </p:spPr>
        <p:txBody>
          <a:bodyPr/>
          <a:lstStyle/>
          <a:p>
            <a:pPr algn="ctr"/>
            <a:r>
              <a:rPr lang="it-IT" dirty="0"/>
              <a:t>Modifica effettuata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54D61-F1DE-4763-9D29-CD245818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77" y="1433657"/>
            <a:ext cx="4659923" cy="199534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Se |V</a:t>
            </a:r>
            <a:r>
              <a:rPr lang="it-IT" sz="1200" dirty="0"/>
              <a:t>i</a:t>
            </a:r>
            <a:r>
              <a:rPr lang="it-IT" dirty="0"/>
              <a:t>‘| = 1 l’algoritmo cancella sempre l’arco (vi, vj).</a:t>
            </a:r>
          </a:p>
          <a:p>
            <a:r>
              <a:rPr lang="it-IT" dirty="0"/>
              <a:t>Cancellazione di archi necessari per soddisfare (k, l)-anonimità.</a:t>
            </a:r>
          </a:p>
          <a:p>
            <a:r>
              <a:rPr lang="it-IT" dirty="0"/>
              <a:t>Aggiunta del seguente controllo: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A96EEF-C165-458B-94B1-A074EC70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95" y="1987573"/>
            <a:ext cx="4326413" cy="347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F9DDAA-CDCB-48FC-95C3-8D5388BC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41" y="3797373"/>
            <a:ext cx="3050994" cy="105982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78ABC2-80EF-4ACA-9941-E04927F4AA51}"/>
              </a:ext>
            </a:extLst>
          </p:cNvPr>
          <p:cNvSpPr txBox="1"/>
          <p:nvPr/>
        </p:nvSpPr>
        <p:spPr>
          <a:xfrm>
            <a:off x="940776" y="5301251"/>
            <a:ext cx="46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Se |V</a:t>
            </a:r>
            <a:r>
              <a:rPr lang="it-IT" sz="1200" dirty="0">
                <a:solidFill>
                  <a:schemeClr val="tx2"/>
                </a:solidFill>
              </a:rPr>
              <a:t>i</a:t>
            </a:r>
            <a:r>
              <a:rPr lang="it-IT" sz="2400" dirty="0">
                <a:solidFill>
                  <a:schemeClr val="tx2"/>
                </a:solidFill>
              </a:rPr>
              <a:t>‘| = 1 l’arco considerato non viene cancellato.</a:t>
            </a:r>
          </a:p>
        </p:txBody>
      </p:sp>
    </p:spTree>
    <p:extLst>
      <p:ext uri="{BB962C8B-B14F-4D97-AF65-F5344CB8AC3E}">
        <p14:creationId xmlns:p14="http://schemas.microsoft.com/office/powerpoint/2010/main" val="374241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7A7C7FA-1B2F-4F70-868A-2BC76FA5B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" t="9688" r="10476" b="3065"/>
          <a:stretch/>
        </p:blipFill>
        <p:spPr>
          <a:xfrm>
            <a:off x="2243138" y="2589608"/>
            <a:ext cx="7400925" cy="3795713"/>
          </a:xfrm>
          <a:prstGeom prst="snip2DiagRect">
            <a:avLst>
              <a:gd name="adj1" fmla="val 0"/>
              <a:gd name="adj2" fmla="val 36240"/>
            </a:avLst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9EBE3039-88F1-493B-ACFA-66A16512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D99BC66-6B58-4FBA-8929-1ACF34F11DDA}"/>
              </a:ext>
            </a:extLst>
          </p:cNvPr>
          <p:cNvSpPr txBox="1"/>
          <p:nvPr/>
        </p:nvSpPr>
        <p:spPr>
          <a:xfrm>
            <a:off x="5187833" y="6034121"/>
            <a:ext cx="295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v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0A7CDB3-665B-484A-A447-17CAB2F80588}"/>
              </a:ext>
            </a:extLst>
          </p:cNvPr>
          <p:cNvSpPr txBox="1"/>
          <p:nvPr/>
        </p:nvSpPr>
        <p:spPr>
          <a:xfrm>
            <a:off x="10133867" y="4071965"/>
            <a:ext cx="83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 = 2</a:t>
            </a:r>
          </a:p>
          <a:p>
            <a:r>
              <a:rPr lang="it-IT" sz="2400" b="1" dirty="0"/>
              <a:t>l = 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7997D9-261A-45E3-8152-5A518662A69F}"/>
              </a:ext>
            </a:extLst>
          </p:cNvPr>
          <p:cNvSpPr txBox="1"/>
          <p:nvPr/>
        </p:nvSpPr>
        <p:spPr>
          <a:xfrm>
            <a:off x="877739" y="1164015"/>
            <a:ext cx="4785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archi aggiunti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nodi che soddisfano (k, l)-anonimità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- utility</a:t>
            </a:r>
          </a:p>
        </p:txBody>
      </p:sp>
    </p:spTree>
    <p:extLst>
      <p:ext uri="{BB962C8B-B14F-4D97-AF65-F5344CB8AC3E}">
        <p14:creationId xmlns:p14="http://schemas.microsoft.com/office/powerpoint/2010/main" val="206000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3F05F-D30D-4F84-8D5E-66C117F8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69" y="132944"/>
            <a:ext cx="9906000" cy="1382156"/>
          </a:xfrm>
        </p:spPr>
        <p:txBody>
          <a:bodyPr/>
          <a:lstStyle/>
          <a:p>
            <a:r>
              <a:rPr lang="en-GB" dirty="0" err="1"/>
              <a:t>Prestazioni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dataset </a:t>
            </a:r>
            <a:r>
              <a:rPr lang="en-GB" dirty="0" err="1"/>
              <a:t>reali</a:t>
            </a:r>
            <a:r>
              <a:rPr lang="en-GB" dirty="0"/>
              <a:t> 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930CC47-F490-49B3-AB62-AC8BCD8C3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053787"/>
              </p:ext>
            </p:extLst>
          </p:nvPr>
        </p:nvGraphicFramePr>
        <p:xfrm>
          <a:off x="795668" y="1404937"/>
          <a:ext cx="10400970" cy="197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241">
                  <a:extLst>
                    <a:ext uri="{9D8B030D-6E8A-4147-A177-3AD203B41FA5}">
                      <a16:colId xmlns:a16="http://schemas.microsoft.com/office/drawing/2014/main" val="2757779778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507430024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382043011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87698115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3062511458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843512073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065033309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362360751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1585067852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303933062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Karate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non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Risultati paper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5174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6532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k=3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9197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k=5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83897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3DC7E658-1B6C-47DE-8353-972ECEA0B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845769"/>
              </p:ext>
            </p:extLst>
          </p:nvPr>
        </p:nvGraphicFramePr>
        <p:xfrm>
          <a:off x="795668" y="3852862"/>
          <a:ext cx="10400970" cy="197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241">
                  <a:extLst>
                    <a:ext uri="{9D8B030D-6E8A-4147-A177-3AD203B41FA5}">
                      <a16:colId xmlns:a16="http://schemas.microsoft.com/office/drawing/2014/main" val="2757779778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507430024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382043011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87698115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3062511458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843512073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065033309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362360751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1585067852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303933062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USpowergrid</a:t>
                      </a:r>
                      <a:endParaRPr lang="it-I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non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Risultati paper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5174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6532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k=3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9,7327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11,2903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9197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k=5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10,8181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11,9027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10,4880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942FE-2D4E-4C3C-9332-04E39C7A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04" y="7974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introduzione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012D2-DD60-41A4-B826-04DA2D00E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3" y="1461901"/>
            <a:ext cx="10276367" cy="4846750"/>
          </a:xfrm>
        </p:spPr>
        <p:txBody>
          <a:bodyPr/>
          <a:lstStyle/>
          <a:p>
            <a:r>
              <a:rPr lang="en-GB" dirty="0" err="1"/>
              <a:t>Avvento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social networks </a:t>
            </a:r>
          </a:p>
          <a:p>
            <a:r>
              <a:rPr lang="en-GB" dirty="0" err="1"/>
              <a:t>Grandi</a:t>
            </a:r>
            <a:r>
              <a:rPr lang="en-GB" dirty="0"/>
              <a:t> </a:t>
            </a:r>
            <a:r>
              <a:rPr lang="en-GB" dirty="0" err="1"/>
              <a:t>quantità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sensibili</a:t>
            </a:r>
            <a:r>
              <a:rPr lang="en-GB" dirty="0"/>
              <a:t> </a:t>
            </a:r>
            <a:r>
              <a:rPr lang="en-GB" dirty="0" err="1"/>
              <a:t>caricati</a:t>
            </a:r>
            <a:r>
              <a:rPr lang="en-GB" dirty="0"/>
              <a:t> online</a:t>
            </a:r>
          </a:p>
          <a:p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privacy </a:t>
            </a:r>
          </a:p>
          <a:p>
            <a:r>
              <a:rPr lang="en-GB" dirty="0" err="1"/>
              <a:t>Struttura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considerata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grafo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r>
              <a:rPr lang="en-GB" dirty="0" err="1">
                <a:sym typeface="Wingdings" panose="05000000000000000000" pitchFamily="2" charset="2"/>
              </a:rPr>
              <a:t>Obiettivo</a:t>
            </a:r>
            <a:r>
              <a:rPr lang="en-GB" dirty="0">
                <a:sym typeface="Wingdings" panose="05000000000000000000" pitchFamily="2" charset="2"/>
              </a:rPr>
              <a:t>: </a:t>
            </a:r>
            <a:r>
              <a:rPr lang="en-GB" dirty="0" err="1">
                <a:sym typeface="Wingdings" panose="05000000000000000000" pitchFamily="2" charset="2"/>
              </a:rPr>
              <a:t>Anonimizzazione</a:t>
            </a:r>
            <a:r>
              <a:rPr lang="en-GB" dirty="0">
                <a:sym typeface="Wingdings" panose="05000000000000000000" pitchFamily="2" charset="2"/>
              </a:rPr>
              <a:t> del </a:t>
            </a:r>
            <a:r>
              <a:rPr lang="en-GB" dirty="0" err="1">
                <a:sym typeface="Wingdings" panose="05000000000000000000" pitchFamily="2" charset="2"/>
              </a:rPr>
              <a:t>grafo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mantenendo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certo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livello</a:t>
            </a:r>
            <a:r>
              <a:rPr lang="en-GB" dirty="0">
                <a:sym typeface="Wingdings" panose="05000000000000000000" pitchFamily="2" charset="2"/>
              </a:rPr>
              <a:t> di </a:t>
            </a:r>
            <a:r>
              <a:rPr lang="en-GB" dirty="0" err="1">
                <a:sym typeface="Wingdings" panose="05000000000000000000" pitchFamily="2" charset="2"/>
              </a:rPr>
              <a:t>utilità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endParaRPr lang="en-GB" dirty="0"/>
          </a:p>
          <a:p>
            <a:r>
              <a:rPr lang="en-GB" dirty="0" err="1"/>
              <a:t>Algoritmo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: (k, l)-anonymity (</a:t>
            </a:r>
            <a:r>
              <a:rPr lang="en-GB" dirty="0">
                <a:sym typeface="Wingdings" panose="05000000000000000000" pitchFamily="2" charset="2"/>
              </a:rPr>
              <a:t>NP-hard)</a:t>
            </a:r>
          </a:p>
        </p:txBody>
      </p:sp>
    </p:spTree>
    <p:extLst>
      <p:ext uri="{BB962C8B-B14F-4D97-AF65-F5344CB8AC3E}">
        <p14:creationId xmlns:p14="http://schemas.microsoft.com/office/powerpoint/2010/main" val="386526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8CDE2-4315-494C-9951-CE71433B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0B3EE-F681-4E44-B59E-9A3E4FE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metodo</a:t>
            </a:r>
            <a:r>
              <a:rPr lang="en-GB" dirty="0"/>
              <a:t> </a:t>
            </a:r>
            <a:r>
              <a:rPr lang="en-GB" dirty="0" err="1"/>
              <a:t>dettagliato</a:t>
            </a:r>
            <a:r>
              <a:rPr lang="en-GB" dirty="0"/>
              <a:t> per </a:t>
            </a:r>
            <a:r>
              <a:rPr lang="en-GB" dirty="0" err="1"/>
              <a:t>realizzare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di (k, l)-</a:t>
            </a:r>
            <a:r>
              <a:rPr lang="en-GB" dirty="0" err="1"/>
              <a:t>anonimità</a:t>
            </a:r>
            <a:r>
              <a:rPr lang="en-GB" dirty="0"/>
              <a:t> </a:t>
            </a:r>
            <a:r>
              <a:rPr lang="en-GB" dirty="0" err="1"/>
              <a:t>efficiente</a:t>
            </a:r>
            <a:r>
              <a:rPr lang="en-GB" dirty="0"/>
              <a:t> per </a:t>
            </a:r>
            <a:r>
              <a:rPr lang="en-GB" dirty="0" err="1"/>
              <a:t>grafi</a:t>
            </a:r>
            <a:r>
              <a:rPr lang="en-GB" dirty="0"/>
              <a:t> con </a:t>
            </a:r>
            <a:r>
              <a:rPr lang="en-GB" dirty="0" err="1"/>
              <a:t>grandi</a:t>
            </a:r>
            <a:r>
              <a:rPr lang="en-GB" dirty="0"/>
              <a:t> </a:t>
            </a:r>
            <a:r>
              <a:rPr lang="en-GB" dirty="0" err="1"/>
              <a:t>quantità</a:t>
            </a:r>
            <a:r>
              <a:rPr lang="en-GB" dirty="0"/>
              <a:t> di nodi e </a:t>
            </a:r>
            <a:r>
              <a:rPr lang="en-GB" dirty="0" err="1"/>
              <a:t>archi</a:t>
            </a:r>
            <a:r>
              <a:rPr lang="en-GB" dirty="0"/>
              <a:t> (</a:t>
            </a:r>
            <a:r>
              <a:rPr lang="en-GB" dirty="0" err="1"/>
              <a:t>ordine</a:t>
            </a:r>
            <a:r>
              <a:rPr lang="en-GB" dirty="0"/>
              <a:t> del </a:t>
            </a:r>
            <a:r>
              <a:rPr lang="en-GB" dirty="0" err="1"/>
              <a:t>migliaio</a:t>
            </a:r>
            <a:r>
              <a:rPr lang="en-GB" dirty="0"/>
              <a:t>)</a:t>
            </a:r>
          </a:p>
          <a:p>
            <a:r>
              <a:rPr lang="en-GB" dirty="0" err="1"/>
              <a:t>Casi</a:t>
            </a:r>
            <a:r>
              <a:rPr lang="en-GB" dirty="0"/>
              <a:t> </a:t>
            </a:r>
            <a:r>
              <a:rPr lang="en-GB" dirty="0" err="1"/>
              <a:t>considerati</a:t>
            </a:r>
            <a:r>
              <a:rPr lang="en-GB" dirty="0"/>
              <a:t> </a:t>
            </a:r>
            <a:r>
              <a:rPr lang="en-GB" dirty="0" err="1"/>
              <a:t>distintamente</a:t>
            </a:r>
            <a:r>
              <a:rPr lang="en-GB" dirty="0"/>
              <a:t>: l = 1 e l &gt; 1</a:t>
            </a:r>
          </a:p>
          <a:p>
            <a:r>
              <a:rPr lang="en-GB" dirty="0"/>
              <a:t>Si </a:t>
            </a:r>
            <a:r>
              <a:rPr lang="en-GB" dirty="0" err="1"/>
              <a:t>inizia</a:t>
            </a:r>
            <a:r>
              <a:rPr lang="en-GB" dirty="0"/>
              <a:t> con </a:t>
            </a:r>
            <a:r>
              <a:rPr lang="en-GB" dirty="0" err="1"/>
              <a:t>l’aggiunta</a:t>
            </a:r>
            <a:r>
              <a:rPr lang="en-GB" dirty="0"/>
              <a:t> non </a:t>
            </a:r>
            <a:r>
              <a:rPr lang="en-GB" dirty="0" err="1"/>
              <a:t>ottimizzata</a:t>
            </a:r>
            <a:r>
              <a:rPr lang="en-GB" dirty="0"/>
              <a:t> di </a:t>
            </a:r>
            <a:r>
              <a:rPr lang="en-GB" dirty="0" err="1"/>
              <a:t>nuovi</a:t>
            </a:r>
            <a:r>
              <a:rPr lang="en-GB" dirty="0"/>
              <a:t> </a:t>
            </a:r>
            <a:r>
              <a:rPr lang="en-GB" dirty="0" err="1"/>
              <a:t>archi</a:t>
            </a:r>
            <a:r>
              <a:rPr lang="en-GB" dirty="0"/>
              <a:t> </a:t>
            </a:r>
          </a:p>
          <a:p>
            <a:r>
              <a:rPr lang="en-GB" dirty="0"/>
              <a:t>Si </a:t>
            </a:r>
            <a:r>
              <a:rPr lang="en-GB" dirty="0" err="1"/>
              <a:t>procede</a:t>
            </a:r>
            <a:r>
              <a:rPr lang="en-GB" dirty="0"/>
              <a:t> con la </a:t>
            </a:r>
            <a:r>
              <a:rPr lang="en-GB" dirty="0" err="1"/>
              <a:t>rimozione</a:t>
            </a:r>
            <a:r>
              <a:rPr lang="en-GB" dirty="0"/>
              <a:t> di </a:t>
            </a:r>
            <a:r>
              <a:rPr lang="en-GB" dirty="0" err="1"/>
              <a:t>archi</a:t>
            </a:r>
            <a:r>
              <a:rPr lang="en-GB" dirty="0"/>
              <a:t> in </a:t>
            </a:r>
            <a:r>
              <a:rPr lang="en-GB" dirty="0" err="1"/>
              <a:t>eccesso</a:t>
            </a:r>
            <a:endParaRPr lang="en-GB" dirty="0"/>
          </a:p>
          <a:p>
            <a:r>
              <a:rPr lang="en-GB" dirty="0"/>
              <a:t>Si </a:t>
            </a:r>
            <a:r>
              <a:rPr lang="en-GB" dirty="0" err="1"/>
              <a:t>ottiene</a:t>
            </a:r>
            <a:r>
              <a:rPr lang="en-GB" dirty="0"/>
              <a:t> un </a:t>
            </a:r>
            <a:r>
              <a:rPr lang="en-GB" dirty="0" err="1"/>
              <a:t>grafo</a:t>
            </a:r>
            <a:r>
              <a:rPr lang="en-GB" dirty="0"/>
              <a:t> (k, l)-</a:t>
            </a:r>
            <a:r>
              <a:rPr lang="en-GB" dirty="0" err="1"/>
              <a:t>anonimo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6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A8F11-933A-4B7B-9321-4C6A9E7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5" y="200248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Teoria </a:t>
            </a:r>
            <a:r>
              <a:rPr lang="en-GB" dirty="0" err="1"/>
              <a:t>dietro</a:t>
            </a:r>
            <a:r>
              <a:rPr lang="en-GB" dirty="0"/>
              <a:t> </a:t>
            </a:r>
            <a:r>
              <a:rPr lang="en-GB" dirty="0" err="1"/>
              <a:t>l’algoritmo</a:t>
            </a:r>
            <a:r>
              <a:rPr lang="en-GB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A6DF1-F496-464D-AE7D-384C56A6F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9" y="1343247"/>
            <a:ext cx="9906000" cy="4024424"/>
          </a:xfrm>
        </p:spPr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grafo</a:t>
            </a:r>
            <a:r>
              <a:rPr lang="en-GB" dirty="0"/>
              <a:t> è (k, l)-</a:t>
            </a:r>
            <a:r>
              <a:rPr lang="en-GB" dirty="0" err="1"/>
              <a:t>anonimo</a:t>
            </a:r>
            <a:r>
              <a:rPr lang="en-GB" dirty="0"/>
              <a:t> se per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sottoinsieme</a:t>
            </a:r>
            <a:r>
              <a:rPr lang="en-GB" dirty="0"/>
              <a:t> S di al </a:t>
            </a:r>
            <a:r>
              <a:rPr lang="en-GB" dirty="0" err="1"/>
              <a:t>massimo</a:t>
            </a:r>
            <a:r>
              <a:rPr lang="en-GB" dirty="0"/>
              <a:t> l </a:t>
            </a:r>
            <a:r>
              <a:rPr lang="en-GB" dirty="0" err="1"/>
              <a:t>vicini</a:t>
            </a:r>
            <a:r>
              <a:rPr lang="en-GB" dirty="0"/>
              <a:t> di un </a:t>
            </a:r>
            <a:r>
              <a:rPr lang="en-GB" dirty="0" err="1"/>
              <a:t>nodo</a:t>
            </a:r>
            <a:r>
              <a:rPr lang="en-GB" dirty="0"/>
              <a:t> v, </a:t>
            </a:r>
            <a:r>
              <a:rPr lang="en-GB" dirty="0" err="1"/>
              <a:t>esiste</a:t>
            </a:r>
            <a:r>
              <a:rPr lang="en-GB" dirty="0"/>
              <a:t> un </a:t>
            </a:r>
            <a:r>
              <a:rPr lang="en-GB" dirty="0" err="1"/>
              <a:t>insieme</a:t>
            </a:r>
            <a:r>
              <a:rPr lang="en-GB" dirty="0"/>
              <a:t> V’ di </a:t>
            </a:r>
            <a:r>
              <a:rPr lang="en-GB" dirty="0" err="1"/>
              <a:t>almeno</a:t>
            </a:r>
            <a:r>
              <a:rPr lang="en-GB" dirty="0"/>
              <a:t> k </a:t>
            </a:r>
            <a:r>
              <a:rPr lang="en-GB" dirty="0" err="1"/>
              <a:t>vertici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condividono</a:t>
            </a:r>
            <a:r>
              <a:rPr lang="en-GB" dirty="0"/>
              <a:t> S come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vicini</a:t>
            </a:r>
            <a:r>
              <a:rPr lang="en-GB" dirty="0"/>
              <a:t> </a:t>
            </a:r>
            <a:r>
              <a:rPr lang="en-GB" dirty="0" err="1"/>
              <a:t>comuni</a:t>
            </a:r>
            <a:r>
              <a:rPr lang="en-GB" dirty="0"/>
              <a:t>.</a:t>
            </a:r>
          </a:p>
          <a:p>
            <a:r>
              <a:rPr lang="en-GB" dirty="0"/>
              <a:t>Nel </a:t>
            </a:r>
            <a:r>
              <a:rPr lang="en-GB" dirty="0" err="1"/>
              <a:t>caso</a:t>
            </a:r>
            <a:r>
              <a:rPr lang="en-GB" dirty="0"/>
              <a:t> in cui l = 1, la (k, l)-</a:t>
            </a:r>
            <a:r>
              <a:rPr lang="en-GB" dirty="0" err="1"/>
              <a:t>anonimità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raggiunge</a:t>
            </a:r>
            <a:r>
              <a:rPr lang="en-GB" dirty="0"/>
              <a:t> </a:t>
            </a:r>
            <a:r>
              <a:rPr lang="en-GB" dirty="0" err="1"/>
              <a:t>semplicemente</a:t>
            </a:r>
            <a:r>
              <a:rPr lang="en-GB" dirty="0"/>
              <a:t> </a:t>
            </a:r>
            <a:r>
              <a:rPr lang="en-GB" dirty="0" err="1"/>
              <a:t>rendendo</a:t>
            </a:r>
            <a:r>
              <a:rPr lang="en-GB" dirty="0"/>
              <a:t>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nodo</a:t>
            </a:r>
            <a:r>
              <a:rPr lang="en-GB" dirty="0"/>
              <a:t> di </a:t>
            </a:r>
            <a:r>
              <a:rPr lang="en-GB" dirty="0" err="1"/>
              <a:t>grado</a:t>
            </a:r>
            <a:r>
              <a:rPr lang="en-GB" dirty="0"/>
              <a:t> </a:t>
            </a:r>
            <a:r>
              <a:rPr lang="en-GB" dirty="0" err="1"/>
              <a:t>almeno</a:t>
            </a:r>
            <a:r>
              <a:rPr lang="en-GB" dirty="0"/>
              <a:t> k.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961F791-CCF7-4F6A-8F6C-58400DEB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68" y="2805223"/>
            <a:ext cx="5226272" cy="33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84D7A-ABD7-402F-A12B-FFE30CC6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25" y="-231040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C4A727-7462-4B97-BBD6-E36EF7C6B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" y="905317"/>
            <a:ext cx="4664149" cy="1729561"/>
          </a:xfr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0E17F2-E9CB-4803-B15B-B2F065BF4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58" y="905317"/>
            <a:ext cx="5466109" cy="576604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A67902-BAA6-45EF-8CB7-68ED330C8537}"/>
              </a:ext>
            </a:extLst>
          </p:cNvPr>
          <p:cNvSpPr txBox="1"/>
          <p:nvPr/>
        </p:nvSpPr>
        <p:spPr>
          <a:xfrm>
            <a:off x="750066" y="2907411"/>
            <a:ext cx="4664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Abbiamo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assegnato</a:t>
            </a:r>
            <a:r>
              <a:rPr lang="en-GB" sz="2400" dirty="0">
                <a:solidFill>
                  <a:schemeClr val="tx2"/>
                </a:solidFill>
              </a:rPr>
              <a:t> un peso </a:t>
            </a:r>
            <a:r>
              <a:rPr lang="en-GB" sz="2400" dirty="0" err="1">
                <a:solidFill>
                  <a:schemeClr val="tx2"/>
                </a:solidFill>
              </a:rPr>
              <a:t>pari</a:t>
            </a:r>
            <a:r>
              <a:rPr lang="en-GB" sz="2400" dirty="0">
                <a:solidFill>
                  <a:schemeClr val="tx2"/>
                </a:solidFill>
              </a:rPr>
              <a:t> a -1 </a:t>
            </a:r>
            <a:r>
              <a:rPr lang="en-GB" sz="2400" dirty="0" err="1">
                <a:solidFill>
                  <a:schemeClr val="tx2"/>
                </a:solidFill>
              </a:rPr>
              <a:t>agli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archi</a:t>
            </a:r>
            <a:r>
              <a:rPr lang="en-GB" sz="2400" dirty="0">
                <a:solidFill>
                  <a:schemeClr val="tx2"/>
                </a:solidFill>
              </a:rPr>
              <a:t> del </a:t>
            </a:r>
            <a:r>
              <a:rPr lang="en-GB" sz="2400" dirty="0" err="1">
                <a:solidFill>
                  <a:schemeClr val="tx2"/>
                </a:solidFill>
              </a:rPr>
              <a:t>grafo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originale</a:t>
            </a:r>
            <a:r>
              <a:rPr lang="en-GB" sz="2400" dirty="0">
                <a:solidFill>
                  <a:schemeClr val="tx2"/>
                </a:solidFill>
              </a:rPr>
              <a:t>, in modo da </a:t>
            </a:r>
            <a:r>
              <a:rPr lang="en-GB" sz="2400" dirty="0" err="1">
                <a:solidFill>
                  <a:schemeClr val="tx2"/>
                </a:solidFill>
              </a:rPr>
              <a:t>tenerne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traccia</a:t>
            </a:r>
            <a:r>
              <a:rPr lang="en-GB" sz="2400" dirty="0">
                <a:solidFill>
                  <a:schemeClr val="tx2"/>
                </a:solidFill>
              </a:rPr>
              <a:t> e far </a:t>
            </a:r>
            <a:r>
              <a:rPr lang="en-GB" sz="2400" dirty="0" err="1">
                <a:solidFill>
                  <a:schemeClr val="tx2"/>
                </a:solidFill>
              </a:rPr>
              <a:t>si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l’algoritmo</a:t>
            </a:r>
            <a:r>
              <a:rPr lang="en-GB" sz="2400" dirty="0">
                <a:solidFill>
                  <a:schemeClr val="tx2"/>
                </a:solidFill>
              </a:rPr>
              <a:t> non li </a:t>
            </a:r>
            <a:r>
              <a:rPr lang="en-GB" sz="2400" dirty="0" err="1">
                <a:solidFill>
                  <a:schemeClr val="tx2"/>
                </a:solidFill>
              </a:rPr>
              <a:t>elimini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successivamente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F0CD2-7BD3-4DDE-9845-0CDDD266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53" y="-26758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endParaRPr lang="en-GB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625767-3D09-4A42-BBD4-1C5C599AA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12"/>
          <a:stretch/>
        </p:blipFill>
        <p:spPr>
          <a:xfrm>
            <a:off x="126885" y="1000381"/>
            <a:ext cx="2958893" cy="28840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1C2BE9-397B-4694-9329-A4F97DC7D86E}"/>
              </a:ext>
            </a:extLst>
          </p:cNvPr>
          <p:cNvSpPr txBox="1"/>
          <p:nvPr/>
        </p:nvSpPr>
        <p:spPr>
          <a:xfrm>
            <a:off x="866553" y="47800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Caso l = 1: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5AABA3-D11D-4DD1-98D3-A2096183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08" y="1000381"/>
            <a:ext cx="4642178" cy="48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F1F07A-1CA0-424E-9A89-D07E807A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70" y="1000381"/>
            <a:ext cx="4180545" cy="29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AD472C-5B50-44D6-B744-EA35C155290D}"/>
              </a:ext>
            </a:extLst>
          </p:cNvPr>
          <p:cNvSpPr txBox="1"/>
          <p:nvPr/>
        </p:nvSpPr>
        <p:spPr>
          <a:xfrm>
            <a:off x="8060981" y="4080669"/>
            <a:ext cx="382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Node_viewed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Lista </a:t>
            </a:r>
            <a:r>
              <a:rPr lang="en-GB" sz="2400" dirty="0" err="1">
                <a:solidFill>
                  <a:schemeClr val="tx2"/>
                </a:solidFill>
              </a:rPr>
              <a:t>neig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Gestione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nel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grafo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invece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tramite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matrice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Controllo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nell’aggiunta</a:t>
            </a:r>
            <a:r>
              <a:rPr lang="en-GB" sz="2400" dirty="0">
                <a:solidFill>
                  <a:schemeClr val="tx2"/>
                </a:solidFill>
              </a:rPr>
              <a:t> arco </a:t>
            </a:r>
          </a:p>
        </p:txBody>
      </p:sp>
    </p:spTree>
    <p:extLst>
      <p:ext uri="{BB962C8B-B14F-4D97-AF65-F5344CB8AC3E}">
        <p14:creationId xmlns:p14="http://schemas.microsoft.com/office/powerpoint/2010/main" val="195392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980F50-44FB-4F95-B24B-D1ACEC1C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5" y="-18707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r>
              <a:rPr lang="en-GB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7658F-E59C-4BD6-B777-60023FAC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55" y="719470"/>
            <a:ext cx="9906000" cy="4024424"/>
          </a:xfrm>
        </p:spPr>
        <p:txBody>
          <a:bodyPr/>
          <a:lstStyle/>
          <a:p>
            <a:r>
              <a:rPr lang="en-GB" dirty="0"/>
              <a:t>Caso l &gt; 1: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43C741-76FF-4382-9DC9-F0AE3D9F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29" b="2164"/>
          <a:stretch/>
        </p:blipFill>
        <p:spPr>
          <a:xfrm>
            <a:off x="108096" y="1121660"/>
            <a:ext cx="3087143" cy="16924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250439-90A9-45E5-968F-1F505F2A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5" y="916901"/>
            <a:ext cx="4728352" cy="54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212F77D-FB41-4726-BB7A-E7AF929B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75" y="916901"/>
            <a:ext cx="4030529" cy="34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2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45C47-809A-4253-8159-A9347729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96701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r>
              <a:rPr lang="en-GB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EC7824-274B-4643-8620-A6683145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64" y="985283"/>
            <a:ext cx="5713860" cy="52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82A63-E206-4665-A4D3-5A1E8D9FEDDD}"/>
              </a:ext>
            </a:extLst>
          </p:cNvPr>
          <p:cNvSpPr txBox="1"/>
          <p:nvPr/>
        </p:nvSpPr>
        <p:spPr>
          <a:xfrm>
            <a:off x="7199459" y="985282"/>
            <a:ext cx="3783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Utilizzo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della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funzione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CheckPrivacy</a:t>
            </a:r>
            <a:r>
              <a:rPr lang="en-GB" sz="2400" dirty="0">
                <a:solidFill>
                  <a:schemeClr val="tx2"/>
                </a:solidFill>
              </a:rPr>
              <a:t> per </a:t>
            </a:r>
            <a:r>
              <a:rPr lang="en-GB" sz="2400" dirty="0" err="1">
                <a:solidFill>
                  <a:schemeClr val="tx2"/>
                </a:solidFill>
              </a:rPr>
              <a:t>controllare</a:t>
            </a:r>
            <a:r>
              <a:rPr lang="en-GB" sz="2400" dirty="0">
                <a:solidFill>
                  <a:schemeClr val="tx2"/>
                </a:solidFill>
              </a:rPr>
              <a:t> se tutti </a:t>
            </a:r>
            <a:r>
              <a:rPr lang="en-GB" sz="2400" dirty="0" err="1">
                <a:solidFill>
                  <a:schemeClr val="tx2"/>
                </a:solidFill>
              </a:rPr>
              <a:t>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vicini</a:t>
            </a:r>
            <a:r>
              <a:rPr lang="en-GB" sz="2400" dirty="0">
                <a:solidFill>
                  <a:schemeClr val="tx2"/>
                </a:solidFill>
              </a:rPr>
              <a:t> di vi in G </a:t>
            </a:r>
            <a:r>
              <a:rPr lang="en-GB" sz="2400" dirty="0" err="1">
                <a:solidFill>
                  <a:schemeClr val="tx2"/>
                </a:solidFill>
              </a:rPr>
              <a:t>condividono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almeno</a:t>
            </a:r>
            <a:r>
              <a:rPr lang="en-GB" sz="2400" dirty="0">
                <a:solidFill>
                  <a:schemeClr val="tx2"/>
                </a:solidFill>
              </a:rPr>
              <a:t> k </a:t>
            </a:r>
            <a:r>
              <a:rPr lang="en-GB" sz="2400" dirty="0" err="1">
                <a:solidFill>
                  <a:schemeClr val="tx2"/>
                </a:solidFill>
              </a:rPr>
              <a:t>vicini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comuni</a:t>
            </a:r>
            <a:r>
              <a:rPr lang="en-GB" sz="2400" dirty="0">
                <a:solidFill>
                  <a:schemeClr val="tx2"/>
                </a:solidFill>
              </a:rPr>
              <a:t> in G2.</a:t>
            </a:r>
          </a:p>
        </p:txBody>
      </p:sp>
    </p:spTree>
    <p:extLst>
      <p:ext uri="{BB962C8B-B14F-4D97-AF65-F5344CB8AC3E}">
        <p14:creationId xmlns:p14="http://schemas.microsoft.com/office/powerpoint/2010/main" val="38199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C9D61-4E6D-48AD-A29E-B4320AD3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16" y="-232143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E7BD3-E391-4102-A5FE-06A27D24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922306"/>
            <a:ext cx="3795381" cy="313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9F7A444-70ED-4692-8B44-DBC7A038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65" y="922306"/>
            <a:ext cx="5484072" cy="45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495C98-38D9-4C08-9EAB-FFDEFC68CF16}"/>
              </a:ext>
            </a:extLst>
          </p:cNvPr>
          <p:cNvSpPr txBox="1"/>
          <p:nvPr/>
        </p:nvSpPr>
        <p:spPr>
          <a:xfrm>
            <a:off x="414337" y="4054696"/>
            <a:ext cx="5173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Ordiniamo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gli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archi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aggiunti</a:t>
            </a:r>
            <a:r>
              <a:rPr lang="en-GB" sz="2400" dirty="0">
                <a:solidFill>
                  <a:schemeClr val="tx2"/>
                </a:solidFill>
              </a:rPr>
              <a:t> in base al </a:t>
            </a:r>
            <a:r>
              <a:rPr lang="en-GB" sz="2400" dirty="0" err="1">
                <a:solidFill>
                  <a:schemeClr val="tx2"/>
                </a:solidFill>
              </a:rPr>
              <a:t>loro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costo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Per l = 1 </a:t>
            </a:r>
            <a:r>
              <a:rPr lang="en-GB" sz="2400" dirty="0" err="1">
                <a:solidFill>
                  <a:schemeClr val="tx2"/>
                </a:solidFill>
              </a:rPr>
              <a:t>controllo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sul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grado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dei</a:t>
            </a:r>
            <a:r>
              <a:rPr lang="en-GB" sz="2400" dirty="0">
                <a:solidFill>
                  <a:schemeClr val="tx2"/>
                </a:solidFill>
              </a:rPr>
              <a:t> nodi (</a:t>
            </a:r>
            <a:r>
              <a:rPr lang="en-GB" sz="2400" dirty="0" err="1">
                <a:solidFill>
                  <a:schemeClr val="tx2"/>
                </a:solidFill>
              </a:rPr>
              <a:t>estremi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dell’arco</a:t>
            </a:r>
            <a:r>
              <a:rPr lang="en-GB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00D6EE-011C-4D61-8F24-3A8E22C9FB8A}"/>
              </a:ext>
            </a:extLst>
          </p:cNvPr>
          <p:cNvSpPr txBox="1"/>
          <p:nvPr/>
        </p:nvSpPr>
        <p:spPr>
          <a:xfrm>
            <a:off x="414337" y="5624356"/>
            <a:ext cx="8301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Per l &gt; 1 </a:t>
            </a:r>
            <a:r>
              <a:rPr lang="en-GB" sz="2400" dirty="0" err="1">
                <a:solidFill>
                  <a:schemeClr val="tx2"/>
                </a:solidFill>
              </a:rPr>
              <a:t>utilizzo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della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funzione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isSafe</a:t>
            </a:r>
            <a:r>
              <a:rPr lang="en-GB" sz="2400" dirty="0">
                <a:solidFill>
                  <a:schemeClr val="tx2"/>
                </a:solidFill>
              </a:rPr>
              <a:t> per </a:t>
            </a:r>
            <a:r>
              <a:rPr lang="en-GB" sz="2400" dirty="0" err="1">
                <a:solidFill>
                  <a:schemeClr val="tx2"/>
                </a:solidFill>
              </a:rPr>
              <a:t>verificarne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l’indispensabilità</a:t>
            </a: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5491207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Univers Condensed Light</vt:lpstr>
      <vt:lpstr>Walbaum Display Light</vt:lpstr>
      <vt:lpstr>AngleLinesVTI</vt:lpstr>
      <vt:lpstr>Gram: an efficient (k, l) graph anonymization method</vt:lpstr>
      <vt:lpstr>introduzione</vt:lpstr>
      <vt:lpstr>Il Progetto</vt:lpstr>
      <vt:lpstr>Teoria dietro l’algoritmo </vt:lpstr>
      <vt:lpstr>ALGORITMO</vt:lpstr>
      <vt:lpstr>algoritmo</vt:lpstr>
      <vt:lpstr>Algoritmo </vt:lpstr>
      <vt:lpstr>Algoritmo </vt:lpstr>
      <vt:lpstr>ALGORITMO</vt:lpstr>
      <vt:lpstr>ALGORITMO</vt:lpstr>
      <vt:lpstr>Errori nel paper</vt:lpstr>
      <vt:lpstr>Presentazione standard di PowerPoint</vt:lpstr>
      <vt:lpstr>Grafici e risultati</vt:lpstr>
      <vt:lpstr>Grafici e risultati</vt:lpstr>
      <vt:lpstr>Modifica effettuata</vt:lpstr>
      <vt:lpstr>Grafici e risultati</vt:lpstr>
      <vt:lpstr>Prestazioni su dataset reali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Gram: an efficient (k, l) graph anonymization method</dc:title>
  <dc:creator>FABIOLA BORRINI</dc:creator>
  <cp:lastModifiedBy>Samuele Bertelli</cp:lastModifiedBy>
  <cp:revision>4</cp:revision>
  <dcterms:created xsi:type="dcterms:W3CDTF">2022-02-14T14:25:13Z</dcterms:created>
  <dcterms:modified xsi:type="dcterms:W3CDTF">2022-02-16T17:19:16Z</dcterms:modified>
</cp:coreProperties>
</file>