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Poppins Light"/>
      <p:regular r:id="rId47"/>
      <p:bold r:id="rId48"/>
      <p:italic r:id="rId49"/>
      <p:boldItalic r:id="rId50"/>
    </p:embeddedFont>
    <p:embeddedFont>
      <p:font typeface="Poppins Medium"/>
      <p:regular r:id="rId51"/>
      <p:bold r:id="rId52"/>
      <p:italic r:id="rId53"/>
      <p:boldItalic r:id="rId54"/>
    </p:embeddedFont>
    <p:embeddedFont>
      <p:font typeface="Poppins SemiBold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Light-bold.fntdata"/><Relationship Id="rId47" Type="http://schemas.openxmlformats.org/officeDocument/2006/relationships/font" Target="fonts/PoppinsLight-regular.fntdata"/><Relationship Id="rId49" Type="http://schemas.openxmlformats.org/officeDocument/2006/relationships/font" Target="fonts/Poppi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-regular.fntdata"/><Relationship Id="rId34" Type="http://schemas.openxmlformats.org/officeDocument/2006/relationships/slide" Target="slides/slide29.xml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Lato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Medium-regular.fntdata"/><Relationship Id="rId50" Type="http://schemas.openxmlformats.org/officeDocument/2006/relationships/font" Target="fonts/PoppinsLight-boldItalic.fntdata"/><Relationship Id="rId53" Type="http://schemas.openxmlformats.org/officeDocument/2006/relationships/font" Target="fonts/PoppinsMedium-italic.fntdata"/><Relationship Id="rId52" Type="http://schemas.openxmlformats.org/officeDocument/2006/relationships/font" Target="fonts/PoppinsMedium-bold.fntdata"/><Relationship Id="rId11" Type="http://schemas.openxmlformats.org/officeDocument/2006/relationships/slide" Target="slides/slide6.xml"/><Relationship Id="rId55" Type="http://schemas.openxmlformats.org/officeDocument/2006/relationships/font" Target="fonts/PoppinsSemiBold-regular.fntdata"/><Relationship Id="rId10" Type="http://schemas.openxmlformats.org/officeDocument/2006/relationships/slide" Target="slides/slide5.xml"/><Relationship Id="rId54" Type="http://schemas.openxmlformats.org/officeDocument/2006/relationships/font" Target="fonts/PoppinsMedium-boldItalic.fntdata"/><Relationship Id="rId13" Type="http://schemas.openxmlformats.org/officeDocument/2006/relationships/slide" Target="slides/slide8.xml"/><Relationship Id="rId57" Type="http://schemas.openxmlformats.org/officeDocument/2006/relationships/font" Target="fonts/PoppinsSemiBold-italic.fntdata"/><Relationship Id="rId12" Type="http://schemas.openxmlformats.org/officeDocument/2006/relationships/slide" Target="slides/slide7.xml"/><Relationship Id="rId56" Type="http://schemas.openxmlformats.org/officeDocument/2006/relationships/font" Target="fonts/Poppins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Poppins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89b19d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89b19d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88be40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888be40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888be40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888be40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88be40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888be40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888be40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888be40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888be3e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888be3e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888be40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888be40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888be40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888be40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9b19de8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89b19de8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888be40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888be40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89b19de8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89b19de8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d16b551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d16b551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888be40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888be40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89b19de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89b19de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88be40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888be40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89b19de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89b19de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888be40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888be40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89b19de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89b19de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888be40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888be40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89b19de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89b19de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89b19de8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89b19de8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89b19de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89b19de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d16b551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d16b551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7d16b55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7d16b55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888be3e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888be3e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88be40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888be40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88be40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888be40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88be40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888be40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888be40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888be40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www.programiz.com/cpp-programming/operato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Identifiers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identifier is used to name variables and other entities. An identifier can consist of letters, digits, and underscore character(“_”).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1438350" y="2323850"/>
            <a:ext cx="3563700" cy="21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105800" y="3046400"/>
            <a:ext cx="655200" cy="64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2271100" y="3689300"/>
            <a:ext cx="3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2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Constants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constant is an identifier whose value doesn’t change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Constants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constant is an identifier whose value doesn’t change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1438350" y="2323850"/>
            <a:ext cx="3563700" cy="21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105800" y="3046400"/>
            <a:ext cx="655200" cy="64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2271100" y="3689300"/>
            <a:ext cx="3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sz="1200">
              <a:solidFill>
                <a:srgbClr val="0737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244450" y="3167750"/>
            <a:ext cx="4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Constants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constant is an identifier whose value doesn’t change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438350" y="2323850"/>
            <a:ext cx="3563700" cy="21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2105800" y="3046400"/>
            <a:ext cx="655200" cy="64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2271100" y="3689300"/>
            <a:ext cx="3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sz="1200">
              <a:solidFill>
                <a:srgbClr val="0737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2244450" y="3167750"/>
            <a:ext cx="4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672550" y="3258650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 = 5   </a:t>
            </a: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Data Types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Data types are used to define the type of data a variable can store.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Integer (int)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Short Integer (short int)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Long integer (long int)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Long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Long integer (long long int)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Character (char)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Decimal (double, float)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Long decimal (long double)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All of the above can be signed or unsigned.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Example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10700"/>
            <a:ext cx="292308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Conditionals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3718575" y="2192150"/>
            <a:ext cx="1267800" cy="50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258425" y="2695550"/>
            <a:ext cx="139500" cy="46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4476750" y="2729000"/>
            <a:ext cx="2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3287925" y="3162650"/>
            <a:ext cx="2080500" cy="112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12175"/>
            <a:ext cx="3638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Conditionals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</a:t>
            </a:r>
            <a:r>
              <a:rPr lang="en"/>
              <a:t>Else</a:t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3718575" y="2192150"/>
            <a:ext cx="1267800" cy="50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Condition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4258425" y="2695550"/>
            <a:ext cx="139500" cy="69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4476750" y="2729000"/>
            <a:ext cx="2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3287925" y="3391250"/>
            <a:ext cx="2080500" cy="112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 rot="5400000">
            <a:off x="3938775" y="2576450"/>
            <a:ext cx="139500" cy="7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3559250" y="3038525"/>
            <a:ext cx="5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1575375" y="2364950"/>
            <a:ext cx="2080500" cy="112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Else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75" y="1255975"/>
            <a:ext cx="29337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oppins Medium"/>
                <a:ea typeface="Poppins Medium"/>
                <a:cs typeface="Poppins Medium"/>
                <a:sym typeface="Poppins Medium"/>
              </a:rPr>
              <a:t>Why this workshop ?</a:t>
            </a:r>
            <a:endParaRPr sz="2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The </a:t>
            </a: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purpose</a:t>
            </a: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 of this workshop is to make people aware of basic programming paradigms and principles, along with some C/C++ examples. After the workshop, you will be able to write small programs and build simple logic using programming languages.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60250" y="3527225"/>
            <a:ext cx="70389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AutoNum type="arabicPeriod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Samriddha Chattopadhyay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AutoNum type="arabicPeriod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Sadock Chakma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AutoNum type="arabicPeriod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Keshav Naram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AutoNum type="arabicPeriod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Samir Girupanje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AutoNum type="arabicPeriod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Varendra Maurya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260250" y="2658225"/>
            <a:ext cx="7038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oppins Medium"/>
                <a:ea typeface="Poppins Medium"/>
                <a:cs typeface="Poppins Medium"/>
                <a:sym typeface="Poppins Medium"/>
              </a:rPr>
              <a:t>Hosts of the workshop:</a:t>
            </a:r>
            <a:endParaRPr sz="2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Conditionals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1297500" y="1351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</a:t>
            </a:r>
            <a:r>
              <a:rPr lang="en"/>
              <a:t>Else if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2346975" y="2192150"/>
            <a:ext cx="1267800" cy="50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Condition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2886825" y="2695550"/>
            <a:ext cx="139500" cy="69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3078813" y="2695550"/>
            <a:ext cx="2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1916325" y="3391250"/>
            <a:ext cx="2080500" cy="112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</a:t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 rot="5400000">
            <a:off x="2567175" y="2576450"/>
            <a:ext cx="139500" cy="7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2187650" y="3038525"/>
            <a:ext cx="5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203775" y="2364950"/>
            <a:ext cx="2080500" cy="112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Else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 flipH="1" rot="-5400000">
            <a:off x="3286125" y="2677100"/>
            <a:ext cx="139500" cy="73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 flipH="1">
            <a:off x="5829288" y="3075050"/>
            <a:ext cx="7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Else If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0" name="Google Shape;290;p32"/>
          <p:cNvSpPr/>
          <p:nvPr/>
        </p:nvSpPr>
        <p:spPr>
          <a:xfrm flipH="1">
            <a:off x="6746875" y="2279750"/>
            <a:ext cx="2161200" cy="1527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Else if the first condition is false</a:t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3722200" y="2791700"/>
            <a:ext cx="1922100" cy="50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Another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Condition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32"/>
          <p:cNvSpPr/>
          <p:nvPr/>
        </p:nvSpPr>
        <p:spPr>
          <a:xfrm flipH="1" rot="-5400000">
            <a:off x="6130900" y="2487050"/>
            <a:ext cx="139500" cy="111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7800"/>
            <a:ext cx="349509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Loops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While</a:t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3718575" y="2192150"/>
            <a:ext cx="1267800" cy="50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Condition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4258425" y="2695550"/>
            <a:ext cx="139500" cy="46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4476750" y="2729000"/>
            <a:ext cx="10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While true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287925" y="3162650"/>
            <a:ext cx="2080500" cy="112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 rot="-5400000">
            <a:off x="5663625" y="3361850"/>
            <a:ext cx="139500" cy="72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 rot="10800000">
            <a:off x="6065400" y="2430150"/>
            <a:ext cx="139500" cy="130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 rot="5400000">
            <a:off x="5476850" y="1808375"/>
            <a:ext cx="139500" cy="117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1875"/>
            <a:ext cx="38139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Loops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For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Loops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For</a:t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046" y="1793121"/>
            <a:ext cx="3609825" cy="30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Functions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1297500" y="1273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 function is a block of code which only runs when it is called.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Functions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1297500" y="1273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 function is a block of code which only runs when it is called.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950" y="1745350"/>
            <a:ext cx="32004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Recursion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9" name="Google Shape;349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 function calling itself is a recursion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Recursion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 function calling itself is a recursion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988" y="1338900"/>
            <a:ext cx="2975411" cy="31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Agenda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31950"/>
            <a:ext cx="70389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Basic programming paradigms.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Variables and Data Types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Operators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Conditionals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Loops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Functions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Examples from C++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Variables and Data Types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Operators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Conditionals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Loops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lphaL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Functions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Q/A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Practice Problems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Basic programming paradigms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3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There are some constructs that are widely used in all programming languages.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First, we will see a very basic example of a program.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75" y="2393050"/>
            <a:ext cx="24193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4679125" y="2630100"/>
            <a:ext cx="22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will output 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Hello World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the terminal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>
                <a:latin typeface="Poppins Medium"/>
                <a:ea typeface="Poppins Medium"/>
                <a:cs typeface="Poppins Medium"/>
                <a:sym typeface="Poppins Medium"/>
              </a:rPr>
              <a:t>Operators</a:t>
            </a:r>
            <a:endParaRPr sz="1988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603750"/>
            <a:ext cx="7038900" cy="31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Some of the widely used Operators: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Addition (+)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Subtraction (-)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Multiplication (*)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Division (/)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Modulus(%)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Assign (=)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Equality (==)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Inequality (!=)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Increment (++)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Increment and assign (+=)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Decrement (--)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lphaL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Decrement and assign (-=)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25" y="1229225"/>
            <a:ext cx="2972100" cy="36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760125" y="4614100"/>
            <a:ext cx="45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More on </a:t>
            </a:r>
            <a:r>
              <a:rPr lang="en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https://www.programiz.com/cpp-programming/operators</a:t>
            </a:r>
            <a:endParaRPr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Variables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 is a region of memory for holding a single piece of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Variables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 is a region of memory for holding a single piece of data.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1438350" y="2323850"/>
            <a:ext cx="3563700" cy="21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Variables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 is a region of memory for holding a single piece of data.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438350" y="2323850"/>
            <a:ext cx="3563700" cy="21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105800" y="3046400"/>
            <a:ext cx="655200" cy="64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Identifiers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identifier is </a:t>
            </a:r>
            <a:r>
              <a:rPr lang="en"/>
              <a:t>used to name variables and other entities. An identifier can consist of letters, digits, and underscore character(“_”).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